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413" r:id="rId3"/>
    <p:sldId id="425" r:id="rId4"/>
    <p:sldId id="427" r:id="rId5"/>
    <p:sldId id="426" r:id="rId6"/>
    <p:sldId id="428" r:id="rId7"/>
    <p:sldId id="429" r:id="rId8"/>
    <p:sldId id="42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506E"/>
    <a:srgbClr val="FF0000"/>
    <a:srgbClr val="99CCFF"/>
    <a:srgbClr val="C6E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11" autoAdjust="0"/>
    <p:restoredTop sz="85481" autoAdjust="0"/>
  </p:normalViewPr>
  <p:slideViewPr>
    <p:cSldViewPr>
      <p:cViewPr>
        <p:scale>
          <a:sx n="60" d="100"/>
          <a:sy n="60" d="100"/>
        </p:scale>
        <p:origin x="-169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40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1DFC7-C5E9-4331-AE94-7429D7EA40A2}" type="datetimeFigureOut">
              <a:rPr lang="zh-TW" altLang="en-US" smtClean="0"/>
              <a:t>2015/1/5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AD352-FB57-424D-972A-DDC37483E9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84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9A9E9-9469-413F-A645-BABD293FF482}" type="datetimeFigureOut">
              <a:rPr lang="zh-TW" altLang="en-US" smtClean="0"/>
              <a:t>2015/1/5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41184-0195-4FAF-BC9B-31682A1DD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81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46D5-1047-4C7A-B895-5A42E6BD0BBD}" type="slidenum">
              <a:rPr lang="zh-TW" altLang="en-US" smtClean="0">
                <a:solidFill>
                  <a:prstClr val="black"/>
                </a:solidFill>
              </a:rPr>
              <a:pPr/>
              <a:t>2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43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46D5-1047-4C7A-B895-5A42E6BD0BBD}" type="slidenum">
              <a:rPr lang="zh-TW" altLang="en-US" smtClean="0">
                <a:solidFill>
                  <a:prstClr val="black"/>
                </a:solidFill>
              </a:rPr>
              <a:pPr/>
              <a:t>3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43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46D5-1047-4C7A-B895-5A42E6BD0BBD}" type="slidenum">
              <a:rPr lang="zh-TW" altLang="en-US" smtClean="0">
                <a:solidFill>
                  <a:prstClr val="black"/>
                </a:solidFill>
              </a:rPr>
              <a:pPr/>
              <a:t>4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43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46D5-1047-4C7A-B895-5A42E6BD0BBD}" type="slidenum">
              <a:rPr lang="zh-TW" altLang="en-US" smtClean="0">
                <a:solidFill>
                  <a:prstClr val="black"/>
                </a:solidFill>
              </a:rPr>
              <a:pPr/>
              <a:t>5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43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46D5-1047-4C7A-B895-5A42E6BD0BBD}" type="slidenum">
              <a:rPr lang="zh-TW" altLang="en-US" smtClean="0">
                <a:solidFill>
                  <a:prstClr val="black"/>
                </a:solidFill>
              </a:rPr>
              <a:pPr/>
              <a:t>6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43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46D5-1047-4C7A-B895-5A42E6BD0BBD}" type="slidenum">
              <a:rPr lang="zh-TW" altLang="en-US" smtClean="0">
                <a:solidFill>
                  <a:prstClr val="black"/>
                </a:solidFill>
              </a:rPr>
              <a:pPr/>
              <a:t>7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4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2015/1/5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32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2015/1/5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79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2015/1/5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15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766553"/>
      </p:ext>
    </p:extLst>
  </p:cSld>
  <p:clrMapOvr>
    <a:masterClrMapping/>
  </p:clrMapOvr>
  <p:transition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1722"/>
      </p:ext>
    </p:extLst>
  </p:cSld>
  <p:clrMapOvr>
    <a:masterClrMapping/>
  </p:clrMapOvr>
  <p:transition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15735710"/>
      </p:ext>
    </p:extLst>
  </p:cSld>
  <p:clrMapOvr>
    <a:masterClrMapping/>
  </p:clrMapOvr>
  <p:transition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6738" y="990600"/>
            <a:ext cx="3983037" cy="5448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02175" y="990600"/>
            <a:ext cx="3984625" cy="5448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824295"/>
      </p:ext>
    </p:extLst>
  </p:cSld>
  <p:clrMapOvr>
    <a:masterClrMapping/>
  </p:clrMapOvr>
  <p:transition>
    <p:pull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369397"/>
      </p:ext>
    </p:extLst>
  </p:cSld>
  <p:clrMapOvr>
    <a:masterClrMapping/>
  </p:clrMapOvr>
  <p:transition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822312"/>
      </p:ext>
    </p:extLst>
  </p:cSld>
  <p:clrMapOvr>
    <a:masterClrMapping/>
  </p:clrMapOvr>
  <p:transition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78152"/>
      </p:ext>
    </p:extLst>
  </p:cSld>
  <p:clrMapOvr>
    <a:masterClrMapping/>
  </p:clrMapOvr>
  <p:transition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14945846"/>
      </p:ext>
    </p:extLst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2015/1/5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03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48035494"/>
      </p:ext>
    </p:extLst>
  </p:cSld>
  <p:clrMapOvr>
    <a:masterClrMapping/>
  </p:clrMapOvr>
  <p:transition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540638"/>
      </p:ext>
    </p:extLst>
  </p:cSld>
  <p:clrMapOvr>
    <a:masterClrMapping/>
  </p:clrMapOvr>
  <p:transition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57975" y="215900"/>
            <a:ext cx="2028825" cy="622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6738" y="215900"/>
            <a:ext cx="5938837" cy="6223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005993"/>
      </p:ext>
    </p:extLst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2015/1/5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91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2015/1/5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20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2015/1/5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89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2015/1/5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4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2015/1/5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42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2015/1/5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60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2015/1/5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66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6277-51E9-46A0-AFBF-1B98FF5E8459}" type="datetimeFigureOut">
              <a:rPr lang="zh-TW" altLang="en-US" smtClean="0"/>
              <a:t>2015/1/5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4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16" descr="0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49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17"/>
          <p:cNvGraphicFramePr>
            <a:graphicFrameLocks noChangeAspect="1"/>
          </p:cNvGraphicFramePr>
          <p:nvPr/>
        </p:nvGraphicFramePr>
        <p:xfrm>
          <a:off x="7346950" y="6086475"/>
          <a:ext cx="16192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Photo Editor Photo" r:id="rId15" imgW="1619476" imgH="771429" progId="">
                  <p:embed/>
                </p:oleObj>
              </mc:Choice>
              <mc:Fallback>
                <p:oleObj name="Photo Editor Photo" r:id="rId15" imgW="1619476" imgH="7714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6950" y="6086475"/>
                        <a:ext cx="16192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76288" y="215900"/>
            <a:ext cx="7910512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990600"/>
            <a:ext cx="8120062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8747125" y="6616700"/>
            <a:ext cx="514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6EBF450-E86D-4F23-8BB1-1AC543AB23F6}" type="slidenum">
              <a:rPr lang="zh-TW" altLang="en-US" sz="1200">
                <a:solidFill>
                  <a:srgbClr val="00506E"/>
                </a:solidFill>
                <a:latin typeface="Helvetica 55 Roman" pitchFamily="34" charset="0"/>
                <a:ea typeface="新細明體" charset="-12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200" dirty="0">
              <a:solidFill>
                <a:srgbClr val="00506E"/>
              </a:solidFill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020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r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2000" b="1">
          <a:solidFill>
            <a:srgbClr val="00506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2" descr="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79488" y="2312876"/>
            <a:ext cx="816451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572" tIns="50786" rIns="101572" bIns="50786" anchor="ctr"/>
          <a:lstStyle/>
          <a:p>
            <a:pPr>
              <a:lnSpc>
                <a:spcPct val="115000"/>
              </a:lnSpc>
            </a:pPr>
            <a:r>
              <a:rPr lang="en-US" altLang="zh-TW" sz="4400" b="1" dirty="0" smtClean="0">
                <a:solidFill>
                  <a:schemeClr val="bg1"/>
                </a:solidFill>
              </a:rPr>
              <a:t>Design of Shapes and Tool Bar for Mobile </a:t>
            </a:r>
            <a:r>
              <a:rPr lang="en-US" altLang="zh-TW" sz="4400" b="1" dirty="0" err="1" smtClean="0">
                <a:solidFill>
                  <a:schemeClr val="bg1"/>
                </a:solidFill>
              </a:rPr>
              <a:t>WiTouch</a:t>
            </a:r>
            <a:r>
              <a:rPr lang="en-US" altLang="zh-TW" sz="4400" b="1" dirty="0" smtClean="0">
                <a:solidFill>
                  <a:schemeClr val="bg1"/>
                </a:solidFill>
              </a:rPr>
              <a:t> Software Application</a:t>
            </a:r>
            <a:endParaRPr lang="en-US" altLang="en-US" sz="4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603358" y="4192444"/>
            <a:ext cx="3540642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572" tIns="50786" rIns="101572" bIns="50786"/>
          <a:lstStyle/>
          <a:p>
            <a:pPr marL="342900" indent="-342900">
              <a:lnSpc>
                <a:spcPct val="140000"/>
              </a:lnSpc>
              <a:buFont typeface="Wingdings" pitchFamily="2" charset="2"/>
              <a:buNone/>
            </a:pPr>
            <a:endParaRPr lang="en-US" altLang="zh-TW" sz="18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lnSpc>
                <a:spcPct val="14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Arthur Shr</a:t>
            </a:r>
          </a:p>
          <a:p>
            <a:pPr marL="342900" indent="-342900">
              <a:lnSpc>
                <a:spcPct val="14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PUI, </a:t>
            </a:r>
            <a:r>
              <a:rPr lang="en-US" altLang="zh-TW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Value </a:t>
            </a:r>
            <a:r>
              <a:rPr lang="en-US" altLang="zh-TW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Creation </a:t>
            </a:r>
            <a:r>
              <a:rPr lang="en-US" altLang="zh-TW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Center</a:t>
            </a:r>
          </a:p>
          <a:p>
            <a:pPr marL="342900" indent="-342900"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2015/1/6</a:t>
            </a:r>
            <a:endParaRPr lang="en-US" altLang="en-US" sz="18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7318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66738" y="1520788"/>
            <a:ext cx="8120062" cy="4680520"/>
          </a:xfrm>
        </p:spPr>
        <p:txBody>
          <a:bodyPr/>
          <a:lstStyle/>
          <a:p>
            <a:pPr marL="0" lvl="0" indent="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TW" sz="3200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1. </a:t>
            </a:r>
            <a:r>
              <a:rPr lang="en-US" altLang="zh-TW" sz="3200" b="0" kern="1200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Basic Shapes:</a:t>
            </a:r>
            <a:endParaRPr lang="en-US" altLang="zh-TW" sz="3200" b="0" kern="1200" dirty="0">
              <a:solidFill>
                <a:prstClr val="black"/>
              </a:solidFill>
              <a:latin typeface="Calibri"/>
              <a:ea typeface="微軟正黑體" pitchFamily="34" charset="-120"/>
            </a:endParaRPr>
          </a:p>
          <a:p>
            <a:pPr marL="0" lvl="0" indent="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TW" sz="2400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     </a:t>
            </a:r>
            <a:r>
              <a:rPr lang="en-US" altLang="zh-TW" sz="2400" b="0" kern="1200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Line, Arch, Triangle, Round, Star </a:t>
            </a:r>
          </a:p>
          <a:p>
            <a:pPr marL="0" lvl="0" indent="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TW" sz="2400" b="0" kern="1200" dirty="0">
              <a:solidFill>
                <a:prstClr val="black"/>
              </a:solidFill>
              <a:latin typeface="Calibri"/>
              <a:ea typeface="微軟正黑體" pitchFamily="34" charset="-120"/>
            </a:endParaRPr>
          </a:p>
          <a:p>
            <a:pPr marL="0" lvl="0" indent="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TW" sz="2400" b="0" kern="1200" dirty="0">
              <a:solidFill>
                <a:srgbClr val="0000FF"/>
              </a:solidFill>
              <a:latin typeface="Calibri"/>
              <a:ea typeface="微軟正黑體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of Shapes </a:t>
            </a:r>
            <a:br>
              <a:rPr lang="en-US" altLang="zh-TW" dirty="0" smtClean="0"/>
            </a:br>
            <a:r>
              <a:rPr lang="en-US" altLang="zh-TW" sz="2400" dirty="0" smtClean="0"/>
              <a:t>                        -- Mobile </a:t>
            </a:r>
            <a:r>
              <a:rPr lang="en-US" altLang="zh-TW" sz="2400" dirty="0" err="1"/>
              <a:t>WiTouch</a:t>
            </a:r>
            <a:r>
              <a:rPr lang="en-US" altLang="zh-TW" sz="2400" dirty="0"/>
              <a:t> SW System Analysis</a:t>
            </a:r>
            <a:endParaRPr lang="zh-TW" altLang="en-US" sz="2400" dirty="0"/>
          </a:p>
        </p:txBody>
      </p:sp>
      <p:cxnSp>
        <p:nvCxnSpPr>
          <p:cNvPr id="5" name="直線接點 4"/>
          <p:cNvCxnSpPr/>
          <p:nvPr/>
        </p:nvCxnSpPr>
        <p:spPr bwMode="auto">
          <a:xfrm>
            <a:off x="1583668" y="3223046"/>
            <a:ext cx="918102" cy="6160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弧形 5"/>
          <p:cNvSpPr/>
          <p:nvPr/>
        </p:nvSpPr>
        <p:spPr bwMode="auto">
          <a:xfrm>
            <a:off x="3156531" y="3176972"/>
            <a:ext cx="1849583" cy="1514348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文鼎粗黑" pitchFamily="49" charset="-120"/>
            </a:endParaRPr>
          </a:p>
        </p:txBody>
      </p:sp>
      <p:sp>
        <p:nvSpPr>
          <p:cNvPr id="7" name="等腰三角形 6"/>
          <p:cNvSpPr/>
          <p:nvPr/>
        </p:nvSpPr>
        <p:spPr bwMode="auto">
          <a:xfrm>
            <a:off x="6529988" y="3082996"/>
            <a:ext cx="792088" cy="756084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文鼎粗黑" pitchFamily="49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3153414" y="4501550"/>
            <a:ext cx="900100" cy="84151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文鼎粗黑" pitchFamily="49" charset="-120"/>
            </a:endParaRPr>
          </a:p>
        </p:txBody>
      </p:sp>
      <p:sp>
        <p:nvSpPr>
          <p:cNvPr id="9" name="五角星形 8"/>
          <p:cNvSpPr/>
          <p:nvPr/>
        </p:nvSpPr>
        <p:spPr bwMode="auto">
          <a:xfrm>
            <a:off x="5146625" y="4353749"/>
            <a:ext cx="1368152" cy="1137114"/>
          </a:xfrm>
          <a:prstGeom prst="star5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文鼎粗黑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159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68362" y="1502139"/>
            <a:ext cx="8120062" cy="4680520"/>
          </a:xfrm>
        </p:spPr>
        <p:txBody>
          <a:bodyPr/>
          <a:lstStyle/>
          <a:p>
            <a:pPr marL="533400" lvl="0" indent="-53340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TW" sz="3200" b="0" kern="1200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2</a:t>
            </a:r>
            <a:r>
              <a:rPr lang="en-US" altLang="zh-TW" sz="3200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. </a:t>
            </a:r>
            <a:r>
              <a:rPr lang="en-US" altLang="zh-TW" sz="3200" b="0" kern="1200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New Shapes </a:t>
            </a:r>
            <a:r>
              <a:rPr lang="en-US" altLang="zh-TW" sz="3200" b="0" kern="1200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Derived from Basic Shapes </a:t>
            </a:r>
          </a:p>
          <a:p>
            <a:pPr marL="933450" lvl="1" indent="-53340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TW" sz="2800" b="0" kern="1200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2.1 Shapes</a:t>
            </a:r>
          </a:p>
          <a:p>
            <a:pPr marL="933450" lvl="1" indent="-53340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TW" sz="2800" b="0" kern="1200" dirty="0" smtClean="0">
              <a:solidFill>
                <a:prstClr val="black"/>
              </a:solidFill>
              <a:latin typeface="Calibri"/>
              <a:ea typeface="微軟正黑體" pitchFamily="34" charset="-120"/>
            </a:endParaRPr>
          </a:p>
          <a:p>
            <a:pPr marL="933450" lvl="1" indent="-53340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TW" sz="2800" b="0" kern="1200" dirty="0">
              <a:solidFill>
                <a:prstClr val="black"/>
              </a:solidFill>
              <a:latin typeface="Calibri"/>
              <a:ea typeface="微軟正黑體" pitchFamily="34" charset="-120"/>
            </a:endParaRPr>
          </a:p>
          <a:p>
            <a:pPr marL="933450" lvl="1" indent="-53340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TW" sz="2800" b="0" kern="1200" dirty="0" smtClean="0">
              <a:solidFill>
                <a:prstClr val="black"/>
              </a:solidFill>
              <a:latin typeface="Calibri"/>
              <a:ea typeface="微軟正黑體" pitchFamily="34" charset="-120"/>
            </a:endParaRPr>
          </a:p>
          <a:p>
            <a:pPr marL="933450" lvl="1" indent="-53340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TW" sz="2800" b="0" kern="1200" dirty="0">
              <a:solidFill>
                <a:prstClr val="black"/>
              </a:solidFill>
              <a:latin typeface="Calibri"/>
              <a:ea typeface="微軟正黑體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of Shapes </a:t>
            </a:r>
            <a:br>
              <a:rPr lang="en-US" altLang="zh-TW" dirty="0" smtClean="0"/>
            </a:br>
            <a:r>
              <a:rPr lang="en-US" altLang="zh-TW" sz="2400" dirty="0" smtClean="0"/>
              <a:t>            -- Mobile </a:t>
            </a:r>
            <a:r>
              <a:rPr lang="en-US" altLang="zh-TW" sz="2400" dirty="0" err="1"/>
              <a:t>WiTouch</a:t>
            </a:r>
            <a:r>
              <a:rPr lang="en-US" altLang="zh-TW" sz="2400" dirty="0"/>
              <a:t> SW System </a:t>
            </a:r>
            <a:r>
              <a:rPr lang="en-US" altLang="zh-TW" sz="2400" dirty="0" smtClean="0"/>
              <a:t>Analysis (cont.)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 bwMode="auto">
          <a:xfrm>
            <a:off x="6196224" y="2857754"/>
            <a:ext cx="900100" cy="84151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文鼎粗黑" pitchFamily="49" charset="-120"/>
            </a:endParaRPr>
          </a:p>
        </p:txBody>
      </p:sp>
      <p:sp>
        <p:nvSpPr>
          <p:cNvPr id="9" name="五角星形 8"/>
          <p:cNvSpPr/>
          <p:nvPr/>
        </p:nvSpPr>
        <p:spPr bwMode="auto">
          <a:xfrm>
            <a:off x="7384782" y="2857572"/>
            <a:ext cx="1224136" cy="978947"/>
          </a:xfrm>
          <a:prstGeom prst="star5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文鼎粗黑" pitchFamily="49" charset="-12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665403" y="4167916"/>
            <a:ext cx="1026114" cy="396044"/>
            <a:chOff x="3545886" y="2939958"/>
            <a:chExt cx="1026114" cy="396044"/>
          </a:xfrm>
        </p:grpSpPr>
        <p:cxnSp>
          <p:nvCxnSpPr>
            <p:cNvPr id="10" name="直線接點 9"/>
            <p:cNvCxnSpPr/>
            <p:nvPr/>
          </p:nvCxnSpPr>
          <p:spPr bwMode="auto">
            <a:xfrm flipV="1">
              <a:off x="3545886" y="2939958"/>
              <a:ext cx="594066" cy="1980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線接點 11"/>
            <p:cNvCxnSpPr/>
            <p:nvPr/>
          </p:nvCxnSpPr>
          <p:spPr bwMode="auto">
            <a:xfrm>
              <a:off x="4139952" y="2939958"/>
              <a:ext cx="432048" cy="396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群組 18"/>
          <p:cNvGrpSpPr/>
          <p:nvPr/>
        </p:nvGrpSpPr>
        <p:grpSpPr>
          <a:xfrm>
            <a:off x="665403" y="3278510"/>
            <a:ext cx="936104" cy="396044"/>
            <a:chOff x="1007604" y="2989463"/>
            <a:chExt cx="936104" cy="396044"/>
          </a:xfrm>
        </p:grpSpPr>
        <p:cxnSp>
          <p:nvCxnSpPr>
            <p:cNvPr id="5" name="直線接點 4"/>
            <p:cNvCxnSpPr/>
            <p:nvPr/>
          </p:nvCxnSpPr>
          <p:spPr bwMode="auto">
            <a:xfrm>
              <a:off x="1007604" y="2989463"/>
              <a:ext cx="936104" cy="396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流程圖: 接點 13"/>
            <p:cNvSpPr/>
            <p:nvPr/>
          </p:nvSpPr>
          <p:spPr bwMode="auto">
            <a:xfrm>
              <a:off x="1412525" y="3137980"/>
              <a:ext cx="63131" cy="99011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文鼎粗黑" pitchFamily="49" charset="-120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259469" y="3278510"/>
            <a:ext cx="1476164" cy="1188132"/>
            <a:chOff x="2915816" y="2997021"/>
            <a:chExt cx="1476164" cy="1188132"/>
          </a:xfrm>
        </p:grpSpPr>
        <p:sp>
          <p:nvSpPr>
            <p:cNvPr id="6" name="弧形 5"/>
            <p:cNvSpPr/>
            <p:nvPr/>
          </p:nvSpPr>
          <p:spPr bwMode="auto">
            <a:xfrm>
              <a:off x="2915816" y="2997021"/>
              <a:ext cx="1476164" cy="1188132"/>
            </a:xfrm>
            <a:prstGeom prst="arc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文鼎粗黑" pitchFamily="49" charset="-120"/>
              </a:endParaRPr>
            </a:p>
          </p:txBody>
        </p:sp>
        <p:sp>
          <p:nvSpPr>
            <p:cNvPr id="15" name="流程圖: 接點 14"/>
            <p:cNvSpPr/>
            <p:nvPr/>
          </p:nvSpPr>
          <p:spPr bwMode="auto">
            <a:xfrm>
              <a:off x="4103948" y="3088474"/>
              <a:ext cx="63131" cy="99011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文鼎粗黑" pitchFamily="49" charset="-120"/>
              </a:endParaRPr>
            </a:p>
          </p:txBody>
        </p:sp>
      </p:grpSp>
      <p:sp>
        <p:nvSpPr>
          <p:cNvPr id="18" name="手繪多邊形 17"/>
          <p:cNvSpPr/>
          <p:nvPr/>
        </p:nvSpPr>
        <p:spPr bwMode="auto">
          <a:xfrm>
            <a:off x="2097279" y="4241635"/>
            <a:ext cx="638354" cy="584174"/>
          </a:xfrm>
          <a:custGeom>
            <a:avLst/>
            <a:gdLst>
              <a:gd name="connsiteX0" fmla="*/ 0 w 638354"/>
              <a:gd name="connsiteY0" fmla="*/ 406948 h 584174"/>
              <a:gd name="connsiteX1" fmla="*/ 345056 w 638354"/>
              <a:gd name="connsiteY1" fmla="*/ 1507 h 584174"/>
              <a:gd name="connsiteX2" fmla="*/ 612475 w 638354"/>
              <a:gd name="connsiteY2" fmla="*/ 536345 h 584174"/>
              <a:gd name="connsiteX3" fmla="*/ 612475 w 638354"/>
              <a:gd name="connsiteY3" fmla="*/ 562224 h 584174"/>
              <a:gd name="connsiteX4" fmla="*/ 638354 w 638354"/>
              <a:gd name="connsiteY4" fmla="*/ 570850 h 584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354" h="584174">
                <a:moveTo>
                  <a:pt x="0" y="406948"/>
                </a:moveTo>
                <a:cubicBezTo>
                  <a:pt x="121488" y="193444"/>
                  <a:pt x="242977" y="-20059"/>
                  <a:pt x="345056" y="1507"/>
                </a:cubicBezTo>
                <a:cubicBezTo>
                  <a:pt x="447135" y="23073"/>
                  <a:pt x="567905" y="442892"/>
                  <a:pt x="612475" y="536345"/>
                </a:cubicBezTo>
                <a:cubicBezTo>
                  <a:pt x="657045" y="629798"/>
                  <a:pt x="608162" y="556473"/>
                  <a:pt x="612475" y="562224"/>
                </a:cubicBezTo>
                <a:cubicBezTo>
                  <a:pt x="616788" y="567975"/>
                  <a:pt x="627571" y="569412"/>
                  <a:pt x="638354" y="5708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文鼎粗黑" pitchFamily="49" charset="-120"/>
            </a:endParaRPr>
          </a:p>
        </p:txBody>
      </p:sp>
      <p:grpSp>
        <p:nvGrpSpPr>
          <p:cNvPr id="26" name="群組 25"/>
          <p:cNvGrpSpPr/>
          <p:nvPr/>
        </p:nvGrpSpPr>
        <p:grpSpPr>
          <a:xfrm>
            <a:off x="3743908" y="2962930"/>
            <a:ext cx="792088" cy="782617"/>
            <a:chOff x="3743908" y="2962930"/>
            <a:chExt cx="792088" cy="782617"/>
          </a:xfrm>
        </p:grpSpPr>
        <p:sp>
          <p:nvSpPr>
            <p:cNvPr id="7" name="等腰三角形 6"/>
            <p:cNvSpPr/>
            <p:nvPr/>
          </p:nvSpPr>
          <p:spPr bwMode="auto">
            <a:xfrm>
              <a:off x="3743908" y="2989463"/>
              <a:ext cx="792088" cy="756084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文鼎粗黑" pitchFamily="49" charset="-120"/>
              </a:endParaRPr>
            </a:p>
          </p:txBody>
        </p:sp>
        <p:sp>
          <p:nvSpPr>
            <p:cNvPr id="21" name="流程圖: 接點 20"/>
            <p:cNvSpPr/>
            <p:nvPr/>
          </p:nvSpPr>
          <p:spPr bwMode="auto">
            <a:xfrm>
              <a:off x="4108386" y="2962930"/>
              <a:ext cx="63131" cy="99011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文鼎粗黑" pitchFamily="49" charset="-12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3455876" y="3999053"/>
            <a:ext cx="823653" cy="739563"/>
            <a:chOff x="3760797" y="3900042"/>
            <a:chExt cx="823653" cy="739563"/>
          </a:xfrm>
        </p:grpSpPr>
        <p:sp>
          <p:nvSpPr>
            <p:cNvPr id="22" name="矩形 21"/>
            <p:cNvSpPr/>
            <p:nvPr/>
          </p:nvSpPr>
          <p:spPr bwMode="auto">
            <a:xfrm>
              <a:off x="3760797" y="3949548"/>
              <a:ext cx="792088" cy="69005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文鼎粗黑" pitchFamily="49" charset="-120"/>
              </a:endParaRPr>
            </a:p>
          </p:txBody>
        </p:sp>
        <p:sp>
          <p:nvSpPr>
            <p:cNvPr id="23" name="流程圖: 接點 22"/>
            <p:cNvSpPr/>
            <p:nvPr/>
          </p:nvSpPr>
          <p:spPr bwMode="auto">
            <a:xfrm>
              <a:off x="4521319" y="3900042"/>
              <a:ext cx="63131" cy="99011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文鼎粗黑" pitchFamily="49" charset="-120"/>
              </a:endParaRPr>
            </a:p>
          </p:txBody>
        </p:sp>
      </p:grpSp>
      <p:sp>
        <p:nvSpPr>
          <p:cNvPr id="24" name="一般五邊形 23"/>
          <p:cNvSpPr/>
          <p:nvPr/>
        </p:nvSpPr>
        <p:spPr bwMode="auto">
          <a:xfrm>
            <a:off x="3040717" y="5149425"/>
            <a:ext cx="883211" cy="684076"/>
          </a:xfrm>
          <a:prstGeom prst="pentag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文鼎粗黑" pitchFamily="49" charset="-120"/>
            </a:endParaRPr>
          </a:p>
        </p:txBody>
      </p:sp>
      <p:sp>
        <p:nvSpPr>
          <p:cNvPr id="25" name="流程圖: 接點 24"/>
          <p:cNvSpPr/>
          <p:nvPr/>
        </p:nvSpPr>
        <p:spPr bwMode="auto">
          <a:xfrm>
            <a:off x="3433560" y="5111896"/>
            <a:ext cx="63131" cy="99011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文鼎粗黑" pitchFamily="49" charset="-120"/>
            </a:endParaRPr>
          </a:p>
        </p:txBody>
      </p:sp>
      <p:grpSp>
        <p:nvGrpSpPr>
          <p:cNvPr id="34" name="群組 33"/>
          <p:cNvGrpSpPr/>
          <p:nvPr/>
        </p:nvGrpSpPr>
        <p:grpSpPr>
          <a:xfrm>
            <a:off x="3455876" y="5996419"/>
            <a:ext cx="66825" cy="353267"/>
            <a:chOff x="4108386" y="5805264"/>
            <a:chExt cx="66825" cy="353267"/>
          </a:xfrm>
        </p:grpSpPr>
        <p:sp>
          <p:nvSpPr>
            <p:cNvPr id="28" name="流程圖: 接點 27"/>
            <p:cNvSpPr/>
            <p:nvPr/>
          </p:nvSpPr>
          <p:spPr bwMode="auto">
            <a:xfrm>
              <a:off x="4108386" y="5805264"/>
              <a:ext cx="63130" cy="72008"/>
            </a:xfrm>
            <a:prstGeom prst="flowChartConnector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文鼎粗黑" pitchFamily="49" charset="-120"/>
              </a:endParaRPr>
            </a:p>
          </p:txBody>
        </p:sp>
        <p:sp>
          <p:nvSpPr>
            <p:cNvPr id="29" name="流程圖: 接點 28"/>
            <p:cNvSpPr/>
            <p:nvPr/>
          </p:nvSpPr>
          <p:spPr bwMode="auto">
            <a:xfrm>
              <a:off x="4108386" y="5951256"/>
              <a:ext cx="63130" cy="72008"/>
            </a:xfrm>
            <a:prstGeom prst="flowChartConnector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文鼎粗黑" pitchFamily="49" charset="-120"/>
              </a:endParaRPr>
            </a:p>
          </p:txBody>
        </p:sp>
        <p:sp>
          <p:nvSpPr>
            <p:cNvPr id="30" name="流程圖: 接點 29"/>
            <p:cNvSpPr/>
            <p:nvPr/>
          </p:nvSpPr>
          <p:spPr bwMode="auto">
            <a:xfrm>
              <a:off x="4112081" y="6086523"/>
              <a:ext cx="63130" cy="72008"/>
            </a:xfrm>
            <a:prstGeom prst="flowChartConnector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文鼎粗黑" pitchFamily="49" charset="-120"/>
              </a:endParaRPr>
            </a:p>
          </p:txBody>
        </p:sp>
      </p:grpSp>
      <p:sp>
        <p:nvSpPr>
          <p:cNvPr id="31" name="橢圓 30"/>
          <p:cNvSpPr/>
          <p:nvPr/>
        </p:nvSpPr>
        <p:spPr bwMode="auto">
          <a:xfrm>
            <a:off x="6178520" y="4241635"/>
            <a:ext cx="900100" cy="51801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文鼎粗黑" pitchFamily="49" charset="-120"/>
            </a:endParaRPr>
          </a:p>
        </p:txBody>
      </p:sp>
      <p:sp>
        <p:nvSpPr>
          <p:cNvPr id="32" name="流程圖: 接點 31"/>
          <p:cNvSpPr/>
          <p:nvPr/>
        </p:nvSpPr>
        <p:spPr bwMode="auto">
          <a:xfrm>
            <a:off x="7965284" y="2837113"/>
            <a:ext cx="63131" cy="99011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文鼎粗黑" pitchFamily="49" charset="-120"/>
            </a:endParaRPr>
          </a:p>
        </p:txBody>
      </p:sp>
      <p:sp>
        <p:nvSpPr>
          <p:cNvPr id="33" name="六角星形 32"/>
          <p:cNvSpPr/>
          <p:nvPr/>
        </p:nvSpPr>
        <p:spPr bwMode="auto">
          <a:xfrm>
            <a:off x="7542361" y="4167313"/>
            <a:ext cx="972108" cy="944583"/>
          </a:xfrm>
          <a:prstGeom prst="star6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文鼎粗黑" pitchFamily="49" charset="-120"/>
            </a:endParaRPr>
          </a:p>
        </p:txBody>
      </p:sp>
      <p:grpSp>
        <p:nvGrpSpPr>
          <p:cNvPr id="35" name="群組 34"/>
          <p:cNvGrpSpPr/>
          <p:nvPr/>
        </p:nvGrpSpPr>
        <p:grpSpPr>
          <a:xfrm>
            <a:off x="8028231" y="5419455"/>
            <a:ext cx="66825" cy="353267"/>
            <a:chOff x="4108386" y="5805264"/>
            <a:chExt cx="66825" cy="353267"/>
          </a:xfrm>
        </p:grpSpPr>
        <p:sp>
          <p:nvSpPr>
            <p:cNvPr id="36" name="流程圖: 接點 35"/>
            <p:cNvSpPr/>
            <p:nvPr/>
          </p:nvSpPr>
          <p:spPr bwMode="auto">
            <a:xfrm>
              <a:off x="4108386" y="5805264"/>
              <a:ext cx="63130" cy="72008"/>
            </a:xfrm>
            <a:prstGeom prst="flowChartConnector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文鼎粗黑" pitchFamily="49" charset="-120"/>
              </a:endParaRPr>
            </a:p>
          </p:txBody>
        </p:sp>
        <p:sp>
          <p:nvSpPr>
            <p:cNvPr id="37" name="流程圖: 接點 36"/>
            <p:cNvSpPr/>
            <p:nvPr/>
          </p:nvSpPr>
          <p:spPr bwMode="auto">
            <a:xfrm>
              <a:off x="4108386" y="5951256"/>
              <a:ext cx="63130" cy="72008"/>
            </a:xfrm>
            <a:prstGeom prst="flowChartConnector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文鼎粗黑" pitchFamily="49" charset="-120"/>
              </a:endParaRPr>
            </a:p>
          </p:txBody>
        </p:sp>
        <p:sp>
          <p:nvSpPr>
            <p:cNvPr id="38" name="流程圖: 接點 37"/>
            <p:cNvSpPr/>
            <p:nvPr/>
          </p:nvSpPr>
          <p:spPr bwMode="auto">
            <a:xfrm>
              <a:off x="4112081" y="6086523"/>
              <a:ext cx="63130" cy="72008"/>
            </a:xfrm>
            <a:prstGeom prst="flowChartConnector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文鼎粗黑" pitchFamily="49" charset="-120"/>
              </a:endParaRPr>
            </a:p>
          </p:txBody>
        </p:sp>
      </p:grpSp>
      <p:sp>
        <p:nvSpPr>
          <p:cNvPr id="39" name="梯形 38"/>
          <p:cNvSpPr/>
          <p:nvPr/>
        </p:nvSpPr>
        <p:spPr bwMode="auto">
          <a:xfrm>
            <a:off x="4262584" y="5356188"/>
            <a:ext cx="828092" cy="562533"/>
          </a:xfrm>
          <a:prstGeom prst="trapezoi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文鼎粗黑" pitchFamily="49" charset="-120"/>
            </a:endParaRPr>
          </a:p>
        </p:txBody>
      </p:sp>
      <p:sp>
        <p:nvSpPr>
          <p:cNvPr id="40" name="平行四邊形 39"/>
          <p:cNvSpPr/>
          <p:nvPr/>
        </p:nvSpPr>
        <p:spPr bwMode="auto">
          <a:xfrm>
            <a:off x="5220072" y="4825809"/>
            <a:ext cx="792088" cy="690057"/>
          </a:xfrm>
          <a:prstGeom prst="parallelogram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文鼎粗黑" pitchFamily="49" charset="-120"/>
            </a:endParaRPr>
          </a:p>
        </p:txBody>
      </p:sp>
      <p:cxnSp>
        <p:nvCxnSpPr>
          <p:cNvPr id="42" name="直線單箭頭接點 41"/>
          <p:cNvCxnSpPr/>
          <p:nvPr/>
        </p:nvCxnSpPr>
        <p:spPr bwMode="auto">
          <a:xfrm>
            <a:off x="1133455" y="3745547"/>
            <a:ext cx="0" cy="3030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直線單箭頭接點 43"/>
          <p:cNvCxnSpPr/>
          <p:nvPr/>
        </p:nvCxnSpPr>
        <p:spPr bwMode="auto">
          <a:xfrm>
            <a:off x="2447601" y="3836519"/>
            <a:ext cx="0" cy="330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直線單箭頭接點 45"/>
          <p:cNvCxnSpPr/>
          <p:nvPr/>
        </p:nvCxnSpPr>
        <p:spPr bwMode="auto">
          <a:xfrm flipH="1">
            <a:off x="3851920" y="3836519"/>
            <a:ext cx="72008" cy="1653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線單箭頭接點 47"/>
          <p:cNvCxnSpPr/>
          <p:nvPr/>
        </p:nvCxnSpPr>
        <p:spPr bwMode="auto">
          <a:xfrm>
            <a:off x="4427984" y="4500641"/>
            <a:ext cx="396044" cy="325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直線單箭頭接點 49"/>
          <p:cNvCxnSpPr/>
          <p:nvPr/>
        </p:nvCxnSpPr>
        <p:spPr bwMode="auto">
          <a:xfrm flipH="1">
            <a:off x="3519006" y="4825809"/>
            <a:ext cx="126144" cy="2860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直線單箭頭接點 52"/>
          <p:cNvCxnSpPr/>
          <p:nvPr/>
        </p:nvCxnSpPr>
        <p:spPr bwMode="auto">
          <a:xfrm flipH="1">
            <a:off x="6628570" y="3836519"/>
            <a:ext cx="17704" cy="330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直線單箭頭接點 54"/>
          <p:cNvCxnSpPr/>
          <p:nvPr/>
        </p:nvCxnSpPr>
        <p:spPr bwMode="auto">
          <a:xfrm>
            <a:off x="8031926" y="3745547"/>
            <a:ext cx="0" cy="3525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8545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66738" y="1520788"/>
            <a:ext cx="8120062" cy="4680520"/>
          </a:xfrm>
        </p:spPr>
        <p:txBody>
          <a:bodyPr/>
          <a:lstStyle/>
          <a:p>
            <a:pPr marL="933450" lvl="1" indent="-53340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TW" sz="2800" b="0" kern="1200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2.2 Endpoints </a:t>
            </a:r>
            <a:endParaRPr lang="en-US" altLang="zh-TW" sz="2800" b="0" kern="1200" dirty="0">
              <a:solidFill>
                <a:prstClr val="black"/>
              </a:solidFill>
              <a:latin typeface="Calibri"/>
              <a:ea typeface="微軟正黑體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of Shapes </a:t>
            </a:r>
            <a:br>
              <a:rPr lang="en-US" altLang="zh-TW" dirty="0" smtClean="0"/>
            </a:br>
            <a:r>
              <a:rPr lang="en-US" altLang="zh-TW" sz="2400" dirty="0" smtClean="0"/>
              <a:t>            -- Mobile </a:t>
            </a:r>
            <a:r>
              <a:rPr lang="en-US" altLang="zh-TW" sz="2400" dirty="0" err="1"/>
              <a:t>WiTouch</a:t>
            </a:r>
            <a:r>
              <a:rPr lang="en-US" altLang="zh-TW" sz="2400" dirty="0"/>
              <a:t> SW System </a:t>
            </a:r>
            <a:r>
              <a:rPr lang="en-US" altLang="zh-TW" sz="2400" dirty="0" smtClean="0"/>
              <a:t>Analysis (cont.)</a:t>
            </a:r>
            <a:endParaRPr lang="zh-TW" altLang="en-US" sz="2400" dirty="0"/>
          </a:p>
        </p:txBody>
      </p:sp>
      <p:cxnSp>
        <p:nvCxnSpPr>
          <p:cNvPr id="5" name="直線接點 4"/>
          <p:cNvCxnSpPr/>
          <p:nvPr/>
        </p:nvCxnSpPr>
        <p:spPr bwMode="auto">
          <a:xfrm>
            <a:off x="1763688" y="3248980"/>
            <a:ext cx="936104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弧形 5"/>
          <p:cNvSpPr/>
          <p:nvPr/>
        </p:nvSpPr>
        <p:spPr bwMode="auto">
          <a:xfrm>
            <a:off x="5434995" y="3248798"/>
            <a:ext cx="1476164" cy="118813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文鼎粗黑" pitchFamily="49" charset="-120"/>
            </a:endParaRPr>
          </a:p>
        </p:txBody>
      </p:sp>
      <p:cxnSp>
        <p:nvCxnSpPr>
          <p:cNvPr id="10" name="直線單箭頭接點 9"/>
          <p:cNvCxnSpPr/>
          <p:nvPr/>
        </p:nvCxnSpPr>
        <p:spPr bwMode="auto">
          <a:xfrm>
            <a:off x="2087724" y="4726221"/>
            <a:ext cx="1008112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直線單箭頭接點 10"/>
          <p:cNvCxnSpPr/>
          <p:nvPr/>
        </p:nvCxnSpPr>
        <p:spPr bwMode="auto">
          <a:xfrm flipH="1" flipV="1">
            <a:off x="899592" y="4798229"/>
            <a:ext cx="864096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線單箭頭接點 13"/>
          <p:cNvCxnSpPr/>
          <p:nvPr/>
        </p:nvCxnSpPr>
        <p:spPr bwMode="auto">
          <a:xfrm>
            <a:off x="3311860" y="4581128"/>
            <a:ext cx="936104" cy="468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sm" len="med"/>
          </a:ln>
          <a:effectLst/>
        </p:spPr>
      </p:cxnSp>
      <p:cxnSp>
        <p:nvCxnSpPr>
          <p:cNvPr id="16" name="直線單箭頭接點 15"/>
          <p:cNvCxnSpPr/>
          <p:nvPr/>
        </p:nvCxnSpPr>
        <p:spPr bwMode="auto">
          <a:xfrm>
            <a:off x="2339752" y="3933056"/>
            <a:ext cx="0" cy="5400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弧形 16"/>
          <p:cNvSpPr/>
          <p:nvPr/>
        </p:nvSpPr>
        <p:spPr bwMode="auto">
          <a:xfrm>
            <a:off x="4896036" y="4942245"/>
            <a:ext cx="1476164" cy="118813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文鼎粗黑" pitchFamily="49" charset="-120"/>
            </a:endParaRPr>
          </a:p>
        </p:txBody>
      </p:sp>
      <p:sp>
        <p:nvSpPr>
          <p:cNvPr id="18" name="弧形 17"/>
          <p:cNvSpPr/>
          <p:nvPr/>
        </p:nvSpPr>
        <p:spPr bwMode="auto">
          <a:xfrm>
            <a:off x="6030162" y="4811637"/>
            <a:ext cx="1476164" cy="118813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文鼎粗黑" pitchFamily="49" charset="-120"/>
            </a:endParaRPr>
          </a:p>
        </p:txBody>
      </p:sp>
      <p:sp>
        <p:nvSpPr>
          <p:cNvPr id="19" name="弧形 18"/>
          <p:cNvSpPr/>
          <p:nvPr/>
        </p:nvSpPr>
        <p:spPr bwMode="auto">
          <a:xfrm>
            <a:off x="7056276" y="4815154"/>
            <a:ext cx="1476164" cy="118813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文鼎粗黑" pitchFamily="49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>
            <a:off x="6767362" y="4041068"/>
            <a:ext cx="0" cy="5400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566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66738" y="1520788"/>
            <a:ext cx="8120062" cy="4680520"/>
          </a:xfrm>
        </p:spPr>
        <p:txBody>
          <a:bodyPr/>
          <a:lstStyle/>
          <a:p>
            <a:pPr marL="441325" lvl="0" indent="-441325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TW" sz="3200" b="0" kern="1200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1. Tool Bar can move or s</a:t>
            </a:r>
            <a:r>
              <a:rPr lang="en-US" altLang="zh-TW" sz="3200" b="0" kern="1200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hrink to a small icon (hide)</a:t>
            </a:r>
          </a:p>
          <a:p>
            <a:pPr marL="725488" lvl="1" indent="-325438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TW" sz="2800" b="0" kern="1200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-- To go around or stay away from users’ activities such as drawing, highlight…</a:t>
            </a:r>
            <a:endParaRPr lang="en-US" altLang="zh-TW" sz="2400" b="0" kern="1200" dirty="0">
              <a:solidFill>
                <a:prstClr val="black"/>
              </a:solidFill>
              <a:latin typeface="Calibri"/>
              <a:ea typeface="微軟正黑體" pitchFamily="34" charset="-120"/>
            </a:endParaRPr>
          </a:p>
          <a:p>
            <a:pPr marL="441325" indent="-441325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TW" sz="3200" b="0" kern="1200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2. Users can call the tool bar to the other side of WB or Screen</a:t>
            </a:r>
          </a:p>
          <a:p>
            <a:pPr marL="841375" lvl="1" indent="-441325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TW" sz="2800" b="0" kern="1200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-- Easy/friendly function for users </a:t>
            </a:r>
            <a:endParaRPr lang="en-US" altLang="zh-TW" sz="2800" b="0" kern="1200" dirty="0" smtClean="0">
              <a:solidFill>
                <a:prstClr val="black"/>
              </a:solidFill>
              <a:latin typeface="Calibri"/>
              <a:ea typeface="微軟正黑體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of Moving Tool Bar </a:t>
            </a:r>
            <a:br>
              <a:rPr lang="en-US" altLang="zh-TW" dirty="0" smtClean="0"/>
            </a:br>
            <a:r>
              <a:rPr lang="en-US" altLang="zh-TW" sz="2400" dirty="0" smtClean="0"/>
              <a:t>            -- Mobile </a:t>
            </a:r>
            <a:r>
              <a:rPr lang="en-US" altLang="zh-TW" sz="2400" dirty="0" err="1"/>
              <a:t>WiTouch</a:t>
            </a:r>
            <a:r>
              <a:rPr lang="en-US" altLang="zh-TW" sz="2400" dirty="0"/>
              <a:t> SW System </a:t>
            </a:r>
            <a:r>
              <a:rPr lang="en-US" altLang="zh-TW" sz="2400" dirty="0" smtClean="0"/>
              <a:t>Analysis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7325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of Moving Tool Bar </a:t>
            </a:r>
            <a:br>
              <a:rPr lang="en-US" altLang="zh-TW" dirty="0" smtClean="0"/>
            </a:br>
            <a:r>
              <a:rPr lang="en-US" altLang="zh-TW" sz="2400" dirty="0" smtClean="0"/>
              <a:t>            -- Mobile </a:t>
            </a:r>
            <a:r>
              <a:rPr lang="en-US" altLang="zh-TW" sz="2400" dirty="0" err="1"/>
              <a:t>WiTouch</a:t>
            </a:r>
            <a:r>
              <a:rPr lang="en-US" altLang="zh-TW" sz="2400" dirty="0"/>
              <a:t> SW System </a:t>
            </a:r>
            <a:r>
              <a:rPr lang="en-US" altLang="zh-TW" sz="2400" dirty="0" smtClean="0"/>
              <a:t>Analysis (cont.)</a:t>
            </a:r>
            <a:endParaRPr lang="zh-TW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16228"/>
            <a:ext cx="6578473" cy="4913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24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List</a:t>
            </a:r>
            <a:endParaRPr lang="zh-TW" altLang="en-US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539750" y="1557338"/>
            <a:ext cx="4104258" cy="452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Font typeface="微軟正黑體" pitchFamily="34" charset="-120"/>
              <a:buNone/>
            </a:pPr>
            <a:r>
              <a:rPr lang="da-DK" altLang="zh-TW" u="sng" dirty="0" smtClean="0">
                <a:latin typeface="Calibri" panose="020F0502020204030204" pitchFamily="34" charset="0"/>
                <a:ea typeface="微軟正黑體" pitchFamily="34" charset="-120"/>
              </a:rPr>
              <a:t>System Setting</a:t>
            </a:r>
            <a:r>
              <a:rPr lang="da-DK" altLang="zh-TW" dirty="0" smtClean="0">
                <a:latin typeface="Calibri" panose="020F0502020204030204" pitchFamily="34" charset="0"/>
                <a:ea typeface="微軟正黑體" pitchFamily="34" charset="-120"/>
              </a:rPr>
              <a:t>	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da-DK" altLang="zh-TW" dirty="0" smtClean="0">
                <a:latin typeface="Calibri" panose="020F0502020204030204" pitchFamily="34" charset="0"/>
                <a:ea typeface="微軟正黑體" pitchFamily="34" charset="-120"/>
              </a:rPr>
              <a:t>	1. Select System setting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da-DK" altLang="zh-TW" dirty="0" smtClean="0">
                <a:latin typeface="Calibri" panose="020F0502020204030204" pitchFamily="34" charset="0"/>
                <a:ea typeface="微軟正黑體" pitchFamily="34" charset="-120"/>
              </a:rPr>
              <a:t>	2. Set Setting Parameter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da-DK" altLang="zh-TW" dirty="0" smtClean="0">
                <a:latin typeface="Calibri" panose="020F0502020204030204" pitchFamily="34" charset="0"/>
                <a:ea typeface="微軟正黑體" pitchFamily="34" charset="-120"/>
              </a:rPr>
              <a:t>	3. Update System Parameter</a:t>
            </a:r>
          </a:p>
          <a:p>
            <a:pPr marL="533400" indent="-533400">
              <a:buFont typeface="微軟正黑體" pitchFamily="34" charset="-120"/>
              <a:buNone/>
            </a:pPr>
            <a:endParaRPr lang="en-US" altLang="zh-TW" dirty="0" smtClean="0">
              <a:latin typeface="Calibri" panose="020F0502020204030204" pitchFamily="34" charset="0"/>
              <a:ea typeface="微軟正黑體" pitchFamily="34" charset="-120"/>
            </a:endParaRP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u="sng" dirty="0" smtClean="0">
                <a:latin typeface="Calibri" panose="020F0502020204030204" pitchFamily="34" charset="0"/>
                <a:ea typeface="微軟正黑體" pitchFamily="34" charset="-120"/>
              </a:rPr>
              <a:t>Sharing</a:t>
            </a:r>
            <a:r>
              <a:rPr lang="en-US" altLang="zh-TW" dirty="0" smtClean="0">
                <a:latin typeface="Calibri" panose="020F0502020204030204" pitchFamily="34" charset="0"/>
                <a:ea typeface="微軟正黑體" pitchFamily="34" charset="-120"/>
              </a:rPr>
              <a:t>	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latin typeface="Calibri" panose="020F0502020204030204" pitchFamily="34" charset="0"/>
                <a:ea typeface="微軟正黑體" pitchFamily="34" charset="-120"/>
              </a:rPr>
              <a:t>	1. Open File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latin typeface="Calibri" panose="020F0502020204030204" pitchFamily="34" charset="0"/>
                <a:ea typeface="微軟正黑體" pitchFamily="34" charset="-120"/>
              </a:rPr>
              <a:t>	2. Set Tool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latin typeface="Calibri" panose="020F0502020204030204" pitchFamily="34" charset="0"/>
                <a:ea typeface="微軟正黑體" pitchFamily="34" charset="-120"/>
              </a:rPr>
              <a:t>	     2.1 Set Pan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latin typeface="Calibri" panose="020F0502020204030204" pitchFamily="34" charset="0"/>
                <a:ea typeface="微軟正黑體" pitchFamily="34" charset="-120"/>
              </a:rPr>
              <a:t>	     2.2 Select Shape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latin typeface="Calibri" panose="020F0502020204030204" pitchFamily="34" charset="0"/>
                <a:ea typeface="微軟正黑體" pitchFamily="34" charset="-120"/>
              </a:rPr>
              <a:t>	     2.3 Select Object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latin typeface="Calibri" panose="020F0502020204030204" pitchFamily="34" charset="0"/>
                <a:ea typeface="微軟正黑體" pitchFamily="34" charset="-120"/>
              </a:rPr>
              <a:t>	3. Setup Board 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latin typeface="Calibri" panose="020F0502020204030204" pitchFamily="34" charset="0"/>
                <a:ea typeface="微軟正黑體" pitchFamily="34" charset="-120"/>
              </a:rPr>
              <a:t>	    3.1 Insert Object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latin typeface="Calibri" panose="020F0502020204030204" pitchFamily="34" charset="0"/>
                <a:ea typeface="微軟正黑體" pitchFamily="34" charset="-120"/>
              </a:rPr>
              <a:t>	    3.2 Open MS-Office 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latin typeface="Calibri" panose="020F0502020204030204" pitchFamily="34" charset="0"/>
                <a:ea typeface="微軟正黑體" pitchFamily="34" charset="-120"/>
              </a:rPr>
              <a:t>	    3.3 Launch Website</a:t>
            </a:r>
            <a:endParaRPr lang="en-US" altLang="zh-TW" dirty="0">
              <a:latin typeface="Calibri" panose="020F0502020204030204" pitchFamily="34" charset="0"/>
              <a:ea typeface="微軟正黑體" pitchFamily="34" charset="-12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803170" y="1556792"/>
            <a:ext cx="4104258" cy="452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Font typeface="微軟正黑體" pitchFamily="34" charset="-120"/>
              <a:buNone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	4. Do Action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	     4.1 Draw Stuff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	     4.2 Crop or Resize Stuff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	     4.3 Copy and Paste Stuff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	     4.4 Move </a:t>
            </a:r>
            <a:r>
              <a:rPr lang="en-US" altLang="zh-TW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Object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             4.5 Erase Stuff</a:t>
            </a:r>
            <a:endParaRPr lang="en-US" altLang="zh-TW" dirty="0">
              <a:solidFill>
                <a:prstClr val="black"/>
              </a:solidFill>
              <a:latin typeface="Calibri"/>
              <a:ea typeface="微軟正黑體" pitchFamily="34" charset="-120"/>
            </a:endParaRP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	5. Save File</a:t>
            </a:r>
          </a:p>
          <a:p>
            <a:pPr marL="533400" indent="-533400">
              <a:buFont typeface="微軟正黑體" pitchFamily="34" charset="-120"/>
              <a:buNone/>
            </a:pPr>
            <a:endParaRPr lang="en-US" altLang="zh-TW" dirty="0" smtClean="0">
              <a:solidFill>
                <a:prstClr val="black"/>
              </a:solidFill>
              <a:latin typeface="Calibri"/>
              <a:ea typeface="微軟正黑體" pitchFamily="34" charset="-120"/>
            </a:endParaRP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u="sng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Capturing</a:t>
            </a: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	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     1.</a:t>
            </a: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	Select Target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    2. Create </a:t>
            </a: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Photo Shot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	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u="sng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Preserving</a:t>
            </a: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	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     1. Select </a:t>
            </a: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Target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     2. Create </a:t>
            </a: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Photo Shot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     3. Save </a:t>
            </a: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File</a:t>
            </a:r>
          </a:p>
          <a:p>
            <a:pPr marL="533400" indent="-533400">
              <a:buFont typeface="微軟正黑體" pitchFamily="34" charset="-120"/>
              <a:buNone/>
            </a:pPr>
            <a:endParaRPr lang="en-US" altLang="zh-TW" dirty="0">
              <a:solidFill>
                <a:prstClr val="black"/>
              </a:solidFill>
              <a:latin typeface="Calibri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677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istron 2002 Template#1">
  <a:themeElements>
    <a:clrScheme name="Wistron 2002 Template#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Wistron 2002 Template#1">
      <a:majorFont>
        <a:latin typeface="Arial"/>
        <a:ea typeface="文鼎粗黑"/>
        <a:cs typeface=""/>
      </a:majorFont>
      <a:minorFont>
        <a:latin typeface="Arial Narrow"/>
        <a:ea typeface="文鼎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文鼎粗黑" pitchFamily="49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文鼎粗黑" pitchFamily="49" charset="-120"/>
          </a:defRPr>
        </a:defPPr>
      </a:lstStyle>
    </a:lnDef>
  </a:objectDefaults>
  <a:extraClrSchemeLst>
    <a:extraClrScheme>
      <a:clrScheme name="Wistron 2002 Template#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stron 2002 Template#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2002 Template#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2002 Template#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2002 Template#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2002 Template#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2002 Template#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15675</TotalTime>
  <Words>128</Words>
  <Application>Microsoft Office PowerPoint</Application>
  <PresentationFormat>如螢幕大小 (4:3)</PresentationFormat>
  <Paragraphs>59</Paragraphs>
  <Slides>7</Slides>
  <Notes>6</Notes>
  <HiddenSlides>0</HiddenSlides>
  <MMClips>0</MMClips>
  <ScaleCrop>false</ScaleCrop>
  <HeadingPairs>
    <vt:vector size="6" baseType="variant"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0" baseType="lpstr">
      <vt:lpstr>Office 佈景主題</vt:lpstr>
      <vt:lpstr>Wistron 2002 Template#1</vt:lpstr>
      <vt:lpstr>Photo Editor Photo</vt:lpstr>
      <vt:lpstr>PowerPoint 簡報</vt:lpstr>
      <vt:lpstr>Design of Shapes                          -- Mobile WiTouch SW System Analysis</vt:lpstr>
      <vt:lpstr>Design of Shapes              -- Mobile WiTouch SW System Analysis (cont.)</vt:lpstr>
      <vt:lpstr>Design of Shapes              -- Mobile WiTouch SW System Analysis (cont.)</vt:lpstr>
      <vt:lpstr>Design of Moving Tool Bar              -- Mobile WiTouch SW System Analysis</vt:lpstr>
      <vt:lpstr>Design of Moving Tool Bar              -- Mobile WiTouch SW System Analysis (cont.)</vt:lpstr>
      <vt:lpstr>Function List</vt:lpstr>
    </vt:vector>
  </TitlesOfParts>
  <Company>Wistron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VCC Wearable Introduction</dc:title>
  <dc:creator>Arthur Shr</dc:creator>
  <cp:lastModifiedBy>Arthur Shr/WHQ/Wistron</cp:lastModifiedBy>
  <cp:revision>304</cp:revision>
  <dcterms:created xsi:type="dcterms:W3CDTF">2014-02-12T09:52:45Z</dcterms:created>
  <dcterms:modified xsi:type="dcterms:W3CDTF">2015-01-05T08:11:14Z</dcterms:modified>
</cp:coreProperties>
</file>