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321" r:id="rId3"/>
    <p:sldId id="325" r:id="rId4"/>
    <p:sldId id="326" r:id="rId5"/>
    <p:sldId id="327" r:id="rId6"/>
    <p:sldId id="334" r:id="rId7"/>
    <p:sldId id="335" r:id="rId8"/>
    <p:sldId id="340" r:id="rId9"/>
    <p:sldId id="336" r:id="rId10"/>
    <p:sldId id="337" r:id="rId11"/>
    <p:sldId id="339" r:id="rId12"/>
    <p:sldId id="33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E80B1-611F-47A6-AB19-957A918D1DA1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45B1F-AC86-42D5-BD1F-FC666EA0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0B4D5-046C-3A46-AE15-32B5281A73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45B1F-AC86-42D5-BD1F-FC666EA096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45B1F-AC86-42D5-BD1F-FC666EA096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9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9BA37-84C0-4E60-8C20-7EE7437B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889D38-A818-4241-ACB8-B47FCE93B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F24D2-7C4A-4066-97EF-FC02E2D3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3216EA-FF75-4082-85FF-838BEE08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E7C88-1E96-4D69-8DF8-BC314C52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104F3-DDF8-4612-8DD0-47BED0F9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D79037-F0F9-4919-AB52-71CE27908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22107-8626-4634-BC55-C1B5A5B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559FF-BEA0-4FB2-B393-51EB3CDC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669F-6C78-4885-8CA2-94967E26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BD7DEA-39B4-4DBF-977D-FF806D2A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11F436-DD5F-4DE2-9C80-23492DD6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44C322-E239-4BF4-818D-71462DC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CDEA3-C411-40A2-B39B-9D0B0023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5A315-9403-4EC4-8490-C09DC21F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52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41C60-D57A-4D4E-B955-AE459809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448F-BE41-456C-8B99-050757D6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FD67E-FBC5-40BB-99BE-424498A9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8149D-F1AF-42EE-A466-5101C6A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B7F62-9509-485B-94FA-5D15B10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74476-80B4-43C6-AB16-A8576AA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6A032-546B-43D4-9F11-C3311E0A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45ECA-0519-471E-90CD-FABDA488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714BA-8D95-4722-B5A3-D806649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3EB7D-185F-4919-822A-830A172B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7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06B1-7B10-44FF-8DEE-EAD1F7F9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95F10-E44D-459F-880C-5CAB4A52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586E8-D10B-476D-BE38-A7C2B413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E99A25-1121-4557-94F3-33C87013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60D9D-467E-4396-9AA0-2736ABF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4B709-9B85-4E03-A36F-8F36140F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80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B40D8-5B1F-4843-B765-05545E76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4F40E-5FAD-4C9E-8589-961E07B2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9F3CE-FD95-4283-BFBA-D4F7E3AD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8F6ABF-103A-47D8-BBD8-96D523131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3D3E3-8C14-4B00-A2E3-10223F1C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CFF272-CACF-4D63-92FB-1D0E813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FB092F-E68D-4590-B988-E3E9C4A9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774E03-527D-4062-8FBB-0269239A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E9AE1-EEFB-4B45-8EC2-CBAE61D0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7D83AF-66EC-4094-9DFE-9E368B68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4E3BEA-D4AA-49F7-9E27-23418BE7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A0AB24-671E-4466-854D-664C9E50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074632-AD0F-4BF0-8688-B300548E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60090-1BF6-4049-86C3-B3EA7ABD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38DC33-CA3F-4BDB-8FF5-8C8D8AF5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0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1F196-BF6C-4ADE-A5B4-098CFF0B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C4573-B94D-4469-BAC3-25EBD742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6760E1-82B7-4001-A120-A0AC131B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82F73-E063-4A44-B8B2-AE7BB258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E0B45-BF61-4F97-AC02-2D27A282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989FBD-4A6C-4E1C-AF26-2AC4747B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8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79944-3E0B-411B-ACDC-D4F96A03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71BF3B-53AF-4EDD-8FDD-61CFC89A3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166CDF-BCAC-46D5-B029-DE9DB746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08DEA-C4C4-406C-A565-E6333EBA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86521-A33A-4A7B-B2F7-A40BF5D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44136-B430-4413-A099-AC319570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7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4769C7-09D5-47C9-B83D-65CAFC02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72C7E6-2B9F-4C45-96BD-37BE41A3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7C1B0-A013-4C5E-A37D-C2E7C879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0ECE-7433-48CE-8E67-5EEB82751756}" type="datetimeFigureOut">
              <a:rPr lang="fr-FR" smtClean="0"/>
              <a:t>06/12/2021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F9DC9-BB44-4A49-B4AE-E6607E67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E81D1-6113-4644-A751-3BDFA375A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50F8-8923-4E29-8BEA-0466FF267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df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df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42.pdf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Algèbre randomisée pour le calcul de SVD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Viens Arthur, MS HPC-AI Mines </a:t>
            </a:r>
            <a:r>
              <a:rPr lang="en-US"/>
              <a:t>ParisTech</a:t>
            </a:r>
          </a:p>
          <a:p>
            <a:pPr algn="l"/>
            <a:r>
              <a:rPr lang="en-US" dirty="0"/>
              <a:t>03 </a:t>
            </a:r>
            <a:r>
              <a:rPr lang="en-US" dirty="0" err="1"/>
              <a:t>Décembre</a:t>
            </a:r>
            <a:r>
              <a:rPr lang="en-US" dirty="0"/>
              <a:t> 2021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A54E60-C5FF-B24A-97A5-CB8536E7E66E}" type="slidenum">
              <a:rPr lang="en-US" sz="1000"/>
              <a:pPr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53152D-0D63-4774-926C-73608D29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fr-FR" sz="5400"/>
              <a:t>Complexité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3542A0-BD15-453A-96FF-B19691412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200"/>
                  <a:t>Nombre d’opérations</a:t>
                </a:r>
              </a:p>
              <a:p>
                <a:pPr lvl="1"/>
                <a:r>
                  <a:rPr lang="fr-FR" sz="2200"/>
                  <a:t>Méthode déterministe :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200"/>
              </a:p>
              <a:p>
                <a:pPr lvl="1"/>
                <a:endParaRPr lang="fr-FR" sz="2200"/>
              </a:p>
              <a:p>
                <a:pPr lvl="1"/>
                <a:r>
                  <a:rPr lang="fr-FR" sz="2200"/>
                  <a:t>Méthodes randomisées :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fr-FR" sz="2200"/>
              </a:p>
              <a:p>
                <a:pPr marL="457200" lvl="1" indent="0">
                  <a:buNone/>
                </a:pPr>
                <a:endParaRPr lang="fr-FR" sz="2200"/>
              </a:p>
              <a:p>
                <a:pPr marL="0" indent="0">
                  <a:buNone/>
                </a:pPr>
                <a:r>
                  <a:rPr lang="fr-FR" sz="2200"/>
                  <a:t>Coût mémoire : lorsque la matrice est trop grande, le coût de stockage et/ou d’accès à la matrice est très élevé</a:t>
                </a:r>
              </a:p>
              <a:p>
                <a:pPr lvl="1"/>
                <a:r>
                  <a:rPr lang="fr-FR" sz="2200"/>
                  <a:t>Méthode déterministe :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200"/>
                  <a:t> passages sur la matrice</a:t>
                </a:r>
              </a:p>
              <a:p>
                <a:pPr lvl="1"/>
                <a:endParaRPr lang="fr-FR" sz="2200"/>
              </a:p>
              <a:p>
                <a:pPr lvl="1"/>
                <a:r>
                  <a:rPr lang="fr-FR" sz="2200"/>
                  <a:t>Méthodes randomisées : O(1) passages </a:t>
                </a:r>
              </a:p>
              <a:p>
                <a:pPr lvl="1"/>
                <a:endParaRPr lang="fr-FR" sz="22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3542A0-BD15-453A-96FF-B19691412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  <a:blipFill>
                <a:blip r:embed="rId2"/>
                <a:stretch>
                  <a:fillRect l="-1553" r="-1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7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F67F80-6FE8-499B-8D87-6EE40A81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42416"/>
            <a:ext cx="3800153" cy="4793762"/>
          </a:xfrm>
        </p:spPr>
        <p:txBody>
          <a:bodyPr>
            <a:normAutofit/>
          </a:bodyPr>
          <a:lstStyle/>
          <a:p>
            <a:r>
              <a:rPr lang="fr-FR" sz="4800"/>
              <a:t>Sources</a:t>
            </a: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2FA2A407-516C-4590-9403-34038E9B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D3F47A57-50EC-4964-85FA-84B326B77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03467C0A-5C92-4A25-BA16-53665D54B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435F4864-0253-4261-9AED-5E798B971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6BEA136C-3A72-42D2-9D59-E940332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06AAEAC-F37D-46C1-B3C8-293E7014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3139D819-91EA-46A0-93FF-45FF7A8A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8F35BD0-1ED8-41A6-B3CE-C40EAA0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2886557-BD78-4C10-BB29-2E34CD8C8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CACD67D1-ACC3-43BE-9A0A-7713F6F0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A4E2C77A-D17B-4792-9ED5-28723832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ABE3CB03-D3EF-45F1-8FBD-E9B86CDD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26C9EA63-B864-4041-AD52-E26240DA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DFD9C0DC-3AA4-48DE-8C65-AB56C58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82D52FD4-9CAA-4610-A07A-289A740AF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D0436FA3-25D9-4C12-8F4A-80A407954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9101D1B-A82E-40CF-9A50-754308C2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434848-83AC-4070-8D97-8A006210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0745A98-11F5-47FE-9220-B93A61D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7B6E1B3-283D-4CF7-970C-352DB472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675737E-FE46-420B-B3AF-75399E8FC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55627-6A1D-4665-991D-8D042AFA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09" y="1178446"/>
            <a:ext cx="5662845" cy="4543599"/>
          </a:xfrm>
        </p:spPr>
        <p:txBody>
          <a:bodyPr anchor="ctr">
            <a:normAutofit/>
          </a:bodyPr>
          <a:lstStyle/>
          <a:p>
            <a:r>
              <a:rPr lang="fr-FR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Halko, Nathan, Per-Gunnar Martinsson, and Joel A. Tropp. "Finding structure with randomness: Probabilistic algorithms for constructing approximate matrix decompositions." </a:t>
            </a:r>
            <a:r>
              <a:rPr lang="fr-FR" sz="1800" b="0" i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SIAM review</a:t>
            </a:r>
            <a:r>
              <a:rPr lang="fr-FR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53.2 (2011): 217-288.</a:t>
            </a:r>
          </a:p>
          <a:p>
            <a:r>
              <a:rPr lang="fr-FR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Boutsidis, Christos, and Alex Gittens. "Improved matrix algorithms via the subsampled randomized Hadamard transform." </a:t>
            </a:r>
            <a:r>
              <a:rPr lang="fr-FR" sz="1800" b="0" i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SIAM Journal on Matrix Analysis and Applications</a:t>
            </a:r>
            <a:r>
              <a:rPr lang="fr-FR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34.3 (2013): 1301-1340.</a:t>
            </a:r>
          </a:p>
          <a:p>
            <a:r>
              <a:rPr lang="fr-FR" sz="1800">
                <a:solidFill>
                  <a:srgbClr val="FFFFFF"/>
                </a:solidFill>
              </a:rPr>
              <a:t>https://research.fb.com/blog/2014/09/fast-randomized-svd/</a:t>
            </a:r>
          </a:p>
        </p:txBody>
      </p:sp>
    </p:spTree>
    <p:extLst>
      <p:ext uri="{BB962C8B-B14F-4D97-AF65-F5344CB8AC3E}">
        <p14:creationId xmlns:p14="http://schemas.microsoft.com/office/powerpoint/2010/main" val="290400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6C57F-E129-4312-A3E0-0EDE5CD6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5" y="200739"/>
            <a:ext cx="10515600" cy="1325563"/>
          </a:xfrm>
        </p:spPr>
        <p:txBody>
          <a:bodyPr/>
          <a:lstStyle/>
          <a:p>
            <a:r>
              <a:rPr lang="fr-FR" dirty="0"/>
              <a:t>Présentation du code réalisé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D25AD-95EF-4D97-BF30-01AF5BFC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1026" name="Picture 2" descr="Jupyter — Wikipédia">
            <a:extLst>
              <a:ext uri="{FF2B5EF4-FFF2-40B4-BE49-F238E27FC236}">
                <a16:creationId xmlns:a16="http://schemas.microsoft.com/office/drawing/2014/main" id="{FF47CF04-2E62-4CAA-821E-F32CEFDE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9608"/>
            <a:ext cx="4343401" cy="505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486816F-0CF1-4E70-925D-471DC855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Décomposition en valeurs singulières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C41204-D82B-4F50-A6B2-C4B1EC3552C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/>
              <a:t>Définition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U : vecteurs propres à gauche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V : vecteurs propres à droite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Les vecteurs de U et V sont orthogonaux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∑ : Matrice diagonale des valeurs singulières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Possibilité de tronquer ces matrices, pour retrouver une approximation de rang k de la matrice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DC6C20F-1C45-4457-83F1-89D1EDDA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56772"/>
            <a:ext cx="6903723" cy="402141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A54E60-C5FF-B24A-97A5-CB8536E7E6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1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13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Propriétés de la SVD tronquée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801741" y="1780571"/>
            <a:ext cx="6404304" cy="3120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Limites</a:t>
            </a:r>
          </a:p>
          <a:p>
            <a:pPr marL="285750" indent="-285750"/>
            <a:r>
              <a:rPr lang="fr-FR" sz="1800" dirty="0"/>
              <a:t>O(m * n * k)</a:t>
            </a:r>
            <a:br>
              <a:rPr lang="fr-FR" sz="1800" dirty="0"/>
            </a:br>
            <a:endParaRPr lang="fr-FR" sz="1800" dirty="0"/>
          </a:p>
          <a:p>
            <a:pPr marL="285750" indent="-285750"/>
            <a:r>
              <a:rPr lang="fr-FR" sz="1800" dirty="0"/>
              <a:t>Ne fonctionne bien que quand l’accès aléatoire à la mémoire est possible et rapide</a:t>
            </a:r>
            <a:br>
              <a:rPr lang="fr-FR" sz="1800" dirty="0"/>
            </a:br>
            <a:r>
              <a:rPr lang="fr-FR" sz="1800" dirty="0"/>
              <a:t> 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Devient</a:t>
            </a:r>
            <a:r>
              <a:rPr lang="en-US" sz="1800" dirty="0"/>
              <a:t> trop </a:t>
            </a:r>
            <a:r>
              <a:rPr lang="en-US" sz="1800" dirty="0" err="1"/>
              <a:t>coûteux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temps de </a:t>
            </a:r>
            <a:r>
              <a:rPr lang="en-US" sz="1800" dirty="0" err="1"/>
              <a:t>calcul</a:t>
            </a:r>
            <a:r>
              <a:rPr lang="en-US" sz="1800" dirty="0"/>
              <a:t> et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mémoire</a:t>
            </a:r>
            <a:r>
              <a:rPr lang="en-US" sz="1800" dirty="0"/>
              <a:t> </a:t>
            </a:r>
            <a:r>
              <a:rPr lang="en-US" sz="1800" dirty="0" err="1"/>
              <a:t>quand</a:t>
            </a:r>
            <a:r>
              <a:rPr lang="en-US" sz="1800" dirty="0"/>
              <a:t> la </a:t>
            </a:r>
            <a:r>
              <a:rPr lang="en-US" sz="1800" dirty="0" err="1"/>
              <a:t>matrice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devient</a:t>
            </a:r>
            <a:r>
              <a:rPr lang="en-US" sz="1800" dirty="0"/>
              <a:t> </a:t>
            </a:r>
            <a:r>
              <a:rPr lang="en-US" sz="1800" dirty="0" err="1"/>
              <a:t>grande</a:t>
            </a:r>
            <a:endParaRPr lang="en-US" sz="1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34228" y="4901066"/>
            <a:ext cx="3739329" cy="1455284"/>
            <a:chOff x="3732426" y="3334513"/>
            <a:chExt cx="3541577" cy="143579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426" y="3834035"/>
              <a:ext cx="1157817" cy="77187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742755" y="3334513"/>
              <a:ext cx="1095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Netflix dataset</a:t>
              </a:r>
            </a:p>
            <a:p>
              <a:pPr algn="ctr"/>
              <a:r>
                <a:rPr lang="en-US" sz="1200" dirty="0"/>
                <a:t>2GB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rcRect l="25222" t="29182" r="13222" b="13544"/>
            <a:stretch>
              <a:fillRect/>
            </a:stretch>
          </p:blipFill>
          <p:spPr>
            <a:xfrm>
              <a:off x="5042142" y="3785291"/>
              <a:ext cx="1071925" cy="86936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958330" y="3334513"/>
              <a:ext cx="1095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FERET Face DB</a:t>
              </a:r>
              <a:br>
                <a:rPr lang="en-US" sz="1200" dirty="0"/>
              </a:br>
              <a:r>
                <a:rPr lang="en-US" sz="1200" dirty="0"/>
                <a:t>5GB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3336" y="3669641"/>
              <a:ext cx="1100667" cy="110066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336434" y="3334513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Wiki English</a:t>
              </a:r>
            </a:p>
            <a:p>
              <a:pPr algn="ctr"/>
              <a:r>
                <a:rPr lang="en-US" sz="1200" dirty="0"/>
                <a:t>14GB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4E60-C5FF-B24A-97A5-CB8536E7E6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7BD0D1B-ADF4-4DA3-85D2-559F3D2F78FD}"/>
              </a:ext>
            </a:extLst>
          </p:cNvPr>
          <p:cNvSpPr txBox="1"/>
          <p:nvPr/>
        </p:nvSpPr>
        <p:spPr>
          <a:xfrm>
            <a:off x="635021" y="1673740"/>
            <a:ext cx="36370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Utilité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Réduction de la mémoire nécessaire pour stocker la matrice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des vecteurs propres à gauche et à droite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 l’ampleur des transformations de l’application linéaire A (valeurs singulières)</a:t>
            </a:r>
          </a:p>
          <a:p>
            <a:r>
              <a:rPr lang="fr-FR" dirty="0">
                <a:sym typeface="Wingdings" panose="05000000000000000000" pitchFamily="2" charset="2"/>
              </a:rPr>
              <a:t> Expose la « structure » de A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 de calculer le pseudo inverse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8">
            <a:extLst>
              <a:ext uri="{FF2B5EF4-FFF2-40B4-BE49-F238E27FC236}">
                <a16:creationId xmlns:a16="http://schemas.microsoft.com/office/drawing/2014/main" id="{359E837B-5F27-4227-8A07-99E6CA89BE24}"/>
              </a:ext>
            </a:extLst>
          </p:cNvPr>
          <p:cNvGrpSpPr/>
          <p:nvPr/>
        </p:nvGrpSpPr>
        <p:grpSpPr>
          <a:xfrm>
            <a:off x="2143302" y="1604406"/>
            <a:ext cx="7905395" cy="4745024"/>
            <a:chOff x="474134" y="1366836"/>
            <a:chExt cx="8229600" cy="5304897"/>
          </a:xfrm>
          <a:effectLst>
            <a:outerShdw blurRad="50800" dist="63500" dir="2700000">
              <a:srgbClr val="000000">
                <a:alpha val="43000"/>
              </a:srgbClr>
            </a:outerShdw>
          </a:effectLst>
        </p:grpSpPr>
        <p:sp>
          <p:nvSpPr>
            <p:cNvPr id="5" name="Round Same Side Corner Rectangle 37">
              <a:extLst>
                <a:ext uri="{FF2B5EF4-FFF2-40B4-BE49-F238E27FC236}">
                  <a16:creationId xmlns:a16="http://schemas.microsoft.com/office/drawing/2014/main" id="{342C2069-593F-4247-BB82-E795EFD95B4B}"/>
                </a:ext>
              </a:extLst>
            </p:cNvPr>
            <p:cNvSpPr/>
            <p:nvPr/>
          </p:nvSpPr>
          <p:spPr>
            <a:xfrm flipV="1">
              <a:off x="474134" y="2016180"/>
              <a:ext cx="8229600" cy="4655553"/>
            </a:xfrm>
            <a:prstGeom prst="round2SameRect">
              <a:avLst>
                <a:gd name="adj1" fmla="val 8847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35">
              <a:extLst>
                <a:ext uri="{FF2B5EF4-FFF2-40B4-BE49-F238E27FC236}">
                  <a16:creationId xmlns:a16="http://schemas.microsoft.com/office/drawing/2014/main" id="{DBB3A864-3791-4AAD-AD39-D9A548FAF390}"/>
                </a:ext>
              </a:extLst>
            </p:cNvPr>
            <p:cNvSpPr/>
            <p:nvPr/>
          </p:nvSpPr>
          <p:spPr>
            <a:xfrm>
              <a:off x="474134" y="1366836"/>
              <a:ext cx="8229600" cy="649344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(Body)"/>
                <a:cs typeface="Calibri (Body)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A2A9D01-5486-4AB0-8AFE-0E449A1A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SVD Tronquée : Solution optimale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915185A-7487-4776-8062-9D5F9E3B5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6620" y="2434974"/>
                <a:ext cx="7171362" cy="38322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Soit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, alors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𝑅𝑎𝑛𝑔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fr-FR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b="0" dirty="0"/>
                  <a:t>Quantité minimisée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Pourrait-on échanger la précision de l’approximation pour de la vitesse de calcul ?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 Approche </a:t>
                </a:r>
                <a:r>
                  <a:rPr lang="fr-FR" b="1" dirty="0">
                    <a:sym typeface="Wingdings" panose="05000000000000000000" pitchFamily="2" charset="2"/>
                  </a:rPr>
                  <a:t>randomisée</a:t>
                </a:r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915185A-7487-4776-8062-9D5F9E3B5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6620" y="2434974"/>
                <a:ext cx="7171362" cy="3832261"/>
              </a:xfrm>
              <a:blipFill>
                <a:blip r:embed="rId2"/>
                <a:stretch>
                  <a:fillRect l="-1786" t="-3498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3">
            <a:extLst>
              <a:ext uri="{FF2B5EF4-FFF2-40B4-BE49-F238E27FC236}">
                <a16:creationId xmlns:a16="http://schemas.microsoft.com/office/drawing/2014/main" id="{E4CF1464-EC10-4678-AE25-562D7E240CB9}"/>
              </a:ext>
            </a:extLst>
          </p:cNvPr>
          <p:cNvSpPr txBox="1"/>
          <p:nvPr/>
        </p:nvSpPr>
        <p:spPr>
          <a:xfrm>
            <a:off x="2297925" y="1699441"/>
            <a:ext cx="426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Theorème</a:t>
            </a:r>
            <a:r>
              <a:rPr lang="en-US" sz="2400" dirty="0">
                <a:solidFill>
                  <a:schemeClr val="bg1"/>
                </a:solidFill>
              </a:rPr>
              <a:t> (Eckart-Young, 1936). </a:t>
            </a:r>
          </a:p>
        </p:txBody>
      </p:sp>
    </p:spTree>
    <p:extLst>
      <p:ext uri="{BB962C8B-B14F-4D97-AF65-F5344CB8AC3E}">
        <p14:creationId xmlns:p14="http://schemas.microsoft.com/office/powerpoint/2010/main" val="15703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8E2C-A9D1-4700-B1E9-5159467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 espaces de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C576AC-0801-4D5C-863F-338849981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fr-FR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fr-FR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0" dirty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fr-FR" sz="2400" i="0" dirty="0">
                              <a:latin typeface="Cambria Math" panose="02040503050406030204" pitchFamily="18" charset="0"/>
                            </a:rPr>
                            <m:t>;∃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fr-FR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0" dirty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i="0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fr-FR" sz="2400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fr-FR" sz="2400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Si A est de rang k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∀ⅈ&gt;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400" dirty="0"/>
              </a:p>
              <a:p>
                <a:pPr marL="0" indent="0" algn="ctr">
                  <a:buNone/>
                </a:pPr>
                <a:r>
                  <a:rPr lang="fr-FR" sz="2400" dirty="0"/>
                  <a:t>alors</a:t>
                </a:r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𝑉𝑒𝑐𝑡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</a:t>
                </a:r>
              </a:p>
              <a:p>
                <a:pPr marL="0" indent="0">
                  <a:buNone/>
                </a:pPr>
                <a:r>
                  <a:rPr lang="fr-FR" sz="2400" dirty="0"/>
                  <a:t>Avec les u vecteurs orthonormaux issus de la matrice U de la SVD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Les vecteurs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sont la meilleure approximation de Im(A) avec k vecteurs</a:t>
                </a:r>
              </a:p>
              <a:p>
                <a:pPr marL="0" indent="0">
                  <a:buNone/>
                </a:pPr>
                <a:r>
                  <a:rPr lang="fr-FR" sz="2400" dirty="0"/>
                  <a:t>L’idée de la SVD randomisée est : au lieu de trouver les vecteurs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, on va d’abord chercher une base orthonormale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 pour approximer Im(A) sur peu de vecteurs pour avoir un espace plus petit sur lequel travailler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C576AC-0801-4D5C-863F-338849981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4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25">
            <a:extLst>
              <a:ext uri="{FF2B5EF4-FFF2-40B4-BE49-F238E27FC236}">
                <a16:creationId xmlns:a16="http://schemas.microsoft.com/office/drawing/2014/main" id="{8585A80D-EFD4-49F8-91D6-89834E4CAE98}"/>
              </a:ext>
            </a:extLst>
          </p:cNvPr>
          <p:cNvSpPr/>
          <p:nvPr/>
        </p:nvSpPr>
        <p:spPr>
          <a:xfrm>
            <a:off x="9505879" y="2126751"/>
            <a:ext cx="1847921" cy="1989833"/>
          </a:xfrm>
          <a:prstGeom prst="parallelogram">
            <a:avLst>
              <a:gd name="adj" fmla="val 281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73">
            <a:extLst>
              <a:ext uri="{FF2B5EF4-FFF2-40B4-BE49-F238E27FC236}">
                <a16:creationId xmlns:a16="http://schemas.microsoft.com/office/drawing/2014/main" id="{2E1BE37E-F275-496B-A90F-8DA9F2ED3488}"/>
              </a:ext>
            </a:extLst>
          </p:cNvPr>
          <p:cNvGrpSpPr/>
          <p:nvPr/>
        </p:nvGrpSpPr>
        <p:grpSpPr>
          <a:xfrm>
            <a:off x="10136886" y="2549158"/>
            <a:ext cx="632349" cy="786604"/>
            <a:chOff x="6807202" y="3497528"/>
            <a:chExt cx="632349" cy="786604"/>
          </a:xfrm>
          <a:effectLst/>
        </p:grpSpPr>
        <p:cxnSp>
          <p:nvCxnSpPr>
            <p:cNvPr id="7" name="Straight Arrow Connector 63">
              <a:extLst>
                <a:ext uri="{FF2B5EF4-FFF2-40B4-BE49-F238E27FC236}">
                  <a16:creationId xmlns:a16="http://schemas.microsoft.com/office/drawing/2014/main" id="{77A22761-4D9A-4D22-9245-2EF945B2115D}"/>
                </a:ext>
              </a:extLst>
            </p:cNvPr>
            <p:cNvCxnSpPr/>
            <p:nvPr/>
          </p:nvCxnSpPr>
          <p:spPr>
            <a:xfrm rot="5400000">
              <a:off x="6731003" y="4063998"/>
              <a:ext cx="296333" cy="143936"/>
            </a:xfrm>
            <a:prstGeom prst="straightConnector1">
              <a:avLst/>
            </a:prstGeom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66">
              <a:extLst>
                <a:ext uri="{FF2B5EF4-FFF2-40B4-BE49-F238E27FC236}">
                  <a16:creationId xmlns:a16="http://schemas.microsoft.com/office/drawing/2014/main" id="{31805D79-01AC-41B5-B0CC-0FC9A88C724C}"/>
                </a:ext>
              </a:extLst>
            </p:cNvPr>
            <p:cNvCxnSpPr/>
            <p:nvPr/>
          </p:nvCxnSpPr>
          <p:spPr>
            <a:xfrm>
              <a:off x="6951134" y="3987800"/>
              <a:ext cx="488417" cy="1588"/>
            </a:xfrm>
            <a:prstGeom prst="straightConnector1">
              <a:avLst/>
            </a:prstGeom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68">
              <a:extLst>
                <a:ext uri="{FF2B5EF4-FFF2-40B4-BE49-F238E27FC236}">
                  <a16:creationId xmlns:a16="http://schemas.microsoft.com/office/drawing/2014/main" id="{CD0F40E2-6F7C-405B-954E-FF3DE15F8025}"/>
                </a:ext>
              </a:extLst>
            </p:cNvPr>
            <p:cNvCxnSpPr/>
            <p:nvPr/>
          </p:nvCxnSpPr>
          <p:spPr>
            <a:xfrm rot="5400000" flipH="1" flipV="1">
              <a:off x="6704013" y="3743855"/>
              <a:ext cx="492656" cy="1"/>
            </a:xfrm>
            <a:prstGeom prst="straightConnector1">
              <a:avLst/>
            </a:prstGeom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78">
            <a:extLst>
              <a:ext uri="{FF2B5EF4-FFF2-40B4-BE49-F238E27FC236}">
                <a16:creationId xmlns:a16="http://schemas.microsoft.com/office/drawing/2014/main" id="{98B3CFB5-D2AA-49C1-824F-5AD6C86E9309}"/>
              </a:ext>
            </a:extLst>
          </p:cNvPr>
          <p:cNvSpPr txBox="1"/>
          <p:nvPr/>
        </p:nvSpPr>
        <p:spPr>
          <a:xfrm>
            <a:off x="10128879" y="3041814"/>
            <a:ext cx="42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1</a:t>
            </a:r>
          </a:p>
        </p:txBody>
      </p:sp>
      <p:sp>
        <p:nvSpPr>
          <p:cNvPr id="11" name="TextBox 79">
            <a:extLst>
              <a:ext uri="{FF2B5EF4-FFF2-40B4-BE49-F238E27FC236}">
                <a16:creationId xmlns:a16="http://schemas.microsoft.com/office/drawing/2014/main" id="{7A8582E5-68D7-4F7F-9F57-7FF356051CB3}"/>
              </a:ext>
            </a:extLst>
          </p:cNvPr>
          <p:cNvSpPr txBox="1"/>
          <p:nvPr/>
        </p:nvSpPr>
        <p:spPr>
          <a:xfrm>
            <a:off x="10467090" y="2901091"/>
            <a:ext cx="42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2</a:t>
            </a:r>
          </a:p>
        </p:txBody>
      </p:sp>
      <p:sp>
        <p:nvSpPr>
          <p:cNvPr id="12" name="TextBox 84">
            <a:extLst>
              <a:ext uri="{FF2B5EF4-FFF2-40B4-BE49-F238E27FC236}">
                <a16:creationId xmlns:a16="http://schemas.microsoft.com/office/drawing/2014/main" id="{01490A03-6223-46E6-A2C0-D55129371D8B}"/>
              </a:ext>
            </a:extLst>
          </p:cNvPr>
          <p:cNvSpPr txBox="1"/>
          <p:nvPr/>
        </p:nvSpPr>
        <p:spPr>
          <a:xfrm>
            <a:off x="10220755" y="2496283"/>
            <a:ext cx="42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3</a:t>
            </a:r>
          </a:p>
        </p:txBody>
      </p:sp>
      <p:sp>
        <p:nvSpPr>
          <p:cNvPr id="13" name="Oval 94">
            <a:extLst>
              <a:ext uri="{FF2B5EF4-FFF2-40B4-BE49-F238E27FC236}">
                <a16:creationId xmlns:a16="http://schemas.microsoft.com/office/drawing/2014/main" id="{056A0F2E-1233-4D60-AB5F-C7A5DECD3B97}"/>
              </a:ext>
            </a:extLst>
          </p:cNvPr>
          <p:cNvSpPr/>
          <p:nvPr/>
        </p:nvSpPr>
        <p:spPr>
          <a:xfrm>
            <a:off x="9993535" y="28433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728D8CAC-3496-46CD-91E1-CE1EB529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7079" y="4116584"/>
            <a:ext cx="2133600" cy="365125"/>
          </a:xfrm>
        </p:spPr>
        <p:txBody>
          <a:bodyPr/>
          <a:lstStyle/>
          <a:p>
            <a:fld id="{EEA54E60-C5FF-B24A-97A5-CB8536E7E6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Freeform 91">
            <a:extLst>
              <a:ext uri="{FF2B5EF4-FFF2-40B4-BE49-F238E27FC236}">
                <a16:creationId xmlns:a16="http://schemas.microsoft.com/office/drawing/2014/main" id="{58504D4C-C17C-4E91-9E38-4D4B6D86B99A}"/>
              </a:ext>
            </a:extLst>
          </p:cNvPr>
          <p:cNvSpPr/>
          <p:nvPr/>
        </p:nvSpPr>
        <p:spPr>
          <a:xfrm>
            <a:off x="9505879" y="1824234"/>
            <a:ext cx="631467" cy="1041381"/>
          </a:xfrm>
          <a:custGeom>
            <a:avLst/>
            <a:gdLst>
              <a:gd name="connsiteX0" fmla="*/ 0 w 458612"/>
              <a:gd name="connsiteY0" fmla="*/ 0 h 897467"/>
              <a:gd name="connsiteX1" fmla="*/ 448734 w 458612"/>
              <a:gd name="connsiteY1" fmla="*/ 152400 h 897467"/>
              <a:gd name="connsiteX2" fmla="*/ 59267 w 458612"/>
              <a:gd name="connsiteY2" fmla="*/ 575733 h 897467"/>
              <a:gd name="connsiteX3" fmla="*/ 364067 w 458612"/>
              <a:gd name="connsiteY3" fmla="*/ 897467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12" h="897467">
                <a:moveTo>
                  <a:pt x="0" y="0"/>
                </a:moveTo>
                <a:cubicBezTo>
                  <a:pt x="219428" y="28222"/>
                  <a:pt x="438856" y="56445"/>
                  <a:pt x="448734" y="152400"/>
                </a:cubicBezTo>
                <a:cubicBezTo>
                  <a:pt x="458612" y="248356"/>
                  <a:pt x="73378" y="451555"/>
                  <a:pt x="59267" y="575733"/>
                </a:cubicBezTo>
                <a:cubicBezTo>
                  <a:pt x="45156" y="699911"/>
                  <a:pt x="204611" y="798689"/>
                  <a:pt x="364067" y="897467"/>
                </a:cubicBezTo>
              </a:path>
            </a:pathLst>
          </a:cu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DF7F5F-F3AF-48E4-A9C1-29AFE73623F8}"/>
              </a:ext>
            </a:extLst>
          </p:cNvPr>
          <p:cNvSpPr txBox="1"/>
          <p:nvPr/>
        </p:nvSpPr>
        <p:spPr>
          <a:xfrm>
            <a:off x="9929607" y="35436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Im(A)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326848-5ACE-47A5-880D-49D7A54BB054}"/>
              </a:ext>
            </a:extLst>
          </p:cNvPr>
          <p:cNvSpPr txBox="1"/>
          <p:nvPr/>
        </p:nvSpPr>
        <p:spPr>
          <a:xfrm>
            <a:off x="9088777" y="154348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Ax</a:t>
            </a:r>
          </a:p>
        </p:txBody>
      </p:sp>
    </p:spTree>
    <p:extLst>
      <p:ext uri="{BB962C8B-B14F-4D97-AF65-F5344CB8AC3E}">
        <p14:creationId xmlns:p14="http://schemas.microsoft.com/office/powerpoint/2010/main" val="29780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866D3CE-48FF-4C46-9F8B-C0D8D972ADB4}"/>
              </a:ext>
            </a:extLst>
          </p:cNvPr>
          <p:cNvSpPr/>
          <p:nvPr/>
        </p:nvSpPr>
        <p:spPr>
          <a:xfrm>
            <a:off x="2201994" y="3477674"/>
            <a:ext cx="6915705" cy="3204839"/>
          </a:xfrm>
          <a:custGeom>
            <a:avLst/>
            <a:gdLst>
              <a:gd name="connsiteX0" fmla="*/ 1855433 w 2033055"/>
              <a:gd name="connsiteY0" fmla="*/ 328474 h 958788"/>
              <a:gd name="connsiteX1" fmla="*/ 1837678 w 2033055"/>
              <a:gd name="connsiteY1" fmla="*/ 284085 h 958788"/>
              <a:gd name="connsiteX2" fmla="*/ 1597981 w 2033055"/>
              <a:gd name="connsiteY2" fmla="*/ 106532 h 958788"/>
              <a:gd name="connsiteX3" fmla="*/ 1464816 w 2033055"/>
              <a:gd name="connsiteY3" fmla="*/ 62143 h 958788"/>
              <a:gd name="connsiteX4" fmla="*/ 1083076 w 2033055"/>
              <a:gd name="connsiteY4" fmla="*/ 0 h 958788"/>
              <a:gd name="connsiteX5" fmla="*/ 568171 w 2033055"/>
              <a:gd name="connsiteY5" fmla="*/ 8877 h 958788"/>
              <a:gd name="connsiteX6" fmla="*/ 452762 w 2033055"/>
              <a:gd name="connsiteY6" fmla="*/ 44388 h 958788"/>
              <a:gd name="connsiteX7" fmla="*/ 310719 w 2033055"/>
              <a:gd name="connsiteY7" fmla="*/ 79899 h 958788"/>
              <a:gd name="connsiteX8" fmla="*/ 221942 w 2033055"/>
              <a:gd name="connsiteY8" fmla="*/ 142042 h 958788"/>
              <a:gd name="connsiteX9" fmla="*/ 115410 w 2033055"/>
              <a:gd name="connsiteY9" fmla="*/ 195309 h 958788"/>
              <a:gd name="connsiteX10" fmla="*/ 17756 w 2033055"/>
              <a:gd name="connsiteY10" fmla="*/ 328474 h 958788"/>
              <a:gd name="connsiteX11" fmla="*/ 0 w 2033055"/>
              <a:gd name="connsiteY11" fmla="*/ 381740 h 958788"/>
              <a:gd name="connsiteX12" fmla="*/ 26633 w 2033055"/>
              <a:gd name="connsiteY12" fmla="*/ 550415 h 958788"/>
              <a:gd name="connsiteX13" fmla="*/ 88777 w 2033055"/>
              <a:gd name="connsiteY13" fmla="*/ 630314 h 958788"/>
              <a:gd name="connsiteX14" fmla="*/ 230820 w 2033055"/>
              <a:gd name="connsiteY14" fmla="*/ 745724 h 958788"/>
              <a:gd name="connsiteX15" fmla="*/ 559294 w 2033055"/>
              <a:gd name="connsiteY15" fmla="*/ 887767 h 958788"/>
              <a:gd name="connsiteX16" fmla="*/ 710214 w 2033055"/>
              <a:gd name="connsiteY16" fmla="*/ 923277 h 958788"/>
              <a:gd name="connsiteX17" fmla="*/ 1127464 w 2033055"/>
              <a:gd name="connsiteY17" fmla="*/ 958788 h 958788"/>
              <a:gd name="connsiteX18" fmla="*/ 1935332 w 2033055"/>
              <a:gd name="connsiteY18" fmla="*/ 843378 h 958788"/>
              <a:gd name="connsiteX19" fmla="*/ 1997476 w 2033055"/>
              <a:gd name="connsiteY19" fmla="*/ 798990 h 958788"/>
              <a:gd name="connsiteX20" fmla="*/ 2032987 w 2033055"/>
              <a:gd name="connsiteY20" fmla="*/ 745724 h 958788"/>
              <a:gd name="connsiteX21" fmla="*/ 1997476 w 2033055"/>
              <a:gd name="connsiteY21" fmla="*/ 550415 h 958788"/>
              <a:gd name="connsiteX22" fmla="*/ 1953088 w 2033055"/>
              <a:gd name="connsiteY22" fmla="*/ 479394 h 958788"/>
              <a:gd name="connsiteX23" fmla="*/ 1935332 w 2033055"/>
              <a:gd name="connsiteY23" fmla="*/ 435006 h 958788"/>
              <a:gd name="connsiteX24" fmla="*/ 1908699 w 2033055"/>
              <a:gd name="connsiteY24" fmla="*/ 408373 h 958788"/>
              <a:gd name="connsiteX25" fmla="*/ 1855433 w 2033055"/>
              <a:gd name="connsiteY25" fmla="*/ 328474 h 95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33055" h="958788">
                <a:moveTo>
                  <a:pt x="1855433" y="328474"/>
                </a:moveTo>
                <a:cubicBezTo>
                  <a:pt x="1843596" y="307759"/>
                  <a:pt x="1847727" y="296453"/>
                  <a:pt x="1837678" y="284085"/>
                </a:cubicBezTo>
                <a:cubicBezTo>
                  <a:pt x="1763881" y="193257"/>
                  <a:pt x="1706664" y="155615"/>
                  <a:pt x="1597981" y="106532"/>
                </a:cubicBezTo>
                <a:cubicBezTo>
                  <a:pt x="1555338" y="87274"/>
                  <a:pt x="1509805" y="74997"/>
                  <a:pt x="1464816" y="62143"/>
                </a:cubicBezTo>
                <a:cubicBezTo>
                  <a:pt x="1335220" y="25115"/>
                  <a:pt x="1222753" y="18623"/>
                  <a:pt x="1083076" y="0"/>
                </a:cubicBezTo>
                <a:lnTo>
                  <a:pt x="568171" y="8877"/>
                </a:lnTo>
                <a:cubicBezTo>
                  <a:pt x="528021" y="11704"/>
                  <a:pt x="491562" y="33684"/>
                  <a:pt x="452762" y="44388"/>
                </a:cubicBezTo>
                <a:cubicBezTo>
                  <a:pt x="405714" y="57367"/>
                  <a:pt x="358067" y="68062"/>
                  <a:pt x="310719" y="79899"/>
                </a:cubicBezTo>
                <a:cubicBezTo>
                  <a:pt x="281127" y="100613"/>
                  <a:pt x="253040" y="123666"/>
                  <a:pt x="221942" y="142042"/>
                </a:cubicBezTo>
                <a:cubicBezTo>
                  <a:pt x="187761" y="162240"/>
                  <a:pt x="147373" y="171758"/>
                  <a:pt x="115410" y="195309"/>
                </a:cubicBezTo>
                <a:cubicBezTo>
                  <a:pt x="79301" y="221916"/>
                  <a:pt x="37211" y="286320"/>
                  <a:pt x="17756" y="328474"/>
                </a:cubicBezTo>
                <a:cubicBezTo>
                  <a:pt x="9913" y="345467"/>
                  <a:pt x="5919" y="363985"/>
                  <a:pt x="0" y="381740"/>
                </a:cubicBezTo>
                <a:cubicBezTo>
                  <a:pt x="8878" y="437965"/>
                  <a:pt x="7488" y="496810"/>
                  <a:pt x="26633" y="550415"/>
                </a:cubicBezTo>
                <a:cubicBezTo>
                  <a:pt x="37981" y="582190"/>
                  <a:pt x="66679" y="604817"/>
                  <a:pt x="88777" y="630314"/>
                </a:cubicBezTo>
                <a:cubicBezTo>
                  <a:pt x="134809" y="683427"/>
                  <a:pt x="168623" y="706144"/>
                  <a:pt x="230820" y="745724"/>
                </a:cubicBezTo>
                <a:cubicBezTo>
                  <a:pt x="355921" y="825334"/>
                  <a:pt x="393056" y="836313"/>
                  <a:pt x="559294" y="887767"/>
                </a:cubicBezTo>
                <a:cubicBezTo>
                  <a:pt x="608664" y="903048"/>
                  <a:pt x="658933" y="916867"/>
                  <a:pt x="710214" y="923277"/>
                </a:cubicBezTo>
                <a:cubicBezTo>
                  <a:pt x="848722" y="940590"/>
                  <a:pt x="1127464" y="958788"/>
                  <a:pt x="1127464" y="958788"/>
                </a:cubicBezTo>
                <a:cubicBezTo>
                  <a:pt x="1244238" y="951711"/>
                  <a:pt x="1749356" y="976216"/>
                  <a:pt x="1935332" y="843378"/>
                </a:cubicBezTo>
                <a:lnTo>
                  <a:pt x="1997476" y="798990"/>
                </a:lnTo>
                <a:cubicBezTo>
                  <a:pt x="2009313" y="781235"/>
                  <a:pt x="2030864" y="766957"/>
                  <a:pt x="2032987" y="745724"/>
                </a:cubicBezTo>
                <a:cubicBezTo>
                  <a:pt x="2034446" y="731132"/>
                  <a:pt x="2012164" y="583988"/>
                  <a:pt x="1997476" y="550415"/>
                </a:cubicBezTo>
                <a:cubicBezTo>
                  <a:pt x="1986286" y="524838"/>
                  <a:pt x="1963457" y="505314"/>
                  <a:pt x="1953088" y="479394"/>
                </a:cubicBezTo>
                <a:cubicBezTo>
                  <a:pt x="1947169" y="464598"/>
                  <a:pt x="1943778" y="448520"/>
                  <a:pt x="1935332" y="435006"/>
                </a:cubicBezTo>
                <a:cubicBezTo>
                  <a:pt x="1928678" y="424360"/>
                  <a:pt x="1916407" y="418283"/>
                  <a:pt x="1908699" y="408373"/>
                </a:cubicBezTo>
                <a:cubicBezTo>
                  <a:pt x="1871547" y="360606"/>
                  <a:pt x="1867270" y="349189"/>
                  <a:pt x="1855433" y="32847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A53A27BC-3151-449B-A369-DF8343743ACC}"/>
              </a:ext>
            </a:extLst>
          </p:cNvPr>
          <p:cNvSpPr/>
          <p:nvPr/>
        </p:nvSpPr>
        <p:spPr>
          <a:xfrm>
            <a:off x="2272683" y="3611203"/>
            <a:ext cx="6658253" cy="2973963"/>
          </a:xfrm>
          <a:custGeom>
            <a:avLst/>
            <a:gdLst>
              <a:gd name="connsiteX0" fmla="*/ 1535836 w 1748901"/>
              <a:gd name="connsiteY0" fmla="*/ 230819 h 923294"/>
              <a:gd name="connsiteX1" fmla="*/ 1438182 w 1748901"/>
              <a:gd name="connsiteY1" fmla="*/ 168675 h 923294"/>
              <a:gd name="connsiteX2" fmla="*/ 1367161 w 1748901"/>
              <a:gd name="connsiteY2" fmla="*/ 150920 h 923294"/>
              <a:gd name="connsiteX3" fmla="*/ 1162974 w 1748901"/>
              <a:gd name="connsiteY3" fmla="*/ 106532 h 923294"/>
              <a:gd name="connsiteX4" fmla="*/ 1038687 w 1748901"/>
              <a:gd name="connsiteY4" fmla="*/ 71021 h 923294"/>
              <a:gd name="connsiteX5" fmla="*/ 736846 w 1748901"/>
              <a:gd name="connsiteY5" fmla="*/ 17755 h 923294"/>
              <a:gd name="connsiteX6" fmla="*/ 656947 w 1748901"/>
              <a:gd name="connsiteY6" fmla="*/ 0 h 923294"/>
              <a:gd name="connsiteX7" fmla="*/ 435005 w 1748901"/>
              <a:gd name="connsiteY7" fmla="*/ 17755 h 923294"/>
              <a:gd name="connsiteX8" fmla="*/ 372862 w 1748901"/>
              <a:gd name="connsiteY8" fmla="*/ 26633 h 923294"/>
              <a:gd name="connsiteX9" fmla="*/ 248574 w 1748901"/>
              <a:gd name="connsiteY9" fmla="*/ 79899 h 923294"/>
              <a:gd name="connsiteX10" fmla="*/ 195308 w 1748901"/>
              <a:gd name="connsiteY10" fmla="*/ 124287 h 923294"/>
              <a:gd name="connsiteX11" fmla="*/ 62143 w 1748901"/>
              <a:gd name="connsiteY11" fmla="*/ 213064 h 923294"/>
              <a:gd name="connsiteX12" fmla="*/ 35510 w 1748901"/>
              <a:gd name="connsiteY12" fmla="*/ 248574 h 923294"/>
              <a:gd name="connsiteX13" fmla="*/ 0 w 1748901"/>
              <a:gd name="connsiteY13" fmla="*/ 337351 h 923294"/>
              <a:gd name="connsiteX14" fmla="*/ 17755 w 1748901"/>
              <a:gd name="connsiteY14" fmla="*/ 506027 h 923294"/>
              <a:gd name="connsiteX15" fmla="*/ 62143 w 1748901"/>
              <a:gd name="connsiteY15" fmla="*/ 550415 h 923294"/>
              <a:gd name="connsiteX16" fmla="*/ 248574 w 1748901"/>
              <a:gd name="connsiteY16" fmla="*/ 656947 h 923294"/>
              <a:gd name="connsiteX17" fmla="*/ 355106 w 1748901"/>
              <a:gd name="connsiteY17" fmla="*/ 727968 h 923294"/>
              <a:gd name="connsiteX18" fmla="*/ 674703 w 1748901"/>
              <a:gd name="connsiteY18" fmla="*/ 816745 h 923294"/>
              <a:gd name="connsiteX19" fmla="*/ 1100831 w 1748901"/>
              <a:gd name="connsiteY19" fmla="*/ 923277 h 923294"/>
              <a:gd name="connsiteX20" fmla="*/ 1544714 w 1748901"/>
              <a:gd name="connsiteY20" fmla="*/ 887767 h 923294"/>
              <a:gd name="connsiteX21" fmla="*/ 1651246 w 1748901"/>
              <a:gd name="connsiteY21" fmla="*/ 807867 h 923294"/>
              <a:gd name="connsiteX22" fmla="*/ 1748901 w 1748901"/>
              <a:gd name="connsiteY22" fmla="*/ 612559 h 923294"/>
              <a:gd name="connsiteX23" fmla="*/ 1704512 w 1748901"/>
              <a:gd name="connsiteY23" fmla="*/ 426128 h 923294"/>
              <a:gd name="connsiteX24" fmla="*/ 1669002 w 1748901"/>
              <a:gd name="connsiteY24" fmla="*/ 372862 h 923294"/>
              <a:gd name="connsiteX25" fmla="*/ 1642369 w 1748901"/>
              <a:gd name="connsiteY25" fmla="*/ 328473 h 923294"/>
              <a:gd name="connsiteX26" fmla="*/ 1589103 w 1748901"/>
              <a:gd name="connsiteY26" fmla="*/ 266330 h 923294"/>
              <a:gd name="connsiteX27" fmla="*/ 1580225 w 1748901"/>
              <a:gd name="connsiteY27" fmla="*/ 239697 h 923294"/>
              <a:gd name="connsiteX28" fmla="*/ 1535836 w 1748901"/>
              <a:gd name="connsiteY28" fmla="*/ 221941 h 923294"/>
              <a:gd name="connsiteX29" fmla="*/ 1535836 w 1748901"/>
              <a:gd name="connsiteY29" fmla="*/ 230819 h 92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48901" h="923294">
                <a:moveTo>
                  <a:pt x="1535836" y="230819"/>
                </a:moveTo>
                <a:cubicBezTo>
                  <a:pt x="1519560" y="221941"/>
                  <a:pt x="1625450" y="269513"/>
                  <a:pt x="1438182" y="168675"/>
                </a:cubicBezTo>
                <a:cubicBezTo>
                  <a:pt x="1416697" y="157106"/>
                  <a:pt x="1390982" y="156213"/>
                  <a:pt x="1367161" y="150920"/>
                </a:cubicBezTo>
                <a:cubicBezTo>
                  <a:pt x="1248327" y="124513"/>
                  <a:pt x="1296463" y="141140"/>
                  <a:pt x="1162974" y="106532"/>
                </a:cubicBezTo>
                <a:cubicBezTo>
                  <a:pt x="1121266" y="95719"/>
                  <a:pt x="1080628" y="80890"/>
                  <a:pt x="1038687" y="71021"/>
                </a:cubicBezTo>
                <a:cubicBezTo>
                  <a:pt x="811500" y="17565"/>
                  <a:pt x="926845" y="50798"/>
                  <a:pt x="736846" y="17755"/>
                </a:cubicBezTo>
                <a:cubicBezTo>
                  <a:pt x="709967" y="13080"/>
                  <a:pt x="683580" y="5918"/>
                  <a:pt x="656947" y="0"/>
                </a:cubicBezTo>
                <a:lnTo>
                  <a:pt x="435005" y="17755"/>
                </a:lnTo>
                <a:cubicBezTo>
                  <a:pt x="414172" y="19708"/>
                  <a:pt x="392290" y="18862"/>
                  <a:pt x="372862" y="26633"/>
                </a:cubicBezTo>
                <a:cubicBezTo>
                  <a:pt x="203373" y="94429"/>
                  <a:pt x="383024" y="57490"/>
                  <a:pt x="248574" y="79899"/>
                </a:cubicBezTo>
                <a:cubicBezTo>
                  <a:pt x="230819" y="94695"/>
                  <a:pt x="214115" y="110853"/>
                  <a:pt x="195308" y="124287"/>
                </a:cubicBezTo>
                <a:cubicBezTo>
                  <a:pt x="151897" y="155295"/>
                  <a:pt x="94152" y="170386"/>
                  <a:pt x="62143" y="213064"/>
                </a:cubicBezTo>
                <a:cubicBezTo>
                  <a:pt x="53265" y="224901"/>
                  <a:pt x="43352" y="236027"/>
                  <a:pt x="35510" y="248574"/>
                </a:cubicBezTo>
                <a:cubicBezTo>
                  <a:pt x="16850" y="278430"/>
                  <a:pt x="11383" y="303201"/>
                  <a:pt x="0" y="337351"/>
                </a:cubicBezTo>
                <a:cubicBezTo>
                  <a:pt x="5918" y="393576"/>
                  <a:pt x="1925" y="451752"/>
                  <a:pt x="17755" y="506027"/>
                </a:cubicBezTo>
                <a:cubicBezTo>
                  <a:pt x="23614" y="526115"/>
                  <a:pt x="46169" y="536899"/>
                  <a:pt x="62143" y="550415"/>
                </a:cubicBezTo>
                <a:cubicBezTo>
                  <a:pt x="165997" y="638291"/>
                  <a:pt x="107819" y="578124"/>
                  <a:pt x="248574" y="656947"/>
                </a:cubicBezTo>
                <a:cubicBezTo>
                  <a:pt x="285811" y="677800"/>
                  <a:pt x="316431" y="709920"/>
                  <a:pt x="355106" y="727968"/>
                </a:cubicBezTo>
                <a:cubicBezTo>
                  <a:pt x="460770" y="777278"/>
                  <a:pt x="563011" y="789668"/>
                  <a:pt x="674703" y="816745"/>
                </a:cubicBezTo>
                <a:lnTo>
                  <a:pt x="1100831" y="923277"/>
                </a:lnTo>
                <a:cubicBezTo>
                  <a:pt x="1140937" y="922131"/>
                  <a:pt x="1447940" y="930778"/>
                  <a:pt x="1544714" y="887767"/>
                </a:cubicBezTo>
                <a:cubicBezTo>
                  <a:pt x="1585277" y="869739"/>
                  <a:pt x="1615735" y="834500"/>
                  <a:pt x="1651246" y="807867"/>
                </a:cubicBezTo>
                <a:cubicBezTo>
                  <a:pt x="1740321" y="649513"/>
                  <a:pt x="1713966" y="717361"/>
                  <a:pt x="1748901" y="612559"/>
                </a:cubicBezTo>
                <a:cubicBezTo>
                  <a:pt x="1734105" y="550415"/>
                  <a:pt x="1724713" y="486731"/>
                  <a:pt x="1704512" y="426128"/>
                </a:cubicBezTo>
                <a:cubicBezTo>
                  <a:pt x="1697764" y="405884"/>
                  <a:pt x="1680458" y="390865"/>
                  <a:pt x="1669002" y="372862"/>
                </a:cubicBezTo>
                <a:cubicBezTo>
                  <a:pt x="1659738" y="358304"/>
                  <a:pt x="1651941" y="342830"/>
                  <a:pt x="1642369" y="328473"/>
                </a:cubicBezTo>
                <a:cubicBezTo>
                  <a:pt x="1619593" y="294310"/>
                  <a:pt x="1616533" y="293760"/>
                  <a:pt x="1589103" y="266330"/>
                </a:cubicBezTo>
                <a:cubicBezTo>
                  <a:pt x="1586144" y="257452"/>
                  <a:pt x="1587414" y="245688"/>
                  <a:pt x="1580225" y="239697"/>
                </a:cubicBezTo>
                <a:cubicBezTo>
                  <a:pt x="1567982" y="229495"/>
                  <a:pt x="1550090" y="229068"/>
                  <a:pt x="1535836" y="221941"/>
                </a:cubicBezTo>
                <a:cubicBezTo>
                  <a:pt x="1526293" y="217169"/>
                  <a:pt x="1552112" y="239697"/>
                  <a:pt x="1535836" y="23081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833"/>
            <a:ext cx="10515600" cy="1151799"/>
          </a:xfrm>
        </p:spPr>
        <p:txBody>
          <a:bodyPr/>
          <a:lstStyle/>
          <a:p>
            <a:r>
              <a:rPr lang="en-US" dirty="0"/>
              <a:t>Idée </a:t>
            </a:r>
            <a:r>
              <a:rPr lang="en-US" dirty="0" err="1"/>
              <a:t>générale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22228" y="1340360"/>
                <a:ext cx="7651608" cy="2007215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dirty="0"/>
                  <a:t>Algorithme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err="1"/>
                  <a:t>Définir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matrice</a:t>
                </a:r>
                <a:r>
                  <a:rPr lang="en-US" sz="1800" dirty="0"/>
                  <a:t> “</a:t>
                </a:r>
                <a:r>
                  <a:rPr lang="en-US" sz="1800" dirty="0" err="1"/>
                  <a:t>aléatoire</a:t>
                </a:r>
                <a:r>
                  <a:rPr lang="en-US" sz="1800" dirty="0"/>
                  <a:t>” </a:t>
                </a:r>
                <a:r>
                  <a:rPr lang="en-US" sz="1800" dirty="0" err="1"/>
                  <a:t>puis</a:t>
                </a:r>
                <a:r>
                  <a:rPr lang="en-US" sz="1800" dirty="0"/>
                  <a:t> former le </a:t>
                </a:r>
                <a:r>
                  <a:rPr lang="en-US" sz="1800" dirty="0" err="1"/>
                  <a:t>produit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err="1"/>
                  <a:t>Trouver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une</a:t>
                </a:r>
                <a:r>
                  <a:rPr lang="en-US" sz="1800" dirty="0"/>
                  <a:t> base </a:t>
                </a:r>
                <a:r>
                  <a:rPr lang="en-US" sz="1800" dirty="0" err="1"/>
                  <a:t>orthonormale</a:t>
                </a:r>
                <a:r>
                  <a:rPr lang="en-US" sz="1800" dirty="0"/>
                  <a:t> Q </a:t>
                </a:r>
                <a:r>
                  <a:rPr lang="en-US" sz="1800" dirty="0" err="1"/>
                  <a:t>formée</a:t>
                </a:r>
                <a:r>
                  <a:rPr lang="en-US" sz="1800" dirty="0"/>
                  <a:t> de k </a:t>
                </a:r>
                <a:r>
                  <a:rPr lang="en-US" sz="1800" dirty="0" err="1"/>
                  <a:t>vecteurs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tq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=Ã</m:t>
                    </m:r>
                  </m:oMath>
                </a14:m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err="1"/>
                  <a:t>Utiliser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ce</a:t>
                </a:r>
                <a:r>
                  <a:rPr lang="en-US" sz="1800" dirty="0"/>
                  <a:t> Q pour </a:t>
                </a:r>
                <a:r>
                  <a:rPr lang="en-US" sz="1800" dirty="0" err="1"/>
                  <a:t>calculer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une</a:t>
                </a:r>
                <a:r>
                  <a:rPr lang="en-US" sz="1800" dirty="0"/>
                  <a:t> SVD </a:t>
                </a:r>
                <a:r>
                  <a:rPr lang="en-US" sz="1800" dirty="0" err="1"/>
                  <a:t>approchée</a:t>
                </a:r>
                <a:r>
                  <a:rPr lang="en-US" sz="1800" dirty="0"/>
                  <a:t> de A</a:t>
                </a: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2228" y="1340360"/>
                <a:ext cx="7651608" cy="2007215"/>
              </a:xfrm>
              <a:blipFill>
                <a:blip r:embed="rId3"/>
                <a:stretch>
                  <a:fillRect l="-1275" t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5342563" y="4119930"/>
            <a:ext cx="1863764" cy="1674695"/>
            <a:chOff x="3686626" y="4192555"/>
            <a:chExt cx="1484722" cy="1248521"/>
          </a:xfrm>
        </p:grpSpPr>
        <p:sp>
          <p:nvSpPr>
            <p:cNvPr id="35" name="Rectangle 34"/>
            <p:cNvSpPr/>
            <p:nvPr/>
          </p:nvSpPr>
          <p:spPr>
            <a:xfrm>
              <a:off x="3686626" y="4192555"/>
              <a:ext cx="1484722" cy="124852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216158" y="4435585"/>
              <a:ext cx="614317" cy="682508"/>
              <a:chOff x="7908960" y="2130317"/>
              <a:chExt cx="614317" cy="68250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7843396" y="2588503"/>
                <a:ext cx="289886" cy="158757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8067717" y="2522937"/>
                <a:ext cx="45556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7868627" y="2327024"/>
                <a:ext cx="395002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Picture 46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840099" y="5126481"/>
              <a:ext cx="229070" cy="273611"/>
            </a:xfrm>
            <a:prstGeom prst="rect">
              <a:avLst/>
            </a:prstGeom>
          </p:spPr>
        </p:pic>
      </p:grpSp>
      <p:pic>
        <p:nvPicPr>
          <p:cNvPr id="56" name="Picture 5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679574" y="3049940"/>
            <a:ext cx="457200" cy="469900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6362386" y="3519840"/>
            <a:ext cx="843940" cy="1226757"/>
            <a:chOff x="4481166" y="2982120"/>
            <a:chExt cx="1059365" cy="1683909"/>
          </a:xfrm>
        </p:grpSpPr>
        <p:sp>
          <p:nvSpPr>
            <p:cNvPr id="57" name="Freeform 56"/>
            <p:cNvSpPr/>
            <p:nvPr/>
          </p:nvSpPr>
          <p:spPr>
            <a:xfrm>
              <a:off x="4481166" y="2982120"/>
              <a:ext cx="534260" cy="1459485"/>
            </a:xfrm>
            <a:custGeom>
              <a:avLst/>
              <a:gdLst>
                <a:gd name="connsiteX0" fmla="*/ 666548 w 666548"/>
                <a:gd name="connsiteY0" fmla="*/ 0 h 1459485"/>
                <a:gd name="connsiteX1" fmla="*/ 98228 w 666548"/>
                <a:gd name="connsiteY1" fmla="*/ 582391 h 1459485"/>
                <a:gd name="connsiteX2" fmla="*/ 77179 w 666548"/>
                <a:gd name="connsiteY2" fmla="*/ 1459485 h 145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548" h="1459485">
                  <a:moveTo>
                    <a:pt x="666548" y="0"/>
                  </a:moveTo>
                  <a:cubicBezTo>
                    <a:pt x="431502" y="169572"/>
                    <a:pt x="196456" y="339144"/>
                    <a:pt x="98228" y="582391"/>
                  </a:cubicBezTo>
                  <a:cubicBezTo>
                    <a:pt x="0" y="825639"/>
                    <a:pt x="77179" y="1459485"/>
                    <a:pt x="77179" y="1459485"/>
                  </a:cubicBezTo>
                </a:path>
              </a:pathLst>
            </a:cu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latex-image-1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511331" y="4389770"/>
              <a:ext cx="1029200" cy="276259"/>
            </a:xfrm>
            <a:prstGeom prst="rect">
              <a:avLst/>
            </a:prstGeom>
          </p:spPr>
        </p:pic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4E60-C5FF-B24A-97A5-CB8536E7E6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68A4B7-C428-474E-80A9-164269AE4D89}"/>
              </a:ext>
            </a:extLst>
          </p:cNvPr>
          <p:cNvSpPr txBox="1"/>
          <p:nvPr/>
        </p:nvSpPr>
        <p:spPr>
          <a:xfrm>
            <a:off x="7954682" y="5192654"/>
            <a:ext cx="127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Im(Y)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D96C4D-0FB2-46BA-82EC-FB53B19E5A66}"/>
              </a:ext>
            </a:extLst>
          </p:cNvPr>
          <p:cNvSpPr txBox="1"/>
          <p:nvPr/>
        </p:nvSpPr>
        <p:spPr>
          <a:xfrm>
            <a:off x="6571380" y="3575627"/>
            <a:ext cx="101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Im(A)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DC3EEC-82B9-4948-834B-4434298EA8D7}"/>
                  </a:ext>
                </a:extLst>
              </p:cNvPr>
              <p:cNvSpPr txBox="1"/>
              <p:nvPr/>
            </p:nvSpPr>
            <p:spPr>
              <a:xfrm>
                <a:off x="8715728" y="2563603"/>
                <a:ext cx="3511730" cy="2007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fr-F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sont-elles très différentes ? Si elles sont proches alors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fr-F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est une bonne approximation, car proche de l’approximation optimale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DC3EEC-82B9-4948-834B-4434298E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28" y="2563603"/>
                <a:ext cx="3511730" cy="2007216"/>
              </a:xfrm>
              <a:prstGeom prst="rect">
                <a:avLst/>
              </a:prstGeom>
              <a:blipFill>
                <a:blip r:embed="rId10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34F63E1-4695-4C3A-8EB8-04BD90A3CD7D}"/>
                  </a:ext>
                </a:extLst>
              </p:cNvPr>
              <p:cNvSpPr txBox="1"/>
              <p:nvPr/>
            </p:nvSpPr>
            <p:spPr>
              <a:xfrm>
                <a:off x="8629265" y="1724991"/>
                <a:ext cx="3260060" cy="39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:,1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34F63E1-4695-4C3A-8EB8-04BD90A3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65" y="1724991"/>
                <a:ext cx="3260060" cy="399340"/>
              </a:xfrm>
              <a:prstGeom prst="rect">
                <a:avLst/>
              </a:prstGeom>
              <a:blipFill>
                <a:blip r:embed="rId11"/>
                <a:stretch>
                  <a:fillRect l="-562" t="-3077" r="-1311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987"/>
            <a:ext cx="10515600" cy="1151799"/>
          </a:xfrm>
        </p:spPr>
        <p:txBody>
          <a:bodyPr/>
          <a:lstStyle/>
          <a:p>
            <a:r>
              <a:rPr lang="en-US" dirty="0"/>
              <a:t>SVD </a:t>
            </a:r>
            <a:r>
              <a:rPr lang="en-US" dirty="0" err="1"/>
              <a:t>Randomisée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4E60-C5FF-B24A-97A5-CB8536E7E6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D1C0C44-9415-4668-8082-EBCC330BA1CB}"/>
              </a:ext>
            </a:extLst>
          </p:cNvPr>
          <p:cNvSpPr/>
          <p:nvPr/>
        </p:nvSpPr>
        <p:spPr>
          <a:xfrm>
            <a:off x="1623317" y="1451978"/>
            <a:ext cx="1582220" cy="750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268FBEC-F161-417E-BADC-A1305FFF330C}"/>
                  </a:ext>
                </a:extLst>
              </p:cNvPr>
              <p:cNvSpPr/>
              <p:nvPr/>
            </p:nvSpPr>
            <p:spPr>
              <a:xfrm>
                <a:off x="8399980" y="1451978"/>
                <a:ext cx="1582220" cy="7500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268FBEC-F161-417E-BADC-A1305FFF3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980" y="1451978"/>
                <a:ext cx="1582220" cy="7500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28EE8AFA-7868-49E7-A325-4D216BAC95CF}"/>
                  </a:ext>
                </a:extLst>
              </p:cNvPr>
              <p:cNvSpPr/>
              <p:nvPr/>
            </p:nvSpPr>
            <p:spPr>
              <a:xfrm>
                <a:off x="1623317" y="4656008"/>
                <a:ext cx="1582220" cy="7500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28EE8AFA-7868-49E7-A325-4D216BAC9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7" y="4656008"/>
                <a:ext cx="1582220" cy="75001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59807542-9B8E-41C4-BC66-134CF042216D}"/>
                  </a:ext>
                </a:extLst>
              </p:cNvPr>
              <p:cNvSpPr/>
              <p:nvPr/>
            </p:nvSpPr>
            <p:spPr>
              <a:xfrm>
                <a:off x="8399980" y="4656008"/>
                <a:ext cx="1582220" cy="7500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FR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i="1" dirty="0">
                          <a:latin typeface="Cambria Math" panose="020405030504060302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59807542-9B8E-41C4-BC66-134CF0422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980" y="4656008"/>
                <a:ext cx="1582220" cy="7500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582DF3C-C0DD-41E3-B482-15BA0F18B6B7}"/>
              </a:ext>
            </a:extLst>
          </p:cNvPr>
          <p:cNvCxnSpPr>
            <a:cxnSpLocks/>
          </p:cNvCxnSpPr>
          <p:nvPr/>
        </p:nvCxnSpPr>
        <p:spPr>
          <a:xfrm>
            <a:off x="3205537" y="1878356"/>
            <a:ext cx="519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7C58101-7DD3-4A9B-BA33-79A4695AB08B}"/>
              </a:ext>
            </a:extLst>
          </p:cNvPr>
          <p:cNvCxnSpPr>
            <a:stCxn id="9" idx="2"/>
            <a:endCxn id="49" idx="0"/>
          </p:cNvCxnSpPr>
          <p:nvPr/>
        </p:nvCxnSpPr>
        <p:spPr>
          <a:xfrm>
            <a:off x="2414427" y="2201991"/>
            <a:ext cx="0" cy="2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5B4C90-FC38-4F3A-8B1E-B6EF02065398}"/>
              </a:ext>
            </a:extLst>
          </p:cNvPr>
          <p:cNvCxnSpPr>
            <a:cxnSpLocks/>
            <a:stCxn id="49" idx="3"/>
            <a:endCxn id="70" idx="1"/>
          </p:cNvCxnSpPr>
          <p:nvPr/>
        </p:nvCxnSpPr>
        <p:spPr>
          <a:xfrm flipV="1">
            <a:off x="3205537" y="5031014"/>
            <a:ext cx="8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1292D3-7BA4-4C72-AEB9-B8E4BE3A58D1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9191090" y="2201991"/>
            <a:ext cx="0" cy="245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Éclair 20">
            <a:extLst>
              <a:ext uri="{FF2B5EF4-FFF2-40B4-BE49-F238E27FC236}">
                <a16:creationId xmlns:a16="http://schemas.microsoft.com/office/drawing/2014/main" id="{5C5DAD47-07B5-4738-B00E-8FEF4B22B991}"/>
              </a:ext>
            </a:extLst>
          </p:cNvPr>
          <p:cNvSpPr/>
          <p:nvPr/>
        </p:nvSpPr>
        <p:spPr>
          <a:xfrm>
            <a:off x="5345558" y="1342439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C315D06-2E07-45B2-8E4C-B6AC5E3ED795}"/>
                  </a:ext>
                </a:extLst>
              </p:cNvPr>
              <p:cNvSpPr txBox="1"/>
              <p:nvPr/>
            </p:nvSpPr>
            <p:spPr>
              <a:xfrm>
                <a:off x="2439774" y="3125274"/>
                <a:ext cx="1110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Trouver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C315D06-2E07-45B2-8E4C-B6AC5E3E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774" y="3125274"/>
                <a:ext cx="1110176" cy="369332"/>
              </a:xfrm>
              <a:prstGeom prst="rect">
                <a:avLst/>
              </a:prstGeom>
              <a:blipFill>
                <a:blip r:embed="rId6"/>
                <a:stretch>
                  <a:fillRect l="-4396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73127F7-31FC-4D73-9771-FBBEDA7D0441}"/>
              </a:ext>
            </a:extLst>
          </p:cNvPr>
          <p:cNvSpPr/>
          <p:nvPr/>
        </p:nvSpPr>
        <p:spPr>
          <a:xfrm>
            <a:off x="3601029" y="2433247"/>
            <a:ext cx="430948" cy="1720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4251716-5BD3-44E1-A960-69555E5DED6B}"/>
              </a:ext>
            </a:extLst>
          </p:cNvPr>
          <p:cNvSpPr txBox="1"/>
          <p:nvPr/>
        </p:nvSpPr>
        <p:spPr>
          <a:xfrm>
            <a:off x="3850475" y="2485256"/>
            <a:ext cx="28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Echantillonnage de colonnes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86E7729-928C-4067-8CAE-DBEC9AC72AA2}"/>
              </a:ext>
            </a:extLst>
          </p:cNvPr>
          <p:cNvSpPr txBox="1"/>
          <p:nvPr/>
        </p:nvSpPr>
        <p:spPr>
          <a:xfrm>
            <a:off x="3850475" y="2854588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à valeurs gaussiennes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79E5C3D-250B-4C2B-AEB2-927D0B73A568}"/>
              </a:ext>
            </a:extLst>
          </p:cNvPr>
          <p:cNvSpPr txBox="1"/>
          <p:nvPr/>
        </p:nvSpPr>
        <p:spPr>
          <a:xfrm>
            <a:off x="4503470" y="3276213"/>
            <a:ext cx="228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SRFT (Fourier)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FD1ED11-74E1-4E1B-A4F4-FF5D24B2E899}"/>
              </a:ext>
            </a:extLst>
          </p:cNvPr>
          <p:cNvSpPr txBox="1"/>
          <p:nvPr/>
        </p:nvSpPr>
        <p:spPr>
          <a:xfrm>
            <a:off x="4503470" y="3546585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SRHT (Hadamard)</a:t>
            </a:r>
          </a:p>
        </p:txBody>
      </p:sp>
      <p:sp>
        <p:nvSpPr>
          <p:cNvPr id="29" name="Accolade ouvrante 28">
            <a:extLst>
              <a:ext uri="{FF2B5EF4-FFF2-40B4-BE49-F238E27FC236}">
                <a16:creationId xmlns:a16="http://schemas.microsoft.com/office/drawing/2014/main" id="{1D20E35D-1C39-4E5B-B029-F63828EA0AD9}"/>
              </a:ext>
            </a:extLst>
          </p:cNvPr>
          <p:cNvSpPr/>
          <p:nvPr/>
        </p:nvSpPr>
        <p:spPr>
          <a:xfrm>
            <a:off x="4422907" y="3304353"/>
            <a:ext cx="192614" cy="849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8592EF-0E69-45B8-BCAA-14D166D925D0}"/>
              </a:ext>
            </a:extLst>
          </p:cNvPr>
          <p:cNvSpPr txBox="1"/>
          <p:nvPr/>
        </p:nvSpPr>
        <p:spPr>
          <a:xfrm>
            <a:off x="3800865" y="336363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SRHT</a:t>
            </a:r>
          </a:p>
          <a:p>
            <a:r>
              <a:rPr lang="fr-FR" dirty="0"/>
              <a:t>SRFT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7E08C20-9DED-46A6-89A6-5ACB59435B60}"/>
              </a:ext>
            </a:extLst>
          </p:cNvPr>
          <p:cNvSpPr txBox="1"/>
          <p:nvPr/>
        </p:nvSpPr>
        <p:spPr>
          <a:xfrm>
            <a:off x="4503727" y="3803302"/>
            <a:ext cx="26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DCT (Fourier réel)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08E5DA-C8B5-4778-B5CA-2A6E3D655F80}"/>
              </a:ext>
            </a:extLst>
          </p:cNvPr>
          <p:cNvSpPr txBox="1"/>
          <p:nvPr/>
        </p:nvSpPr>
        <p:spPr>
          <a:xfrm>
            <a:off x="940423" y="2380483"/>
            <a:ext cx="128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Approximer</a:t>
            </a:r>
          </a:p>
          <a:p>
            <a:pPr algn="ctr"/>
            <a:r>
              <a:rPr lang="fr-FR" dirty="0"/>
              <a:t>Im(A)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A975200-55CA-475B-8506-821F830205B3}"/>
              </a:ext>
            </a:extLst>
          </p:cNvPr>
          <p:cNvSpPr txBox="1"/>
          <p:nvPr/>
        </p:nvSpPr>
        <p:spPr>
          <a:xfrm>
            <a:off x="244668" y="3026814"/>
            <a:ext cx="2194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- Projeter des vecteurs </a:t>
            </a:r>
          </a:p>
          <a:p>
            <a:pPr algn="ctr"/>
            <a:r>
              <a:rPr lang="fr-FR" sz="1400" dirty="0"/>
              <a:t>Aléatoires dans Im(A)</a:t>
            </a:r>
          </a:p>
          <a:p>
            <a:pPr algn="ctr"/>
            <a:r>
              <a:rPr lang="fr-FR" sz="1400" dirty="0"/>
              <a:t>- Echantillonner directement</a:t>
            </a:r>
          </a:p>
          <a:p>
            <a:pPr algn="ctr"/>
            <a:r>
              <a:rPr lang="fr-FR" sz="1400" dirty="0"/>
              <a:t>Des vecteurs de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A88EEA0-7F49-4144-B139-AECB2A4E6CCC}"/>
                  </a:ext>
                </a:extLst>
              </p:cNvPr>
              <p:cNvSpPr txBox="1"/>
              <p:nvPr/>
            </p:nvSpPr>
            <p:spPr>
              <a:xfrm>
                <a:off x="1798744" y="1095458"/>
                <a:ext cx="1231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A88EEA0-7F49-4144-B139-AECB2A4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744" y="1095458"/>
                <a:ext cx="12313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A3638B8-F515-4AF2-B855-51330AF24FDF}"/>
                  </a:ext>
                </a:extLst>
              </p:cNvPr>
              <p:cNvSpPr/>
              <p:nvPr/>
            </p:nvSpPr>
            <p:spPr>
              <a:xfrm>
                <a:off x="4087302" y="4656007"/>
                <a:ext cx="1582220" cy="7500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A3638B8-F515-4AF2-B855-51330AF24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02" y="4656007"/>
                <a:ext cx="1582220" cy="75001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A4AE5FB-3681-490E-8DCD-3F154CAD3D6E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 flipV="1">
            <a:off x="5669522" y="5031013"/>
            <a:ext cx="696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9C4EA5D-1A58-44FD-B94F-1D0C10A857B9}"/>
              </a:ext>
            </a:extLst>
          </p:cNvPr>
          <p:cNvSpPr txBox="1"/>
          <p:nvPr/>
        </p:nvSpPr>
        <p:spPr>
          <a:xfrm>
            <a:off x="2525707" y="5450290"/>
            <a:ext cx="230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Trouver</a:t>
            </a:r>
          </a:p>
          <a:p>
            <a:pPr algn="ctr"/>
            <a:r>
              <a:rPr lang="fr-FR" dirty="0"/>
              <a:t>Base orthonormale</a:t>
            </a:r>
          </a:p>
          <a:p>
            <a:pPr algn="ctr"/>
            <a:r>
              <a:rPr lang="fr-FR" dirty="0"/>
              <a:t>tronquée (approchée) </a:t>
            </a:r>
          </a:p>
          <a:p>
            <a:pPr algn="ctr"/>
            <a:r>
              <a:rPr lang="fr-FR" dirty="0"/>
              <a:t>de Im(A) :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3EB102D5-CDD4-47B9-83AF-A7CA1A21AE2E}"/>
                  </a:ext>
                </a:extLst>
              </p:cNvPr>
              <p:cNvSpPr/>
              <p:nvPr/>
            </p:nvSpPr>
            <p:spPr>
              <a:xfrm>
                <a:off x="6366081" y="4656006"/>
                <a:ext cx="1582220" cy="7500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3EB102D5-CDD4-47B9-83AF-A7CA1A21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81" y="4656006"/>
                <a:ext cx="1582220" cy="75001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0754443-653D-49CE-8480-25C673D01FF1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>
            <a:off x="7948301" y="5031013"/>
            <a:ext cx="4516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DEB98DB1-E4D5-4A40-92E3-E3BC131A5C73}"/>
              </a:ext>
            </a:extLst>
          </p:cNvPr>
          <p:cNvSpPr txBox="1"/>
          <p:nvPr/>
        </p:nvSpPr>
        <p:spPr>
          <a:xfrm>
            <a:off x="4878411" y="5406019"/>
            <a:ext cx="230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Projection</a:t>
            </a:r>
          </a:p>
          <a:p>
            <a:pPr algn="ctr"/>
            <a:r>
              <a:rPr lang="fr-FR" dirty="0"/>
              <a:t>de A dans cette base</a:t>
            </a:r>
          </a:p>
          <a:p>
            <a:pPr algn="ctr"/>
            <a:r>
              <a:rPr lang="fr-FR" dirty="0"/>
              <a:t>tronquée (approchée) </a:t>
            </a:r>
          </a:p>
          <a:p>
            <a:pPr algn="ctr"/>
            <a:r>
              <a:rPr lang="fr-FR" dirty="0"/>
              <a:t>de Im(A) : Q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B18853A-9223-4914-B1A5-56DB1A1599CD}"/>
              </a:ext>
            </a:extLst>
          </p:cNvPr>
          <p:cNvSpPr txBox="1"/>
          <p:nvPr/>
        </p:nvSpPr>
        <p:spPr>
          <a:xfrm>
            <a:off x="7385692" y="5406018"/>
            <a:ext cx="181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Résolution de </a:t>
            </a:r>
          </a:p>
          <a:p>
            <a:pPr algn="ctr"/>
            <a:r>
              <a:rPr lang="fr-FR" dirty="0"/>
              <a:t>la SVD dans cet</a:t>
            </a:r>
          </a:p>
          <a:p>
            <a:pPr algn="ctr"/>
            <a:r>
              <a:rPr lang="fr-FR" dirty="0"/>
              <a:t>espace beaucoup</a:t>
            </a:r>
          </a:p>
          <a:p>
            <a:pPr algn="ctr"/>
            <a:r>
              <a:rPr lang="fr-FR" dirty="0"/>
              <a:t>plus petit n * k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F34029C-D9CB-43A9-80FE-1AF58B5520DB}"/>
              </a:ext>
            </a:extLst>
          </p:cNvPr>
          <p:cNvSpPr txBox="1"/>
          <p:nvPr/>
        </p:nvSpPr>
        <p:spPr>
          <a:xfrm>
            <a:off x="9248480" y="2771670"/>
            <a:ext cx="1899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Retour dans </a:t>
            </a:r>
          </a:p>
          <a:p>
            <a:pPr algn="ctr"/>
            <a:r>
              <a:rPr lang="fr-FR" dirty="0"/>
              <a:t>l’espace de départ</a:t>
            </a:r>
          </a:p>
          <a:p>
            <a:pPr algn="ctr"/>
            <a:r>
              <a:rPr lang="fr-FR" dirty="0"/>
              <a:t>avec une certaine</a:t>
            </a:r>
          </a:p>
          <a:p>
            <a:pPr algn="ctr"/>
            <a:r>
              <a:rPr lang="fr-FR" dirty="0"/>
              <a:t>perte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9CDD772A-88DE-4773-9645-F54A69C5B441}"/>
                  </a:ext>
                </a:extLst>
              </p:cNvPr>
              <p:cNvSpPr txBox="1"/>
              <p:nvPr/>
            </p:nvSpPr>
            <p:spPr>
              <a:xfrm>
                <a:off x="8055934" y="3183737"/>
                <a:ext cx="1027524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𝑄</m:t>
                      </m:r>
                      <m:acc>
                        <m:accPr>
                          <m:chr m:val="̃"/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9CDD772A-88DE-4773-9645-F54A69C5B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34" y="3183737"/>
                <a:ext cx="1027524" cy="376193"/>
              </a:xfrm>
              <a:prstGeom prst="rect">
                <a:avLst/>
              </a:prstGeom>
              <a:blipFill>
                <a:blip r:embed="rId10"/>
                <a:stretch>
                  <a:fillRect t="-8065" r="-34524" b="-112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FE3A13C-5ED1-46DE-90B6-8654089DFF1C}"/>
              </a:ext>
            </a:extLst>
          </p:cNvPr>
          <p:cNvCxnSpPr>
            <a:cxnSpLocks/>
          </p:cNvCxnSpPr>
          <p:nvPr/>
        </p:nvCxnSpPr>
        <p:spPr>
          <a:xfrm flipH="1">
            <a:off x="9530521" y="4449346"/>
            <a:ext cx="1111970" cy="4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7376462-9E32-4854-B8BF-CA3D4B8C6A66}"/>
                  </a:ext>
                </a:extLst>
              </p:cNvPr>
              <p:cNvSpPr txBox="1"/>
              <p:nvPr/>
            </p:nvSpPr>
            <p:spPr>
              <a:xfrm>
                <a:off x="10568683" y="4118708"/>
                <a:ext cx="15164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ne sont pas </a:t>
                </a:r>
              </a:p>
              <a:p>
                <a:pPr algn="ctr"/>
                <a:r>
                  <a:rPr lang="fr-FR" dirty="0"/>
                  <a:t>exactement</a:t>
                </a:r>
              </a:p>
              <a:p>
                <a:pPr algn="ctr"/>
                <a:r>
                  <a:rPr lang="fr-FR" dirty="0"/>
                  <a:t>les mêmes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7376462-9E32-4854-B8BF-CA3D4B8C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83" y="4118708"/>
                <a:ext cx="1516475" cy="1200329"/>
              </a:xfrm>
              <a:prstGeom prst="rect">
                <a:avLst/>
              </a:prstGeom>
              <a:blipFill>
                <a:blip r:embed="rId11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ZoneTexte 95">
            <a:extLst>
              <a:ext uri="{FF2B5EF4-FFF2-40B4-BE49-F238E27FC236}">
                <a16:creationId xmlns:a16="http://schemas.microsoft.com/office/drawing/2014/main" id="{F43C4303-19B2-415C-890F-CA2BC094A30D}"/>
              </a:ext>
            </a:extLst>
          </p:cNvPr>
          <p:cNvSpPr txBox="1"/>
          <p:nvPr/>
        </p:nvSpPr>
        <p:spPr>
          <a:xfrm>
            <a:off x="5020154" y="96671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Trop coûteux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97F8F35-513F-491B-A35D-EE000F9D1A5B}"/>
                  </a:ext>
                </a:extLst>
              </p:cNvPr>
              <p:cNvSpPr txBox="1"/>
              <p:nvPr/>
            </p:nvSpPr>
            <p:spPr>
              <a:xfrm>
                <a:off x="1262053" y="4281736"/>
                <a:ext cx="121033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97F8F35-513F-491B-A35D-EE000F9D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53" y="4281736"/>
                <a:ext cx="1210331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FD7677A-586D-4B4F-A2E7-AEAD1CEBE065}"/>
                  </a:ext>
                </a:extLst>
              </p:cNvPr>
              <p:cNvSpPr txBox="1"/>
              <p:nvPr/>
            </p:nvSpPr>
            <p:spPr>
              <a:xfrm>
                <a:off x="4216939" y="4254460"/>
                <a:ext cx="122956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FD7677A-586D-4B4F-A2E7-AEAD1CE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939" y="4254460"/>
                <a:ext cx="1229567" cy="374270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5C25895-6E91-4665-B6C8-080254D660CA}"/>
                  </a:ext>
                </a:extLst>
              </p:cNvPr>
              <p:cNvSpPr txBox="1"/>
              <p:nvPr/>
            </p:nvSpPr>
            <p:spPr>
              <a:xfrm>
                <a:off x="6551287" y="4323096"/>
                <a:ext cx="11657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fr-FR" i="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5C25895-6E91-4665-B6C8-080254D6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87" y="4323096"/>
                <a:ext cx="1165768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21" grpId="0" animBg="1"/>
      <p:bldP spid="24" grpId="0"/>
      <p:bldP spid="25" grpId="0" animBg="1"/>
      <p:bldP spid="26" grpId="0"/>
      <p:bldP spid="28" grpId="0"/>
      <p:bldP spid="60" grpId="0"/>
      <p:bldP spid="64" grpId="0"/>
      <p:bldP spid="29" grpId="0" animBg="1"/>
      <p:bldP spid="30" grpId="0"/>
      <p:bldP spid="65" grpId="0"/>
      <p:bldP spid="32" grpId="0"/>
      <p:bldP spid="33" grpId="0"/>
      <p:bldP spid="70" grpId="0" animBg="1"/>
      <p:bldP spid="76" grpId="0"/>
      <p:bldP spid="79" grpId="0" animBg="1"/>
      <p:bldP spid="86" grpId="0"/>
      <p:bldP spid="87" grpId="0"/>
      <p:bldP spid="88" grpId="0"/>
      <p:bldP spid="89" grpId="0"/>
      <p:bldP spid="92" grpId="0"/>
      <p:bldP spid="96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118CE5-2180-4C87-A91F-A1E80520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fr-FR" sz="5400"/>
              <a:t>Méthodes pour améliorer la précision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DA6A84-DE64-4851-BCE2-B357F6702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</p:spPr>
            <p:txBody>
              <a:bodyPr anchor="ctr">
                <a:normAutofit/>
              </a:bodyPr>
              <a:lstStyle/>
              <a:p>
                <a:r>
                  <a:rPr lang="fr-FR" sz="2200"/>
                  <a:t>« Power Iteration » pour « étirer » le spectre de A : Pour augmenter la différence entre les grandes valeurs singulières et les petites valeurs singulières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fr-FR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2200"/>
                  <a:t> avec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∈{0,1,2…}</m:t>
                    </m:r>
                  </m:oMath>
                </a14:m>
                <a:endParaRPr lang="fr-FR" sz="2200"/>
              </a:p>
              <a:p>
                <a:pPr lvl="1"/>
                <a:r>
                  <a:rPr lang="fr-FR" sz="2200"/>
                  <a:t>Orthonormalisation entre chaque multiplication par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20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sz="2200"/>
              </a:p>
              <a:p>
                <a:pPr lvl="1"/>
                <a:endParaRPr lang="fr-FR" sz="2200"/>
              </a:p>
              <a:p>
                <a:r>
                  <a:rPr lang="fr-FR" sz="2200"/>
                  <a:t>Oversampling (avec généralement p=5 ou p=10)</a:t>
                </a:r>
              </a:p>
              <a:p>
                <a:pPr lvl="1"/>
                <a:r>
                  <a:rPr lang="fr-FR" sz="2200"/>
                  <a:t>Prendre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200"/>
                  <a:t> au lieu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sz="2200"/>
                  <a:t> pour avoir plus de chances d’obtenir une très grande partie de l’espace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2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DA6A84-DE64-4851-BCE2-B357F6702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  <a:blipFill>
                <a:blip r:embed="rId2"/>
                <a:stretch>
                  <a:fillRect l="-1314" r="-2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2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653152D-0D63-4774-926C-73608D2945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66650" y="1332952"/>
                <a:ext cx="3926898" cy="3921176"/>
              </a:xfrm>
            </p:spPr>
            <p:txBody>
              <a:bodyPr anchor="ctr">
                <a:normAutofit/>
              </a:bodyPr>
              <a:lstStyle/>
              <a:p>
                <a:r>
                  <a:rPr lang="fr-FR" sz="5400"/>
                  <a:t>Propriétés des différentes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5400" b="0" i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sz="540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653152D-0D63-4774-926C-73608D294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66650" y="1332952"/>
                <a:ext cx="3926898" cy="3921176"/>
              </a:xfrm>
              <a:blipFill>
                <a:blip r:embed="rId2"/>
                <a:stretch>
                  <a:fillRect l="-8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3542A0-BD15-453A-96FF-B19691412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200"/>
                  <a:t>Soit une matrice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2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200"/>
                  <a:t>, un rang cible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fr-FR" sz="220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fr-FR" sz="2200"/>
                  <a:t> </a:t>
                </a:r>
                <a:br>
                  <a:rPr lang="fr-FR" sz="2200"/>
                </a:br>
                <a:r>
                  <a:rPr lang="fr-FR" sz="2200"/>
                  <a:t>avec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200"/>
                  <a:t>. Avec Q de la factorisation QR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2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fr-FR" sz="2200" b="0" i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2200"/>
                  <a:t> on obtient les bornes d’erreur :</a:t>
                </a:r>
              </a:p>
              <a:p>
                <a:pPr marL="0" indent="0">
                  <a:buNone/>
                </a:pPr>
                <a:endParaRPr lang="fr-FR" sz="2200"/>
              </a:p>
              <a:p>
                <a:pPr lvl="1"/>
                <a:r>
                  <a:rPr lang="fr-FR" sz="2200"/>
                  <a:t>Matrices à valeurs gaussiennes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200" b="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ad>
                              <m:radPr>
                                <m:degHide m:val="on"/>
                                <m:ctrlP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rad>
                          </m:num>
                          <m:den>
                            <m:r>
                              <a:rPr lang="fr-F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22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fr-FR" sz="22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200" b="0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fr-FR" sz="22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e>
                    </m:d>
                    <m:sSub>
                      <m:sSub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200"/>
              </a:p>
              <a:p>
                <a:pPr lvl="1"/>
                <a:endParaRPr lang="fr-FR" sz="2200"/>
              </a:p>
              <a:p>
                <a:pPr lvl="1"/>
                <a:r>
                  <a:rPr lang="fr-FR" sz="2200"/>
                  <a:t>Matrice d’échantillonnage de colonnes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2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200" b="0" i="1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fr-FR" sz="22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fr-FR" sz="2200">
                                <a:latin typeface="Cambria Math" panose="02040503050406030204" pitchFamily="18" charset="0"/>
                              </a:rPr>
                              <m:t>k</m:t>
                            </m:r>
                          </m:fName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rad>
                    <m:sSub>
                      <m:sSubPr>
                        <m:ctrlPr>
                          <a:rPr lang="fr-F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2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2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3542A0-BD15-453A-96FF-B19691412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  <a:blipFill>
                <a:blip r:embed="rId3"/>
                <a:stretch>
                  <a:fillRect l="-1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626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888</Words>
  <Application>Microsoft Office PowerPoint</Application>
  <PresentationFormat>Grand écran</PresentationFormat>
  <Paragraphs>145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 Math</vt:lpstr>
      <vt:lpstr>Thème Office</vt:lpstr>
      <vt:lpstr>Algèbre randomisée pour le calcul de SVD</vt:lpstr>
      <vt:lpstr>Décomposition en valeurs singulières</vt:lpstr>
      <vt:lpstr>Propriétés de la SVD tronquée</vt:lpstr>
      <vt:lpstr>SVD Tronquée : Solution optimale</vt:lpstr>
      <vt:lpstr>Sous espaces de A</vt:lpstr>
      <vt:lpstr>Idée générale</vt:lpstr>
      <vt:lpstr>SVD Randomisée</vt:lpstr>
      <vt:lpstr>Méthodes pour améliorer la précision</vt:lpstr>
      <vt:lpstr>Propriétés des différentes matrices Ω</vt:lpstr>
      <vt:lpstr>Complexité</vt:lpstr>
      <vt:lpstr>Sources</vt:lpstr>
      <vt:lpstr>Présentation du code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Algèbre randomisée pour le calcul de SVD</dc:title>
  <dc:creator>Arthur Viens</dc:creator>
  <cp:lastModifiedBy>Arthur Viens</cp:lastModifiedBy>
  <cp:revision>87</cp:revision>
  <dcterms:created xsi:type="dcterms:W3CDTF">2021-12-01T19:00:12Z</dcterms:created>
  <dcterms:modified xsi:type="dcterms:W3CDTF">2021-12-06T12:55:46Z</dcterms:modified>
</cp:coreProperties>
</file>