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8" r:id="rId4"/>
  </p:sldMasterIdLst>
  <p:notesMasterIdLst>
    <p:notesMasterId r:id="rId17"/>
  </p:notesMasterIdLst>
  <p:handoutMasterIdLst>
    <p:handoutMasterId r:id="rId18"/>
  </p:handoutMasterIdLst>
  <p:sldIdLst>
    <p:sldId id="278" r:id="rId5"/>
    <p:sldId id="279" r:id="rId6"/>
    <p:sldId id="280" r:id="rId7"/>
    <p:sldId id="282" r:id="rId8"/>
    <p:sldId id="290" r:id="rId9"/>
    <p:sldId id="283" r:id="rId10"/>
    <p:sldId id="284" r:id="rId11"/>
    <p:sldId id="285" r:id="rId12"/>
    <p:sldId id="286" r:id="rId13"/>
    <p:sldId id="288" r:id="rId14"/>
    <p:sldId id="287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19166-E12E-48E1-9091-041696F23397}" type="datetime1">
              <a:rPr lang="fr-FR" smtClean="0"/>
              <a:t>04/01/2023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CDAC-C694-4EDB-9D9B-30A18B0B1F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0496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F3313D-1803-4BEF-81F6-157327CB3012}" type="datetime1">
              <a:rPr lang="fr-FR" noProof="0" smtClean="0"/>
              <a:t>04/01/2023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046587-1373-D10A-D710-855180BAC08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95C6D3F-9254-4883-8301-057CABEBF287}" type="datetime1">
              <a:rPr lang="fr-FR" noProof="0" smtClean="0"/>
              <a:t>04/01/2023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62FFC-E51D-6189-FABD-8B4AE6377D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190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7A5A96-5942-A7D5-6AE8-3BA8DD2A183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E62D2F9-9301-4B5F-9C6B-949AE30EC351}" type="datetime1">
              <a:rPr lang="fr-FR" noProof="0" smtClean="0"/>
              <a:t>04/01/2023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CF0461-A748-ECCB-18D4-6E054857B6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4908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8370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93578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193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69917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01257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3032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51059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207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711C0-8567-49A0-64CD-777D6373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ECA3CB-9113-9EEE-C72C-8DB71FDA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99F0B5-7B8E-1A63-80A0-67AF416C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AFFEA-E5FA-F1F4-BD8F-94EED27A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59FD69-8B77-8142-5BA6-DB91001D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8989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757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9202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5083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8042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544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3218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938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9318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813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012" y="1654649"/>
            <a:ext cx="9969024" cy="829760"/>
          </a:xfrm>
        </p:spPr>
        <p:txBody>
          <a:bodyPr rtlCol="0" anchor="ctr">
            <a:normAutofit/>
          </a:bodyPr>
          <a:lstStyle/>
          <a:p>
            <a:pPr algn="l"/>
            <a:r>
              <a:rPr lang="en-US" sz="3200" dirty="0"/>
              <a:t>Music Source Separation in the Waveform Domain</a:t>
            </a:r>
            <a:endParaRPr lang="fr-FR" sz="1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FDBBE45-E0F6-1BBB-B784-FBFBC7B329C3}"/>
              </a:ext>
            </a:extLst>
          </p:cNvPr>
          <p:cNvSpPr txBox="1"/>
          <p:nvPr/>
        </p:nvSpPr>
        <p:spPr>
          <a:xfrm>
            <a:off x="906012" y="2404255"/>
            <a:ext cx="699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Article </a:t>
            </a:r>
            <a:r>
              <a:rPr lang="fr-FR" dirty="0" err="1"/>
              <a:t>from</a:t>
            </a:r>
            <a:r>
              <a:rPr lang="fr-FR" dirty="0"/>
              <a:t> 2020 </a:t>
            </a:r>
            <a:r>
              <a:rPr lang="fr-FR" dirty="0" err="1"/>
              <a:t>written</a:t>
            </a:r>
            <a:r>
              <a:rPr lang="fr-FR" dirty="0"/>
              <a:t> by </a:t>
            </a:r>
            <a:r>
              <a:rPr lang="fr-FR" dirty="0" err="1"/>
              <a:t>Défossez</a:t>
            </a:r>
            <a:r>
              <a:rPr lang="fr-FR" dirty="0"/>
              <a:t> A., </a:t>
            </a:r>
            <a:r>
              <a:rPr lang="fr-FR" dirty="0" err="1"/>
              <a:t>Usunier</a:t>
            </a:r>
            <a:r>
              <a:rPr lang="fr-FR" dirty="0"/>
              <a:t> N., </a:t>
            </a:r>
            <a:r>
              <a:rPr lang="fr-FR" dirty="0" err="1"/>
              <a:t>Bottou</a:t>
            </a:r>
            <a:r>
              <a:rPr lang="fr-FR" dirty="0"/>
              <a:t> L. and Bach F.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E20ACC-E604-B27E-A4B4-8F2CF61E388A}"/>
              </a:ext>
            </a:extLst>
          </p:cNvPr>
          <p:cNvSpPr txBox="1"/>
          <p:nvPr/>
        </p:nvSpPr>
        <p:spPr>
          <a:xfrm>
            <a:off x="4376648" y="5166247"/>
            <a:ext cx="302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Arthur Viens, 2023 </a:t>
            </a:r>
            <a:r>
              <a:rPr lang="fr-FR" dirty="0" err="1"/>
              <a:t>January</a:t>
            </a:r>
            <a:r>
              <a:rPr lang="fr-FR" dirty="0"/>
              <a:t> 05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7E0FF-6FB1-EC18-7C26-F1AB9E9B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06601"/>
          </a:xfrm>
        </p:spPr>
        <p:txBody>
          <a:bodyPr/>
          <a:lstStyle/>
          <a:p>
            <a:r>
              <a:rPr lang="fr-FR" dirty="0" err="1"/>
              <a:t>Demucs</a:t>
            </a:r>
            <a:r>
              <a:rPr lang="fr-FR" dirty="0"/>
              <a:t> </a:t>
            </a:r>
            <a:r>
              <a:rPr lang="fr-FR" dirty="0" err="1"/>
              <a:t>hyperparameters</a:t>
            </a:r>
            <a:r>
              <a:rPr lang="fr-FR" dirty="0"/>
              <a:t> and training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0F333-3C27-DA26-9B75-30F20BC4F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492804"/>
            <a:ext cx="6499081" cy="3922575"/>
          </a:xfrm>
        </p:spPr>
        <p:txBody>
          <a:bodyPr>
            <a:normAutofit/>
          </a:bodyPr>
          <a:lstStyle/>
          <a:p>
            <a:r>
              <a:rPr lang="fr-FR" cap="none" dirty="0">
                <a:cs typeface="Arial" panose="020B0604020202020204" pitchFamily="34" charset="0"/>
              </a:rPr>
              <a:t>Training</a:t>
            </a:r>
          </a:p>
          <a:p>
            <a:pPr lvl="1"/>
            <a:r>
              <a:rPr lang="fr-FR" cap="none" dirty="0">
                <a:cs typeface="Arial" panose="020B0604020202020204" pitchFamily="34" charset="0"/>
              </a:rPr>
              <a:t>360 </a:t>
            </a:r>
            <a:r>
              <a:rPr lang="fr-FR" cap="none" dirty="0" err="1">
                <a:cs typeface="Arial" panose="020B0604020202020204" pitchFamily="34" charset="0"/>
              </a:rPr>
              <a:t>epochs</a:t>
            </a:r>
            <a:r>
              <a:rPr lang="fr-FR" cap="none" dirty="0">
                <a:cs typeface="Arial" panose="020B0604020202020204" pitchFamily="34" charset="0"/>
              </a:rPr>
              <a:t> over </a:t>
            </a:r>
            <a:r>
              <a:rPr lang="fr-FR" cap="none" dirty="0" err="1">
                <a:cs typeface="Arial" panose="020B0604020202020204" pitchFamily="34" charset="0"/>
              </a:rPr>
              <a:t>MusDB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dataset</a:t>
            </a:r>
            <a:br>
              <a:rPr lang="fr-FR" cap="none" dirty="0">
                <a:cs typeface="Arial" panose="020B0604020202020204" pitchFamily="34" charset="0"/>
              </a:rPr>
            </a:br>
            <a:r>
              <a:rPr lang="fr-FR" cap="none" dirty="0" err="1">
                <a:cs typeface="Arial" panose="020B0604020202020204" pitchFamily="34" charset="0"/>
              </a:rPr>
              <a:t>Each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song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is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cut</a:t>
            </a:r>
            <a:r>
              <a:rPr lang="fr-FR" cap="none" dirty="0">
                <a:cs typeface="Arial" panose="020B0604020202020204" pitchFamily="34" charset="0"/>
              </a:rPr>
              <a:t> in 11s </a:t>
            </a:r>
            <a:r>
              <a:rPr lang="fr-FR" cap="none" dirty="0" err="1">
                <a:cs typeface="Arial" panose="020B0604020202020204" pitchFamily="34" charset="0"/>
              </a:rPr>
              <a:t>extracts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with</a:t>
            </a:r>
            <a:r>
              <a:rPr lang="fr-FR" cap="none" dirty="0">
                <a:cs typeface="Arial" panose="020B0604020202020204" pitchFamily="34" charset="0"/>
              </a:rPr>
              <a:t> a stride of 1s, and a </a:t>
            </a:r>
            <a:r>
              <a:rPr lang="fr-FR" cap="none" dirty="0" err="1">
                <a:cs typeface="Arial" panose="020B0604020202020204" pitchFamily="34" charset="0"/>
              </a:rPr>
              <a:t>random</a:t>
            </a:r>
            <a:r>
              <a:rPr lang="fr-FR" cap="none" dirty="0">
                <a:cs typeface="Arial" panose="020B0604020202020204" pitchFamily="34" charset="0"/>
              </a:rPr>
              <a:t> shift of 0 to 1s </a:t>
            </a:r>
            <a:r>
              <a:rPr lang="fr-FR" cap="none" dirty="0" err="1">
                <a:cs typeface="Arial" panose="020B0604020202020204" pitchFamily="34" charset="0"/>
              </a:rPr>
              <a:t>is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applied</a:t>
            </a:r>
            <a:endParaRPr lang="fr-FR" cap="none" dirty="0">
              <a:cs typeface="Arial" panose="020B0604020202020204" pitchFamily="34" charset="0"/>
            </a:endParaRPr>
          </a:p>
          <a:p>
            <a:pPr lvl="1"/>
            <a:r>
              <a:rPr lang="fr-FR" cap="none" dirty="0">
                <a:cs typeface="Arial" panose="020B0604020202020204" pitchFamily="34" charset="0"/>
              </a:rPr>
              <a:t>Data Augmentation : </a:t>
            </a:r>
            <a:r>
              <a:rPr lang="fr-FR" cap="none" dirty="0" err="1">
                <a:cs typeface="Arial" panose="020B0604020202020204" pitchFamily="34" charset="0"/>
              </a:rPr>
              <a:t>Shuffling</a:t>
            </a:r>
            <a:r>
              <a:rPr lang="fr-FR" cap="none" dirty="0">
                <a:cs typeface="Arial" panose="020B0604020202020204" pitchFamily="34" charset="0"/>
              </a:rPr>
              <a:t> sources in a batch for a new mixture, </a:t>
            </a:r>
            <a:r>
              <a:rPr lang="fr-FR" cap="none" dirty="0" err="1">
                <a:cs typeface="Arial" panose="020B0604020202020204" pitchFamily="34" charset="0"/>
              </a:rPr>
              <a:t>swapping</a:t>
            </a:r>
            <a:r>
              <a:rPr lang="fr-FR" cap="none" dirty="0">
                <a:cs typeface="Arial" panose="020B0604020202020204" pitchFamily="34" charset="0"/>
              </a:rPr>
              <a:t> mono/</a:t>
            </a:r>
            <a:r>
              <a:rPr lang="fr-FR" cap="none" dirty="0" err="1">
                <a:cs typeface="Arial" panose="020B0604020202020204" pitchFamily="34" charset="0"/>
              </a:rPr>
              <a:t>stereo</a:t>
            </a:r>
            <a:r>
              <a:rPr lang="fr-FR" cap="none" dirty="0">
                <a:cs typeface="Arial" panose="020B0604020202020204" pitchFamily="34" charset="0"/>
              </a:rPr>
              <a:t> channels, </a:t>
            </a:r>
            <a:r>
              <a:rPr lang="fr-FR" cap="none" dirty="0" err="1">
                <a:cs typeface="Arial" panose="020B0604020202020204" pitchFamily="34" charset="0"/>
              </a:rPr>
              <a:t>random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scaling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between</a:t>
            </a:r>
            <a:r>
              <a:rPr lang="fr-FR" cap="none" dirty="0">
                <a:cs typeface="Arial" panose="020B0604020202020204" pitchFamily="34" charset="0"/>
              </a:rPr>
              <a:t> 0.25 and 1.25, pitch </a:t>
            </a:r>
            <a:r>
              <a:rPr lang="fr-FR" cap="none" dirty="0" err="1">
                <a:cs typeface="Arial" panose="020B0604020202020204" pitchFamily="34" charset="0"/>
              </a:rPr>
              <a:t>scaling</a:t>
            </a:r>
            <a:r>
              <a:rPr lang="fr-FR" cap="none" dirty="0">
                <a:cs typeface="Arial" panose="020B0604020202020204" pitchFamily="34" charset="0"/>
              </a:rPr>
              <a:t>, tempo shift</a:t>
            </a:r>
          </a:p>
          <a:p>
            <a:pPr lvl="1"/>
            <a:r>
              <a:rPr lang="fr-FR" cap="none" dirty="0">
                <a:cs typeface="Arial" panose="020B0604020202020204" pitchFamily="34" charset="0"/>
              </a:rPr>
              <a:t>8 V100 </a:t>
            </a:r>
            <a:r>
              <a:rPr lang="fr-FR" cap="none" dirty="0" err="1">
                <a:cs typeface="Arial" panose="020B0604020202020204" pitchFamily="34" charset="0"/>
              </a:rPr>
              <a:t>GPUs</a:t>
            </a:r>
            <a:r>
              <a:rPr lang="fr-FR" cap="none" dirty="0">
                <a:cs typeface="Arial" panose="020B0604020202020204" pitchFamily="34" charset="0"/>
              </a:rPr>
              <a:t>, 16GB RAM</a:t>
            </a:r>
          </a:p>
          <a:p>
            <a:endParaRPr lang="fr-FR" cap="none" dirty="0">
              <a:cs typeface="Arial" panose="020B0604020202020204" pitchFamily="34" charset="0"/>
            </a:endParaRPr>
          </a:p>
          <a:p>
            <a:endParaRPr lang="fr-FR" cap="none" dirty="0">
              <a:cs typeface="Arial" panose="020B0604020202020204" pitchFamily="34" charset="0"/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4CF79DD-582C-2D65-CF43-594603267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26503"/>
              </p:ext>
            </p:extLst>
          </p:nvPr>
        </p:nvGraphicFramePr>
        <p:xfrm>
          <a:off x="7812350" y="1492805"/>
          <a:ext cx="3613212" cy="39225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606">
                  <a:extLst>
                    <a:ext uri="{9D8B030D-6E8A-4147-A177-3AD203B41FA5}">
                      <a16:colId xmlns:a16="http://schemas.microsoft.com/office/drawing/2014/main" val="4286316956"/>
                    </a:ext>
                  </a:extLst>
                </a:gridCol>
                <a:gridCol w="1806606">
                  <a:extLst>
                    <a:ext uri="{9D8B030D-6E8A-4147-A177-3AD203B41FA5}">
                      <a16:colId xmlns:a16="http://schemas.microsoft.com/office/drawing/2014/main" val="1598331443"/>
                    </a:ext>
                  </a:extLst>
                </a:gridCol>
              </a:tblGrid>
              <a:tr h="443089">
                <a:tc>
                  <a:txBody>
                    <a:bodyPr/>
                    <a:lstStyle/>
                    <a:p>
                      <a:pPr lvl="0" algn="ctr"/>
                      <a:r>
                        <a:rPr lang="fr-FR" dirty="0" err="1"/>
                        <a:t>Hyperparameter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019405"/>
                  </a:ext>
                </a:extLst>
              </a:tr>
              <a:tr h="443089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144463"/>
                  </a:ext>
                </a:extLst>
              </a:tr>
              <a:tr h="443089">
                <a:tc>
                  <a:txBody>
                    <a:bodyPr/>
                    <a:lstStyle/>
                    <a:p>
                      <a:pPr lvl="0" algn="ctr"/>
                      <a:r>
                        <a:rPr lang="fr-FR" dirty="0" err="1"/>
                        <a:t>Optimizer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Adam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252690"/>
                  </a:ext>
                </a:extLst>
              </a:tr>
              <a:tr h="443089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Learning-rate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3e-4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879243"/>
                  </a:ext>
                </a:extLst>
              </a:tr>
              <a:tr h="770765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Initial </a:t>
                      </a:r>
                      <a:r>
                        <a:rPr lang="fr-FR" dirty="0" err="1"/>
                        <a:t>modified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Kaiming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rescaling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</a:t>
                      </a:r>
                      <a:r>
                        <a:rPr lang="fr-FR" dirty="0"/>
                        <a:t> 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081029"/>
                  </a:ext>
                </a:extLst>
              </a:tr>
              <a:tr h="770765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Training </a:t>
                      </a:r>
                      <a:r>
                        <a:rPr lang="fr-FR" dirty="0" err="1"/>
                        <a:t>Loss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L1 or L2</a:t>
                      </a:r>
                    </a:p>
                    <a:p>
                      <a:pPr lvl="0" algn="ctr"/>
                      <a:r>
                        <a:rPr lang="fr-FR" dirty="0" err="1"/>
                        <a:t>Finally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used</a:t>
                      </a:r>
                      <a:r>
                        <a:rPr lang="fr-FR" dirty="0"/>
                        <a:t> L1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891943"/>
                  </a:ext>
                </a:extLst>
              </a:tr>
              <a:tr h="608688">
                <a:tc>
                  <a:txBody>
                    <a:bodyPr/>
                    <a:lstStyle/>
                    <a:p>
                      <a:pPr lvl="0" algn="ctr"/>
                      <a:r>
                        <a:rPr lang="fr-FR" dirty="0" err="1"/>
                        <a:t>Normalization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No (in v2)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650378"/>
                  </a:ext>
                </a:extLst>
              </a:tr>
            </a:tbl>
          </a:graphicData>
        </a:graphic>
      </p:graphicFrame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36F1B97-4734-6188-89AB-057880C8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8DE35F3-E484-A655-61C4-17454561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1CEF7B4-0E9E-A697-3E84-99969FC3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6238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C842A-1B94-55FE-1333-DD00FFFC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357"/>
          </a:xfrm>
        </p:spPr>
        <p:txBody>
          <a:bodyPr/>
          <a:lstStyle/>
          <a:p>
            <a:r>
              <a:rPr lang="fr-FR" dirty="0" err="1"/>
              <a:t>Experimental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ED24EF-DC39-BEE7-4231-058CF17DC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484814"/>
            <a:ext cx="6981815" cy="3888372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C7D1AE9-D622-5E7F-7460-7A3CFE1C6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3869" y="1718582"/>
            <a:ext cx="3249663" cy="3420836"/>
          </a:xfrm>
        </p:spPr>
        <p:txBody>
          <a:bodyPr>
            <a:normAutofit/>
          </a:bodyPr>
          <a:lstStyle/>
          <a:p>
            <a:r>
              <a:rPr lang="fr-FR" cap="none" dirty="0"/>
              <a:t>0.8 seconds to </a:t>
            </a:r>
            <a:r>
              <a:rPr lang="fr-FR" cap="none" dirty="0" err="1"/>
              <a:t>unmix</a:t>
            </a:r>
            <a:r>
              <a:rPr lang="fr-FR" cap="none" dirty="0"/>
              <a:t> 1 min of audio on a V100 GPU</a:t>
            </a:r>
          </a:p>
          <a:p>
            <a:r>
              <a:rPr lang="fr-FR" cap="none" dirty="0"/>
              <a:t>0.3 dB SDR </a:t>
            </a:r>
            <a:r>
              <a:rPr lang="fr-FR" cap="none" dirty="0" err="1"/>
              <a:t>better</a:t>
            </a:r>
            <a:r>
              <a:rPr lang="fr-FR" cap="none" dirty="0"/>
              <a:t> </a:t>
            </a:r>
            <a:r>
              <a:rPr lang="fr-FR" cap="none" dirty="0" err="1"/>
              <a:t>than</a:t>
            </a:r>
            <a:r>
              <a:rPr lang="fr-FR" cap="none" dirty="0"/>
              <a:t> SOA </a:t>
            </a:r>
            <a:r>
              <a:rPr lang="fr-FR" cap="none" dirty="0" err="1"/>
              <a:t>without</a:t>
            </a:r>
            <a:r>
              <a:rPr lang="fr-FR" cap="none" dirty="0"/>
              <a:t> extra data</a:t>
            </a:r>
          </a:p>
          <a:p>
            <a:r>
              <a:rPr lang="fr-FR" cap="none" dirty="0"/>
              <a:t>SOA </a:t>
            </a:r>
            <a:r>
              <a:rPr lang="fr-FR" cap="none" dirty="0" err="1"/>
              <a:t>even</a:t>
            </a:r>
            <a:r>
              <a:rPr lang="fr-FR" cap="none" dirty="0"/>
              <a:t> </a:t>
            </a:r>
            <a:r>
              <a:rPr lang="fr-FR" cap="none" dirty="0" err="1"/>
              <a:t>with</a:t>
            </a:r>
            <a:r>
              <a:rPr lang="fr-FR" cap="none" dirty="0"/>
              <a:t> extra data</a:t>
            </a:r>
          </a:p>
          <a:p>
            <a:r>
              <a:rPr lang="fr-FR" cap="none" dirty="0" err="1"/>
              <a:t>Lowest</a:t>
            </a:r>
            <a:r>
              <a:rPr lang="fr-FR" cap="none" dirty="0"/>
              <a:t> size of extra data </a:t>
            </a:r>
            <a:r>
              <a:rPr lang="fr-FR" cap="none" dirty="0" err="1"/>
              <a:t>used</a:t>
            </a:r>
            <a:r>
              <a:rPr lang="fr-FR" cap="none" dirty="0"/>
              <a:t> (room to </a:t>
            </a:r>
            <a:r>
              <a:rPr lang="fr-FR" cap="none" dirty="0" err="1"/>
              <a:t>increase</a:t>
            </a:r>
            <a:r>
              <a:rPr lang="fr-FR" cap="none" dirty="0"/>
              <a:t> performance)</a:t>
            </a:r>
          </a:p>
        </p:txBody>
      </p:sp>
      <p:sp>
        <p:nvSpPr>
          <p:cNvPr id="11" name="Espace réservé de la date 5">
            <a:extLst>
              <a:ext uri="{FF2B5EF4-FFF2-40B4-BE49-F238E27FC236}">
                <a16:creationId xmlns:a16="http://schemas.microsoft.com/office/drawing/2014/main" id="{1A26423E-176E-7D3E-B79B-25F73950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</p:spPr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12" name="Espace réservé du pied de page 6">
            <a:extLst>
              <a:ext uri="{FF2B5EF4-FFF2-40B4-BE49-F238E27FC236}">
                <a16:creationId xmlns:a16="http://schemas.microsoft.com/office/drawing/2014/main" id="{E15114EF-53CF-2F37-8142-B3E031F0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pPr rtl="0"/>
            <a:r>
              <a:rPr lang="fr-FR" noProof="0" dirty="0"/>
              <a:t>Table </a:t>
            </a:r>
            <a:r>
              <a:rPr lang="fr-FR" noProof="0" dirty="0" err="1"/>
              <a:t>extracted</a:t>
            </a:r>
            <a:r>
              <a:rPr lang="fr-FR" noProof="0" dirty="0"/>
              <a:t> </a:t>
            </a:r>
            <a:r>
              <a:rPr lang="fr-FR" noProof="0" dirty="0" err="1"/>
              <a:t>from</a:t>
            </a:r>
            <a:r>
              <a:rPr lang="fr-FR" noProof="0" dirty="0"/>
              <a:t> </a:t>
            </a:r>
            <a:r>
              <a:rPr lang="fr-FR" noProof="0" dirty="0" err="1"/>
              <a:t>current</a:t>
            </a:r>
            <a:r>
              <a:rPr lang="fr-FR" noProof="0" dirty="0"/>
              <a:t> </a:t>
            </a:r>
            <a:r>
              <a:rPr lang="fr-FR" noProof="0" dirty="0" err="1"/>
              <a:t>paper</a:t>
            </a:r>
            <a:endParaRPr lang="fr-FR" noProof="0" dirty="0"/>
          </a:p>
        </p:txBody>
      </p:sp>
      <p:sp>
        <p:nvSpPr>
          <p:cNvPr id="13" name="Espace réservé du numéro de diapositive 7">
            <a:extLst>
              <a:ext uri="{FF2B5EF4-FFF2-40B4-BE49-F238E27FC236}">
                <a16:creationId xmlns:a16="http://schemas.microsoft.com/office/drawing/2014/main" id="{C1A66338-943A-5824-6C6A-843B275E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pPr rtl="0"/>
            <a:fld id="{3A98EE3D-8CD1-4C3F-BD1C-C98C9596463C}" type="slidenum">
              <a:rPr lang="fr-FR" noProof="0" smtClean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272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873676-3D69-48B0-BA02-D759766A9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248E96D7-6599-4607-9958-FD9E10001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omputer script on a screen">
            <a:extLst>
              <a:ext uri="{FF2B5EF4-FFF2-40B4-BE49-F238E27FC236}">
                <a16:creationId xmlns:a16="http://schemas.microsoft.com/office/drawing/2014/main" id="{9038971F-2BB9-DAC8-2204-A61FA65E3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423" b="25119"/>
          <a:stretch/>
        </p:blipFill>
        <p:spPr>
          <a:xfrm>
            <a:off x="20" y="-1"/>
            <a:ext cx="12191980" cy="418773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478AA5-D1D0-4B5E-9FDE-6F55026D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CA8EEE2-DA9A-4635-9B41-33EB5651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CAC842A-1B94-55FE-1333-DD00FFFC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48" y="4437888"/>
            <a:ext cx="9899904" cy="11167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100" dirty="0"/>
              <a:t>usage of </a:t>
            </a:r>
            <a:r>
              <a:rPr lang="en-US" sz="4100" dirty="0" err="1"/>
              <a:t>demucs</a:t>
            </a:r>
            <a:br>
              <a:rPr lang="en-US" sz="4100" dirty="0"/>
            </a:br>
            <a:r>
              <a:rPr lang="en-US" sz="4100" dirty="0"/>
              <a:t> open-sourced code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8B3B43C-9B14-4B50-EECC-3456CDC5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05/01/2023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821C978C-A6AF-6785-C8EB-22F6C0FA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62C8102F-7208-2FDA-724B-91953986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12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4909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fr-FR" sz="4000" dirty="0" err="1"/>
              <a:t>summary</a:t>
            </a:r>
            <a:r>
              <a:rPr lang="fr-FR" sz="4000" dirty="0"/>
              <a:t>	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fr-FR" sz="2400" dirty="0"/>
              <a:t>1 - introduction</a:t>
            </a:r>
          </a:p>
          <a:p>
            <a:pPr marL="36900" lvl="0" indent="0" rtl="0">
              <a:buNone/>
            </a:pPr>
            <a:r>
              <a:rPr lang="fr-FR" sz="2400" dirty="0"/>
              <a:t>2 - </a:t>
            </a:r>
            <a:r>
              <a:rPr lang="fr-FR" sz="2400" dirty="0" err="1"/>
              <a:t>related</a:t>
            </a:r>
            <a:r>
              <a:rPr lang="fr-FR" sz="2400" dirty="0"/>
              <a:t> </a:t>
            </a:r>
            <a:r>
              <a:rPr lang="fr-FR" sz="2400" dirty="0" err="1"/>
              <a:t>works</a:t>
            </a:r>
            <a:endParaRPr lang="fr-FR" sz="2400" dirty="0"/>
          </a:p>
          <a:p>
            <a:pPr marL="36900" lvl="0" indent="0" rtl="0">
              <a:buNone/>
            </a:pPr>
            <a:r>
              <a:rPr lang="fr-FR" sz="2400" dirty="0"/>
              <a:t>3 - architectures</a:t>
            </a:r>
          </a:p>
          <a:p>
            <a:pPr marL="36900" lvl="0" indent="0" rtl="0">
              <a:buNone/>
            </a:pPr>
            <a:r>
              <a:rPr lang="fr-FR" sz="2400" dirty="0"/>
              <a:t>4 - </a:t>
            </a:r>
            <a:r>
              <a:rPr lang="fr-FR" sz="2400" dirty="0" err="1"/>
              <a:t>hyperparameters</a:t>
            </a:r>
            <a:endParaRPr lang="fr-FR" sz="2400" dirty="0"/>
          </a:p>
          <a:p>
            <a:pPr marL="36900" lvl="0" indent="0" rtl="0">
              <a:buNone/>
            </a:pPr>
            <a:r>
              <a:rPr lang="fr-FR" sz="2400" dirty="0"/>
              <a:t>5 - </a:t>
            </a:r>
            <a:r>
              <a:rPr lang="fr-FR" sz="2400" dirty="0" err="1"/>
              <a:t>results</a:t>
            </a:r>
            <a:endParaRPr lang="fr-FR" sz="2400" dirty="0"/>
          </a:p>
          <a:p>
            <a:pPr marL="36900" lvl="0" indent="0" rtl="0">
              <a:buNone/>
            </a:pPr>
            <a:r>
              <a:rPr lang="fr-FR" sz="2400" dirty="0"/>
              <a:t>6 - Usage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71A126-AA9B-0B86-0F88-E4B226F7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6D3616-50E4-D1A4-BE06-20293D03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DDF8E-4B51-5561-3F9C-CF3A5AFB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43355"/>
          </a:xfrm>
        </p:spPr>
        <p:txBody>
          <a:bodyPr>
            <a:normAutofit/>
          </a:bodyPr>
          <a:lstStyle/>
          <a:p>
            <a:r>
              <a:rPr lang="fr-FR" dirty="0"/>
              <a:t>1 - Introduction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42B103-0B36-9205-CB37-AA0229589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462421"/>
            <a:ext cx="10364452" cy="1129859"/>
          </a:xfrm>
        </p:spPr>
        <p:txBody>
          <a:bodyPr/>
          <a:lstStyle/>
          <a:p>
            <a:r>
              <a:rPr lang="fr-FR" cap="none" dirty="0" err="1"/>
              <a:t>Context</a:t>
            </a:r>
            <a:r>
              <a:rPr lang="fr-FR" cap="none" dirty="0"/>
              <a:t> of the </a:t>
            </a:r>
            <a:r>
              <a:rPr lang="fr-FR" cap="none" dirty="0" err="1"/>
              <a:t>paper</a:t>
            </a:r>
            <a:r>
              <a:rPr lang="fr-FR" cap="none" dirty="0"/>
              <a:t> : Tackle music source </a:t>
            </a:r>
            <a:r>
              <a:rPr lang="fr-FR" cap="none" dirty="0" err="1"/>
              <a:t>separation</a:t>
            </a:r>
            <a:r>
              <a:rPr lang="fr-FR" cap="none" dirty="0"/>
              <a:t> </a:t>
            </a:r>
            <a:r>
              <a:rPr lang="fr-FR" cap="none" dirty="0" err="1"/>
              <a:t>with</a:t>
            </a:r>
            <a:r>
              <a:rPr lang="fr-FR" cap="none" dirty="0"/>
              <a:t> </a:t>
            </a:r>
            <a:r>
              <a:rPr lang="fr-FR" cap="none" dirty="0" err="1"/>
              <a:t>Deep</a:t>
            </a:r>
            <a:r>
              <a:rPr lang="fr-FR" cap="none" dirty="0"/>
              <a:t> Learning Methods</a:t>
            </a:r>
          </a:p>
          <a:p>
            <a:r>
              <a:rPr lang="fr-FR" cap="none" dirty="0" err="1"/>
              <a:t>Scientifically</a:t>
            </a:r>
            <a:r>
              <a:rPr lang="fr-FR" cap="none" dirty="0"/>
              <a:t> </a:t>
            </a:r>
            <a:r>
              <a:rPr lang="fr-FR" cap="none" dirty="0" err="1"/>
              <a:t>related</a:t>
            </a:r>
            <a:r>
              <a:rPr lang="fr-FR" cap="none" dirty="0"/>
              <a:t> to Non-Intrusive </a:t>
            </a:r>
            <a:r>
              <a:rPr lang="fr-FR" cap="none" dirty="0" err="1"/>
              <a:t>Load</a:t>
            </a:r>
            <a:r>
              <a:rPr lang="fr-FR" cap="none" dirty="0"/>
              <a:t> Monitoring </a:t>
            </a:r>
            <a:r>
              <a:rPr lang="fr-FR" cap="none" dirty="0" err="1"/>
              <a:t>performed</a:t>
            </a:r>
            <a:r>
              <a:rPr lang="fr-FR" cap="none" dirty="0"/>
              <a:t> at Smart-Impulse</a:t>
            </a:r>
          </a:p>
        </p:txBody>
      </p:sp>
      <p:pic>
        <p:nvPicPr>
          <p:cNvPr id="1028" name="Picture 4" descr="Separating of musical signals.">
            <a:extLst>
              <a:ext uri="{FF2B5EF4-FFF2-40B4-BE49-F238E27FC236}">
                <a16:creationId xmlns:a16="http://schemas.microsoft.com/office/drawing/2014/main" id="{B3EFBBA5-C704-43AE-E7BE-12DAED834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879" y="2692829"/>
            <a:ext cx="6602242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F424960-DCC0-BB87-0F1C-CCB3B37D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E0CE7E0-EEDD-B117-3097-61174144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Image </a:t>
            </a:r>
            <a:r>
              <a:rPr lang="fr-FR" noProof="0" dirty="0" err="1"/>
              <a:t>from</a:t>
            </a:r>
            <a:r>
              <a:rPr lang="fr-FR" noProof="0" dirty="0"/>
              <a:t> https://source-separation.github.io/tutorial/landing.html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A2A1774-1791-4AC5-133A-989B7E4F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189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7E0FF-6FB1-EC18-7C26-F1AB9E9B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Paper contributions to music source </a:t>
            </a:r>
            <a:r>
              <a:rPr lang="fr-FR" dirty="0" err="1"/>
              <a:t>separation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0F333-3C27-DA26-9B75-30F20BC4F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19278"/>
            <a:ext cx="10364452" cy="3287983"/>
          </a:xfrm>
        </p:spPr>
        <p:txBody>
          <a:bodyPr>
            <a:normAutofit lnSpcReduction="10000"/>
          </a:bodyPr>
          <a:lstStyle/>
          <a:p>
            <a:r>
              <a:rPr lang="fr-FR" cap="none" dirty="0">
                <a:cs typeface="Arial" panose="020B0604020202020204" pitchFamily="34" charset="0"/>
              </a:rPr>
              <a:t>Adaptation of a speech source </a:t>
            </a:r>
            <a:r>
              <a:rPr lang="fr-FR" cap="none" dirty="0" err="1">
                <a:cs typeface="Arial" panose="020B0604020202020204" pitchFamily="34" charset="0"/>
              </a:rPr>
              <a:t>separation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Deep</a:t>
            </a:r>
            <a:r>
              <a:rPr lang="fr-FR" cap="none" dirty="0">
                <a:cs typeface="Arial" panose="020B0604020202020204" pitchFamily="34" charset="0"/>
              </a:rPr>
              <a:t> Learning model </a:t>
            </a:r>
            <a:r>
              <a:rPr lang="fr-FR" b="1" cap="none" dirty="0">
                <a:cs typeface="Arial" panose="020B0604020202020204" pitchFamily="34" charset="0"/>
              </a:rPr>
              <a:t>Conv-TasNet</a:t>
            </a:r>
            <a:r>
              <a:rPr lang="fr-FR" cap="none" baseline="30000" dirty="0">
                <a:cs typeface="Arial" panose="020B0604020202020204" pitchFamily="34" charset="0"/>
              </a:rPr>
              <a:t>1</a:t>
            </a:r>
            <a:r>
              <a:rPr lang="fr-FR" cap="none" dirty="0">
                <a:cs typeface="Arial" panose="020B0604020202020204" pitchFamily="34" charset="0"/>
              </a:rPr>
              <a:t> to music source </a:t>
            </a:r>
            <a:r>
              <a:rPr lang="fr-FR" cap="none" dirty="0" err="1">
                <a:cs typeface="Arial" panose="020B0604020202020204" pitchFamily="34" charset="0"/>
              </a:rPr>
              <a:t>separation</a:t>
            </a:r>
            <a:r>
              <a:rPr lang="fr-FR" cap="none" dirty="0">
                <a:cs typeface="Arial" panose="020B0604020202020204" pitchFamily="34" charset="0"/>
              </a:rPr>
              <a:t> in the time </a:t>
            </a:r>
            <a:r>
              <a:rPr lang="fr-FR" cap="none" dirty="0" err="1">
                <a:cs typeface="Arial" panose="020B0604020202020204" pitchFamily="34" charset="0"/>
              </a:rPr>
              <a:t>domain</a:t>
            </a:r>
            <a:r>
              <a:rPr lang="fr-FR" cap="none" dirty="0">
                <a:cs typeface="Arial" panose="020B0604020202020204" pitchFamily="34" charset="0"/>
              </a:rPr>
              <a:t>.</a:t>
            </a:r>
          </a:p>
          <a:p>
            <a:endParaRPr lang="fr-FR" cap="none" dirty="0">
              <a:cs typeface="Arial" panose="020B0604020202020204" pitchFamily="34" charset="0"/>
            </a:endParaRPr>
          </a:p>
          <a:p>
            <a:r>
              <a:rPr lang="fr-FR" cap="none" dirty="0" err="1">
                <a:cs typeface="Arial" panose="020B0604020202020204" pitchFamily="34" charset="0"/>
              </a:rPr>
              <a:t>Development</a:t>
            </a:r>
            <a:r>
              <a:rPr lang="fr-FR" cap="none" dirty="0">
                <a:cs typeface="Arial" panose="020B0604020202020204" pitchFamily="34" charset="0"/>
              </a:rPr>
              <a:t> of a new </a:t>
            </a:r>
            <a:r>
              <a:rPr lang="fr-FR" cap="none" dirty="0" err="1">
                <a:cs typeface="Arial" panose="020B0604020202020204" pitchFamily="34" charset="0"/>
              </a:rPr>
              <a:t>Deep</a:t>
            </a:r>
            <a:r>
              <a:rPr lang="fr-FR" cap="none" dirty="0">
                <a:cs typeface="Arial" panose="020B0604020202020204" pitchFamily="34" charset="0"/>
              </a:rPr>
              <a:t> Learning architecture </a:t>
            </a:r>
            <a:r>
              <a:rPr lang="fr-FR" b="1" cap="none" dirty="0" err="1">
                <a:cs typeface="Arial" panose="020B0604020202020204" pitchFamily="34" charset="0"/>
              </a:rPr>
              <a:t>Demucs</a:t>
            </a:r>
            <a:r>
              <a:rPr lang="fr-FR" cap="none" dirty="0">
                <a:cs typeface="Arial" panose="020B0604020202020204" pitchFamily="34" charset="0"/>
              </a:rPr>
              <a:t> for music source </a:t>
            </a:r>
            <a:r>
              <a:rPr lang="fr-FR" cap="none" dirty="0" err="1">
                <a:cs typeface="Arial" panose="020B0604020202020204" pitchFamily="34" charset="0"/>
              </a:rPr>
              <a:t>separation</a:t>
            </a:r>
            <a:r>
              <a:rPr lang="fr-FR" cap="none" dirty="0">
                <a:cs typeface="Arial" panose="020B0604020202020204" pitchFamily="34" charset="0"/>
              </a:rPr>
              <a:t> in the time </a:t>
            </a:r>
            <a:r>
              <a:rPr lang="fr-FR" cap="none" dirty="0" err="1">
                <a:cs typeface="Arial" panose="020B0604020202020204" pitchFamily="34" charset="0"/>
              </a:rPr>
              <a:t>domain</a:t>
            </a:r>
            <a:r>
              <a:rPr lang="fr-FR" cap="none" dirty="0">
                <a:cs typeface="Arial" panose="020B0604020202020204" pitchFamily="34" charset="0"/>
              </a:rPr>
              <a:t>. It </a:t>
            </a:r>
            <a:r>
              <a:rPr lang="fr-FR" cap="none" dirty="0" err="1">
                <a:cs typeface="Arial" panose="020B0604020202020204" pitchFamily="34" charset="0"/>
              </a:rPr>
              <a:t>reaches</a:t>
            </a:r>
            <a:r>
              <a:rPr lang="fr-FR" cap="none" dirty="0">
                <a:cs typeface="Arial" panose="020B0604020202020204" pitchFamily="34" charset="0"/>
              </a:rPr>
              <a:t> state-of-the-art performance in SDR </a:t>
            </a:r>
            <a:r>
              <a:rPr lang="fr-FR" cap="none" dirty="0" err="1">
                <a:cs typeface="Arial" panose="020B0604020202020204" pitchFamily="34" charset="0"/>
              </a:rPr>
              <a:t>metric</a:t>
            </a:r>
            <a:r>
              <a:rPr lang="fr-FR" cap="none" dirty="0">
                <a:cs typeface="Arial" panose="020B0604020202020204" pitchFamily="34" charset="0"/>
              </a:rPr>
              <a:t>.</a:t>
            </a:r>
          </a:p>
          <a:p>
            <a:endParaRPr lang="fr-FR" cap="none" dirty="0">
              <a:cs typeface="Arial" panose="020B0604020202020204" pitchFamily="34" charset="0"/>
            </a:endParaRPr>
          </a:p>
          <a:p>
            <a:r>
              <a:rPr lang="fr-FR" cap="none" dirty="0" err="1">
                <a:cs typeface="Arial" panose="020B0604020202020204" pitchFamily="34" charset="0"/>
              </a:rPr>
              <a:t>Detailed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analysis</a:t>
            </a:r>
            <a:r>
              <a:rPr lang="fr-FR" cap="none" dirty="0">
                <a:cs typeface="Arial" panose="020B0604020202020204" pitchFamily="34" charset="0"/>
              </a:rPr>
              <a:t> of </a:t>
            </a:r>
            <a:r>
              <a:rPr lang="fr-FR" b="1" cap="none" dirty="0" err="1">
                <a:cs typeface="Arial" panose="020B0604020202020204" pitchFamily="34" charset="0"/>
              </a:rPr>
              <a:t>baseline</a:t>
            </a:r>
            <a:r>
              <a:rPr lang="fr-FR" b="1" cap="none" dirty="0">
                <a:cs typeface="Arial" panose="020B0604020202020204" pitchFamily="34" charset="0"/>
              </a:rPr>
              <a:t> </a:t>
            </a:r>
            <a:r>
              <a:rPr lang="fr-FR" b="1" cap="none" dirty="0" err="1">
                <a:cs typeface="Arial" panose="020B0604020202020204" pitchFamily="34" charset="0"/>
              </a:rPr>
              <a:t>models</a:t>
            </a:r>
            <a:r>
              <a:rPr lang="fr-FR" cap="none" dirty="0">
                <a:cs typeface="Arial" panose="020B0604020202020204" pitchFamily="34" charset="0"/>
              </a:rPr>
              <a:t>, </a:t>
            </a:r>
            <a:r>
              <a:rPr lang="fr-FR" b="1" cap="none" dirty="0" err="1">
                <a:cs typeface="Arial" panose="020B0604020202020204" pitchFamily="34" charset="0"/>
              </a:rPr>
              <a:t>Conv-TasNet</a:t>
            </a:r>
            <a:r>
              <a:rPr lang="fr-FR" cap="none" dirty="0">
                <a:cs typeface="Arial" panose="020B0604020202020204" pitchFamily="34" charset="0"/>
              </a:rPr>
              <a:t> and </a:t>
            </a:r>
            <a:r>
              <a:rPr lang="fr-FR" b="1" cap="none" dirty="0" err="1">
                <a:cs typeface="Arial" panose="020B0604020202020204" pitchFamily="34" charset="0"/>
              </a:rPr>
              <a:t>Demucs</a:t>
            </a:r>
            <a:r>
              <a:rPr lang="fr-FR" cap="none" dirty="0">
                <a:cs typeface="Arial" panose="020B0604020202020204" pitchFamily="34" charset="0"/>
              </a:rPr>
              <a:t>, </a:t>
            </a:r>
            <a:r>
              <a:rPr lang="fr-FR" cap="none" dirty="0" err="1">
                <a:cs typeface="Arial" panose="020B0604020202020204" pitchFamily="34" charset="0"/>
              </a:rPr>
              <a:t>both</a:t>
            </a:r>
            <a:r>
              <a:rPr lang="fr-FR" cap="none" dirty="0">
                <a:cs typeface="Arial" panose="020B0604020202020204" pitchFamily="34" charset="0"/>
              </a:rPr>
              <a:t> in </a:t>
            </a:r>
            <a:r>
              <a:rPr lang="fr-FR" cap="none" dirty="0" err="1">
                <a:cs typeface="Arial" panose="020B0604020202020204" pitchFamily="34" charset="0"/>
              </a:rPr>
              <a:t>terms</a:t>
            </a:r>
            <a:r>
              <a:rPr lang="fr-FR" cap="none" dirty="0">
                <a:cs typeface="Arial" panose="020B0604020202020204" pitchFamily="34" charset="0"/>
              </a:rPr>
              <a:t> of performance </a:t>
            </a:r>
            <a:r>
              <a:rPr lang="fr-FR" cap="none" dirty="0" err="1">
                <a:cs typeface="Arial" panose="020B0604020202020204" pitchFamily="34" charset="0"/>
              </a:rPr>
              <a:t>metrics</a:t>
            </a:r>
            <a:r>
              <a:rPr lang="fr-FR" cap="none" dirty="0">
                <a:cs typeface="Arial" panose="020B0604020202020204" pitchFamily="34" charset="0"/>
              </a:rPr>
              <a:t> (SDR) and </a:t>
            </a:r>
            <a:r>
              <a:rPr lang="fr-FR" cap="none" dirty="0" err="1">
                <a:cs typeface="Arial" panose="020B0604020202020204" pitchFamily="34" charset="0"/>
              </a:rPr>
              <a:t>human</a:t>
            </a:r>
            <a:r>
              <a:rPr lang="fr-FR" cap="none" dirty="0">
                <a:cs typeface="Arial" panose="020B0604020202020204" pitchFamily="34" charset="0"/>
              </a:rPr>
              <a:t> perception (</a:t>
            </a:r>
            <a:r>
              <a:rPr lang="fr-FR" cap="none" dirty="0" err="1">
                <a:cs typeface="Arial" panose="020B0604020202020204" pitchFamily="34" charset="0"/>
              </a:rPr>
              <a:t>Mean</a:t>
            </a:r>
            <a:r>
              <a:rPr lang="fr-FR" cap="none" dirty="0">
                <a:cs typeface="Arial" panose="020B0604020202020204" pitchFamily="34" charset="0"/>
              </a:rPr>
              <a:t> Opinion Score) </a:t>
            </a:r>
            <a:r>
              <a:rPr lang="fr-FR" cap="none" dirty="0" err="1">
                <a:cs typeface="Arial" panose="020B0604020202020204" pitchFamily="34" charset="0"/>
              </a:rPr>
              <a:t>when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calculation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is</a:t>
            </a:r>
            <a:r>
              <a:rPr lang="fr-FR" cap="none" dirty="0">
                <a:cs typeface="Arial" panose="020B0604020202020204" pitchFamily="34" charset="0"/>
              </a:rPr>
              <a:t> possible.</a:t>
            </a:r>
            <a:endParaRPr lang="fr-FR" dirty="0">
              <a:cs typeface="Arial" panose="020B0604020202020204" pitchFamily="34" charset="0"/>
            </a:endParaRP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8427AA9-5A1A-1592-5E40-89C7FBF3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84AAF104-DC91-7EE3-E2EF-EEE87A4C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 </a:t>
            </a:r>
            <a:r>
              <a:rPr lang="fr-F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Luo Y, </a:t>
            </a:r>
            <a:r>
              <a:rPr lang="fr-F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Mesgarani</a:t>
            </a:r>
            <a:r>
              <a:rPr lang="fr-F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N. </a:t>
            </a:r>
            <a:r>
              <a:rPr lang="fr-F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Conv-tasnet</a:t>
            </a:r>
            <a:r>
              <a:rPr lang="fr-F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fr-F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Surpassing</a:t>
            </a:r>
            <a:r>
              <a:rPr lang="fr-F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ideal</a:t>
            </a:r>
            <a:r>
              <a:rPr lang="fr-F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time–</a:t>
            </a:r>
            <a:r>
              <a:rPr lang="fr-F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lang="fr-F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magnitude </a:t>
            </a:r>
            <a:r>
              <a:rPr lang="fr-F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masking</a:t>
            </a:r>
            <a:r>
              <a:rPr lang="fr-F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speech </a:t>
            </a:r>
            <a:r>
              <a:rPr lang="fr-F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separation</a:t>
            </a:r>
            <a:r>
              <a:rPr lang="fr-F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29F748C-1D91-9940-D306-63BD7EBB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943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7E0FF-6FB1-EC18-7C26-F1AB9E9B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Related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 in</a:t>
            </a:r>
            <a:br>
              <a:rPr lang="fr-FR" dirty="0"/>
            </a:br>
            <a:r>
              <a:rPr lang="fr-FR" dirty="0"/>
              <a:t>music source </a:t>
            </a:r>
            <a:r>
              <a:rPr lang="fr-FR" dirty="0" err="1"/>
              <a:t>separation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0F333-3C27-DA26-9B75-30F20BC4F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36931"/>
            <a:ext cx="10364452" cy="3424107"/>
          </a:xfrm>
        </p:spPr>
        <p:txBody>
          <a:bodyPr/>
          <a:lstStyle/>
          <a:p>
            <a:pPr marL="0" indent="0">
              <a:buNone/>
            </a:pPr>
            <a:r>
              <a:rPr lang="fr-FR" cap="none" dirty="0">
                <a:cs typeface="Arial" panose="020B0604020202020204" pitchFamily="34" charset="0"/>
              </a:rPr>
              <a:t>Blind (</a:t>
            </a:r>
            <a:r>
              <a:rPr lang="fr-FR" cap="none" dirty="0" err="1">
                <a:cs typeface="Arial" panose="020B0604020202020204" pitchFamily="34" charset="0"/>
              </a:rPr>
              <a:t>unsupervised</a:t>
            </a:r>
            <a:r>
              <a:rPr lang="fr-FR" cap="none" dirty="0">
                <a:cs typeface="Arial" panose="020B0604020202020204" pitchFamily="34" charset="0"/>
              </a:rPr>
              <a:t>) source </a:t>
            </a:r>
            <a:r>
              <a:rPr lang="fr-FR" cap="none" dirty="0" err="1">
                <a:cs typeface="Arial" panose="020B0604020202020204" pitchFamily="34" charset="0"/>
              </a:rPr>
              <a:t>Separation</a:t>
            </a:r>
            <a:endParaRPr lang="fr-FR" cap="none" dirty="0">
              <a:cs typeface="Arial" panose="020B0604020202020204" pitchFamily="34" charset="0"/>
            </a:endParaRPr>
          </a:p>
          <a:p>
            <a:pPr lvl="1"/>
            <a:r>
              <a:rPr lang="fr-FR" cap="none" dirty="0">
                <a:cs typeface="Arial" panose="020B0604020202020204" pitchFamily="34" charset="0"/>
              </a:rPr>
              <a:t>Non-</a:t>
            </a:r>
            <a:r>
              <a:rPr lang="fr-FR" cap="none" dirty="0" err="1">
                <a:cs typeface="Arial" panose="020B0604020202020204" pitchFamily="34" charset="0"/>
              </a:rPr>
              <a:t>negative</a:t>
            </a:r>
            <a:r>
              <a:rPr lang="fr-FR" cap="none" dirty="0">
                <a:cs typeface="Arial" panose="020B0604020202020204" pitchFamily="34" charset="0"/>
              </a:rPr>
              <a:t> Matrix </a:t>
            </a:r>
            <a:r>
              <a:rPr lang="fr-FR" cap="none" dirty="0" err="1">
                <a:cs typeface="Arial" panose="020B0604020202020204" pitchFamily="34" charset="0"/>
              </a:rPr>
              <a:t>Factorization</a:t>
            </a:r>
            <a:endParaRPr lang="fr-FR" cap="none" dirty="0">
              <a:cs typeface="Arial" panose="020B0604020202020204" pitchFamily="34" charset="0"/>
            </a:endParaRPr>
          </a:p>
          <a:p>
            <a:pPr lvl="1"/>
            <a:r>
              <a:rPr lang="fr-FR" cap="none" dirty="0" err="1">
                <a:cs typeface="Arial" panose="020B0604020202020204" pitchFamily="34" charset="0"/>
              </a:rPr>
              <a:t>Idependent</a:t>
            </a:r>
            <a:r>
              <a:rPr lang="fr-FR" cap="none" dirty="0">
                <a:cs typeface="Arial" panose="020B0604020202020204" pitchFamily="34" charset="0"/>
              </a:rPr>
              <a:t> component </a:t>
            </a:r>
            <a:r>
              <a:rPr lang="fr-FR" cap="none" dirty="0" err="1">
                <a:cs typeface="Arial" panose="020B0604020202020204" pitchFamily="34" charset="0"/>
              </a:rPr>
              <a:t>Analysis</a:t>
            </a:r>
            <a:endParaRPr lang="fr-FR" cap="none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cap="none" dirty="0" err="1">
                <a:cs typeface="Arial" panose="020B0604020202020204" pitchFamily="34" charset="0"/>
              </a:rPr>
              <a:t>Deep</a:t>
            </a:r>
            <a:r>
              <a:rPr lang="fr-FR" cap="none" dirty="0">
                <a:cs typeface="Arial" panose="020B0604020202020204" pitchFamily="34" charset="0"/>
              </a:rPr>
              <a:t> Learning </a:t>
            </a:r>
            <a:r>
              <a:rPr lang="fr-FR" cap="none" dirty="0" err="1">
                <a:cs typeface="Arial" panose="020B0604020202020204" pitchFamily="34" charset="0"/>
              </a:rPr>
              <a:t>methods</a:t>
            </a:r>
            <a:r>
              <a:rPr lang="fr-FR" cap="none" dirty="0">
                <a:cs typeface="Arial" panose="020B0604020202020204" pitchFamily="34" charset="0"/>
              </a:rPr>
              <a:t> </a:t>
            </a:r>
          </a:p>
          <a:p>
            <a:pPr lvl="1"/>
            <a:r>
              <a:rPr lang="fr-FR" cap="none" dirty="0" err="1">
                <a:cs typeface="Arial" panose="020B0604020202020204" pitchFamily="34" charset="0"/>
              </a:rPr>
              <a:t>Two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broad</a:t>
            </a:r>
            <a:r>
              <a:rPr lang="fr-FR" cap="none" dirty="0">
                <a:cs typeface="Arial" panose="020B0604020202020204" pitchFamily="34" charset="0"/>
              </a:rPr>
              <a:t> types of </a:t>
            </a:r>
            <a:r>
              <a:rPr lang="fr-FR" cap="none" dirty="0" err="1">
                <a:cs typeface="Arial" panose="020B0604020202020204" pitchFamily="34" charset="0"/>
              </a:rPr>
              <a:t>methods</a:t>
            </a:r>
            <a:r>
              <a:rPr lang="fr-FR" cap="none" dirty="0">
                <a:cs typeface="Arial" panose="020B0604020202020204" pitchFamily="34" charset="0"/>
              </a:rPr>
              <a:t> : </a:t>
            </a:r>
            <a:r>
              <a:rPr lang="fr-FR" cap="none" dirty="0" err="1">
                <a:cs typeface="Arial" panose="020B0604020202020204" pitchFamily="34" charset="0"/>
              </a:rPr>
              <a:t>Spectrogram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domain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methods</a:t>
            </a:r>
            <a:r>
              <a:rPr lang="fr-FR" cap="none" dirty="0">
                <a:cs typeface="Arial" panose="020B0604020202020204" pitchFamily="34" charset="0"/>
              </a:rPr>
              <a:t> or </a:t>
            </a:r>
            <a:r>
              <a:rPr lang="fr-FR" cap="none" dirty="0" err="1">
                <a:cs typeface="Arial" panose="020B0604020202020204" pitchFamily="34" charset="0"/>
              </a:rPr>
              <a:t>Waveform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domain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methods</a:t>
            </a:r>
            <a:endParaRPr lang="fr-FR" cap="none" dirty="0">
              <a:cs typeface="Arial" panose="020B0604020202020204" pitchFamily="34" charset="0"/>
            </a:endParaRPr>
          </a:p>
          <a:p>
            <a:pPr lvl="1"/>
            <a:r>
              <a:rPr lang="fr-FR" cap="none" dirty="0" err="1">
                <a:cs typeface="Arial" panose="020B0604020202020204" pitchFamily="34" charset="0"/>
              </a:rPr>
              <a:t>Spectrogram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methods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usually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produce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masks</a:t>
            </a:r>
            <a:r>
              <a:rPr lang="fr-FR" cap="none" dirty="0">
                <a:cs typeface="Arial" panose="020B0604020202020204" pitchFamily="34" charset="0"/>
              </a:rPr>
              <a:t> on magnitude </a:t>
            </a:r>
            <a:r>
              <a:rPr lang="fr-FR" cap="none" dirty="0" err="1">
                <a:cs typeface="Arial" panose="020B0604020202020204" pitchFamily="34" charset="0"/>
              </a:rPr>
              <a:t>spectrums</a:t>
            </a:r>
            <a:r>
              <a:rPr lang="fr-FR" cap="none" dirty="0">
                <a:cs typeface="Arial" panose="020B0604020202020204" pitchFamily="34" charset="0"/>
              </a:rPr>
              <a:t> for </a:t>
            </a:r>
            <a:r>
              <a:rPr lang="fr-FR" cap="none" dirty="0" err="1">
                <a:cs typeface="Arial" panose="020B0604020202020204" pitchFamily="34" charset="0"/>
              </a:rPr>
              <a:t>each</a:t>
            </a:r>
            <a:r>
              <a:rPr lang="fr-FR" cap="none" dirty="0">
                <a:cs typeface="Arial" panose="020B0604020202020204" pitchFamily="34" charset="0"/>
              </a:rPr>
              <a:t> source</a:t>
            </a:r>
          </a:p>
          <a:p>
            <a:pPr lvl="1"/>
            <a:r>
              <a:rPr lang="fr-FR" cap="none" dirty="0" err="1">
                <a:cs typeface="Arial" panose="020B0604020202020204" pitchFamily="34" charset="0"/>
              </a:rPr>
              <a:t>Before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Demucs</a:t>
            </a:r>
            <a:r>
              <a:rPr lang="fr-FR" cap="none" dirty="0">
                <a:cs typeface="Arial" panose="020B0604020202020204" pitchFamily="34" charset="0"/>
              </a:rPr>
              <a:t>, </a:t>
            </a:r>
            <a:r>
              <a:rPr lang="fr-FR" cap="none" dirty="0" err="1">
                <a:cs typeface="Arial" panose="020B0604020202020204" pitchFamily="34" charset="0"/>
              </a:rPr>
              <a:t>Waveform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methods</a:t>
            </a:r>
            <a:r>
              <a:rPr lang="fr-FR" cap="none" dirty="0">
                <a:cs typeface="Arial" panose="020B0604020202020204" pitchFamily="34" charset="0"/>
              </a:rPr>
              <a:t> performances </a:t>
            </a:r>
            <a:r>
              <a:rPr lang="fr-FR" cap="none" dirty="0" err="1">
                <a:cs typeface="Arial" panose="020B0604020202020204" pitchFamily="34" charset="0"/>
              </a:rPr>
              <a:t>were</a:t>
            </a:r>
            <a:r>
              <a:rPr lang="fr-FR" cap="none" dirty="0">
                <a:cs typeface="Arial" panose="020B0604020202020204" pitchFamily="34" charset="0"/>
              </a:rPr>
              <a:t> far </a:t>
            </a:r>
            <a:r>
              <a:rPr lang="fr-FR" cap="none" dirty="0" err="1">
                <a:cs typeface="Arial" panose="020B0604020202020204" pitchFamily="34" charset="0"/>
              </a:rPr>
              <a:t>below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spectrogram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ones</a:t>
            </a:r>
            <a:endParaRPr lang="fr-FR" cap="none" dirty="0">
              <a:cs typeface="Arial" panose="020B0604020202020204" pitchFamily="34" charset="0"/>
            </a:endParaRPr>
          </a:p>
          <a:p>
            <a:pPr lvl="1"/>
            <a:r>
              <a:rPr lang="fr-FR" cap="none" dirty="0" err="1">
                <a:cs typeface="Arial" panose="020B0604020202020204" pitchFamily="34" charset="0"/>
              </a:rPr>
              <a:t>Mainly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CNNs</a:t>
            </a:r>
            <a:r>
              <a:rPr lang="fr-FR" cap="none" dirty="0">
                <a:cs typeface="Arial" panose="020B0604020202020204" pitchFamily="34" charset="0"/>
              </a:rPr>
              <a:t> and </a:t>
            </a:r>
            <a:r>
              <a:rPr lang="fr-FR" cap="none" dirty="0" err="1">
                <a:cs typeface="Arial" panose="020B0604020202020204" pitchFamily="34" charset="0"/>
              </a:rPr>
              <a:t>RNNs</a:t>
            </a:r>
            <a:r>
              <a:rPr lang="fr-FR" cap="none" dirty="0">
                <a:cs typeface="Arial" panose="020B0604020202020204" pitchFamily="34" charset="0"/>
              </a:rPr>
              <a:t> are </a:t>
            </a:r>
            <a:r>
              <a:rPr lang="fr-FR" cap="none" dirty="0" err="1">
                <a:cs typeface="Arial" panose="020B0604020202020204" pitchFamily="34" charset="0"/>
              </a:rPr>
              <a:t>used</a:t>
            </a:r>
            <a:r>
              <a:rPr lang="fr-FR" cap="none" dirty="0">
                <a:cs typeface="Arial" panose="020B0604020202020204" pitchFamily="34" charset="0"/>
              </a:rPr>
              <a:t>, and </a:t>
            </a:r>
            <a:r>
              <a:rPr lang="fr-FR" cap="none" dirty="0" err="1">
                <a:cs typeface="Arial" panose="020B0604020202020204" pitchFamily="34" charset="0"/>
              </a:rPr>
              <a:t>even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meta-learning</a:t>
            </a:r>
            <a:endParaRPr lang="fr-FR" cap="none" dirty="0">
              <a:cs typeface="Arial" panose="020B0604020202020204" pitchFamily="34" charset="0"/>
            </a:endParaRPr>
          </a:p>
          <a:p>
            <a:endParaRPr lang="fr-FR" dirty="0">
              <a:cs typeface="Arial" panose="020B0604020202020204" pitchFamily="34" charset="0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BE16CC-35F0-8275-E495-90C2FB7A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A01392-46EE-C93F-C929-5CB3839C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C01957-A86B-5868-E80E-6926DCCB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508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858E3-F395-531D-98E9-585DBE87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67419"/>
            <a:ext cx="10364451" cy="1149195"/>
          </a:xfrm>
        </p:spPr>
        <p:txBody>
          <a:bodyPr/>
          <a:lstStyle/>
          <a:p>
            <a:r>
              <a:rPr lang="fr-FR" dirty="0"/>
              <a:t>Network architecture : </a:t>
            </a:r>
            <a:br>
              <a:rPr lang="fr-FR" dirty="0"/>
            </a:br>
            <a:r>
              <a:rPr lang="fr-FR" dirty="0" err="1"/>
              <a:t>Conv-Tasnet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09ADCD-1755-1D65-6BC1-0E43D6B7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907399"/>
            <a:ext cx="3249663" cy="3829521"/>
          </a:xfrm>
        </p:spPr>
        <p:txBody>
          <a:bodyPr/>
          <a:lstStyle/>
          <a:p>
            <a:r>
              <a:rPr lang="fr-FR" cap="none" dirty="0"/>
              <a:t>Encoder – </a:t>
            </a:r>
            <a:r>
              <a:rPr lang="fr-FR" cap="none" dirty="0" err="1"/>
              <a:t>Decoder</a:t>
            </a:r>
            <a:endParaRPr lang="fr-FR" cap="none" dirty="0"/>
          </a:p>
          <a:p>
            <a:r>
              <a:rPr lang="fr-FR" cap="none" dirty="0" err="1"/>
              <a:t>Separation</a:t>
            </a:r>
            <a:r>
              <a:rPr lang="fr-FR" cap="none" dirty="0"/>
              <a:t> module (</a:t>
            </a:r>
            <a:r>
              <a:rPr lang="fr-FR" cap="none" dirty="0" err="1"/>
              <a:t>Residual</a:t>
            </a:r>
            <a:r>
              <a:rPr lang="fr-FR" cap="none" dirty="0"/>
              <a:t> Blocks)</a:t>
            </a:r>
          </a:p>
          <a:p>
            <a:r>
              <a:rPr lang="fr-FR" cap="none" dirty="0" err="1"/>
              <a:t>Masking</a:t>
            </a:r>
            <a:r>
              <a:rPr lang="fr-FR" cap="none" dirty="0"/>
              <a:t> </a:t>
            </a:r>
            <a:r>
              <a:rPr lang="fr-FR" cap="none" dirty="0" err="1"/>
              <a:t>method</a:t>
            </a:r>
            <a:endParaRPr lang="fr-FR" cap="none" dirty="0"/>
          </a:p>
          <a:p>
            <a:r>
              <a:rPr lang="fr-FR" cap="none" dirty="0"/>
              <a:t>1-D </a:t>
            </a:r>
            <a:r>
              <a:rPr lang="fr-FR" cap="none" dirty="0" err="1"/>
              <a:t>Conv</a:t>
            </a:r>
            <a:r>
              <a:rPr lang="fr-FR" cap="none" dirty="0"/>
              <a:t> blocks </a:t>
            </a:r>
            <a:br>
              <a:rPr lang="fr-FR" cap="none" dirty="0"/>
            </a:br>
            <a:r>
              <a:rPr lang="fr-FR" cap="none" dirty="0"/>
              <a:t>(1x1 + </a:t>
            </a:r>
            <a:r>
              <a:rPr lang="fr-FR" cap="none" dirty="0" err="1"/>
              <a:t>dilated</a:t>
            </a:r>
            <a:r>
              <a:rPr lang="fr-FR" cap="none" dirty="0"/>
              <a:t> </a:t>
            </a:r>
            <a:r>
              <a:rPr lang="fr-FR" cap="none" dirty="0" err="1"/>
              <a:t>Convs</a:t>
            </a:r>
            <a:r>
              <a:rPr lang="fr-FR" cap="none" dirty="0"/>
              <a:t>)</a:t>
            </a:r>
          </a:p>
          <a:p>
            <a:r>
              <a:rPr lang="fr-FR" cap="none" dirty="0"/>
              <a:t>Skip Connections</a:t>
            </a:r>
          </a:p>
          <a:p>
            <a:r>
              <a:rPr lang="fr-FR" cap="none" dirty="0" err="1"/>
              <a:t>Normalization</a:t>
            </a:r>
            <a:r>
              <a:rPr lang="fr-FR" cap="none" dirty="0"/>
              <a:t> &amp; </a:t>
            </a:r>
            <a:r>
              <a:rPr lang="fr-FR" cap="none" dirty="0" err="1"/>
              <a:t>PReLU</a:t>
            </a:r>
            <a:endParaRPr lang="fr-FR" cap="non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6582AC-69BE-A5E7-68C0-94B89F97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833" y="1909323"/>
            <a:ext cx="5869392" cy="3681242"/>
          </a:xfrm>
          <a:prstGeom prst="rect">
            <a:avLst/>
          </a:prstGeo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441C6C-07F7-DBA1-5C8D-4504C132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AC6279-5EC7-E710-47BD-D9760792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Image </a:t>
            </a:r>
            <a:r>
              <a:rPr lang="fr-FR" noProof="0" dirty="0" err="1"/>
              <a:t>from</a:t>
            </a:r>
            <a:r>
              <a:rPr lang="fr-FR" sz="900" noProof="0" dirty="0"/>
              <a:t> </a:t>
            </a:r>
            <a:r>
              <a:rPr lang="fr-F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Luo Y, </a:t>
            </a:r>
            <a:r>
              <a:rPr lang="fr-F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Mesgarani</a:t>
            </a:r>
            <a:r>
              <a:rPr lang="fr-F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N. </a:t>
            </a:r>
            <a:r>
              <a:rPr lang="fr-F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Conv-tasnet</a:t>
            </a:r>
            <a:r>
              <a:rPr lang="fr-F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fr-F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Surpassing</a:t>
            </a:r>
            <a:r>
              <a:rPr lang="fr-F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ideal</a:t>
            </a:r>
            <a:r>
              <a:rPr lang="fr-F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time–</a:t>
            </a:r>
            <a:r>
              <a:rPr lang="fr-F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lang="fr-F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magnitude </a:t>
            </a:r>
            <a:r>
              <a:rPr lang="fr-F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masking</a:t>
            </a:r>
            <a:r>
              <a:rPr lang="fr-F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speech </a:t>
            </a:r>
            <a:r>
              <a:rPr lang="fr-F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separation</a:t>
            </a:r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E602B0-87A0-F15C-7DA6-239CEC03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3375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858E3-F395-531D-98E9-585DBE87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67419"/>
            <a:ext cx="10364451" cy="1149195"/>
          </a:xfrm>
        </p:spPr>
        <p:txBody>
          <a:bodyPr/>
          <a:lstStyle/>
          <a:p>
            <a:r>
              <a:rPr lang="fr-FR" dirty="0"/>
              <a:t>Network architecture : </a:t>
            </a:r>
            <a:br>
              <a:rPr lang="fr-FR" dirty="0"/>
            </a:br>
            <a:r>
              <a:rPr lang="fr-FR" dirty="0" err="1"/>
              <a:t>modified</a:t>
            </a:r>
            <a:r>
              <a:rPr lang="fr-FR" dirty="0"/>
              <a:t> </a:t>
            </a:r>
            <a:r>
              <a:rPr lang="fr-FR" dirty="0" err="1"/>
              <a:t>Conv-Tasnet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09ADCD-1755-1D65-6BC1-0E43D6B7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55" y="2336772"/>
            <a:ext cx="3963883" cy="2826344"/>
          </a:xfrm>
        </p:spPr>
        <p:txBody>
          <a:bodyPr>
            <a:normAutofit/>
          </a:bodyPr>
          <a:lstStyle/>
          <a:p>
            <a:r>
              <a:rPr lang="fr-FR" cap="none" dirty="0"/>
              <a:t>Encoder/</a:t>
            </a:r>
            <a:r>
              <a:rPr lang="fr-FR" cap="none" dirty="0" err="1"/>
              <a:t>Decoder</a:t>
            </a:r>
            <a:r>
              <a:rPr lang="fr-FR" cap="none" dirty="0"/>
              <a:t> Modification : </a:t>
            </a:r>
            <a:br>
              <a:rPr lang="fr-FR" cap="none" dirty="0"/>
            </a:br>
            <a:r>
              <a:rPr lang="fr-FR" cap="none" dirty="0" err="1"/>
              <a:t>Increased</a:t>
            </a:r>
            <a:r>
              <a:rPr lang="fr-FR" cap="none" dirty="0"/>
              <a:t> kernel size (16 </a:t>
            </a:r>
            <a:r>
              <a:rPr lang="fr-FR" cap="none" dirty="0">
                <a:sym typeface="Wingdings" panose="05000000000000000000" pitchFamily="2" charset="2"/>
              </a:rPr>
              <a:t></a:t>
            </a:r>
            <a:r>
              <a:rPr lang="fr-FR" cap="none" dirty="0"/>
              <a:t> 20) and stride (8 </a:t>
            </a:r>
            <a:r>
              <a:rPr lang="fr-FR" cap="none" dirty="0">
                <a:sym typeface="Wingdings" panose="05000000000000000000" pitchFamily="2" charset="2"/>
              </a:rPr>
              <a:t></a:t>
            </a:r>
            <a:r>
              <a:rPr lang="fr-FR" cap="none" dirty="0"/>
              <a:t> 10). </a:t>
            </a:r>
            <a:br>
              <a:rPr lang="fr-FR" cap="none" dirty="0"/>
            </a:br>
            <a:r>
              <a:rPr lang="fr-FR" cap="none" dirty="0" err="1"/>
              <a:t>Number</a:t>
            </a:r>
            <a:r>
              <a:rPr lang="fr-FR" cap="none" dirty="0"/>
              <a:t> of channels (128 </a:t>
            </a:r>
            <a:r>
              <a:rPr lang="fr-FR" cap="none" dirty="0">
                <a:sym typeface="Wingdings" panose="05000000000000000000" pitchFamily="2" charset="2"/>
              </a:rPr>
              <a:t></a:t>
            </a:r>
            <a:r>
              <a:rPr lang="fr-FR" cap="none" dirty="0"/>
              <a:t> 256)</a:t>
            </a:r>
          </a:p>
          <a:p>
            <a:r>
              <a:rPr lang="fr-FR" cap="none" dirty="0" err="1"/>
              <a:t>Separation</a:t>
            </a:r>
            <a:r>
              <a:rPr lang="fr-FR" cap="none" dirty="0"/>
              <a:t> module :</a:t>
            </a:r>
            <a:br>
              <a:rPr lang="fr-FR" cap="none" dirty="0"/>
            </a:br>
            <a:r>
              <a:rPr lang="fr-FR" cap="none" dirty="0"/>
              <a:t>4 blocks </a:t>
            </a:r>
            <a:r>
              <a:rPr lang="fr-FR" cap="none" dirty="0" err="1"/>
              <a:t>instead</a:t>
            </a:r>
            <a:r>
              <a:rPr lang="fr-FR" cap="none" dirty="0"/>
              <a:t> of 3, </a:t>
            </a:r>
            <a:br>
              <a:rPr lang="fr-FR" cap="none" dirty="0"/>
            </a:br>
            <a:r>
              <a:rPr lang="fr-FR" cap="none" dirty="0"/>
              <a:t>d = 1 to 10 </a:t>
            </a:r>
            <a:r>
              <a:rPr lang="fr-FR" cap="none" dirty="0" err="1"/>
              <a:t>instead</a:t>
            </a:r>
            <a:r>
              <a:rPr lang="fr-FR" cap="none" dirty="0"/>
              <a:t> of 1 to 8</a:t>
            </a:r>
          </a:p>
          <a:p>
            <a:endParaRPr lang="fr-FR" cap="none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428E85A-F1EC-1129-E89C-9A70A3718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59" y="1954407"/>
            <a:ext cx="6308386" cy="3591075"/>
          </a:xfrm>
          <a:prstGeom prst="rect">
            <a:avLst/>
          </a:prstGeom>
        </p:spPr>
      </p:pic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27987C8F-879E-BA67-4C2F-47E0AB67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411E1BB8-6604-02C3-4FF0-30751572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21CF428-FEAB-6A43-E3C1-4024FAA5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1049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3E6F1-03B4-1243-B2D4-89F490FE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89145"/>
            <a:ext cx="10364451" cy="1096461"/>
          </a:xfrm>
        </p:spPr>
        <p:txBody>
          <a:bodyPr>
            <a:normAutofit/>
          </a:bodyPr>
          <a:lstStyle/>
          <a:p>
            <a:r>
              <a:rPr lang="fr-FR" dirty="0"/>
              <a:t>Network architecture :</a:t>
            </a:r>
            <a:br>
              <a:rPr lang="fr-FR" dirty="0"/>
            </a:br>
            <a:r>
              <a:rPr lang="fr-FR" dirty="0" err="1"/>
              <a:t>demucs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5C5942-3FC8-4713-B310-AEFD6B51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60" y="1797177"/>
            <a:ext cx="6760177" cy="3781116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7D616AF-9DB9-BBC4-3F57-4269636D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186" y="2473438"/>
            <a:ext cx="3249663" cy="2428594"/>
          </a:xfrm>
        </p:spPr>
        <p:txBody>
          <a:bodyPr>
            <a:normAutofit/>
          </a:bodyPr>
          <a:lstStyle/>
          <a:p>
            <a:r>
              <a:rPr lang="fr-FR" cap="none" dirty="0" err="1"/>
              <a:t>Convolutional</a:t>
            </a:r>
            <a:r>
              <a:rPr lang="fr-FR" cap="none" dirty="0"/>
              <a:t> </a:t>
            </a:r>
            <a:br>
              <a:rPr lang="fr-FR" cap="none" dirty="0"/>
            </a:br>
            <a:r>
              <a:rPr lang="fr-FR" cap="none" dirty="0"/>
              <a:t>Encoder – </a:t>
            </a:r>
            <a:r>
              <a:rPr lang="fr-FR" cap="none" dirty="0" err="1"/>
              <a:t>Decoder</a:t>
            </a:r>
            <a:endParaRPr lang="fr-FR" cap="none" dirty="0"/>
          </a:p>
          <a:p>
            <a:r>
              <a:rPr lang="fr-FR" cap="none" dirty="0"/>
              <a:t>Bi-LSTM</a:t>
            </a:r>
          </a:p>
          <a:p>
            <a:r>
              <a:rPr lang="fr-FR" cap="none" dirty="0"/>
              <a:t>U-Net like skip-connections</a:t>
            </a:r>
          </a:p>
          <a:p>
            <a:r>
              <a:rPr lang="fr-FR" cap="none" dirty="0" err="1"/>
              <a:t>Gated</a:t>
            </a:r>
            <a:r>
              <a:rPr lang="fr-FR" cap="none" dirty="0"/>
              <a:t> </a:t>
            </a:r>
            <a:r>
              <a:rPr lang="fr-FR" cap="none" dirty="0" err="1"/>
              <a:t>Linear</a:t>
            </a:r>
            <a:r>
              <a:rPr lang="fr-FR" cap="none" dirty="0"/>
              <a:t> </a:t>
            </a:r>
            <a:r>
              <a:rPr lang="fr-FR" cap="none" dirty="0" err="1"/>
              <a:t>Units</a:t>
            </a:r>
            <a:r>
              <a:rPr lang="fr-FR" cap="none" dirty="0"/>
              <a:t> (GLU)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9368AAF7-C5F2-AA10-2368-2ADBA1E4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52BB4B4-ED9D-DB0E-2483-5DAB19DD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dirty="0"/>
              <a:t>Figure </a:t>
            </a:r>
            <a:r>
              <a:rPr lang="fr-FR" dirty="0" err="1"/>
              <a:t>extracted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paper</a:t>
            </a:r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8C96D1C-2E30-11B5-D550-94010616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188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7E0FF-6FB1-EC18-7C26-F1AB9E9B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3234"/>
          </a:xfrm>
        </p:spPr>
        <p:txBody>
          <a:bodyPr/>
          <a:lstStyle/>
          <a:p>
            <a:r>
              <a:rPr lang="fr-FR" dirty="0" err="1"/>
              <a:t>Demucs</a:t>
            </a:r>
            <a:r>
              <a:rPr lang="fr-FR" dirty="0"/>
              <a:t> architecture design </a:t>
            </a:r>
            <a:r>
              <a:rPr lang="fr-FR" dirty="0" err="1"/>
              <a:t>choices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0F333-3C27-DA26-9B75-30F20BC4F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492805"/>
            <a:ext cx="10364452" cy="3872390"/>
          </a:xfrm>
        </p:spPr>
        <p:txBody>
          <a:bodyPr>
            <a:normAutofit/>
          </a:bodyPr>
          <a:lstStyle/>
          <a:p>
            <a:r>
              <a:rPr lang="fr-FR" u="sng" cap="none" dirty="0" err="1">
                <a:cs typeface="Arial" panose="020B0604020202020204" pitchFamily="34" charset="0"/>
              </a:rPr>
              <a:t>Convolutional</a:t>
            </a:r>
            <a:r>
              <a:rPr lang="fr-FR" u="sng" cap="none" dirty="0">
                <a:cs typeface="Arial" panose="020B0604020202020204" pitchFamily="34" charset="0"/>
              </a:rPr>
              <a:t> Encoder – </a:t>
            </a:r>
            <a:r>
              <a:rPr lang="fr-FR" u="sng" cap="none" dirty="0" err="1">
                <a:cs typeface="Arial" panose="020B0604020202020204" pitchFamily="34" charset="0"/>
              </a:rPr>
              <a:t>Decoder</a:t>
            </a:r>
            <a:r>
              <a:rPr lang="fr-FR" u="sng" cap="none" dirty="0">
                <a:cs typeface="Arial" panose="020B0604020202020204" pitchFamily="34" charset="0"/>
              </a:rPr>
              <a:t> </a:t>
            </a:r>
            <a:r>
              <a:rPr lang="fr-FR" cap="none" dirty="0">
                <a:cs typeface="Arial" panose="020B0604020202020204" pitchFamily="34" charset="0"/>
              </a:rPr>
              <a:t>: Time-</a:t>
            </a:r>
            <a:r>
              <a:rPr lang="fr-FR" cap="none" dirty="0" err="1">
                <a:cs typeface="Arial" panose="020B0604020202020204" pitchFamily="34" charset="0"/>
              </a:rPr>
              <a:t>domain</a:t>
            </a:r>
            <a:r>
              <a:rPr lang="fr-FR" cap="none" dirty="0">
                <a:cs typeface="Arial" panose="020B0604020202020204" pitchFamily="34" charset="0"/>
              </a:rPr>
              <a:t> high-</a:t>
            </a:r>
            <a:r>
              <a:rPr lang="fr-FR" cap="none" dirty="0" err="1">
                <a:cs typeface="Arial" panose="020B0604020202020204" pitchFamily="34" charset="0"/>
              </a:rPr>
              <a:t>dimensional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representation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learning</a:t>
            </a:r>
            <a:r>
              <a:rPr lang="fr-FR" cap="none" dirty="0">
                <a:cs typeface="Arial" panose="020B0604020202020204" pitchFamily="34" charset="0"/>
              </a:rPr>
              <a:t> of the audio signal</a:t>
            </a:r>
          </a:p>
          <a:p>
            <a:r>
              <a:rPr lang="fr-FR" u="sng" cap="none" dirty="0" err="1">
                <a:cs typeface="Arial" panose="020B0604020202020204" pitchFamily="34" charset="0"/>
              </a:rPr>
              <a:t>Gated</a:t>
            </a:r>
            <a:r>
              <a:rPr lang="fr-FR" u="sng" cap="none" dirty="0">
                <a:cs typeface="Arial" panose="020B0604020202020204" pitchFamily="34" charset="0"/>
              </a:rPr>
              <a:t> </a:t>
            </a:r>
            <a:r>
              <a:rPr lang="fr-FR" u="sng" cap="none" dirty="0" err="1">
                <a:cs typeface="Arial" panose="020B0604020202020204" pitchFamily="34" charset="0"/>
              </a:rPr>
              <a:t>Linear</a:t>
            </a:r>
            <a:r>
              <a:rPr lang="fr-FR" u="sng" cap="none" dirty="0">
                <a:cs typeface="Arial" panose="020B0604020202020204" pitchFamily="34" charset="0"/>
              </a:rPr>
              <a:t> </a:t>
            </a:r>
            <a:r>
              <a:rPr lang="fr-FR" u="sng" cap="none" dirty="0" err="1">
                <a:cs typeface="Arial" panose="020B0604020202020204" pitchFamily="34" charset="0"/>
              </a:rPr>
              <a:t>Units</a:t>
            </a:r>
            <a:r>
              <a:rPr lang="fr-FR" u="sng" cap="none" dirty="0">
                <a:cs typeface="Arial" panose="020B0604020202020204" pitchFamily="34" charset="0"/>
              </a:rPr>
              <a:t> </a:t>
            </a:r>
            <a:r>
              <a:rPr lang="fr-FR" cap="none" dirty="0">
                <a:cs typeface="Arial" panose="020B0604020202020204" pitchFamily="34" charset="0"/>
              </a:rPr>
              <a:t>: </a:t>
            </a:r>
            <a:r>
              <a:rPr lang="fr-FR" cap="none" dirty="0" err="1">
                <a:cs typeface="Arial" panose="020B0604020202020204" pitchFamily="34" charset="0"/>
              </a:rPr>
              <a:t>Performing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masks</a:t>
            </a:r>
            <a:r>
              <a:rPr lang="fr-FR" cap="none" dirty="0">
                <a:cs typeface="Arial" panose="020B0604020202020204" pitchFamily="34" charset="0"/>
              </a:rPr>
              <a:t> on </a:t>
            </a:r>
            <a:r>
              <a:rPr lang="fr-FR" cap="none" dirty="0" err="1">
                <a:cs typeface="Arial" panose="020B0604020202020204" pitchFamily="34" charset="0"/>
              </a:rPr>
              <a:t>learnt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representation</a:t>
            </a:r>
            <a:r>
              <a:rPr lang="fr-FR" cap="none" dirty="0">
                <a:cs typeface="Arial" panose="020B0604020202020204" pitchFamily="34" charset="0"/>
              </a:rPr>
              <a:t> (</a:t>
            </a:r>
            <a:r>
              <a:rPr lang="fr-FR" cap="none" dirty="0" err="1">
                <a:cs typeface="Arial" panose="020B0604020202020204" pitchFamily="34" charset="0"/>
              </a:rPr>
              <a:t>with</a:t>
            </a:r>
            <a:r>
              <a:rPr lang="fr-FR" cap="none" dirty="0">
                <a:cs typeface="Arial" panose="020B0604020202020204" pitchFamily="34" charset="0"/>
              </a:rPr>
              <a:t> the </a:t>
            </a:r>
            <a:r>
              <a:rPr lang="fr-FR" cap="none" dirty="0" err="1">
                <a:cs typeface="Arial" panose="020B0604020202020204" pitchFamily="34" charset="0"/>
              </a:rPr>
              <a:t>hope</a:t>
            </a:r>
            <a:r>
              <a:rPr lang="fr-FR" cap="none" dirty="0">
                <a:cs typeface="Arial" panose="020B0604020202020204" pitchFamily="34" charset="0"/>
              </a:rPr>
              <a:t> for the DNN to </a:t>
            </a:r>
            <a:r>
              <a:rPr lang="fr-FR" cap="none" dirty="0" err="1">
                <a:cs typeface="Arial" panose="020B0604020202020204" pitchFamily="34" charset="0"/>
              </a:rPr>
              <a:t>learn</a:t>
            </a:r>
            <a:r>
              <a:rPr lang="fr-FR" cap="none" dirty="0">
                <a:cs typeface="Arial" panose="020B0604020202020204" pitchFamily="34" charset="0"/>
              </a:rPr>
              <a:t> audio </a:t>
            </a:r>
            <a:r>
              <a:rPr lang="fr-FR" cap="none" dirty="0" err="1">
                <a:cs typeface="Arial" panose="020B0604020202020204" pitchFamily="34" charset="0"/>
              </a:rPr>
              <a:t>masking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phenomenons</a:t>
            </a:r>
            <a:r>
              <a:rPr lang="fr-FR" cap="none" dirty="0">
                <a:cs typeface="Arial" panose="020B0604020202020204" pitchFamily="34" charset="0"/>
              </a:rPr>
              <a:t>)</a:t>
            </a:r>
          </a:p>
          <a:p>
            <a:r>
              <a:rPr lang="fr-FR" u="sng" cap="none" dirty="0">
                <a:cs typeface="Arial" panose="020B0604020202020204" pitchFamily="34" charset="0"/>
              </a:rPr>
              <a:t>1x1 Convolutions </a:t>
            </a:r>
            <a:r>
              <a:rPr lang="fr-FR" cap="none" dirty="0">
                <a:cs typeface="Arial" panose="020B0604020202020204" pitchFamily="34" charset="0"/>
              </a:rPr>
              <a:t>: </a:t>
            </a:r>
            <a:r>
              <a:rPr lang="fr-FR" cap="none" dirty="0" err="1">
                <a:cs typeface="Arial" panose="020B0604020202020204" pitchFamily="34" charset="0"/>
              </a:rPr>
              <a:t>increase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depth</a:t>
            </a:r>
            <a:r>
              <a:rPr lang="fr-FR" cap="none" dirty="0">
                <a:cs typeface="Arial" panose="020B0604020202020204" pitchFamily="34" charset="0"/>
              </a:rPr>
              <a:t> and </a:t>
            </a:r>
            <a:r>
              <a:rPr lang="fr-FR" cap="none" dirty="0" err="1">
                <a:cs typeface="Arial" panose="020B0604020202020204" pitchFamily="34" charset="0"/>
              </a:rPr>
              <a:t>expressivity</a:t>
            </a:r>
            <a:r>
              <a:rPr lang="fr-FR" cap="none" dirty="0">
                <a:cs typeface="Arial" panose="020B0604020202020204" pitchFamily="34" charset="0"/>
              </a:rPr>
              <a:t> of the model at </a:t>
            </a:r>
            <a:r>
              <a:rPr lang="fr-FR" cap="none" dirty="0" err="1">
                <a:cs typeface="Arial" panose="020B0604020202020204" pitchFamily="34" charset="0"/>
              </a:rPr>
              <a:t>low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computing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cost</a:t>
            </a:r>
            <a:endParaRPr lang="fr-FR" cap="none" dirty="0">
              <a:cs typeface="Arial" panose="020B0604020202020204" pitchFamily="34" charset="0"/>
            </a:endParaRPr>
          </a:p>
          <a:p>
            <a:r>
              <a:rPr lang="fr-FR" u="sng" cap="none" dirty="0">
                <a:cs typeface="Arial" panose="020B0604020202020204" pitchFamily="34" charset="0"/>
              </a:rPr>
              <a:t>Bi-LSTM</a:t>
            </a:r>
            <a:r>
              <a:rPr lang="fr-FR" cap="none" dirty="0">
                <a:cs typeface="Arial" panose="020B0604020202020204" pitchFamily="34" charset="0"/>
              </a:rPr>
              <a:t> : Crucial part of the model, </a:t>
            </a:r>
            <a:r>
              <a:rPr lang="fr-FR" cap="none" dirty="0" err="1">
                <a:cs typeface="Arial" panose="020B0604020202020204" pitchFamily="34" charset="0"/>
              </a:rPr>
              <a:t>working</a:t>
            </a:r>
            <a:r>
              <a:rPr lang="fr-FR" cap="none" dirty="0">
                <a:cs typeface="Arial" panose="020B0604020202020204" pitchFamily="34" charset="0"/>
              </a:rPr>
              <a:t> on </a:t>
            </a:r>
            <a:r>
              <a:rPr lang="fr-FR" cap="none" dirty="0" err="1">
                <a:cs typeface="Arial" panose="020B0604020202020204" pitchFamily="34" charset="0"/>
              </a:rPr>
              <a:t>encoded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representation</a:t>
            </a:r>
            <a:r>
              <a:rPr lang="fr-FR" cap="none" dirty="0">
                <a:cs typeface="Arial" panose="020B0604020202020204" pitchFamily="34" charset="0"/>
              </a:rPr>
              <a:t> to model time </a:t>
            </a:r>
            <a:r>
              <a:rPr lang="fr-FR" cap="none" dirty="0" err="1">
                <a:cs typeface="Arial" panose="020B0604020202020204" pitchFamily="34" charset="0"/>
              </a:rPr>
              <a:t>dependencies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along</a:t>
            </a:r>
            <a:r>
              <a:rPr lang="fr-FR" cap="none" dirty="0">
                <a:cs typeface="Arial" panose="020B0604020202020204" pitchFamily="34" charset="0"/>
              </a:rPr>
              <a:t> the </a:t>
            </a:r>
            <a:r>
              <a:rPr lang="fr-FR" cap="none" dirty="0" err="1">
                <a:cs typeface="Arial" panose="020B0604020202020204" pitchFamily="34" charset="0"/>
              </a:rPr>
              <a:t>waveform</a:t>
            </a:r>
            <a:endParaRPr lang="fr-FR" cap="none" dirty="0">
              <a:cs typeface="Arial" panose="020B0604020202020204" pitchFamily="34" charset="0"/>
            </a:endParaRPr>
          </a:p>
          <a:p>
            <a:r>
              <a:rPr lang="fr-FR" u="sng" cap="none" dirty="0">
                <a:cs typeface="Arial" panose="020B0604020202020204" pitchFamily="34" charset="0"/>
              </a:rPr>
              <a:t>U-Net like skip connections </a:t>
            </a:r>
            <a:r>
              <a:rPr lang="fr-FR" cap="none" dirty="0">
                <a:cs typeface="Arial" panose="020B0604020202020204" pitchFamily="34" charset="0"/>
              </a:rPr>
              <a:t>: Multi-</a:t>
            </a:r>
            <a:r>
              <a:rPr lang="fr-FR" cap="none" dirty="0" err="1">
                <a:cs typeface="Arial" panose="020B0604020202020204" pitchFamily="34" charset="0"/>
              </a:rPr>
              <a:t>scale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representations</a:t>
            </a:r>
            <a:r>
              <a:rPr lang="fr-FR" cap="none" dirty="0">
                <a:cs typeface="Arial" panose="020B0604020202020204" pitchFamily="34" charset="0"/>
              </a:rPr>
              <a:t> of the input, due to successive </a:t>
            </a:r>
            <a:r>
              <a:rPr lang="fr-FR" cap="none" dirty="0" err="1">
                <a:cs typeface="Arial" panose="020B0604020202020204" pitchFamily="34" charset="0"/>
              </a:rPr>
              <a:t>convolutional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layers</a:t>
            </a:r>
            <a:r>
              <a:rPr lang="fr-FR" cap="none" dirty="0">
                <a:cs typeface="Arial" panose="020B0604020202020204" pitchFamily="34" charset="0"/>
              </a:rPr>
              <a:t> + </a:t>
            </a:r>
            <a:r>
              <a:rPr lang="fr-FR" cap="none" dirty="0" err="1">
                <a:cs typeface="Arial" panose="020B0604020202020204" pitchFamily="34" charset="0"/>
              </a:rPr>
              <a:t>directly</a:t>
            </a:r>
            <a:r>
              <a:rPr lang="fr-FR" cap="none" dirty="0">
                <a:cs typeface="Arial" panose="020B0604020202020204" pitchFamily="34" charset="0"/>
              </a:rPr>
              <a:t> </a:t>
            </a:r>
            <a:r>
              <a:rPr lang="fr-FR" cap="none" dirty="0" err="1">
                <a:cs typeface="Arial" panose="020B0604020202020204" pitchFamily="34" charset="0"/>
              </a:rPr>
              <a:t>transfers</a:t>
            </a:r>
            <a:r>
              <a:rPr lang="fr-FR" cap="none" dirty="0">
                <a:cs typeface="Arial" panose="020B0604020202020204" pitchFamily="34" charset="0"/>
              </a:rPr>
              <a:t> the phase of the input signal to the output + </a:t>
            </a:r>
            <a:r>
              <a:rPr lang="fr-FR" cap="none" dirty="0" err="1">
                <a:cs typeface="Arial" panose="020B0604020202020204" pitchFamily="34" charset="0"/>
              </a:rPr>
              <a:t>makes</a:t>
            </a:r>
            <a:r>
              <a:rPr lang="fr-FR" cap="none" dirty="0">
                <a:cs typeface="Arial" panose="020B0604020202020204" pitchFamily="34" charset="0"/>
              </a:rPr>
              <a:t> training </a:t>
            </a:r>
            <a:r>
              <a:rPr lang="fr-FR" cap="none" dirty="0" err="1">
                <a:cs typeface="Arial" panose="020B0604020202020204" pitchFamily="34" charset="0"/>
              </a:rPr>
              <a:t>faster</a:t>
            </a:r>
            <a:endParaRPr lang="fr-FR" dirty="0">
              <a:cs typeface="Arial" panose="020B0604020202020204" pitchFamily="34" charset="0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67E20C-4E37-E90C-55AE-6727F816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05/01/2023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EBF2C9-4EB3-5F9A-0D8D-9BAFAADC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17AE43-C5ED-F923-2BEC-014604F3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0017564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1379</TotalTime>
  <Words>677</Words>
  <Application>Microsoft Office PowerPoint</Application>
  <PresentationFormat>Grand écran</PresentationFormat>
  <Paragraphs>106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Ronds dans l’eau</vt:lpstr>
      <vt:lpstr>Music Source Separation in the Waveform Domain</vt:lpstr>
      <vt:lpstr>summary </vt:lpstr>
      <vt:lpstr>1 - Introduction</vt:lpstr>
      <vt:lpstr>Paper contributions to music source separation</vt:lpstr>
      <vt:lpstr>Related works in music source separation</vt:lpstr>
      <vt:lpstr>Network architecture :  Conv-Tasnet</vt:lpstr>
      <vt:lpstr>Network architecture :  modified Conv-Tasnet</vt:lpstr>
      <vt:lpstr>Network architecture : demucs</vt:lpstr>
      <vt:lpstr>Demucs architecture design choices</vt:lpstr>
      <vt:lpstr>Demucs hyperparameters and training</vt:lpstr>
      <vt:lpstr>Experimental results</vt:lpstr>
      <vt:lpstr>usage of demucs  open-sourced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Source Separation in the Waveform Domain</dc:title>
  <dc:creator>Arthur Viens</dc:creator>
  <cp:lastModifiedBy>Arthur Viens</cp:lastModifiedBy>
  <cp:revision>81</cp:revision>
  <dcterms:created xsi:type="dcterms:W3CDTF">2023-01-02T18:13:12Z</dcterms:created>
  <dcterms:modified xsi:type="dcterms:W3CDTF">2023-01-04T22:56:25Z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