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62" r:id="rId6"/>
    <p:sldId id="263" r:id="rId7"/>
    <p:sldId id="264" r:id="rId8"/>
    <p:sldId id="265" r:id="rId9"/>
    <p:sldId id="266" r:id="rId10"/>
    <p:sldId id="259" r:id="rId11"/>
    <p:sldId id="267" r:id="rId12"/>
    <p:sldId id="268" r:id="rId13"/>
    <p:sldId id="269" r:id="rId14"/>
    <p:sldId id="270" r:id="rId15"/>
    <p:sldId id="271" r:id="rId16"/>
    <p:sldId id="273" r:id="rId17"/>
    <p:sldId id="272"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0B5A430-69DA-44CB-B209-9EEA42C4D5CA}" type="datetimeFigureOut">
              <a:rPr lang="zh-CN" altLang="en-US" smtClean="0"/>
              <a:t>2022/8/7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685204A-AD77-465E-8009-325618877E70}" type="slidenum">
              <a:rPr lang="zh-CN" altLang="en-US" smtClean="0"/>
              <a:t>‹#›</a:t>
            </a:fld>
            <a:endParaRPr lang="zh-CN" altLang="en-US"/>
          </a:p>
        </p:txBody>
      </p:sp>
    </p:spTree>
    <p:extLst>
      <p:ext uri="{BB962C8B-B14F-4D97-AF65-F5344CB8AC3E}">
        <p14:creationId xmlns:p14="http://schemas.microsoft.com/office/powerpoint/2010/main" val="3684848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0B5A430-69DA-44CB-B209-9EEA42C4D5CA}" type="datetimeFigureOut">
              <a:rPr lang="zh-CN" altLang="en-US" smtClean="0"/>
              <a:t>2022/8/7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685204A-AD77-465E-8009-325618877E70}" type="slidenum">
              <a:rPr lang="zh-CN" altLang="en-US" smtClean="0"/>
              <a:t>‹#›</a:t>
            </a:fld>
            <a:endParaRPr lang="zh-CN" altLang="en-US"/>
          </a:p>
        </p:txBody>
      </p:sp>
    </p:spTree>
    <p:extLst>
      <p:ext uri="{BB962C8B-B14F-4D97-AF65-F5344CB8AC3E}">
        <p14:creationId xmlns:p14="http://schemas.microsoft.com/office/powerpoint/2010/main" val="2300860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0B5A430-69DA-44CB-B209-9EEA42C4D5CA}" type="datetimeFigureOut">
              <a:rPr lang="zh-CN" altLang="en-US" smtClean="0"/>
              <a:t>2022/8/7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685204A-AD77-465E-8009-325618877E70}"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19000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0B5A430-69DA-44CB-B209-9EEA42C4D5CA}" type="datetimeFigureOut">
              <a:rPr lang="zh-CN" altLang="en-US" smtClean="0"/>
              <a:t>2022/8/7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685204A-AD77-465E-8009-325618877E70}" type="slidenum">
              <a:rPr lang="zh-CN" altLang="en-US" smtClean="0"/>
              <a:t>‹#›</a:t>
            </a:fld>
            <a:endParaRPr lang="zh-CN" altLang="en-US"/>
          </a:p>
        </p:txBody>
      </p:sp>
    </p:spTree>
    <p:extLst>
      <p:ext uri="{BB962C8B-B14F-4D97-AF65-F5344CB8AC3E}">
        <p14:creationId xmlns:p14="http://schemas.microsoft.com/office/powerpoint/2010/main" val="135863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0B5A430-69DA-44CB-B209-9EEA42C4D5CA}" type="datetimeFigureOut">
              <a:rPr lang="zh-CN" altLang="en-US" smtClean="0"/>
              <a:t>2022/8/7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685204A-AD77-465E-8009-325618877E70}"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3586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0B5A430-69DA-44CB-B209-9EEA42C4D5CA}" type="datetimeFigureOut">
              <a:rPr lang="zh-CN" altLang="en-US" smtClean="0"/>
              <a:t>2022/8/7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685204A-AD77-465E-8009-325618877E70}" type="slidenum">
              <a:rPr lang="zh-CN" altLang="en-US" smtClean="0"/>
              <a:t>‹#›</a:t>
            </a:fld>
            <a:endParaRPr lang="zh-CN" altLang="en-US"/>
          </a:p>
        </p:txBody>
      </p:sp>
    </p:spTree>
    <p:extLst>
      <p:ext uri="{BB962C8B-B14F-4D97-AF65-F5344CB8AC3E}">
        <p14:creationId xmlns:p14="http://schemas.microsoft.com/office/powerpoint/2010/main" val="3102122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0B5A430-69DA-44CB-B209-9EEA42C4D5CA}" type="datetimeFigureOut">
              <a:rPr lang="zh-CN" altLang="en-US" smtClean="0"/>
              <a:t>2022/8/7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685204A-AD77-465E-8009-325618877E70}" type="slidenum">
              <a:rPr lang="zh-CN" altLang="en-US" smtClean="0"/>
              <a:t>‹#›</a:t>
            </a:fld>
            <a:endParaRPr lang="zh-CN" altLang="en-US"/>
          </a:p>
        </p:txBody>
      </p:sp>
    </p:spTree>
    <p:extLst>
      <p:ext uri="{BB962C8B-B14F-4D97-AF65-F5344CB8AC3E}">
        <p14:creationId xmlns:p14="http://schemas.microsoft.com/office/powerpoint/2010/main" val="2481939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0B5A430-69DA-44CB-B209-9EEA42C4D5CA}" type="datetimeFigureOut">
              <a:rPr lang="zh-CN" altLang="en-US" smtClean="0"/>
              <a:t>2022/8/7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685204A-AD77-465E-8009-325618877E70}" type="slidenum">
              <a:rPr lang="zh-CN" altLang="en-US" smtClean="0"/>
              <a:t>‹#›</a:t>
            </a:fld>
            <a:endParaRPr lang="zh-CN" altLang="en-US"/>
          </a:p>
        </p:txBody>
      </p:sp>
    </p:spTree>
    <p:extLst>
      <p:ext uri="{BB962C8B-B14F-4D97-AF65-F5344CB8AC3E}">
        <p14:creationId xmlns:p14="http://schemas.microsoft.com/office/powerpoint/2010/main" val="2615210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0B5A430-69DA-44CB-B209-9EEA42C4D5CA}" type="datetimeFigureOut">
              <a:rPr lang="zh-CN" altLang="en-US" smtClean="0"/>
              <a:t>2022/8/7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685204A-AD77-465E-8009-325618877E70}" type="slidenum">
              <a:rPr lang="zh-CN" altLang="en-US" smtClean="0"/>
              <a:t>‹#›</a:t>
            </a:fld>
            <a:endParaRPr lang="zh-CN" altLang="en-US"/>
          </a:p>
        </p:txBody>
      </p:sp>
    </p:spTree>
    <p:extLst>
      <p:ext uri="{BB962C8B-B14F-4D97-AF65-F5344CB8AC3E}">
        <p14:creationId xmlns:p14="http://schemas.microsoft.com/office/powerpoint/2010/main" val="2344794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0B5A430-69DA-44CB-B209-9EEA42C4D5CA}" type="datetimeFigureOut">
              <a:rPr lang="zh-CN" altLang="en-US" smtClean="0"/>
              <a:t>2022/8/7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685204A-AD77-465E-8009-325618877E70}" type="slidenum">
              <a:rPr lang="zh-CN" altLang="en-US" smtClean="0"/>
              <a:t>‹#›</a:t>
            </a:fld>
            <a:endParaRPr lang="zh-CN" altLang="en-US"/>
          </a:p>
        </p:txBody>
      </p:sp>
    </p:spTree>
    <p:extLst>
      <p:ext uri="{BB962C8B-B14F-4D97-AF65-F5344CB8AC3E}">
        <p14:creationId xmlns:p14="http://schemas.microsoft.com/office/powerpoint/2010/main" val="2985159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0B5A430-69DA-44CB-B209-9EEA42C4D5CA}" type="datetimeFigureOut">
              <a:rPr lang="zh-CN" altLang="en-US" smtClean="0"/>
              <a:t>2022/8/7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685204A-AD77-465E-8009-325618877E70}" type="slidenum">
              <a:rPr lang="zh-CN" altLang="en-US" smtClean="0"/>
              <a:t>‹#›</a:t>
            </a:fld>
            <a:endParaRPr lang="zh-CN" altLang="en-US"/>
          </a:p>
        </p:txBody>
      </p:sp>
    </p:spTree>
    <p:extLst>
      <p:ext uri="{BB962C8B-B14F-4D97-AF65-F5344CB8AC3E}">
        <p14:creationId xmlns:p14="http://schemas.microsoft.com/office/powerpoint/2010/main" val="3647995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0B5A430-69DA-44CB-B209-9EEA42C4D5CA}" type="datetimeFigureOut">
              <a:rPr lang="zh-CN" altLang="en-US" smtClean="0"/>
              <a:t>2022/8/7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685204A-AD77-465E-8009-325618877E70}" type="slidenum">
              <a:rPr lang="zh-CN" altLang="en-US" smtClean="0"/>
              <a:t>‹#›</a:t>
            </a:fld>
            <a:endParaRPr lang="zh-CN" altLang="en-US"/>
          </a:p>
        </p:txBody>
      </p:sp>
    </p:spTree>
    <p:extLst>
      <p:ext uri="{BB962C8B-B14F-4D97-AF65-F5344CB8AC3E}">
        <p14:creationId xmlns:p14="http://schemas.microsoft.com/office/powerpoint/2010/main" val="2598545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0B5A430-69DA-44CB-B209-9EEA42C4D5CA}" type="datetimeFigureOut">
              <a:rPr lang="zh-CN" altLang="en-US" smtClean="0"/>
              <a:t>2022/8/7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685204A-AD77-465E-8009-325618877E70}" type="slidenum">
              <a:rPr lang="zh-CN" altLang="en-US" smtClean="0"/>
              <a:t>‹#›</a:t>
            </a:fld>
            <a:endParaRPr lang="zh-CN" altLang="en-US"/>
          </a:p>
        </p:txBody>
      </p:sp>
    </p:spTree>
    <p:extLst>
      <p:ext uri="{BB962C8B-B14F-4D97-AF65-F5344CB8AC3E}">
        <p14:creationId xmlns:p14="http://schemas.microsoft.com/office/powerpoint/2010/main" val="4181695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B5A430-69DA-44CB-B209-9EEA42C4D5CA}" type="datetimeFigureOut">
              <a:rPr lang="zh-CN" altLang="en-US" smtClean="0"/>
              <a:t>2022/8/7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685204A-AD77-465E-8009-325618877E70}" type="slidenum">
              <a:rPr lang="zh-CN" altLang="en-US" smtClean="0"/>
              <a:t>‹#›</a:t>
            </a:fld>
            <a:endParaRPr lang="zh-CN" altLang="en-US"/>
          </a:p>
        </p:txBody>
      </p:sp>
    </p:spTree>
    <p:extLst>
      <p:ext uri="{BB962C8B-B14F-4D97-AF65-F5344CB8AC3E}">
        <p14:creationId xmlns:p14="http://schemas.microsoft.com/office/powerpoint/2010/main" val="1205279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0B5A430-69DA-44CB-B209-9EEA42C4D5CA}" type="datetimeFigureOut">
              <a:rPr lang="zh-CN" altLang="en-US" smtClean="0"/>
              <a:t>2022/8/7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685204A-AD77-465E-8009-325618877E70}" type="slidenum">
              <a:rPr lang="zh-CN" altLang="en-US" smtClean="0"/>
              <a:t>‹#›</a:t>
            </a:fld>
            <a:endParaRPr lang="zh-CN" altLang="en-US"/>
          </a:p>
        </p:txBody>
      </p:sp>
    </p:spTree>
    <p:extLst>
      <p:ext uri="{BB962C8B-B14F-4D97-AF65-F5344CB8AC3E}">
        <p14:creationId xmlns:p14="http://schemas.microsoft.com/office/powerpoint/2010/main" val="3359886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0B5A430-69DA-44CB-B209-9EEA42C4D5CA}" type="datetimeFigureOut">
              <a:rPr lang="zh-CN" altLang="en-US" smtClean="0"/>
              <a:t>2022/8/7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685204A-AD77-465E-8009-325618877E70}" type="slidenum">
              <a:rPr lang="zh-CN" altLang="en-US" smtClean="0"/>
              <a:t>‹#›</a:t>
            </a:fld>
            <a:endParaRPr lang="zh-CN" altLang="en-US"/>
          </a:p>
        </p:txBody>
      </p:sp>
    </p:spTree>
    <p:extLst>
      <p:ext uri="{BB962C8B-B14F-4D97-AF65-F5344CB8AC3E}">
        <p14:creationId xmlns:p14="http://schemas.microsoft.com/office/powerpoint/2010/main" val="286337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B5A430-69DA-44CB-B209-9EEA42C4D5CA}" type="datetimeFigureOut">
              <a:rPr lang="zh-CN" altLang="en-US" smtClean="0"/>
              <a:t>2022/8/7</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685204A-AD77-465E-8009-325618877E70}" type="slidenum">
              <a:rPr lang="zh-CN" altLang="en-US" smtClean="0"/>
              <a:t>‹#›</a:t>
            </a:fld>
            <a:endParaRPr lang="zh-CN" altLang="en-US"/>
          </a:p>
        </p:txBody>
      </p:sp>
    </p:spTree>
    <p:extLst>
      <p:ext uri="{BB962C8B-B14F-4D97-AF65-F5344CB8AC3E}">
        <p14:creationId xmlns:p14="http://schemas.microsoft.com/office/powerpoint/2010/main" val="419328538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3505C2-B816-7E44-B275-079401F60413}"/>
              </a:ext>
            </a:extLst>
          </p:cNvPr>
          <p:cNvSpPr>
            <a:spLocks noGrp="1"/>
          </p:cNvSpPr>
          <p:nvPr>
            <p:ph type="ctrTitle"/>
          </p:nvPr>
        </p:nvSpPr>
        <p:spPr/>
        <p:txBody>
          <a:bodyPr/>
          <a:lstStyle/>
          <a:p>
            <a:r>
              <a:rPr lang="en-US" altLang="zh-CN" dirty="0"/>
              <a:t>OS</a:t>
            </a:r>
            <a:r>
              <a:rPr lang="zh-CN" altLang="en-US" dirty="0"/>
              <a:t>课程总结</a:t>
            </a:r>
          </a:p>
        </p:txBody>
      </p:sp>
      <p:sp>
        <p:nvSpPr>
          <p:cNvPr id="3" name="副标题 2">
            <a:extLst>
              <a:ext uri="{FF2B5EF4-FFF2-40B4-BE49-F238E27FC236}">
                <a16:creationId xmlns:a16="http://schemas.microsoft.com/office/drawing/2014/main" id="{C7CC14BD-7BB4-B653-F94E-9C364DBAE2FA}"/>
              </a:ext>
            </a:extLst>
          </p:cNvPr>
          <p:cNvSpPr>
            <a:spLocks noGrp="1"/>
          </p:cNvSpPr>
          <p:nvPr>
            <p:ph type="subTitle" idx="1"/>
          </p:nvPr>
        </p:nvSpPr>
        <p:spPr/>
        <p:txBody>
          <a:bodyPr/>
          <a:lstStyle/>
          <a:p>
            <a:r>
              <a:rPr lang="zh-CN" altLang="en-US" dirty="0"/>
              <a:t>赵汉郎</a:t>
            </a:r>
          </a:p>
        </p:txBody>
      </p:sp>
    </p:spTree>
    <p:extLst>
      <p:ext uri="{BB962C8B-B14F-4D97-AF65-F5344CB8AC3E}">
        <p14:creationId xmlns:p14="http://schemas.microsoft.com/office/powerpoint/2010/main" val="1691412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F2264-45A0-CC09-0F2E-F7AC35CFE2BE}"/>
              </a:ext>
            </a:extLst>
          </p:cNvPr>
          <p:cNvSpPr>
            <a:spLocks noGrp="1"/>
          </p:cNvSpPr>
          <p:nvPr>
            <p:ph type="title"/>
          </p:nvPr>
        </p:nvSpPr>
        <p:spPr/>
        <p:txBody>
          <a:bodyPr>
            <a:normAutofit fontScale="90000"/>
          </a:bodyPr>
          <a:lstStyle/>
          <a:p>
            <a:pPr>
              <a:lnSpc>
                <a:spcPct val="100000"/>
              </a:lnSpc>
            </a:pPr>
            <a:r>
              <a:rPr lang="en-US" altLang="zh-CN" dirty="0"/>
              <a:t>Git</a:t>
            </a:r>
            <a:r>
              <a:rPr lang="zh-CN" altLang="en-US" dirty="0"/>
              <a:t>使用方法</a:t>
            </a:r>
            <a:r>
              <a:rPr lang="en-US" altLang="zh-CN" dirty="0"/>
              <a:t>——</a:t>
            </a:r>
            <a:r>
              <a:rPr lang="zh-CN" altLang="en-US" dirty="0"/>
              <a:t>在</a:t>
            </a:r>
            <a:r>
              <a:rPr lang="en-US" altLang="zh-CN" dirty="0"/>
              <a:t>shell</a:t>
            </a:r>
            <a:r>
              <a:rPr lang="zh-CN" altLang="en-US" dirty="0"/>
              <a:t>中导航</a:t>
            </a:r>
            <a:br>
              <a:rPr lang="zh-CN" altLang="en-US" sz="1800" b="1" dirty="0">
                <a:effectLst/>
              </a:rPr>
            </a:br>
            <a:br>
              <a:rPr lang="zh-CN" altLang="en-US" sz="1800" dirty="0">
                <a:solidFill>
                  <a:srgbClr val="494949"/>
                </a:solidFill>
                <a:effectLst/>
              </a:rPr>
            </a:br>
            <a:endParaRPr lang="zh-CN" altLang="en-US" dirty="0"/>
          </a:p>
        </p:txBody>
      </p:sp>
      <p:sp>
        <p:nvSpPr>
          <p:cNvPr id="3" name="内容占位符 2">
            <a:extLst>
              <a:ext uri="{FF2B5EF4-FFF2-40B4-BE49-F238E27FC236}">
                <a16:creationId xmlns:a16="http://schemas.microsoft.com/office/drawing/2014/main" id="{81541A37-C21F-E8C6-15F3-4D478D7051DD}"/>
              </a:ext>
            </a:extLst>
          </p:cNvPr>
          <p:cNvSpPr>
            <a:spLocks noGrp="1"/>
          </p:cNvSpPr>
          <p:nvPr>
            <p:ph idx="1"/>
          </p:nvPr>
        </p:nvSpPr>
        <p:spPr>
          <a:xfrm>
            <a:off x="794065" y="1270000"/>
            <a:ext cx="8596668" cy="3880773"/>
          </a:xfrm>
        </p:spPr>
        <p:txBody>
          <a:bodyPr/>
          <a:lstStyle/>
          <a:p>
            <a:r>
              <a:rPr lang="en-US" altLang="zh-CN" sz="1800" dirty="0">
                <a:solidFill>
                  <a:srgbClr val="494949"/>
                </a:solidFill>
                <a:effectLst/>
              </a:rPr>
              <a:t>shell</a:t>
            </a:r>
            <a:r>
              <a:rPr lang="zh-CN" altLang="en-US" sz="1800" dirty="0">
                <a:solidFill>
                  <a:srgbClr val="494949"/>
                </a:solidFill>
                <a:effectLst/>
              </a:rPr>
              <a:t>中的路径是一组被分割的目录，并在</a:t>
            </a:r>
            <a:r>
              <a:rPr lang="en-US" altLang="zh-CN" sz="1800" dirty="0" err="1">
                <a:solidFill>
                  <a:srgbClr val="494949"/>
                </a:solidFill>
                <a:effectLst/>
              </a:rPr>
              <a:t>linux</a:t>
            </a:r>
            <a:r>
              <a:rPr lang="zh-CN" altLang="en-US" sz="1800" dirty="0">
                <a:solidFill>
                  <a:srgbClr val="494949"/>
                </a:solidFill>
                <a:effectLst/>
              </a:rPr>
              <a:t>上用</a:t>
            </a:r>
            <a:r>
              <a:rPr lang="en-US" altLang="zh-CN" sz="1800" dirty="0">
                <a:solidFill>
                  <a:srgbClr val="494949"/>
                </a:solidFill>
                <a:effectLst/>
              </a:rPr>
              <a:t>"/"</a:t>
            </a:r>
            <a:r>
              <a:rPr lang="zh-CN" altLang="en-US" sz="1800" dirty="0">
                <a:solidFill>
                  <a:srgbClr val="494949"/>
                </a:solidFill>
                <a:effectLst/>
              </a:rPr>
              <a:t>（</a:t>
            </a:r>
            <a:r>
              <a:rPr lang="en-US" altLang="zh-CN" sz="1800" dirty="0">
                <a:solidFill>
                  <a:srgbClr val="494949"/>
                </a:solidFill>
                <a:effectLst/>
              </a:rPr>
              <a:t>windows</a:t>
            </a:r>
            <a:r>
              <a:rPr lang="zh-CN" altLang="en-US" sz="1800" dirty="0">
                <a:solidFill>
                  <a:srgbClr val="494949"/>
                </a:solidFill>
                <a:effectLst/>
              </a:rPr>
              <a:t>上为</a:t>
            </a:r>
            <a:r>
              <a:rPr lang="en-US" altLang="zh-CN" sz="1800" dirty="0">
                <a:solidFill>
                  <a:srgbClr val="494949"/>
                </a:solidFill>
                <a:effectLst/>
              </a:rPr>
              <a:t>"\"</a:t>
            </a:r>
            <a:r>
              <a:rPr lang="zh-CN" altLang="en-US" sz="1800" dirty="0">
                <a:solidFill>
                  <a:srgbClr val="494949"/>
                </a:solidFill>
                <a:effectLst/>
              </a:rPr>
              <a:t>）</a:t>
            </a:r>
            <a:r>
              <a:rPr lang="en-US" altLang="zh-CN" sz="1800" dirty="0">
                <a:solidFill>
                  <a:srgbClr val="494949"/>
                </a:solidFill>
                <a:effectLst/>
              </a:rPr>
              <a:t>,"/"</a:t>
            </a:r>
            <a:r>
              <a:rPr lang="zh-CN" altLang="en-US" sz="1800" dirty="0">
                <a:solidFill>
                  <a:srgbClr val="494949"/>
                </a:solidFill>
                <a:effectLst/>
              </a:rPr>
              <a:t>代表系统的根目录。假设操作系统为</a:t>
            </a:r>
            <a:r>
              <a:rPr lang="en-US" altLang="zh-CN" sz="1800" dirty="0" err="1">
                <a:solidFill>
                  <a:srgbClr val="494949"/>
                </a:solidFill>
                <a:effectLst/>
              </a:rPr>
              <a:t>linux</a:t>
            </a:r>
            <a:r>
              <a:rPr lang="zh-CN" altLang="en-US" sz="1800" dirty="0">
                <a:solidFill>
                  <a:srgbClr val="494949"/>
                </a:solidFill>
                <a:effectLst/>
              </a:rPr>
              <a:t>，某路径以</a:t>
            </a:r>
            <a:r>
              <a:rPr lang="en-US" altLang="zh-CN" sz="1800" dirty="0">
                <a:solidFill>
                  <a:srgbClr val="494949"/>
                </a:solidFill>
                <a:effectLst/>
              </a:rPr>
              <a:t>"/"</a:t>
            </a:r>
            <a:r>
              <a:rPr lang="zh-CN" altLang="en-US" sz="1800" dirty="0">
                <a:solidFill>
                  <a:srgbClr val="494949"/>
                </a:solidFill>
                <a:effectLst/>
              </a:rPr>
              <a:t>开头，此时这就是一个绝对路径，而其他的都为相对路径，当前工作目录可以用</a:t>
            </a:r>
            <a:r>
              <a:rPr lang="en-US" altLang="zh-CN" sz="1800" dirty="0" err="1">
                <a:solidFill>
                  <a:srgbClr val="494949"/>
                </a:solidFill>
                <a:effectLst/>
              </a:rPr>
              <a:t>pwd</a:t>
            </a:r>
            <a:r>
              <a:rPr lang="zh-CN" altLang="en-US" sz="1800" dirty="0">
                <a:solidFill>
                  <a:srgbClr val="494949"/>
                </a:solidFill>
                <a:effectLst/>
              </a:rPr>
              <a:t>命令来获取，切换目录需要使用</a:t>
            </a:r>
            <a:r>
              <a:rPr lang="en-US" altLang="zh-CN" sz="1800" dirty="0">
                <a:solidFill>
                  <a:srgbClr val="494949"/>
                </a:solidFill>
                <a:effectLst/>
              </a:rPr>
              <a:t>cd</a:t>
            </a:r>
            <a:r>
              <a:rPr lang="zh-CN" altLang="en-US" sz="1800" dirty="0">
                <a:solidFill>
                  <a:srgbClr val="494949"/>
                </a:solidFill>
                <a:effectLst/>
              </a:rPr>
              <a:t>命令。在路径中</a:t>
            </a:r>
            <a:r>
              <a:rPr lang="en-US" altLang="zh-CN" sz="1800" dirty="0">
                <a:solidFill>
                  <a:srgbClr val="494949"/>
                </a:solidFill>
                <a:effectLst/>
              </a:rPr>
              <a:t>.</a:t>
            </a:r>
            <a:r>
              <a:rPr lang="zh-CN" altLang="en-US" sz="1800" dirty="0">
                <a:solidFill>
                  <a:srgbClr val="494949"/>
                </a:solidFill>
                <a:effectLst/>
              </a:rPr>
              <a:t>表示当前目录；</a:t>
            </a:r>
            <a:r>
              <a:rPr lang="en-US" altLang="zh-CN" sz="1800" dirty="0">
                <a:solidFill>
                  <a:srgbClr val="494949"/>
                </a:solidFill>
                <a:effectLst/>
              </a:rPr>
              <a:t>..</a:t>
            </a:r>
            <a:r>
              <a:rPr lang="zh-CN" altLang="en-US" sz="1800" dirty="0">
                <a:solidFill>
                  <a:srgbClr val="494949"/>
                </a:solidFill>
                <a:effectLst/>
              </a:rPr>
              <a:t>表示上级目录</a:t>
            </a:r>
            <a:endParaRPr lang="zh-CN" altLang="en-US" dirty="0"/>
          </a:p>
        </p:txBody>
      </p:sp>
      <p:pic>
        <p:nvPicPr>
          <p:cNvPr id="5" name="图片 4" descr="图形用户界面, 文本, 应用程序, 电子邮件&#10;&#10;描述已自动生成">
            <a:extLst>
              <a:ext uri="{FF2B5EF4-FFF2-40B4-BE49-F238E27FC236}">
                <a16:creationId xmlns:a16="http://schemas.microsoft.com/office/drawing/2014/main" id="{EEC7754C-86E4-5C84-5B03-EE4E19A5D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065" y="2590800"/>
            <a:ext cx="6348010" cy="3924640"/>
          </a:xfrm>
          <a:prstGeom prst="rect">
            <a:avLst/>
          </a:prstGeom>
        </p:spPr>
      </p:pic>
      <p:sp>
        <p:nvSpPr>
          <p:cNvPr id="6" name="文本框 5">
            <a:extLst>
              <a:ext uri="{FF2B5EF4-FFF2-40B4-BE49-F238E27FC236}">
                <a16:creationId xmlns:a16="http://schemas.microsoft.com/office/drawing/2014/main" id="{D6E08ACF-380D-4906-067B-51354D8D315C}"/>
              </a:ext>
            </a:extLst>
          </p:cNvPr>
          <p:cNvSpPr txBox="1"/>
          <p:nvPr/>
        </p:nvSpPr>
        <p:spPr>
          <a:xfrm>
            <a:off x="7142075" y="3210386"/>
            <a:ext cx="3081695" cy="1754326"/>
          </a:xfrm>
          <a:prstGeom prst="rect">
            <a:avLst/>
          </a:prstGeom>
          <a:noFill/>
        </p:spPr>
        <p:txBody>
          <a:bodyPr wrap="square" rtlCol="0">
            <a:spAutoFit/>
          </a:bodyPr>
          <a:lstStyle/>
          <a:p>
            <a:pPr>
              <a:lnSpc>
                <a:spcPct val="100000"/>
              </a:lnSpc>
              <a:spcBef>
                <a:spcPts val="0"/>
              </a:spcBef>
              <a:spcAft>
                <a:spcPts val="0"/>
              </a:spcAft>
            </a:pPr>
            <a:r>
              <a:rPr lang="zh-CN" altLang="en-US" dirty="0">
                <a:solidFill>
                  <a:srgbClr val="494949"/>
                </a:solidFill>
              </a:rPr>
              <a:t>该代码</a:t>
            </a:r>
            <a:r>
              <a:rPr lang="zh-CN" altLang="en-US" sz="1800" dirty="0">
                <a:solidFill>
                  <a:srgbClr val="494949"/>
                </a:solidFill>
                <a:effectLst/>
              </a:rPr>
              <a:t>展示了如何通过</a:t>
            </a:r>
            <a:r>
              <a:rPr lang="en-US" altLang="zh-CN" sz="1800" dirty="0" err="1">
                <a:solidFill>
                  <a:srgbClr val="494949"/>
                </a:solidFill>
                <a:effectLst/>
              </a:rPr>
              <a:t>pwd</a:t>
            </a:r>
            <a:r>
              <a:rPr lang="zh-CN" altLang="en-US" sz="1800" dirty="0">
                <a:solidFill>
                  <a:srgbClr val="494949"/>
                </a:solidFill>
                <a:effectLst/>
              </a:rPr>
              <a:t>和</a:t>
            </a:r>
            <a:r>
              <a:rPr lang="en-US" altLang="zh-CN" sz="1800" dirty="0">
                <a:solidFill>
                  <a:srgbClr val="494949"/>
                </a:solidFill>
                <a:effectLst/>
              </a:rPr>
              <a:t>cd</a:t>
            </a:r>
            <a:r>
              <a:rPr lang="zh-CN" altLang="en-US" sz="1800" dirty="0">
                <a:solidFill>
                  <a:srgbClr val="494949"/>
                </a:solidFill>
                <a:effectLst/>
              </a:rPr>
              <a:t>来获取</a:t>
            </a:r>
            <a:r>
              <a:rPr lang="en-US" altLang="zh-CN" sz="1800" dirty="0">
                <a:solidFill>
                  <a:srgbClr val="494949"/>
                </a:solidFill>
                <a:effectLst/>
              </a:rPr>
              <a:t>/</a:t>
            </a:r>
            <a:r>
              <a:rPr lang="zh-CN" altLang="en-US" sz="1800" dirty="0">
                <a:solidFill>
                  <a:srgbClr val="494949"/>
                </a:solidFill>
                <a:effectLst/>
              </a:rPr>
              <a:t>修改当前目录</a:t>
            </a:r>
          </a:p>
          <a:p>
            <a:pPr>
              <a:lnSpc>
                <a:spcPct val="100000"/>
              </a:lnSpc>
              <a:spcBef>
                <a:spcPts val="0"/>
              </a:spcBef>
              <a:spcAft>
                <a:spcPts val="0"/>
              </a:spcAft>
            </a:pPr>
            <a:r>
              <a:rPr lang="zh-CN" altLang="en-US" sz="1800" dirty="0">
                <a:solidFill>
                  <a:srgbClr val="494949"/>
                </a:solidFill>
                <a:effectLst/>
              </a:rPr>
              <a:t>一般如果我们运行一个没有指定路径的程序时，则该程序会在当前目录执行</a:t>
            </a:r>
          </a:p>
          <a:p>
            <a:endParaRPr lang="zh-CN" altLang="en-US" dirty="0"/>
          </a:p>
        </p:txBody>
      </p:sp>
    </p:spTree>
    <p:extLst>
      <p:ext uri="{BB962C8B-B14F-4D97-AF65-F5344CB8AC3E}">
        <p14:creationId xmlns:p14="http://schemas.microsoft.com/office/powerpoint/2010/main" val="1199572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0366DE-98A4-5EBE-FA67-8804AFF34B62}"/>
              </a:ext>
            </a:extLst>
          </p:cNvPr>
          <p:cNvSpPr>
            <a:spLocks noGrp="1"/>
          </p:cNvSpPr>
          <p:nvPr>
            <p:ph type="title"/>
          </p:nvPr>
        </p:nvSpPr>
        <p:spPr>
          <a:xfrm>
            <a:off x="676746" y="609600"/>
            <a:ext cx="3729076" cy="1320800"/>
          </a:xfrm>
        </p:spPr>
        <p:txBody>
          <a:bodyPr anchor="ctr">
            <a:normAutofit/>
          </a:bodyPr>
          <a:lstStyle/>
          <a:p>
            <a:r>
              <a:rPr lang="zh-CN" altLang="en-US" sz="3300" dirty="0"/>
              <a:t>在程序间创建连接</a:t>
            </a:r>
            <a:br>
              <a:rPr lang="zh-CN" altLang="en-US" sz="3300" dirty="0">
                <a:effectLst/>
              </a:rPr>
            </a:br>
            <a:endParaRPr lang="zh-CN" altLang="en-US" sz="3300" dirty="0"/>
          </a:p>
        </p:txBody>
      </p:sp>
      <p:sp>
        <p:nvSpPr>
          <p:cNvPr id="3" name="内容占位符 2">
            <a:extLst>
              <a:ext uri="{FF2B5EF4-FFF2-40B4-BE49-F238E27FC236}">
                <a16:creationId xmlns:a16="http://schemas.microsoft.com/office/drawing/2014/main" id="{0D7C84DD-2535-4CF8-201F-44A28A0548AF}"/>
              </a:ext>
            </a:extLst>
          </p:cNvPr>
          <p:cNvSpPr>
            <a:spLocks noGrp="1"/>
          </p:cNvSpPr>
          <p:nvPr>
            <p:ph idx="1"/>
          </p:nvPr>
        </p:nvSpPr>
        <p:spPr>
          <a:xfrm>
            <a:off x="685167" y="2160589"/>
            <a:ext cx="3720916" cy="3560733"/>
          </a:xfrm>
        </p:spPr>
        <p:txBody>
          <a:bodyPr>
            <a:normAutofit/>
          </a:bodyPr>
          <a:lstStyle/>
          <a:p>
            <a:r>
              <a:rPr lang="zh-CN" altLang="en-US">
                <a:effectLst/>
              </a:rPr>
              <a:t>在</a:t>
            </a:r>
            <a:r>
              <a:rPr lang="en-US" altLang="zh-CN">
                <a:effectLst/>
              </a:rPr>
              <a:t>shell</a:t>
            </a:r>
            <a:r>
              <a:rPr lang="zh-CN" altLang="en-US">
                <a:effectLst/>
              </a:rPr>
              <a:t>中有两个流，分别为输入流和输出流。当程序想要读取信息，它们会从输入流中读取；当程序想要打印信息，它们会将信息输出到输出流中。一般的程序输入输出流为中断，但是在</a:t>
            </a:r>
            <a:r>
              <a:rPr lang="en-US" altLang="zh-CN">
                <a:effectLst/>
              </a:rPr>
              <a:t>shell</a:t>
            </a:r>
            <a:r>
              <a:rPr lang="zh-CN" altLang="en-US">
                <a:effectLst/>
              </a:rPr>
              <a:t>里可以重定向流。</a:t>
            </a:r>
          </a:p>
          <a:p>
            <a:endParaRPr lang="zh-CN" altLang="en-US" dirty="0"/>
          </a:p>
        </p:txBody>
      </p:sp>
      <p:pic>
        <p:nvPicPr>
          <p:cNvPr id="5" name="图片 4" descr="图形用户界面, 文本, 应用程序&#10;&#10;描述已自动生成">
            <a:extLst>
              <a:ext uri="{FF2B5EF4-FFF2-40B4-BE49-F238E27FC236}">
                <a16:creationId xmlns:a16="http://schemas.microsoft.com/office/drawing/2014/main" id="{98749399-304A-6E3E-BD9F-57F73DF651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2315" y="2354491"/>
            <a:ext cx="4602747" cy="1507400"/>
          </a:xfrm>
          <a:prstGeom prst="rect">
            <a:avLst/>
          </a:prstGeom>
        </p:spPr>
      </p:pic>
      <p:sp>
        <p:nvSpPr>
          <p:cNvPr id="17" name="文本框 16">
            <a:extLst>
              <a:ext uri="{FF2B5EF4-FFF2-40B4-BE49-F238E27FC236}">
                <a16:creationId xmlns:a16="http://schemas.microsoft.com/office/drawing/2014/main" id="{CBCB3B6B-C5B1-B2D0-25EC-095F5DFFE969}"/>
              </a:ext>
            </a:extLst>
          </p:cNvPr>
          <p:cNvSpPr txBox="1"/>
          <p:nvPr/>
        </p:nvSpPr>
        <p:spPr>
          <a:xfrm>
            <a:off x="1015738" y="4701321"/>
            <a:ext cx="6103854" cy="646331"/>
          </a:xfrm>
          <a:prstGeom prst="rect">
            <a:avLst/>
          </a:prstGeom>
          <a:noFill/>
        </p:spPr>
        <p:txBody>
          <a:bodyPr wrap="square">
            <a:spAutoFit/>
          </a:bodyPr>
          <a:lstStyle/>
          <a:p>
            <a:pPr>
              <a:lnSpc>
                <a:spcPct val="100000"/>
              </a:lnSpc>
              <a:spcBef>
                <a:spcPts val="0"/>
              </a:spcBef>
              <a:spcAft>
                <a:spcPts val="0"/>
              </a:spcAft>
            </a:pPr>
            <a:r>
              <a:rPr lang="zh-CN" altLang="en-US" dirty="0">
                <a:solidFill>
                  <a:srgbClr val="494949"/>
                </a:solidFill>
              </a:rPr>
              <a:t>该代码</a:t>
            </a:r>
            <a:r>
              <a:rPr lang="zh-CN" altLang="en-US" sz="1800" dirty="0">
                <a:solidFill>
                  <a:srgbClr val="494949"/>
                </a:solidFill>
                <a:effectLst/>
              </a:rPr>
              <a:t>就是简易的重定向命令，通过</a:t>
            </a:r>
            <a:r>
              <a:rPr lang="en-US" altLang="zh-CN" sz="1800" dirty="0">
                <a:solidFill>
                  <a:srgbClr val="494949"/>
                </a:solidFill>
                <a:effectLst/>
              </a:rPr>
              <a:t>&lt;file(</a:t>
            </a:r>
            <a:r>
              <a:rPr lang="zh-CN" altLang="en-US" sz="1800" dirty="0">
                <a:solidFill>
                  <a:srgbClr val="494949"/>
                </a:solidFill>
                <a:effectLst/>
              </a:rPr>
              <a:t>覆盖输入）和</a:t>
            </a:r>
            <a:r>
              <a:rPr lang="en-US" altLang="zh-CN" sz="1800" dirty="0">
                <a:solidFill>
                  <a:srgbClr val="494949"/>
                </a:solidFill>
                <a:effectLst/>
              </a:rPr>
              <a:t>&gt;file</a:t>
            </a:r>
            <a:r>
              <a:rPr lang="zh-CN" altLang="en-US" sz="1800" dirty="0">
                <a:solidFill>
                  <a:srgbClr val="494949"/>
                </a:solidFill>
                <a:effectLst/>
              </a:rPr>
              <a:t>（覆盖输出）操作进行重定向。</a:t>
            </a:r>
          </a:p>
        </p:txBody>
      </p:sp>
    </p:spTree>
    <p:extLst>
      <p:ext uri="{BB962C8B-B14F-4D97-AF65-F5344CB8AC3E}">
        <p14:creationId xmlns:p14="http://schemas.microsoft.com/office/powerpoint/2010/main" val="3738224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D2FD78-C0C6-8D18-8A24-D56EA93DDE37}"/>
              </a:ext>
            </a:extLst>
          </p:cNvPr>
          <p:cNvSpPr>
            <a:spLocks noGrp="1"/>
          </p:cNvSpPr>
          <p:nvPr>
            <p:ph type="title"/>
          </p:nvPr>
        </p:nvSpPr>
        <p:spPr>
          <a:xfrm>
            <a:off x="978991" y="496479"/>
            <a:ext cx="8596668" cy="1320800"/>
          </a:xfrm>
        </p:spPr>
        <p:txBody>
          <a:bodyPr>
            <a:normAutofit fontScale="90000"/>
          </a:bodyPr>
          <a:lstStyle/>
          <a:p>
            <a:r>
              <a:rPr lang="zh-CN" altLang="en-US" sz="3300" dirty="0"/>
              <a:t>一个功能全面又强大的工具</a:t>
            </a:r>
            <a:r>
              <a:rPr lang="en-US" altLang="zh-CN" sz="3300" dirty="0"/>
              <a:t>——</a:t>
            </a:r>
            <a:r>
              <a:rPr lang="zh-CN" altLang="en-US" sz="3300" dirty="0"/>
              <a:t>根用户（</a:t>
            </a:r>
            <a:r>
              <a:rPr lang="en-US" altLang="zh-CN" sz="3300" dirty="0"/>
              <a:t>root user</a:t>
            </a:r>
            <a:r>
              <a:rPr lang="zh-CN" altLang="en-US" sz="3300" dirty="0"/>
              <a:t>）</a:t>
            </a:r>
            <a:br>
              <a:rPr lang="zh-CN" altLang="en-US" sz="1800" dirty="0">
                <a:effectLst/>
              </a:rPr>
            </a:br>
            <a:endParaRPr lang="zh-CN" altLang="en-US" dirty="0"/>
          </a:p>
        </p:txBody>
      </p:sp>
      <p:sp>
        <p:nvSpPr>
          <p:cNvPr id="3" name="内容占位符 2">
            <a:extLst>
              <a:ext uri="{FF2B5EF4-FFF2-40B4-BE49-F238E27FC236}">
                <a16:creationId xmlns:a16="http://schemas.microsoft.com/office/drawing/2014/main" id="{DEC20023-83E4-CDC6-0B56-40E4928F6F23}"/>
              </a:ext>
            </a:extLst>
          </p:cNvPr>
          <p:cNvSpPr>
            <a:spLocks noGrp="1"/>
          </p:cNvSpPr>
          <p:nvPr>
            <p:ph idx="1"/>
          </p:nvPr>
        </p:nvSpPr>
        <p:spPr>
          <a:xfrm>
            <a:off x="630200" y="1368737"/>
            <a:ext cx="8596668" cy="3880773"/>
          </a:xfrm>
        </p:spPr>
        <p:txBody>
          <a:bodyPr/>
          <a:lstStyle/>
          <a:p>
            <a:pPr>
              <a:lnSpc>
                <a:spcPct val="100000"/>
              </a:lnSpc>
              <a:spcBef>
                <a:spcPts val="0"/>
              </a:spcBef>
              <a:spcAft>
                <a:spcPts val="0"/>
              </a:spcAft>
            </a:pPr>
            <a:r>
              <a:rPr lang="zh-CN" altLang="en-US" sz="1800" dirty="0">
                <a:solidFill>
                  <a:srgbClr val="494949"/>
                </a:solidFill>
                <a:effectLst/>
              </a:rPr>
              <a:t>优点：在输出结果中，根用户几乎不受任何限制，他可以创建、读取、更新和删除系统中的任何文件。</a:t>
            </a:r>
          </a:p>
          <a:p>
            <a:pPr>
              <a:lnSpc>
                <a:spcPct val="100000"/>
              </a:lnSpc>
              <a:spcBef>
                <a:spcPts val="0"/>
              </a:spcBef>
              <a:spcAft>
                <a:spcPts val="0"/>
              </a:spcAft>
            </a:pPr>
            <a:r>
              <a:rPr lang="zh-CN" altLang="en-US" sz="1800" dirty="0">
                <a:solidFill>
                  <a:srgbClr val="494949"/>
                </a:solidFill>
                <a:effectLst/>
              </a:rPr>
              <a:t>有一件只有根用户才能做到的事</a:t>
            </a:r>
            <a:r>
              <a:rPr lang="en-US" altLang="zh-CN" sz="1800" dirty="0">
                <a:solidFill>
                  <a:srgbClr val="494949"/>
                </a:solidFill>
                <a:effectLst/>
              </a:rPr>
              <a:t>——</a:t>
            </a:r>
            <a:r>
              <a:rPr lang="zh-CN" altLang="en-US" sz="1800" dirty="0">
                <a:solidFill>
                  <a:srgbClr val="494949"/>
                </a:solidFill>
                <a:effectLst/>
              </a:rPr>
              <a:t>向</a:t>
            </a:r>
            <a:r>
              <a:rPr lang="en-US" altLang="zh-CN" sz="1800" dirty="0" err="1">
                <a:solidFill>
                  <a:srgbClr val="494949"/>
                </a:solidFill>
                <a:effectLst/>
              </a:rPr>
              <a:t>sysfs</a:t>
            </a:r>
            <a:r>
              <a:rPr lang="zh-CN" altLang="en-US" sz="1800" dirty="0">
                <a:solidFill>
                  <a:srgbClr val="494949"/>
                </a:solidFill>
                <a:effectLst/>
              </a:rPr>
              <a:t>文件写入内容。系统被挂载在</a:t>
            </a:r>
            <a:r>
              <a:rPr lang="en-US" altLang="zh-CN" sz="1800" dirty="0">
                <a:solidFill>
                  <a:srgbClr val="494949"/>
                </a:solidFill>
                <a:effectLst/>
              </a:rPr>
              <a:t>/sys</a:t>
            </a:r>
            <a:r>
              <a:rPr lang="zh-CN" altLang="en-US" sz="1800" dirty="0">
                <a:solidFill>
                  <a:srgbClr val="494949"/>
                </a:solidFill>
                <a:effectLst/>
              </a:rPr>
              <a:t>下，</a:t>
            </a:r>
            <a:r>
              <a:rPr lang="en-US" altLang="zh-CN" sz="1800" dirty="0" err="1">
                <a:solidFill>
                  <a:srgbClr val="494949"/>
                </a:solidFill>
                <a:effectLst/>
              </a:rPr>
              <a:t>sysfs</a:t>
            </a:r>
            <a:r>
              <a:rPr lang="zh-CN" altLang="en-US" sz="1800" dirty="0">
                <a:solidFill>
                  <a:srgbClr val="494949"/>
                </a:solidFill>
                <a:effectLst/>
              </a:rPr>
              <a:t>文件暴露了一些内核（</a:t>
            </a:r>
            <a:r>
              <a:rPr lang="en-US" altLang="zh-CN" sz="1800" dirty="0" err="1">
                <a:solidFill>
                  <a:srgbClr val="494949"/>
                </a:solidFill>
                <a:effectLst/>
              </a:rPr>
              <a:t>kernal</a:t>
            </a:r>
            <a:r>
              <a:rPr lang="zh-CN" altLang="en-US" sz="1800" dirty="0">
                <a:solidFill>
                  <a:srgbClr val="494949"/>
                </a:solidFill>
                <a:effectLst/>
              </a:rPr>
              <a:t>）参数。因此用户不需要借助任何专用的工具就可以轻松地在运行期间配置系统内核（然而这并不能在</a:t>
            </a:r>
            <a:r>
              <a:rPr lang="en-US" altLang="zh-CN" sz="1800" dirty="0">
                <a:solidFill>
                  <a:srgbClr val="494949"/>
                </a:solidFill>
                <a:effectLst/>
              </a:rPr>
              <a:t>windows</a:t>
            </a:r>
            <a:r>
              <a:rPr lang="zh-CN" altLang="en-US" sz="1800" dirty="0">
                <a:solidFill>
                  <a:srgbClr val="494949"/>
                </a:solidFill>
                <a:effectLst/>
              </a:rPr>
              <a:t>和</a:t>
            </a:r>
            <a:r>
              <a:rPr lang="en-US" altLang="zh-CN" sz="1800" dirty="0">
                <a:solidFill>
                  <a:srgbClr val="494949"/>
                </a:solidFill>
                <a:effectLst/>
              </a:rPr>
              <a:t>mac</a:t>
            </a:r>
            <a:r>
              <a:rPr lang="zh-CN" altLang="en-US" sz="1800" dirty="0">
                <a:solidFill>
                  <a:srgbClr val="494949"/>
                </a:solidFill>
                <a:effectLst/>
              </a:rPr>
              <a:t>里做，因为它们首先不具备根用户。</a:t>
            </a:r>
          </a:p>
          <a:p>
            <a:pPr>
              <a:lnSpc>
                <a:spcPct val="100000"/>
              </a:lnSpc>
              <a:spcBef>
                <a:spcPts val="0"/>
              </a:spcBef>
              <a:spcAft>
                <a:spcPts val="0"/>
              </a:spcAft>
            </a:pPr>
            <a:r>
              <a:rPr lang="zh-CN" altLang="en-US" sz="1800" dirty="0">
                <a:solidFill>
                  <a:srgbClr val="494949"/>
                </a:solidFill>
                <a:effectLst/>
              </a:rPr>
              <a:t>举例：笔记本亮度</a:t>
            </a:r>
          </a:p>
          <a:p>
            <a:endParaRPr lang="zh-CN" altLang="en-US" dirty="0"/>
          </a:p>
        </p:txBody>
      </p:sp>
    </p:spTree>
    <p:extLst>
      <p:ext uri="{BB962C8B-B14F-4D97-AF65-F5344CB8AC3E}">
        <p14:creationId xmlns:p14="http://schemas.microsoft.com/office/powerpoint/2010/main" val="581384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F2073A1-F58E-BA34-2EB1-82B1BFEF5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288" y="1302179"/>
            <a:ext cx="6134632" cy="388654"/>
          </a:xfrm>
          <a:prstGeom prst="rect">
            <a:avLst/>
          </a:prstGeom>
        </p:spPr>
      </p:pic>
      <p:sp>
        <p:nvSpPr>
          <p:cNvPr id="7" name="文本框 6">
            <a:extLst>
              <a:ext uri="{FF2B5EF4-FFF2-40B4-BE49-F238E27FC236}">
                <a16:creationId xmlns:a16="http://schemas.microsoft.com/office/drawing/2014/main" id="{CD335A2B-D84D-0AA6-3429-136CCFC8573A}"/>
              </a:ext>
            </a:extLst>
          </p:cNvPr>
          <p:cNvSpPr txBox="1"/>
          <p:nvPr/>
        </p:nvSpPr>
        <p:spPr>
          <a:xfrm>
            <a:off x="568288" y="682600"/>
            <a:ext cx="6103854" cy="369332"/>
          </a:xfrm>
          <a:prstGeom prst="rect">
            <a:avLst/>
          </a:prstGeom>
          <a:noFill/>
        </p:spPr>
        <p:txBody>
          <a:bodyPr wrap="square">
            <a:spAutoFit/>
          </a:bodyPr>
          <a:lstStyle/>
          <a:p>
            <a:pPr>
              <a:lnSpc>
                <a:spcPct val="100000"/>
              </a:lnSpc>
              <a:spcBef>
                <a:spcPts val="0"/>
              </a:spcBef>
              <a:spcAft>
                <a:spcPts val="0"/>
              </a:spcAft>
            </a:pPr>
            <a:r>
              <a:rPr lang="zh-CN" altLang="en-US" sz="1800" dirty="0">
                <a:solidFill>
                  <a:srgbClr val="494949"/>
                </a:solidFill>
                <a:effectLst/>
              </a:rPr>
              <a:t>举例：笔记本亮度</a:t>
            </a:r>
          </a:p>
        </p:txBody>
      </p:sp>
      <p:sp>
        <p:nvSpPr>
          <p:cNvPr id="9" name="文本框 8">
            <a:extLst>
              <a:ext uri="{FF2B5EF4-FFF2-40B4-BE49-F238E27FC236}">
                <a16:creationId xmlns:a16="http://schemas.microsoft.com/office/drawing/2014/main" id="{B1549223-6AFD-9702-566E-8E3F47CED550}"/>
              </a:ext>
            </a:extLst>
          </p:cNvPr>
          <p:cNvSpPr txBox="1"/>
          <p:nvPr/>
        </p:nvSpPr>
        <p:spPr>
          <a:xfrm>
            <a:off x="599066" y="1941080"/>
            <a:ext cx="6103854" cy="646331"/>
          </a:xfrm>
          <a:prstGeom prst="rect">
            <a:avLst/>
          </a:prstGeom>
          <a:noFill/>
        </p:spPr>
        <p:txBody>
          <a:bodyPr wrap="square">
            <a:spAutoFit/>
          </a:bodyPr>
          <a:lstStyle/>
          <a:p>
            <a:pPr>
              <a:lnSpc>
                <a:spcPct val="100000"/>
              </a:lnSpc>
              <a:spcBef>
                <a:spcPts val="0"/>
              </a:spcBef>
              <a:spcAft>
                <a:spcPts val="0"/>
              </a:spcAft>
            </a:pPr>
            <a:r>
              <a:rPr lang="zh-CN" altLang="en-US" sz="1800" dirty="0">
                <a:solidFill>
                  <a:srgbClr val="494949"/>
                </a:solidFill>
                <a:effectLst/>
              </a:rPr>
              <a:t>假设电脑的亮度在</a:t>
            </a:r>
            <a:r>
              <a:rPr lang="en-US" altLang="zh-CN" sz="1800" dirty="0">
                <a:solidFill>
                  <a:srgbClr val="494949"/>
                </a:solidFill>
                <a:effectLst/>
              </a:rPr>
              <a:t>backlight</a:t>
            </a:r>
            <a:r>
              <a:rPr lang="zh-CN" altLang="en-US" sz="1800" dirty="0">
                <a:solidFill>
                  <a:srgbClr val="494949"/>
                </a:solidFill>
                <a:effectLst/>
              </a:rPr>
              <a:t>中，我们可以通过代码</a:t>
            </a:r>
            <a:r>
              <a:rPr lang="zh-CN" altLang="en-US" dirty="0">
                <a:solidFill>
                  <a:srgbClr val="494949"/>
                </a:solidFill>
              </a:rPr>
              <a:t>下面</a:t>
            </a:r>
            <a:r>
              <a:rPr lang="zh-CN" altLang="en-US" sz="1800" dirty="0">
                <a:solidFill>
                  <a:srgbClr val="494949"/>
                </a:solidFill>
                <a:effectLst/>
              </a:rPr>
              <a:t>来实现</a:t>
            </a:r>
          </a:p>
        </p:txBody>
      </p:sp>
      <p:pic>
        <p:nvPicPr>
          <p:cNvPr id="11" name="图片 10">
            <a:extLst>
              <a:ext uri="{FF2B5EF4-FFF2-40B4-BE49-F238E27FC236}">
                <a16:creationId xmlns:a16="http://schemas.microsoft.com/office/drawing/2014/main" id="{3BC77B2B-8168-706B-039A-9ADC1EA18E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288" y="2837658"/>
            <a:ext cx="6096528" cy="449619"/>
          </a:xfrm>
          <a:prstGeom prst="rect">
            <a:avLst/>
          </a:prstGeom>
        </p:spPr>
      </p:pic>
      <p:sp>
        <p:nvSpPr>
          <p:cNvPr id="13" name="文本框 12">
            <a:extLst>
              <a:ext uri="{FF2B5EF4-FFF2-40B4-BE49-F238E27FC236}">
                <a16:creationId xmlns:a16="http://schemas.microsoft.com/office/drawing/2014/main" id="{C8F36EBD-5358-7587-20E8-440D6B13876B}"/>
              </a:ext>
            </a:extLst>
          </p:cNvPr>
          <p:cNvSpPr txBox="1"/>
          <p:nvPr/>
        </p:nvSpPr>
        <p:spPr>
          <a:xfrm>
            <a:off x="599066" y="3596327"/>
            <a:ext cx="6103854" cy="369332"/>
          </a:xfrm>
          <a:prstGeom prst="rect">
            <a:avLst/>
          </a:prstGeom>
          <a:noFill/>
        </p:spPr>
        <p:txBody>
          <a:bodyPr wrap="square">
            <a:spAutoFit/>
          </a:bodyPr>
          <a:lstStyle/>
          <a:p>
            <a:pPr>
              <a:lnSpc>
                <a:spcPct val="100000"/>
              </a:lnSpc>
              <a:spcBef>
                <a:spcPts val="0"/>
              </a:spcBef>
              <a:spcAft>
                <a:spcPts val="0"/>
              </a:spcAft>
            </a:pPr>
            <a:r>
              <a:rPr lang="en-US" altLang="zh-CN" sz="1800" dirty="0" err="1">
                <a:solidFill>
                  <a:srgbClr val="494949"/>
                </a:solidFill>
                <a:effectLst/>
              </a:rPr>
              <a:t>sudo</a:t>
            </a:r>
            <a:r>
              <a:rPr lang="zh-CN" altLang="en-US" sz="1800" dirty="0">
                <a:solidFill>
                  <a:srgbClr val="494949"/>
                </a:solidFill>
                <a:effectLst/>
              </a:rPr>
              <a:t>在这一行中启动了根用户，这样才能实现亮度的调节</a:t>
            </a:r>
          </a:p>
        </p:txBody>
      </p:sp>
      <p:pic>
        <p:nvPicPr>
          <p:cNvPr id="15" name="图片 14" descr="图片包含 图形用户界面&#10;&#10;描述已自动生成">
            <a:extLst>
              <a:ext uri="{FF2B5EF4-FFF2-40B4-BE49-F238E27FC236}">
                <a16:creationId xmlns:a16="http://schemas.microsoft.com/office/drawing/2014/main" id="{273A519B-8313-47A8-495B-A5EB5AC625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288" y="4547818"/>
            <a:ext cx="6081287" cy="426757"/>
          </a:xfrm>
          <a:prstGeom prst="rect">
            <a:avLst/>
          </a:prstGeom>
        </p:spPr>
      </p:pic>
      <p:sp>
        <p:nvSpPr>
          <p:cNvPr id="17" name="文本框 16">
            <a:extLst>
              <a:ext uri="{FF2B5EF4-FFF2-40B4-BE49-F238E27FC236}">
                <a16:creationId xmlns:a16="http://schemas.microsoft.com/office/drawing/2014/main" id="{7E22EE72-5752-20EA-21D1-605807E57F80}"/>
              </a:ext>
            </a:extLst>
          </p:cNvPr>
          <p:cNvSpPr txBox="1"/>
          <p:nvPr/>
        </p:nvSpPr>
        <p:spPr>
          <a:xfrm>
            <a:off x="640451" y="5232655"/>
            <a:ext cx="6103854" cy="646331"/>
          </a:xfrm>
          <a:prstGeom prst="rect">
            <a:avLst/>
          </a:prstGeom>
          <a:noFill/>
        </p:spPr>
        <p:txBody>
          <a:bodyPr wrap="square">
            <a:spAutoFit/>
          </a:bodyPr>
          <a:lstStyle/>
          <a:p>
            <a:pPr>
              <a:lnSpc>
                <a:spcPct val="100000"/>
              </a:lnSpc>
              <a:spcBef>
                <a:spcPts val="0"/>
              </a:spcBef>
              <a:spcAft>
                <a:spcPts val="0"/>
              </a:spcAft>
            </a:pPr>
            <a:r>
              <a:rPr lang="zh-CN" altLang="en-US" sz="1800" dirty="0">
                <a:solidFill>
                  <a:srgbClr val="494949"/>
                </a:solidFill>
                <a:effectLst/>
              </a:rPr>
              <a:t>这样便可以实现修改</a:t>
            </a:r>
            <a:r>
              <a:rPr lang="en-US" altLang="zh-CN" sz="1800" dirty="0">
                <a:solidFill>
                  <a:srgbClr val="494949"/>
                </a:solidFill>
                <a:effectLst/>
              </a:rPr>
              <a:t>LED</a:t>
            </a:r>
            <a:r>
              <a:rPr lang="zh-CN" altLang="en-US" sz="1800" dirty="0">
                <a:solidFill>
                  <a:srgbClr val="494949"/>
                </a:solidFill>
                <a:effectLst/>
              </a:rPr>
              <a:t>状态（因为此时用户已处于</a:t>
            </a:r>
            <a:r>
              <a:rPr lang="en-US" altLang="zh-CN" sz="1800" dirty="0">
                <a:solidFill>
                  <a:srgbClr val="494949"/>
                </a:solidFill>
                <a:effectLst/>
              </a:rPr>
              <a:t>root</a:t>
            </a:r>
            <a:r>
              <a:rPr lang="zh-CN" altLang="en-US" sz="1800" dirty="0">
                <a:solidFill>
                  <a:srgbClr val="494949"/>
                </a:solidFill>
                <a:effectLst/>
              </a:rPr>
              <a:t>状态）</a:t>
            </a:r>
          </a:p>
        </p:txBody>
      </p:sp>
    </p:spTree>
    <p:extLst>
      <p:ext uri="{BB962C8B-B14F-4D97-AF65-F5344CB8AC3E}">
        <p14:creationId xmlns:p14="http://schemas.microsoft.com/office/powerpoint/2010/main" val="804900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0BC6B-2857-D96C-D33F-054B09D7A036}"/>
              </a:ext>
            </a:extLst>
          </p:cNvPr>
          <p:cNvSpPr>
            <a:spLocks noGrp="1"/>
          </p:cNvSpPr>
          <p:nvPr>
            <p:ph type="title"/>
          </p:nvPr>
        </p:nvSpPr>
        <p:spPr/>
        <p:txBody>
          <a:bodyPr/>
          <a:lstStyle/>
          <a:p>
            <a:r>
              <a:rPr lang="zh-CN" altLang="en-US" dirty="0"/>
              <a:t>辅助知识</a:t>
            </a:r>
            <a:r>
              <a:rPr lang="en-US" altLang="zh-CN" dirty="0"/>
              <a:t>——</a:t>
            </a:r>
            <a:r>
              <a:rPr lang="zh-CN" altLang="en-US" dirty="0"/>
              <a:t>选择子</a:t>
            </a:r>
            <a:br>
              <a:rPr lang="zh-CN" altLang="en-US" sz="1800" dirty="0">
                <a:effectLst/>
              </a:rPr>
            </a:br>
            <a:endParaRPr lang="zh-CN" altLang="en-US" dirty="0"/>
          </a:p>
        </p:txBody>
      </p:sp>
      <p:pic>
        <p:nvPicPr>
          <p:cNvPr id="8194" name="Picture 2">
            <a:extLst>
              <a:ext uri="{FF2B5EF4-FFF2-40B4-BE49-F238E27FC236}">
                <a16:creationId xmlns:a16="http://schemas.microsoft.com/office/drawing/2014/main" id="{22C66BDF-3D18-8921-3F30-75AB3070C9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402883"/>
            <a:ext cx="5314950" cy="22860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39A1A584-9D44-A763-F1EB-DA6D7E7E07DC}"/>
              </a:ext>
            </a:extLst>
          </p:cNvPr>
          <p:cNvSpPr txBox="1"/>
          <p:nvPr/>
        </p:nvSpPr>
        <p:spPr>
          <a:xfrm>
            <a:off x="938017" y="4199749"/>
            <a:ext cx="6099242" cy="1754326"/>
          </a:xfrm>
          <a:prstGeom prst="rect">
            <a:avLst/>
          </a:prstGeom>
          <a:noFill/>
        </p:spPr>
        <p:txBody>
          <a:bodyPr wrap="square">
            <a:spAutoFit/>
          </a:bodyPr>
          <a:lstStyle/>
          <a:p>
            <a:pPr>
              <a:spcBef>
                <a:spcPts val="0"/>
              </a:spcBef>
              <a:spcAft>
                <a:spcPts val="0"/>
              </a:spcAft>
              <a:buFont typeface="Arial" panose="020B0604020202020204" pitchFamily="34" charset="0"/>
              <a:buChar char="•"/>
            </a:pPr>
            <a:r>
              <a:rPr lang="en-US" altLang="zh-CN" dirty="0">
                <a:solidFill>
                  <a:srgbClr val="494949"/>
                </a:solidFill>
              </a:rPr>
              <a:t>RPL:</a:t>
            </a:r>
            <a:r>
              <a:rPr lang="zh-CN" altLang="en-US" dirty="0">
                <a:solidFill>
                  <a:srgbClr val="494949"/>
                </a:solidFill>
              </a:rPr>
              <a:t>请求特权级别</a:t>
            </a:r>
          </a:p>
          <a:p>
            <a:pPr>
              <a:spcBef>
                <a:spcPts val="0"/>
              </a:spcBef>
              <a:spcAft>
                <a:spcPts val="0"/>
              </a:spcAft>
              <a:buFont typeface="Arial" panose="020B0604020202020204" pitchFamily="34" charset="0"/>
              <a:buChar char="•"/>
            </a:pPr>
            <a:r>
              <a:rPr lang="en-US" altLang="zh-CN" dirty="0">
                <a:solidFill>
                  <a:srgbClr val="494949"/>
                </a:solidFill>
              </a:rPr>
              <a:t>TI:</a:t>
            </a:r>
          </a:p>
          <a:p>
            <a:pPr>
              <a:spcBef>
                <a:spcPts val="0"/>
              </a:spcBef>
              <a:spcAft>
                <a:spcPts val="0"/>
              </a:spcAft>
              <a:buFont typeface="Arial" panose="020B0604020202020204" pitchFamily="34" charset="0"/>
              <a:buChar char="•"/>
            </a:pPr>
            <a:r>
              <a:rPr lang="en-US" altLang="zh-CN" dirty="0">
                <a:solidFill>
                  <a:srgbClr val="494949"/>
                </a:solidFill>
              </a:rPr>
              <a:t>TI=0</a:t>
            </a:r>
            <a:r>
              <a:rPr lang="zh-CN" altLang="en-US" dirty="0">
                <a:solidFill>
                  <a:srgbClr val="494949"/>
                </a:solidFill>
              </a:rPr>
              <a:t>查</a:t>
            </a:r>
            <a:r>
              <a:rPr lang="en-US" altLang="zh-CN" dirty="0">
                <a:solidFill>
                  <a:srgbClr val="494949"/>
                </a:solidFill>
              </a:rPr>
              <a:t>GDT</a:t>
            </a:r>
            <a:r>
              <a:rPr lang="zh-CN" altLang="en-US" dirty="0">
                <a:solidFill>
                  <a:srgbClr val="494949"/>
                </a:solidFill>
              </a:rPr>
              <a:t>表</a:t>
            </a:r>
            <a:endParaRPr lang="en-US" altLang="zh-CN" dirty="0">
              <a:solidFill>
                <a:srgbClr val="494949"/>
              </a:solidFill>
            </a:endParaRPr>
          </a:p>
          <a:p>
            <a:pPr>
              <a:spcBef>
                <a:spcPts val="0"/>
              </a:spcBef>
              <a:spcAft>
                <a:spcPts val="0"/>
              </a:spcAft>
              <a:buFont typeface="Arial" panose="020B0604020202020204" pitchFamily="34" charset="0"/>
              <a:buChar char="•"/>
            </a:pPr>
            <a:r>
              <a:rPr lang="en-US" altLang="zh-CN" dirty="0">
                <a:solidFill>
                  <a:srgbClr val="494949"/>
                </a:solidFill>
              </a:rPr>
              <a:t>TI=1</a:t>
            </a:r>
            <a:r>
              <a:rPr lang="zh-CN" altLang="en-US" dirty="0">
                <a:solidFill>
                  <a:srgbClr val="494949"/>
                </a:solidFill>
              </a:rPr>
              <a:t>查</a:t>
            </a:r>
            <a:r>
              <a:rPr lang="en-US" altLang="zh-CN" dirty="0">
                <a:solidFill>
                  <a:srgbClr val="494949"/>
                </a:solidFill>
              </a:rPr>
              <a:t>LDT</a:t>
            </a:r>
            <a:r>
              <a:rPr lang="zh-CN" altLang="en-US" dirty="0">
                <a:solidFill>
                  <a:srgbClr val="494949"/>
                </a:solidFill>
              </a:rPr>
              <a:t>表（</a:t>
            </a:r>
            <a:r>
              <a:rPr lang="en-US" altLang="zh-CN" dirty="0">
                <a:solidFill>
                  <a:srgbClr val="494949"/>
                </a:solidFill>
              </a:rPr>
              <a:t>Windows</a:t>
            </a:r>
            <a:r>
              <a:rPr lang="zh-CN" altLang="en-US" dirty="0">
                <a:solidFill>
                  <a:srgbClr val="494949"/>
                </a:solidFill>
              </a:rPr>
              <a:t>没有使用）</a:t>
            </a:r>
          </a:p>
          <a:p>
            <a:pPr>
              <a:spcBef>
                <a:spcPts val="0"/>
              </a:spcBef>
              <a:spcAft>
                <a:spcPts val="0"/>
              </a:spcAft>
              <a:buFont typeface="Arial" panose="020B0604020202020204" pitchFamily="34" charset="0"/>
              <a:buChar char="•"/>
            </a:pPr>
            <a:r>
              <a:rPr lang="en-US" altLang="zh-CN" dirty="0">
                <a:solidFill>
                  <a:srgbClr val="494949"/>
                </a:solidFill>
              </a:rPr>
              <a:t>INDEX</a:t>
            </a:r>
            <a:r>
              <a:rPr lang="zh-CN" altLang="en-US" dirty="0">
                <a:solidFill>
                  <a:srgbClr val="494949"/>
                </a:solidFill>
              </a:rPr>
              <a:t>： 处理器将索引值乘以</a:t>
            </a:r>
            <a:r>
              <a:rPr lang="en-US" altLang="zh-CN" dirty="0">
                <a:solidFill>
                  <a:srgbClr val="494949"/>
                </a:solidFill>
              </a:rPr>
              <a:t>8</a:t>
            </a:r>
            <a:r>
              <a:rPr lang="zh-CN" altLang="en-US" dirty="0">
                <a:solidFill>
                  <a:srgbClr val="494949"/>
                </a:solidFill>
              </a:rPr>
              <a:t>再加上</a:t>
            </a:r>
            <a:r>
              <a:rPr lang="en-US" altLang="zh-CN" dirty="0">
                <a:solidFill>
                  <a:srgbClr val="494949"/>
                </a:solidFill>
              </a:rPr>
              <a:t>GDT</a:t>
            </a:r>
            <a:r>
              <a:rPr lang="zh-CN" altLang="en-US" dirty="0">
                <a:solidFill>
                  <a:srgbClr val="494949"/>
                </a:solidFill>
              </a:rPr>
              <a:t>表的基址，就是要加载的段描述符</a:t>
            </a:r>
          </a:p>
        </p:txBody>
      </p:sp>
    </p:spTree>
    <p:extLst>
      <p:ext uri="{BB962C8B-B14F-4D97-AF65-F5344CB8AC3E}">
        <p14:creationId xmlns:p14="http://schemas.microsoft.com/office/powerpoint/2010/main" val="1979835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FB6C0-B198-458C-2FFE-1A9937A28E2D}"/>
              </a:ext>
            </a:extLst>
          </p:cNvPr>
          <p:cNvSpPr>
            <a:spLocks noGrp="1"/>
          </p:cNvSpPr>
          <p:nvPr>
            <p:ph type="title"/>
          </p:nvPr>
        </p:nvSpPr>
        <p:spPr/>
        <p:txBody>
          <a:bodyPr>
            <a:normAutofit/>
          </a:bodyPr>
          <a:lstStyle/>
          <a:p>
            <a:pPr>
              <a:lnSpc>
                <a:spcPct val="100000"/>
              </a:lnSpc>
            </a:pPr>
            <a:r>
              <a:rPr lang="zh-CN" altLang="en-US" sz="1800" b="1" dirty="0">
                <a:effectLst/>
              </a:rPr>
              <a:t>引导加载程序</a:t>
            </a:r>
            <a:br>
              <a:rPr lang="zh-CN" altLang="en-US" sz="1800" b="1" dirty="0">
                <a:effectLst/>
              </a:rPr>
            </a:br>
            <a:endParaRPr lang="zh-CN" altLang="en-US" dirty="0"/>
          </a:p>
        </p:txBody>
      </p:sp>
      <p:sp>
        <p:nvSpPr>
          <p:cNvPr id="3" name="内容占位符 2">
            <a:extLst>
              <a:ext uri="{FF2B5EF4-FFF2-40B4-BE49-F238E27FC236}">
                <a16:creationId xmlns:a16="http://schemas.microsoft.com/office/drawing/2014/main" id="{CC895861-EADF-86A6-EF7E-7F4E930808A5}"/>
              </a:ext>
            </a:extLst>
          </p:cNvPr>
          <p:cNvSpPr>
            <a:spLocks noGrp="1"/>
          </p:cNvSpPr>
          <p:nvPr>
            <p:ph idx="1"/>
          </p:nvPr>
        </p:nvSpPr>
        <p:spPr>
          <a:xfrm>
            <a:off x="441663" y="1270000"/>
            <a:ext cx="8596668" cy="3880773"/>
          </a:xfrm>
        </p:spPr>
        <p:txBody>
          <a:bodyPr/>
          <a:lstStyle/>
          <a:p>
            <a:r>
              <a:rPr lang="zh-CN" altLang="en-US" sz="1800" dirty="0">
                <a:solidFill>
                  <a:srgbClr val="494949"/>
                </a:solidFill>
                <a:effectLst/>
              </a:rPr>
              <a:t>引导加载程序是计算机上的一个程序。它启动其他程序，包括操作系统。引导加载程序运行引导指令，使您的操作系统工作并显示。这使得使用电脑比其他方式要容易得多</a:t>
            </a:r>
            <a:r>
              <a:rPr lang="en-US" altLang="zh-CN" sz="1800" dirty="0">
                <a:solidFill>
                  <a:srgbClr val="494949"/>
                </a:solidFill>
                <a:effectLst/>
              </a:rPr>
              <a:t>.</a:t>
            </a:r>
            <a:br>
              <a:rPr lang="en-US" altLang="zh-CN" sz="1800" dirty="0">
                <a:solidFill>
                  <a:srgbClr val="494949"/>
                </a:solidFill>
                <a:effectLst/>
              </a:rPr>
            </a:br>
            <a:endParaRPr lang="zh-CN" altLang="en-US" dirty="0"/>
          </a:p>
        </p:txBody>
      </p:sp>
      <p:sp>
        <p:nvSpPr>
          <p:cNvPr id="5" name="文本框 4">
            <a:extLst>
              <a:ext uri="{FF2B5EF4-FFF2-40B4-BE49-F238E27FC236}">
                <a16:creationId xmlns:a16="http://schemas.microsoft.com/office/drawing/2014/main" id="{1FD6F6CE-FCD4-E720-F2E2-DEE969620FF7}"/>
              </a:ext>
            </a:extLst>
          </p:cNvPr>
          <p:cNvSpPr txBox="1"/>
          <p:nvPr/>
        </p:nvSpPr>
        <p:spPr>
          <a:xfrm>
            <a:off x="677334" y="2558365"/>
            <a:ext cx="6103854" cy="369332"/>
          </a:xfrm>
          <a:prstGeom prst="rect">
            <a:avLst/>
          </a:prstGeom>
          <a:noFill/>
        </p:spPr>
        <p:txBody>
          <a:bodyPr wrap="square">
            <a:spAutoFit/>
          </a:bodyPr>
          <a:lstStyle/>
          <a:p>
            <a:pPr>
              <a:lnSpc>
                <a:spcPct val="100000"/>
              </a:lnSpc>
            </a:pPr>
            <a:r>
              <a:rPr lang="zh-CN" altLang="en-US" b="1" dirty="0">
                <a:solidFill>
                  <a:schemeClr val="accent1"/>
                </a:solidFill>
                <a:latin typeface="+mj-lt"/>
                <a:ea typeface="+mj-ea"/>
                <a:cs typeface="+mj-cs"/>
              </a:rPr>
              <a:t>用户态与内核态</a:t>
            </a:r>
          </a:p>
        </p:txBody>
      </p:sp>
      <p:sp>
        <p:nvSpPr>
          <p:cNvPr id="7" name="文本框 6">
            <a:extLst>
              <a:ext uri="{FF2B5EF4-FFF2-40B4-BE49-F238E27FC236}">
                <a16:creationId xmlns:a16="http://schemas.microsoft.com/office/drawing/2014/main" id="{3E839C90-4965-753F-27A6-3CCD5DF47778}"/>
              </a:ext>
            </a:extLst>
          </p:cNvPr>
          <p:cNvSpPr txBox="1"/>
          <p:nvPr/>
        </p:nvSpPr>
        <p:spPr>
          <a:xfrm>
            <a:off x="808349" y="3002677"/>
            <a:ext cx="6103854" cy="2585323"/>
          </a:xfrm>
          <a:prstGeom prst="rect">
            <a:avLst/>
          </a:prstGeom>
          <a:noFill/>
        </p:spPr>
        <p:txBody>
          <a:bodyPr wrap="square">
            <a:spAutoFit/>
          </a:bodyPr>
          <a:lstStyle/>
          <a:p>
            <a:pPr>
              <a:lnSpc>
                <a:spcPct val="100000"/>
              </a:lnSpc>
              <a:spcBef>
                <a:spcPts val="0"/>
              </a:spcBef>
              <a:spcAft>
                <a:spcPts val="0"/>
              </a:spcAft>
            </a:pPr>
            <a:r>
              <a:rPr lang="zh-CN" altLang="en-US" sz="1800" dirty="0">
                <a:solidFill>
                  <a:srgbClr val="494949"/>
                </a:solidFill>
                <a:effectLst/>
              </a:rPr>
              <a:t>用户态：</a:t>
            </a:r>
            <a:r>
              <a:rPr lang="zh-CN" altLang="en-US" sz="1800" dirty="0">
                <a:solidFill>
                  <a:srgbClr val="333333"/>
                </a:solidFill>
                <a:effectLst/>
              </a:rPr>
              <a:t>在</a:t>
            </a:r>
            <a:r>
              <a:rPr lang="en-US" altLang="zh-CN" sz="1800" dirty="0">
                <a:solidFill>
                  <a:srgbClr val="333333"/>
                </a:solidFill>
                <a:effectLst/>
              </a:rPr>
              <a:t>CPU</a:t>
            </a:r>
            <a:r>
              <a:rPr lang="zh-CN" altLang="en-US" sz="1800" dirty="0">
                <a:solidFill>
                  <a:srgbClr val="333333"/>
                </a:solidFill>
                <a:effectLst/>
              </a:rPr>
              <a:t>的设计中，用户态指非特权状态。在此状态下，执行的代码被硬件限定，不能进行某些操作，比如写入其他进程的存储空间，以防止给操作系统带来安全隐患。在操作系统的设计中，用户态也类似，指非特权的执行状态。内核禁止此状态下的代码进行潜在危险的操作，比如写入系统配置文件、杀掉其他用户的进程、重启系统等。</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333333"/>
                </a:solidFill>
                <a:effectLst/>
              </a:rPr>
              <a:t>内核态：</a:t>
            </a:r>
            <a:r>
              <a:rPr lang="en-US" altLang="zh-CN" sz="1800" dirty="0">
                <a:solidFill>
                  <a:srgbClr val="333333"/>
                </a:solidFill>
                <a:effectLst/>
              </a:rPr>
              <a:t>CPU</a:t>
            </a:r>
            <a:r>
              <a:rPr lang="zh-CN" altLang="en-US" sz="1800" dirty="0">
                <a:solidFill>
                  <a:srgbClr val="333333"/>
                </a:solidFill>
                <a:effectLst/>
              </a:rPr>
              <a:t>可以访问内存所有数据</a:t>
            </a:r>
            <a:r>
              <a:rPr lang="en-US" altLang="zh-CN" sz="1800" dirty="0">
                <a:solidFill>
                  <a:srgbClr val="333333"/>
                </a:solidFill>
                <a:effectLst/>
              </a:rPr>
              <a:t>, </a:t>
            </a:r>
            <a:r>
              <a:rPr lang="zh-CN" altLang="en-US" sz="1800" dirty="0">
                <a:solidFill>
                  <a:srgbClr val="333333"/>
                </a:solidFill>
                <a:effectLst/>
              </a:rPr>
              <a:t>包括外围设备</a:t>
            </a:r>
            <a:r>
              <a:rPr lang="en-US" altLang="zh-CN" sz="1800" dirty="0">
                <a:solidFill>
                  <a:srgbClr val="333333"/>
                </a:solidFill>
                <a:effectLst/>
              </a:rPr>
              <a:t>, </a:t>
            </a:r>
            <a:r>
              <a:rPr lang="zh-CN" altLang="en-US" sz="1800" dirty="0">
                <a:solidFill>
                  <a:srgbClr val="333333"/>
                </a:solidFill>
                <a:effectLst/>
              </a:rPr>
              <a:t>例如硬盘</a:t>
            </a:r>
            <a:r>
              <a:rPr lang="en-US" altLang="zh-CN" sz="1800" dirty="0">
                <a:solidFill>
                  <a:srgbClr val="333333"/>
                </a:solidFill>
                <a:effectLst/>
              </a:rPr>
              <a:t>, </a:t>
            </a:r>
            <a:r>
              <a:rPr lang="zh-CN" altLang="en-US" sz="1800" dirty="0">
                <a:solidFill>
                  <a:srgbClr val="333333"/>
                </a:solidFill>
                <a:effectLst/>
              </a:rPr>
              <a:t>网卡</a:t>
            </a:r>
            <a:r>
              <a:rPr lang="en-US" altLang="zh-CN" sz="1800" dirty="0">
                <a:solidFill>
                  <a:srgbClr val="333333"/>
                </a:solidFill>
                <a:effectLst/>
              </a:rPr>
              <a:t>. CPU</a:t>
            </a:r>
            <a:r>
              <a:rPr lang="zh-CN" altLang="en-US" sz="1800" dirty="0">
                <a:solidFill>
                  <a:srgbClr val="333333"/>
                </a:solidFill>
                <a:effectLst/>
              </a:rPr>
              <a:t>也可以将自己从一个程序切换到另一个程序。</a:t>
            </a:r>
            <a:endParaRPr lang="zh-CN" altLang="en-US" sz="1800" dirty="0">
              <a:solidFill>
                <a:srgbClr val="494949"/>
              </a:solidFill>
              <a:effectLst/>
            </a:endParaRPr>
          </a:p>
        </p:txBody>
      </p:sp>
    </p:spTree>
    <p:extLst>
      <p:ext uri="{BB962C8B-B14F-4D97-AF65-F5344CB8AC3E}">
        <p14:creationId xmlns:p14="http://schemas.microsoft.com/office/powerpoint/2010/main" val="121928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9CE95C-1E39-47CB-FB5D-F875C3C2853F}"/>
              </a:ext>
            </a:extLst>
          </p:cNvPr>
          <p:cNvSpPr>
            <a:spLocks noGrp="1"/>
          </p:cNvSpPr>
          <p:nvPr>
            <p:ph type="title"/>
          </p:nvPr>
        </p:nvSpPr>
        <p:spPr/>
        <p:txBody>
          <a:bodyPr/>
          <a:lstStyle/>
          <a:p>
            <a:r>
              <a:rPr lang="zh-CN" altLang="en-US" dirty="0"/>
              <a:t>目标期望和实践</a:t>
            </a:r>
          </a:p>
        </p:txBody>
      </p:sp>
      <p:sp>
        <p:nvSpPr>
          <p:cNvPr id="3" name="内容占位符 2">
            <a:extLst>
              <a:ext uri="{FF2B5EF4-FFF2-40B4-BE49-F238E27FC236}">
                <a16:creationId xmlns:a16="http://schemas.microsoft.com/office/drawing/2014/main" id="{50E81791-C932-75EB-6595-2997B3A4FFA7}"/>
              </a:ext>
            </a:extLst>
          </p:cNvPr>
          <p:cNvSpPr>
            <a:spLocks noGrp="1"/>
          </p:cNvSpPr>
          <p:nvPr>
            <p:ph idx="1"/>
          </p:nvPr>
        </p:nvSpPr>
        <p:spPr/>
        <p:txBody>
          <a:bodyPr/>
          <a:lstStyle/>
          <a:p>
            <a:r>
              <a:rPr lang="zh-CN" altLang="en-US" dirty="0"/>
              <a:t>一开始的目标：多了解操作系统，为</a:t>
            </a:r>
            <a:r>
              <a:rPr lang="en-US" altLang="zh-CN" dirty="0" err="1"/>
              <a:t>ib</a:t>
            </a:r>
            <a:r>
              <a:rPr lang="zh-CN" altLang="en-US" dirty="0"/>
              <a:t>的论文打好基础，扩展兴趣</a:t>
            </a:r>
            <a:endParaRPr lang="en-US" altLang="zh-CN" dirty="0"/>
          </a:p>
          <a:p>
            <a:r>
              <a:rPr lang="zh-CN" altLang="en-US" dirty="0"/>
              <a:t>开课后的目标：在学习慕课里关于操作系统的知识同时完成实验</a:t>
            </a:r>
            <a:r>
              <a:rPr lang="en-US" altLang="zh-CN" dirty="0"/>
              <a:t>lab1</a:t>
            </a:r>
            <a:r>
              <a:rPr lang="zh-CN" altLang="en-US" dirty="0"/>
              <a:t>和</a:t>
            </a:r>
            <a:r>
              <a:rPr lang="en-US" altLang="zh-CN" dirty="0"/>
              <a:t>2</a:t>
            </a:r>
          </a:p>
          <a:p>
            <a:r>
              <a:rPr lang="zh-CN" altLang="en-US" dirty="0"/>
              <a:t>遇到的瓶颈：虚拟机和实验环境的装载问题（共享文件夹和下载问题）</a:t>
            </a:r>
            <a:endParaRPr lang="en-US" altLang="zh-CN" dirty="0"/>
          </a:p>
          <a:p>
            <a:r>
              <a:rPr lang="zh-CN" altLang="en-US" dirty="0"/>
              <a:t>感想与收获：了解了许多关于操作系统的内容，包括认识到了这一门技术所涉猎的范围有多广</a:t>
            </a:r>
            <a:endParaRPr lang="en-US" altLang="zh-CN" dirty="0"/>
          </a:p>
          <a:p>
            <a:r>
              <a:rPr lang="zh-CN" altLang="en-US" dirty="0"/>
              <a:t>对未来的影响：为</a:t>
            </a:r>
            <a:r>
              <a:rPr lang="en-US" altLang="zh-CN" dirty="0" err="1"/>
              <a:t>ib</a:t>
            </a:r>
            <a:r>
              <a:rPr lang="zh-CN" altLang="en-US" dirty="0"/>
              <a:t>的论文打下基础；为可能的大学的内容做预习；</a:t>
            </a:r>
            <a:endParaRPr lang="en-US" altLang="zh-CN" dirty="0"/>
          </a:p>
        </p:txBody>
      </p:sp>
    </p:spTree>
    <p:extLst>
      <p:ext uri="{BB962C8B-B14F-4D97-AF65-F5344CB8AC3E}">
        <p14:creationId xmlns:p14="http://schemas.microsoft.com/office/powerpoint/2010/main" val="699972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8A765-B22F-DE52-CE60-861571BE7177}"/>
              </a:ext>
            </a:extLst>
          </p:cNvPr>
          <p:cNvSpPr>
            <a:spLocks noGrp="1"/>
          </p:cNvSpPr>
          <p:nvPr>
            <p:ph type="title"/>
          </p:nvPr>
        </p:nvSpPr>
        <p:spPr/>
        <p:txBody>
          <a:bodyPr/>
          <a:lstStyle/>
          <a:p>
            <a:r>
              <a:rPr lang="zh-CN" altLang="en-US" sz="1800" dirty="0">
                <a:effectLst/>
              </a:rPr>
              <a:t>关于如何解决问题</a:t>
            </a:r>
            <a:br>
              <a:rPr lang="zh-CN" altLang="en-US" sz="1800" dirty="0">
                <a:effectLst/>
              </a:rPr>
            </a:br>
            <a:endParaRPr lang="zh-CN" altLang="en-US" dirty="0"/>
          </a:p>
        </p:txBody>
      </p:sp>
      <p:sp>
        <p:nvSpPr>
          <p:cNvPr id="3" name="内容占位符 2">
            <a:extLst>
              <a:ext uri="{FF2B5EF4-FFF2-40B4-BE49-F238E27FC236}">
                <a16:creationId xmlns:a16="http://schemas.microsoft.com/office/drawing/2014/main" id="{AD5ACA18-7D84-2123-380D-B2FB29177AE0}"/>
              </a:ext>
            </a:extLst>
          </p:cNvPr>
          <p:cNvSpPr>
            <a:spLocks noGrp="1"/>
          </p:cNvSpPr>
          <p:nvPr>
            <p:ph idx="1"/>
          </p:nvPr>
        </p:nvSpPr>
        <p:spPr>
          <a:xfrm>
            <a:off x="394530" y="1199055"/>
            <a:ext cx="8596668" cy="3880773"/>
          </a:xfrm>
        </p:spPr>
        <p:txBody>
          <a:bodyPr/>
          <a:lstStyle/>
          <a:p>
            <a:endParaRPr lang="en-US" altLang="zh-CN" sz="1800" dirty="0">
              <a:solidFill>
                <a:srgbClr val="494949"/>
              </a:solidFill>
              <a:effectLst/>
            </a:endParaRPr>
          </a:p>
          <a:p>
            <a:r>
              <a:rPr lang="zh-CN" altLang="en-US" dirty="0">
                <a:solidFill>
                  <a:srgbClr val="494949"/>
                </a:solidFill>
              </a:rPr>
              <a:t>根据时间变通学习方式（有效管理时间）</a:t>
            </a:r>
            <a:endParaRPr lang="en-US" altLang="zh-CN" dirty="0">
              <a:solidFill>
                <a:srgbClr val="494949"/>
              </a:solidFill>
            </a:endParaRPr>
          </a:p>
          <a:p>
            <a:r>
              <a:rPr lang="zh-CN" altLang="en-US" dirty="0">
                <a:solidFill>
                  <a:srgbClr val="494949"/>
                </a:solidFill>
              </a:rPr>
              <a:t>自律</a:t>
            </a:r>
            <a:endParaRPr lang="en-US" altLang="zh-CN" dirty="0">
              <a:solidFill>
                <a:srgbClr val="494949"/>
              </a:solidFill>
            </a:endParaRPr>
          </a:p>
          <a:p>
            <a:r>
              <a:rPr lang="zh-CN" altLang="en-US">
                <a:solidFill>
                  <a:srgbClr val="494949"/>
                </a:solidFill>
              </a:rPr>
              <a:t>心态的调控</a:t>
            </a:r>
            <a:endParaRPr lang="en-US" altLang="zh-CN" dirty="0">
              <a:solidFill>
                <a:srgbClr val="494949"/>
              </a:solidFill>
            </a:endParaRPr>
          </a:p>
          <a:p>
            <a:endParaRPr lang="en-US" altLang="zh-CN" dirty="0">
              <a:solidFill>
                <a:srgbClr val="494949"/>
              </a:solidFill>
            </a:endParaRPr>
          </a:p>
          <a:p>
            <a:endParaRPr lang="zh-CN" altLang="en-US" dirty="0"/>
          </a:p>
        </p:txBody>
      </p:sp>
    </p:spTree>
    <p:extLst>
      <p:ext uri="{BB962C8B-B14F-4D97-AF65-F5344CB8AC3E}">
        <p14:creationId xmlns:p14="http://schemas.microsoft.com/office/powerpoint/2010/main" val="1721910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24285-2B4A-6D24-2E91-1CC484276890}"/>
              </a:ext>
            </a:extLst>
          </p:cNvPr>
          <p:cNvSpPr>
            <a:spLocks noGrp="1"/>
          </p:cNvSpPr>
          <p:nvPr>
            <p:ph type="title"/>
          </p:nvPr>
        </p:nvSpPr>
        <p:spPr/>
        <p:txBody>
          <a:bodyPr/>
          <a:lstStyle/>
          <a:p>
            <a:r>
              <a:rPr lang="zh-CN" altLang="en-US" dirty="0"/>
              <a:t>谢谢观看</a:t>
            </a:r>
          </a:p>
        </p:txBody>
      </p:sp>
    </p:spTree>
    <p:extLst>
      <p:ext uri="{BB962C8B-B14F-4D97-AF65-F5344CB8AC3E}">
        <p14:creationId xmlns:p14="http://schemas.microsoft.com/office/powerpoint/2010/main" val="1151146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7C04A2-7CC1-8046-87AB-9334B7A4F9ED}"/>
              </a:ext>
            </a:extLst>
          </p:cNvPr>
          <p:cNvSpPr>
            <a:spLocks noGrp="1"/>
          </p:cNvSpPr>
          <p:nvPr>
            <p:ph type="title"/>
          </p:nvPr>
        </p:nvSpPr>
        <p:spPr/>
        <p:txBody>
          <a:bodyPr/>
          <a:lstStyle/>
          <a:p>
            <a:r>
              <a:rPr lang="zh-CN" altLang="en-US" dirty="0"/>
              <a:t>介绍</a:t>
            </a:r>
          </a:p>
        </p:txBody>
      </p:sp>
      <p:sp>
        <p:nvSpPr>
          <p:cNvPr id="3" name="内容占位符 2">
            <a:extLst>
              <a:ext uri="{FF2B5EF4-FFF2-40B4-BE49-F238E27FC236}">
                <a16:creationId xmlns:a16="http://schemas.microsoft.com/office/drawing/2014/main" id="{B2A75937-8A8D-72D3-A82F-E51E18DAEEDF}"/>
              </a:ext>
            </a:extLst>
          </p:cNvPr>
          <p:cNvSpPr>
            <a:spLocks noGrp="1"/>
          </p:cNvSpPr>
          <p:nvPr>
            <p:ph idx="1"/>
          </p:nvPr>
        </p:nvSpPr>
        <p:spPr/>
        <p:txBody>
          <a:bodyPr/>
          <a:lstStyle/>
          <a:p>
            <a:r>
              <a:rPr lang="zh-CN" altLang="en-US" sz="1800" dirty="0">
                <a:solidFill>
                  <a:srgbClr val="494949"/>
                </a:solidFill>
                <a:effectLst/>
              </a:rPr>
              <a:t>该总结主要分为四个部分，第一个部分为专业知识，主要围绕</a:t>
            </a:r>
            <a:r>
              <a:rPr lang="en-US" altLang="zh-CN" sz="1800" dirty="0" err="1">
                <a:solidFill>
                  <a:srgbClr val="494949"/>
                </a:solidFill>
                <a:effectLst/>
              </a:rPr>
              <a:t>ostep</a:t>
            </a:r>
            <a:r>
              <a:rPr lang="zh-CN" altLang="en-US" sz="1800" dirty="0">
                <a:solidFill>
                  <a:srgbClr val="494949"/>
                </a:solidFill>
                <a:effectLst/>
              </a:rPr>
              <a:t>和学堂在线的课程进行的归纳性的总结；第二部分为</a:t>
            </a:r>
            <a:r>
              <a:rPr lang="en-US" altLang="zh-CN" sz="1800" dirty="0">
                <a:solidFill>
                  <a:srgbClr val="494949"/>
                </a:solidFill>
                <a:effectLst/>
              </a:rPr>
              <a:t>git</a:t>
            </a:r>
            <a:r>
              <a:rPr lang="zh-CN" altLang="en-US" sz="1800" dirty="0">
                <a:solidFill>
                  <a:srgbClr val="494949"/>
                </a:solidFill>
                <a:effectLst/>
              </a:rPr>
              <a:t>专业知识，主要围绕</a:t>
            </a:r>
            <a:r>
              <a:rPr lang="en-US" altLang="zh-CN" sz="1800" dirty="0">
                <a:solidFill>
                  <a:srgbClr val="494949"/>
                </a:solidFill>
                <a:effectLst/>
              </a:rPr>
              <a:t>git</a:t>
            </a:r>
            <a:r>
              <a:rPr lang="zh-CN" altLang="en-US" sz="1800" dirty="0">
                <a:solidFill>
                  <a:srgbClr val="494949"/>
                </a:solidFill>
                <a:effectLst/>
              </a:rPr>
              <a:t>课程所总；第三部分为辅助专业知识，为本人在上述一二部分中不理解的，并进行了归纳整理的部分；第四部分主要为小结，介绍本人所学的，关于学习和社交方面的学习的总结。</a:t>
            </a:r>
          </a:p>
          <a:p>
            <a:endParaRPr lang="zh-CN" altLang="en-US" dirty="0"/>
          </a:p>
        </p:txBody>
      </p:sp>
    </p:spTree>
    <p:extLst>
      <p:ext uri="{BB962C8B-B14F-4D97-AF65-F5344CB8AC3E}">
        <p14:creationId xmlns:p14="http://schemas.microsoft.com/office/powerpoint/2010/main" val="340392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320F9C-0520-5B3D-F5B0-9F9CDA3C05D7}"/>
              </a:ext>
            </a:extLst>
          </p:cNvPr>
          <p:cNvSpPr>
            <a:spLocks noGrp="1"/>
          </p:cNvSpPr>
          <p:nvPr>
            <p:ph type="title"/>
          </p:nvPr>
        </p:nvSpPr>
        <p:spPr>
          <a:xfrm>
            <a:off x="630936" y="630936"/>
            <a:ext cx="3599688" cy="1463040"/>
          </a:xfrm>
        </p:spPr>
        <p:txBody>
          <a:bodyPr anchor="ctr">
            <a:normAutofit fontScale="90000"/>
          </a:bodyPr>
          <a:lstStyle/>
          <a:p>
            <a:r>
              <a:rPr lang="zh-CN" altLang="en-US" sz="4800">
                <a:solidFill>
                  <a:srgbClr val="FFFFFF"/>
                </a:solidFill>
              </a:rPr>
              <a:t>专业知识</a:t>
            </a:r>
            <a:br>
              <a:rPr lang="zh-CN" altLang="en-US" sz="4800">
                <a:solidFill>
                  <a:srgbClr val="FFFFFF"/>
                </a:solidFill>
                <a:effectLst/>
              </a:rPr>
            </a:br>
            <a:endParaRPr lang="zh-CN" altLang="en-US" sz="4800">
              <a:solidFill>
                <a:srgbClr val="FFFFFF"/>
              </a:solidFill>
            </a:endParaRPr>
          </a:p>
        </p:txBody>
      </p:sp>
      <p:sp>
        <p:nvSpPr>
          <p:cNvPr id="4" name="Rectangle 1">
            <a:extLst>
              <a:ext uri="{FF2B5EF4-FFF2-40B4-BE49-F238E27FC236}">
                <a16:creationId xmlns:a16="http://schemas.microsoft.com/office/drawing/2014/main" id="{E9A8A9E2-6C96-3D3C-4194-4A2344A128DA}"/>
              </a:ext>
            </a:extLst>
          </p:cNvPr>
          <p:cNvSpPr>
            <a:spLocks noGrp="1" noChangeArrowheads="1"/>
          </p:cNvSpPr>
          <p:nvPr>
            <p:ph idx="1"/>
          </p:nvPr>
        </p:nvSpPr>
        <p:spPr bwMode="auto">
          <a:xfrm>
            <a:off x="240080" y="630936"/>
            <a:ext cx="7074409" cy="14630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indent="0" defTabSz="914400" eaLnBrk="0" fontAlgn="base" hangingPunct="0">
              <a:spcBef>
                <a:spcPct val="0"/>
              </a:spcBef>
              <a:spcAft>
                <a:spcPts val="600"/>
              </a:spcAft>
              <a:buClrTx/>
              <a:buSzTx/>
              <a:buNone/>
            </a:pPr>
            <a:r>
              <a:rPr lang="zh-CN" altLang="en-US" sz="1800" dirty="0">
                <a:solidFill>
                  <a:srgbClr val="494949"/>
                </a:solidFill>
              </a:rPr>
              <a:t>练习</a:t>
            </a:r>
            <a:r>
              <a:rPr lang="en-US" altLang="zh-CN" sz="1800" dirty="0">
                <a:solidFill>
                  <a:srgbClr val="494949"/>
                </a:solidFill>
              </a:rPr>
              <a:t>1</a:t>
            </a:r>
          </a:p>
          <a:p>
            <a:pPr marL="0" marR="0" lvl="0" indent="0" defTabSz="914400" rtl="0" eaLnBrk="0" fontAlgn="base" latinLnBrk="0" hangingPunct="0">
              <a:spcBef>
                <a:spcPct val="0"/>
              </a:spcBef>
              <a:spcAft>
                <a:spcPts val="600"/>
              </a:spcAft>
              <a:buClrTx/>
              <a:buSzTx/>
              <a:buFontTx/>
              <a:buChar char="•"/>
              <a:tabLst/>
            </a:pPr>
            <a:endParaRPr lang="en-US" altLang="zh-CN" sz="2200" dirty="0">
              <a:solidFill>
                <a:srgbClr val="FFFFFF"/>
              </a:solidFill>
            </a:endParaRPr>
          </a:p>
          <a:p>
            <a:pPr marL="0" indent="0" eaLnBrk="0" fontAlgn="base" hangingPunct="0">
              <a:spcBef>
                <a:spcPct val="0"/>
              </a:spcBef>
              <a:spcAft>
                <a:spcPts val="600"/>
              </a:spcAft>
              <a:buNone/>
            </a:pPr>
            <a:r>
              <a:rPr lang="zh-CN" altLang="en-US" sz="1800" dirty="0">
                <a:solidFill>
                  <a:srgbClr val="494949"/>
                </a:solidFill>
                <a:effectLst/>
              </a:rPr>
              <a:t>一个被系统认为是符合规范的硬盘主引导扇区的特征是什么？</a:t>
            </a:r>
          </a:p>
          <a:p>
            <a:pPr marL="0" marR="0" lvl="0" indent="0" defTabSz="914400" rtl="0" eaLnBrk="0" fontAlgn="base" latinLnBrk="0" hangingPunct="0">
              <a:spcBef>
                <a:spcPct val="0"/>
              </a:spcBef>
              <a:spcAft>
                <a:spcPts val="600"/>
              </a:spcAft>
              <a:buClrTx/>
              <a:buSzTx/>
              <a:buFontTx/>
              <a:buChar char="•"/>
              <a:tabLst/>
            </a:pPr>
            <a:endParaRPr lang="zh-CN" altLang="zh-CN" sz="2200" dirty="0">
              <a:solidFill>
                <a:srgbClr val="FFFFFF"/>
              </a:solidFill>
            </a:endParaRPr>
          </a:p>
        </p:txBody>
      </p:sp>
      <p:pic>
        <p:nvPicPr>
          <p:cNvPr id="1027" name="Picture 3" descr="文本&#10;&#10;描述已自动生成">
            <a:extLst>
              <a:ext uri="{FF2B5EF4-FFF2-40B4-BE49-F238E27FC236}">
                <a16:creationId xmlns:a16="http://schemas.microsoft.com/office/drawing/2014/main" id="{ED6CEEAE-AF78-AC81-D00F-1ABA75CADA9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0936" y="2242226"/>
            <a:ext cx="6094428" cy="275969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C6C96FD3-7A6C-861D-4043-3101E84D72A3}"/>
              </a:ext>
            </a:extLst>
          </p:cNvPr>
          <p:cNvSpPr txBox="1"/>
          <p:nvPr/>
        </p:nvSpPr>
        <p:spPr>
          <a:xfrm>
            <a:off x="6881817" y="2242226"/>
            <a:ext cx="6094428" cy="2862322"/>
          </a:xfrm>
          <a:prstGeom prst="rect">
            <a:avLst/>
          </a:prstGeom>
          <a:noFill/>
        </p:spPr>
        <p:txBody>
          <a:bodyPr wrap="square">
            <a:spAutoFit/>
          </a:bodyPr>
          <a:lstStyle/>
          <a:p>
            <a:pPr>
              <a:lnSpc>
                <a:spcPct val="100000"/>
              </a:lnSpc>
              <a:spcBef>
                <a:spcPts val="0"/>
              </a:spcBef>
              <a:spcAft>
                <a:spcPts val="0"/>
              </a:spcAft>
            </a:pPr>
            <a:r>
              <a:rPr lang="zh-CN" altLang="en-US" sz="1800" dirty="0">
                <a:solidFill>
                  <a:srgbClr val="494949"/>
                </a:solidFill>
                <a:effectLst/>
              </a:rPr>
              <a:t>如图所示，</a:t>
            </a:r>
            <a:r>
              <a:rPr lang="en-US" altLang="zh-CN" sz="1800" dirty="0" err="1">
                <a:solidFill>
                  <a:srgbClr val="494949"/>
                </a:solidFill>
                <a:effectLst/>
              </a:rPr>
              <a:t>ucoreimg</a:t>
            </a:r>
            <a:r>
              <a:rPr lang="zh-CN" altLang="en-US" sz="1800" dirty="0">
                <a:solidFill>
                  <a:srgbClr val="494949"/>
                </a:solidFill>
                <a:effectLst/>
              </a:rPr>
              <a:t>的作用为以下三点：</a:t>
            </a:r>
          </a:p>
          <a:p>
            <a:pPr>
              <a:spcBef>
                <a:spcPts val="0"/>
              </a:spcBef>
              <a:spcAft>
                <a:spcPts val="0"/>
              </a:spcAft>
              <a:buFont typeface="Arial" panose="020B0604020202020204" pitchFamily="34" charset="0"/>
              <a:buChar char="•"/>
            </a:pPr>
            <a:r>
              <a:rPr lang="zh-CN" altLang="en-US" sz="1800" dirty="0">
                <a:solidFill>
                  <a:srgbClr val="494949"/>
                </a:solidFill>
                <a:effectLst/>
              </a:rPr>
              <a:t>创建了一个</a:t>
            </a:r>
            <a:r>
              <a:rPr lang="en-US" altLang="zh-CN" sz="1800" dirty="0">
                <a:solidFill>
                  <a:srgbClr val="494949"/>
                </a:solidFill>
                <a:effectLst/>
              </a:rPr>
              <a:t>10000</a:t>
            </a:r>
            <a:r>
              <a:rPr lang="zh-CN" altLang="en-US" sz="1800" dirty="0">
                <a:solidFill>
                  <a:srgbClr val="494949"/>
                </a:solidFill>
                <a:effectLst/>
              </a:rPr>
              <a:t>字节的新库</a:t>
            </a:r>
          </a:p>
          <a:p>
            <a:pPr>
              <a:spcBef>
                <a:spcPts val="0"/>
              </a:spcBef>
              <a:spcAft>
                <a:spcPts val="0"/>
              </a:spcAft>
              <a:buFont typeface="Arial" panose="020B0604020202020204" pitchFamily="34" charset="0"/>
              <a:buChar char="•"/>
            </a:pPr>
            <a:r>
              <a:rPr lang="zh-CN" altLang="en-US" sz="1800" dirty="0">
                <a:solidFill>
                  <a:srgbClr val="494949"/>
                </a:solidFill>
                <a:effectLst/>
              </a:rPr>
              <a:t>将</a:t>
            </a:r>
            <a:r>
              <a:rPr lang="en-US" altLang="zh-CN" sz="1800" dirty="0" err="1">
                <a:solidFill>
                  <a:srgbClr val="494949"/>
                </a:solidFill>
                <a:effectLst/>
              </a:rPr>
              <a:t>bootblock</a:t>
            </a:r>
            <a:r>
              <a:rPr lang="zh-CN" altLang="en-US" sz="1800" dirty="0">
                <a:solidFill>
                  <a:srgbClr val="494949"/>
                </a:solidFill>
                <a:effectLst/>
              </a:rPr>
              <a:t>进行不截断输出</a:t>
            </a:r>
          </a:p>
          <a:p>
            <a:pPr>
              <a:spcBef>
                <a:spcPts val="0"/>
              </a:spcBef>
              <a:spcAft>
                <a:spcPts val="0"/>
              </a:spcAft>
              <a:buFont typeface="Arial" panose="020B0604020202020204" pitchFamily="34" charset="0"/>
              <a:buChar char="•"/>
            </a:pPr>
            <a:r>
              <a:rPr lang="zh-CN" altLang="en-US" sz="1800" dirty="0">
                <a:solidFill>
                  <a:srgbClr val="494949"/>
                </a:solidFill>
                <a:effectLst/>
              </a:rPr>
              <a:t>将</a:t>
            </a:r>
            <a:r>
              <a:rPr lang="en-US" altLang="zh-CN" sz="1800" dirty="0" err="1">
                <a:solidFill>
                  <a:srgbClr val="494949"/>
                </a:solidFill>
                <a:effectLst/>
              </a:rPr>
              <a:t>kernal</a:t>
            </a:r>
            <a:r>
              <a:rPr lang="zh-CN" altLang="en-US" sz="1800" dirty="0">
                <a:solidFill>
                  <a:srgbClr val="494949"/>
                </a:solidFill>
                <a:effectLst/>
              </a:rPr>
              <a:t>进行不截断输出</a:t>
            </a:r>
            <a:endParaRPr lang="en-US" altLang="zh-CN" sz="1800" dirty="0">
              <a:solidFill>
                <a:srgbClr val="494949"/>
              </a:solidFill>
              <a:effectLst/>
            </a:endParaRPr>
          </a:p>
          <a:p>
            <a:pPr>
              <a:spcBef>
                <a:spcPts val="0"/>
              </a:spcBef>
              <a:spcAft>
                <a:spcPts val="0"/>
              </a:spcAft>
              <a:buFont typeface="Arial" panose="020B0604020202020204" pitchFamily="34" charset="0"/>
              <a:buChar char="•"/>
            </a:pPr>
            <a:endParaRPr lang="en-US" altLang="zh-CN" dirty="0">
              <a:solidFill>
                <a:srgbClr val="494949"/>
              </a:solidFill>
            </a:endParaRPr>
          </a:p>
          <a:p>
            <a:pPr>
              <a:spcBef>
                <a:spcPts val="0"/>
              </a:spcBef>
              <a:spcAft>
                <a:spcPts val="0"/>
              </a:spcAft>
            </a:pPr>
            <a:r>
              <a:rPr lang="zh-CN" altLang="en-US" sz="1800" dirty="0">
                <a:solidFill>
                  <a:srgbClr val="494949"/>
                </a:solidFill>
                <a:effectLst/>
              </a:rPr>
              <a:t>扇区特征：</a:t>
            </a:r>
            <a:endParaRPr lang="en-US" altLang="zh-CN" sz="1800" dirty="0">
              <a:solidFill>
                <a:srgbClr val="494949"/>
              </a:solidFill>
              <a:effectLst/>
            </a:endParaRPr>
          </a:p>
          <a:p>
            <a:pPr marL="285750" indent="-285750">
              <a:spcBef>
                <a:spcPts val="0"/>
              </a:spcBef>
              <a:spcAft>
                <a:spcPts val="0"/>
              </a:spcAft>
              <a:buFont typeface="Arial" panose="020B0604020202020204" pitchFamily="34" charset="0"/>
              <a:buChar char="•"/>
            </a:pPr>
            <a:r>
              <a:rPr lang="en-US" altLang="zh-CN" sz="1800" dirty="0">
                <a:solidFill>
                  <a:srgbClr val="494949"/>
                </a:solidFill>
                <a:effectLst/>
              </a:rPr>
              <a:t>512MB</a:t>
            </a:r>
          </a:p>
          <a:p>
            <a:pPr marL="285750" indent="-285750">
              <a:lnSpc>
                <a:spcPct val="100000"/>
              </a:lnSpc>
              <a:spcBef>
                <a:spcPts val="0"/>
              </a:spcBef>
              <a:spcAft>
                <a:spcPts val="0"/>
              </a:spcAft>
              <a:buFont typeface="Arial" panose="020B0604020202020204" pitchFamily="34" charset="0"/>
              <a:buChar char="•"/>
            </a:pPr>
            <a:r>
              <a:rPr lang="en-US" altLang="zh-CN" sz="1800" dirty="0" err="1">
                <a:solidFill>
                  <a:srgbClr val="494949"/>
                </a:solidFill>
                <a:effectLst/>
              </a:rPr>
              <a:t>buf</a:t>
            </a:r>
            <a:r>
              <a:rPr lang="en-US" altLang="zh-CN" sz="1800" dirty="0">
                <a:solidFill>
                  <a:srgbClr val="494949"/>
                </a:solidFill>
                <a:effectLst/>
              </a:rPr>
              <a:t>[510]=0x55;</a:t>
            </a:r>
          </a:p>
          <a:p>
            <a:pPr marL="285750" indent="-285750">
              <a:lnSpc>
                <a:spcPct val="100000"/>
              </a:lnSpc>
              <a:spcBef>
                <a:spcPts val="0"/>
              </a:spcBef>
              <a:spcAft>
                <a:spcPts val="0"/>
              </a:spcAft>
              <a:buFont typeface="Arial" panose="020B0604020202020204" pitchFamily="34" charset="0"/>
              <a:buChar char="•"/>
            </a:pPr>
            <a:r>
              <a:rPr lang="en-US" altLang="zh-CN" sz="1800" dirty="0" err="1">
                <a:solidFill>
                  <a:srgbClr val="494949"/>
                </a:solidFill>
                <a:effectLst/>
              </a:rPr>
              <a:t>buf</a:t>
            </a:r>
            <a:r>
              <a:rPr lang="en-US" altLang="zh-CN" sz="1800" dirty="0">
                <a:solidFill>
                  <a:srgbClr val="494949"/>
                </a:solidFill>
                <a:effectLst/>
              </a:rPr>
              <a:t>[501]=0xAA;</a:t>
            </a:r>
          </a:p>
          <a:p>
            <a:pPr marL="285750" indent="-285750">
              <a:spcBef>
                <a:spcPts val="0"/>
              </a:spcBef>
              <a:spcAft>
                <a:spcPts val="0"/>
              </a:spcAft>
              <a:buFont typeface="Arial" panose="020B0604020202020204" pitchFamily="34" charset="0"/>
              <a:buChar char="•"/>
            </a:pPr>
            <a:endParaRPr lang="zh-CN" altLang="en-US" sz="1800" dirty="0">
              <a:solidFill>
                <a:srgbClr val="494949"/>
              </a:solidFill>
              <a:effectLst/>
            </a:endParaRPr>
          </a:p>
        </p:txBody>
      </p:sp>
      <p:sp>
        <p:nvSpPr>
          <p:cNvPr id="7" name="Rectangle 4">
            <a:extLst>
              <a:ext uri="{FF2B5EF4-FFF2-40B4-BE49-F238E27FC236}">
                <a16:creationId xmlns:a16="http://schemas.microsoft.com/office/drawing/2014/main" id="{5B0205D0-611C-CFCF-1FEF-58B39813782B}"/>
              </a:ext>
            </a:extLst>
          </p:cNvPr>
          <p:cNvSpPr>
            <a:spLocks noChangeArrowheads="1"/>
          </p:cNvSpPr>
          <p:nvPr/>
        </p:nvSpPr>
        <p:spPr bwMode="auto">
          <a:xfrm>
            <a:off x="244232" y="993124"/>
            <a:ext cx="57166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zh-CN" altLang="zh-CN" dirty="0">
                <a:solidFill>
                  <a:srgbClr val="494949"/>
                </a:solidFill>
              </a:rPr>
              <a:t>操作系统镜像文件ucore.img是如何一步一步生成的</a:t>
            </a:r>
            <a:r>
              <a:rPr lang="zh-CN" altLang="en-US" dirty="0">
                <a:solidFill>
                  <a:srgbClr val="494949"/>
                </a:solidFill>
              </a:rPr>
              <a:t>？</a:t>
            </a:r>
            <a:r>
              <a:rPr lang="zh-CN" altLang="zh-CN" dirty="0">
                <a:solidFill>
                  <a:srgbClr val="494949"/>
                </a:solidFill>
              </a:rPr>
              <a:t> </a:t>
            </a:r>
          </a:p>
        </p:txBody>
      </p:sp>
    </p:spTree>
    <p:extLst>
      <p:ext uri="{BB962C8B-B14F-4D97-AF65-F5344CB8AC3E}">
        <p14:creationId xmlns:p14="http://schemas.microsoft.com/office/powerpoint/2010/main" val="3657536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ABB51-D862-4A59-0CD7-FA3B6F12236C}"/>
              </a:ext>
            </a:extLst>
          </p:cNvPr>
          <p:cNvSpPr>
            <a:spLocks noGrp="1"/>
          </p:cNvSpPr>
          <p:nvPr>
            <p:ph type="title"/>
          </p:nvPr>
        </p:nvSpPr>
        <p:spPr>
          <a:xfrm>
            <a:off x="205994" y="573864"/>
            <a:ext cx="8596668" cy="1320800"/>
          </a:xfrm>
        </p:spPr>
        <p:txBody>
          <a:bodyPr>
            <a:normAutofit fontScale="90000"/>
          </a:bodyPr>
          <a:lstStyle/>
          <a:p>
            <a:r>
              <a:rPr lang="zh-CN" altLang="en-US" sz="2000" dirty="0">
                <a:solidFill>
                  <a:srgbClr val="494949"/>
                </a:solidFill>
                <a:latin typeface="+mn-lt"/>
                <a:ea typeface="+mn-ea"/>
                <a:cs typeface="+mn-cs"/>
              </a:rPr>
              <a:t>练习</a:t>
            </a:r>
            <a:r>
              <a:rPr lang="en-US" altLang="zh-CN" sz="2000" dirty="0">
                <a:solidFill>
                  <a:srgbClr val="494949"/>
                </a:solidFill>
                <a:latin typeface="+mn-lt"/>
                <a:ea typeface="+mn-ea"/>
                <a:cs typeface="+mn-cs"/>
              </a:rPr>
              <a:t>5</a:t>
            </a:r>
            <a:r>
              <a:rPr lang="zh-CN" altLang="en-US" sz="2000" dirty="0">
                <a:solidFill>
                  <a:srgbClr val="494949"/>
                </a:solidFill>
                <a:latin typeface="+mn-lt"/>
                <a:ea typeface="+mn-ea"/>
                <a:cs typeface="+mn-cs"/>
              </a:rPr>
              <a:t>：实现函数调用堆栈跟踪函数 （需要编程）</a:t>
            </a:r>
            <a:br>
              <a:rPr lang="zh-CN" altLang="en-US" sz="2000" dirty="0">
                <a:solidFill>
                  <a:srgbClr val="494949"/>
                </a:solidFill>
                <a:latin typeface="+mn-lt"/>
                <a:ea typeface="+mn-ea"/>
                <a:cs typeface="+mn-cs"/>
              </a:rPr>
            </a:br>
            <a:r>
              <a:rPr lang="zh-CN" altLang="en-US" sz="2000" dirty="0">
                <a:solidFill>
                  <a:srgbClr val="494949"/>
                </a:solidFill>
                <a:latin typeface="+mn-lt"/>
                <a:ea typeface="+mn-ea"/>
                <a:cs typeface="+mn-cs"/>
              </a:rPr>
              <a:t>我们需要在</a:t>
            </a:r>
            <a:r>
              <a:rPr lang="en-US" altLang="zh-CN" sz="2000" dirty="0">
                <a:solidFill>
                  <a:srgbClr val="494949"/>
                </a:solidFill>
                <a:latin typeface="+mn-lt"/>
                <a:ea typeface="+mn-ea"/>
                <a:cs typeface="+mn-cs"/>
              </a:rPr>
              <a:t>lab1</a:t>
            </a:r>
            <a:r>
              <a:rPr lang="zh-CN" altLang="en-US" sz="2000" dirty="0">
                <a:solidFill>
                  <a:srgbClr val="494949"/>
                </a:solidFill>
                <a:latin typeface="+mn-lt"/>
                <a:ea typeface="+mn-ea"/>
                <a:cs typeface="+mn-cs"/>
              </a:rPr>
              <a:t>中完成</a:t>
            </a:r>
            <a:r>
              <a:rPr lang="en-US" altLang="zh-CN" sz="2000" dirty="0" err="1">
                <a:solidFill>
                  <a:srgbClr val="494949"/>
                </a:solidFill>
                <a:latin typeface="+mn-lt"/>
                <a:ea typeface="+mn-ea"/>
                <a:cs typeface="+mn-cs"/>
              </a:rPr>
              <a:t>kdebug.c</a:t>
            </a:r>
            <a:r>
              <a:rPr lang="zh-CN" altLang="en-US" sz="2000" dirty="0">
                <a:solidFill>
                  <a:srgbClr val="494949"/>
                </a:solidFill>
                <a:latin typeface="+mn-lt"/>
                <a:ea typeface="+mn-ea"/>
                <a:cs typeface="+mn-cs"/>
              </a:rPr>
              <a:t>中函数</a:t>
            </a:r>
            <a:r>
              <a:rPr lang="en-US" altLang="zh-CN" sz="2000" dirty="0" err="1">
                <a:solidFill>
                  <a:srgbClr val="494949"/>
                </a:solidFill>
                <a:latin typeface="+mn-lt"/>
                <a:ea typeface="+mn-ea"/>
                <a:cs typeface="+mn-cs"/>
              </a:rPr>
              <a:t>print_stackframe</a:t>
            </a:r>
            <a:r>
              <a:rPr lang="zh-CN" altLang="en-US" sz="2000" dirty="0">
                <a:solidFill>
                  <a:srgbClr val="494949"/>
                </a:solidFill>
                <a:latin typeface="+mn-lt"/>
                <a:ea typeface="+mn-ea"/>
                <a:cs typeface="+mn-cs"/>
              </a:rPr>
              <a:t>的实现，可以通过函数</a:t>
            </a:r>
            <a:r>
              <a:rPr lang="en-US" altLang="zh-CN" sz="2000" dirty="0" err="1">
                <a:solidFill>
                  <a:srgbClr val="494949"/>
                </a:solidFill>
                <a:latin typeface="+mn-lt"/>
                <a:ea typeface="+mn-ea"/>
                <a:cs typeface="+mn-cs"/>
              </a:rPr>
              <a:t>print_stackframe</a:t>
            </a:r>
            <a:r>
              <a:rPr lang="zh-CN" altLang="en-US" sz="2000" dirty="0">
                <a:solidFill>
                  <a:srgbClr val="494949"/>
                </a:solidFill>
                <a:latin typeface="+mn-lt"/>
                <a:ea typeface="+mn-ea"/>
                <a:cs typeface="+mn-cs"/>
              </a:rPr>
              <a:t>来跟踪函数调用堆栈中记录的返回地址。</a:t>
            </a:r>
            <a:br>
              <a:rPr lang="zh-CN" altLang="en-US" sz="1800" dirty="0">
                <a:solidFill>
                  <a:srgbClr val="494949"/>
                </a:solidFill>
                <a:effectLst/>
              </a:rPr>
            </a:br>
            <a:endParaRPr lang="zh-CN" altLang="en-US" dirty="0"/>
          </a:p>
        </p:txBody>
      </p:sp>
      <p:pic>
        <p:nvPicPr>
          <p:cNvPr id="2050" name="Picture 2">
            <a:extLst>
              <a:ext uri="{FF2B5EF4-FFF2-40B4-BE49-F238E27FC236}">
                <a16:creationId xmlns:a16="http://schemas.microsoft.com/office/drawing/2014/main" id="{CA7916A0-E16B-B52F-2B15-886880BFA9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396" y="1692125"/>
            <a:ext cx="7044748" cy="3881437"/>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23330EB3-C1EB-840C-302F-1D20689434BA}"/>
              </a:ext>
            </a:extLst>
          </p:cNvPr>
          <p:cNvSpPr txBox="1"/>
          <p:nvPr/>
        </p:nvSpPr>
        <p:spPr>
          <a:xfrm>
            <a:off x="7722082" y="2340183"/>
            <a:ext cx="2705493" cy="2585323"/>
          </a:xfrm>
          <a:prstGeom prst="rect">
            <a:avLst/>
          </a:prstGeom>
          <a:noFill/>
        </p:spPr>
        <p:txBody>
          <a:bodyPr wrap="square" rtlCol="0">
            <a:spAutoFit/>
          </a:bodyPr>
          <a:lstStyle/>
          <a:p>
            <a:pPr>
              <a:lnSpc>
                <a:spcPct val="100000"/>
              </a:lnSpc>
              <a:spcBef>
                <a:spcPts val="0"/>
              </a:spcBef>
              <a:spcAft>
                <a:spcPts val="0"/>
              </a:spcAft>
            </a:pPr>
            <a:r>
              <a:rPr lang="zh-CN" altLang="en-US" sz="1800" dirty="0">
                <a:solidFill>
                  <a:srgbClr val="494949"/>
                </a:solidFill>
                <a:effectLst/>
              </a:rPr>
              <a:t>首先定义了</a:t>
            </a:r>
            <a:r>
              <a:rPr lang="en-US" altLang="zh-CN" sz="1800" dirty="0" err="1">
                <a:solidFill>
                  <a:srgbClr val="494949"/>
                </a:solidFill>
                <a:effectLst/>
              </a:rPr>
              <a:t>eip</a:t>
            </a:r>
            <a:r>
              <a:rPr lang="en-US" altLang="zh-CN" sz="1800" dirty="0">
                <a:solidFill>
                  <a:srgbClr val="494949"/>
                </a:solidFill>
                <a:effectLst/>
              </a:rPr>
              <a:t> </a:t>
            </a:r>
            <a:r>
              <a:rPr lang="en-US" altLang="zh-CN" sz="1800" dirty="0" err="1">
                <a:solidFill>
                  <a:srgbClr val="494949"/>
                </a:solidFill>
                <a:effectLst/>
              </a:rPr>
              <a:t>ebp</a:t>
            </a:r>
            <a:r>
              <a:rPr lang="zh-CN" altLang="en-US" sz="1800" dirty="0">
                <a:solidFill>
                  <a:srgbClr val="494949"/>
                </a:solidFill>
                <a:effectLst/>
              </a:rPr>
              <a:t>两个全局变量， 这两个变量为指针原因是待会好取出值</a:t>
            </a:r>
          </a:p>
          <a:p>
            <a:pPr>
              <a:lnSpc>
                <a:spcPct val="100000"/>
              </a:lnSpc>
              <a:spcBef>
                <a:spcPts val="0"/>
              </a:spcBef>
              <a:spcAft>
                <a:spcPts val="0"/>
              </a:spcAft>
            </a:pPr>
            <a:r>
              <a:rPr lang="en-US" altLang="zh-CN" sz="1800" dirty="0">
                <a:solidFill>
                  <a:srgbClr val="494949"/>
                </a:solidFill>
                <a:effectLst/>
              </a:rPr>
              <a:t>eip-1</a:t>
            </a:r>
            <a:r>
              <a:rPr lang="zh-CN" altLang="en-US" sz="1800" dirty="0">
                <a:solidFill>
                  <a:srgbClr val="494949"/>
                </a:solidFill>
                <a:effectLst/>
              </a:rPr>
              <a:t>还是不太明白为什么，看过他人报告知道</a:t>
            </a:r>
            <a:r>
              <a:rPr lang="en-US" altLang="zh-CN" sz="1800" dirty="0">
                <a:solidFill>
                  <a:srgbClr val="494949"/>
                </a:solidFill>
                <a:effectLst/>
              </a:rPr>
              <a:t>-1</a:t>
            </a:r>
            <a:r>
              <a:rPr lang="zh-CN" altLang="en-US" sz="1800" dirty="0">
                <a:solidFill>
                  <a:srgbClr val="494949"/>
                </a:solidFill>
                <a:effectLst/>
              </a:rPr>
              <a:t>是因为要跳转到异常指令的下一条</a:t>
            </a:r>
          </a:p>
          <a:p>
            <a:endParaRPr lang="zh-CN" altLang="en-US" dirty="0"/>
          </a:p>
        </p:txBody>
      </p:sp>
    </p:spTree>
    <p:extLst>
      <p:ext uri="{BB962C8B-B14F-4D97-AF65-F5344CB8AC3E}">
        <p14:creationId xmlns:p14="http://schemas.microsoft.com/office/powerpoint/2010/main" val="217857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09ABB7C-A25B-D389-7258-51F6A3D4A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169" y="282102"/>
            <a:ext cx="4419347" cy="331299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132222B-D928-AA66-ABD4-5D48D160E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169" y="3595101"/>
            <a:ext cx="4678634" cy="313615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29EAFD6D-0AB8-F3A0-5DB3-4DBAEF92DDD3}"/>
              </a:ext>
            </a:extLst>
          </p:cNvPr>
          <p:cNvSpPr txBox="1"/>
          <p:nvPr/>
        </p:nvSpPr>
        <p:spPr>
          <a:xfrm>
            <a:off x="5305065" y="1938601"/>
            <a:ext cx="4498811" cy="2862322"/>
          </a:xfrm>
          <a:prstGeom prst="rect">
            <a:avLst/>
          </a:prstGeom>
          <a:noFill/>
        </p:spPr>
        <p:txBody>
          <a:bodyPr wrap="square">
            <a:spAutoFit/>
          </a:bodyPr>
          <a:lstStyle/>
          <a:p>
            <a:pPr>
              <a:lnSpc>
                <a:spcPct val="100000"/>
              </a:lnSpc>
              <a:spcBef>
                <a:spcPts val="0"/>
              </a:spcBef>
              <a:spcAft>
                <a:spcPts val="0"/>
              </a:spcAft>
            </a:pPr>
            <a:r>
              <a:rPr lang="zh-CN" altLang="en-US" sz="1800" dirty="0">
                <a:solidFill>
                  <a:srgbClr val="494949"/>
                </a:solidFill>
                <a:effectLst/>
              </a:rPr>
              <a:t>由于不清楚具体怎么将自己的代码放到</a:t>
            </a:r>
            <a:r>
              <a:rPr lang="en-US" altLang="zh-CN" sz="1800" dirty="0" err="1">
                <a:solidFill>
                  <a:srgbClr val="494949"/>
                </a:solidFill>
                <a:effectLst/>
              </a:rPr>
              <a:t>qemu</a:t>
            </a:r>
            <a:r>
              <a:rPr lang="zh-CN" altLang="en-US" sz="1800" dirty="0">
                <a:solidFill>
                  <a:srgbClr val="494949"/>
                </a:solidFill>
                <a:effectLst/>
              </a:rPr>
              <a:t>上运行</a:t>
            </a:r>
            <a:r>
              <a:rPr lang="en-US" altLang="zh-CN" sz="1800" dirty="0">
                <a:solidFill>
                  <a:srgbClr val="494949"/>
                </a:solidFill>
                <a:effectLst/>
              </a:rPr>
              <a:t>(</a:t>
            </a:r>
            <a:r>
              <a:rPr lang="zh-CN" altLang="en-US" sz="1800" dirty="0">
                <a:solidFill>
                  <a:srgbClr val="494949"/>
                </a:solidFill>
                <a:effectLst/>
              </a:rPr>
              <a:t>有一处错误），我直接使用</a:t>
            </a:r>
            <a:r>
              <a:rPr lang="en-US" altLang="zh-CN" sz="1800" dirty="0">
                <a:solidFill>
                  <a:srgbClr val="494949"/>
                </a:solidFill>
                <a:effectLst/>
              </a:rPr>
              <a:t>lab1result</a:t>
            </a:r>
            <a:r>
              <a:rPr lang="zh-CN" altLang="en-US" sz="1800" dirty="0">
                <a:solidFill>
                  <a:srgbClr val="494949"/>
                </a:solidFill>
                <a:effectLst/>
              </a:rPr>
              <a:t>进行运行，得出以下结果。假设使用本地已修改过的代码</a:t>
            </a:r>
          </a:p>
          <a:p>
            <a:pPr>
              <a:lnSpc>
                <a:spcPct val="100000"/>
              </a:lnSpc>
              <a:spcBef>
                <a:spcPts val="0"/>
              </a:spcBef>
              <a:spcAft>
                <a:spcPts val="0"/>
              </a:spcAft>
            </a:pPr>
            <a:r>
              <a:rPr lang="zh-CN" altLang="en-US" sz="1800" dirty="0">
                <a:solidFill>
                  <a:srgbClr val="494949"/>
                </a:solidFill>
                <a:effectLst/>
              </a:rPr>
              <a:t>最后一行为：</a:t>
            </a:r>
            <a:r>
              <a:rPr lang="en-US" altLang="zh-CN" sz="1800" dirty="0">
                <a:solidFill>
                  <a:srgbClr val="494949"/>
                </a:solidFill>
                <a:effectLst/>
              </a:rPr>
              <a:t>kern/</a:t>
            </a:r>
            <a:r>
              <a:rPr lang="en-US" altLang="zh-CN" sz="1800" dirty="0" err="1">
                <a:solidFill>
                  <a:srgbClr val="494949"/>
                </a:solidFill>
                <a:effectLst/>
              </a:rPr>
              <a:t>init</a:t>
            </a:r>
            <a:r>
              <a:rPr lang="en-US" altLang="zh-CN" sz="1800" dirty="0">
                <a:solidFill>
                  <a:srgbClr val="494949"/>
                </a:solidFill>
                <a:effectLst/>
              </a:rPr>
              <a:t>/init.c:53: grade_bcaktrace1+38 ebp:0x00007b98 eip:0x00100de args:0x00000000</a:t>
            </a:r>
          </a:p>
          <a:p>
            <a:pPr>
              <a:lnSpc>
                <a:spcPct val="100000"/>
              </a:lnSpc>
              <a:spcBef>
                <a:spcPts val="0"/>
              </a:spcBef>
              <a:spcAft>
                <a:spcPts val="0"/>
              </a:spcAft>
            </a:pPr>
            <a:r>
              <a:rPr lang="zh-CN" altLang="en-US" sz="1800" dirty="0">
                <a:solidFill>
                  <a:srgbClr val="494949"/>
                </a:solidFill>
                <a:effectLst/>
              </a:rPr>
              <a:t>可以得知代码应该是从</a:t>
            </a:r>
            <a:r>
              <a:rPr lang="en-US" altLang="zh-CN" sz="1800" dirty="0">
                <a:solidFill>
                  <a:srgbClr val="494949"/>
                </a:solidFill>
                <a:effectLst/>
              </a:rPr>
              <a:t>kern/</a:t>
            </a:r>
            <a:r>
              <a:rPr lang="en-US" altLang="zh-CN" sz="1800" dirty="0" err="1">
                <a:solidFill>
                  <a:srgbClr val="494949"/>
                </a:solidFill>
                <a:effectLst/>
              </a:rPr>
              <a:t>init</a:t>
            </a:r>
            <a:r>
              <a:rPr lang="en-US" altLang="zh-CN" sz="1800" dirty="0">
                <a:solidFill>
                  <a:srgbClr val="494949"/>
                </a:solidFill>
                <a:effectLst/>
              </a:rPr>
              <a:t>/</a:t>
            </a:r>
            <a:r>
              <a:rPr lang="en-US" altLang="zh-CN" sz="1800" dirty="0" err="1">
                <a:solidFill>
                  <a:srgbClr val="494949"/>
                </a:solidFill>
                <a:effectLst/>
              </a:rPr>
              <a:t>init.c</a:t>
            </a:r>
            <a:r>
              <a:rPr lang="en-US" altLang="zh-CN" sz="1800" dirty="0">
                <a:solidFill>
                  <a:srgbClr val="494949"/>
                </a:solidFill>
                <a:effectLst/>
              </a:rPr>
              <a:t> </a:t>
            </a:r>
            <a:r>
              <a:rPr lang="zh-CN" altLang="en-US" sz="1800" dirty="0">
                <a:solidFill>
                  <a:srgbClr val="494949"/>
                </a:solidFill>
                <a:effectLst/>
              </a:rPr>
              <a:t>来的，</a:t>
            </a:r>
            <a:r>
              <a:rPr lang="en-US" altLang="zh-CN" sz="1800" dirty="0" err="1">
                <a:solidFill>
                  <a:srgbClr val="494949"/>
                </a:solidFill>
                <a:effectLst/>
              </a:rPr>
              <a:t>ebp,eip</a:t>
            </a:r>
            <a:r>
              <a:rPr lang="zh-CN" altLang="en-US" sz="1800" dirty="0">
                <a:solidFill>
                  <a:srgbClr val="494949"/>
                </a:solidFill>
                <a:effectLst/>
              </a:rPr>
              <a:t>和</a:t>
            </a:r>
            <a:r>
              <a:rPr lang="en-US" altLang="zh-CN" sz="1800" dirty="0" err="1">
                <a:solidFill>
                  <a:srgbClr val="494949"/>
                </a:solidFill>
                <a:effectLst/>
              </a:rPr>
              <a:t>args</a:t>
            </a:r>
            <a:r>
              <a:rPr lang="zh-CN" altLang="en-US" sz="1800" dirty="0">
                <a:solidFill>
                  <a:srgbClr val="494949"/>
                </a:solidFill>
                <a:effectLst/>
              </a:rPr>
              <a:t>的值应该是从</a:t>
            </a:r>
            <a:r>
              <a:rPr lang="en-US" altLang="zh-CN" sz="1800" dirty="0" err="1">
                <a:solidFill>
                  <a:srgbClr val="494949"/>
                </a:solidFill>
                <a:effectLst/>
              </a:rPr>
              <a:t>init.c</a:t>
            </a:r>
            <a:r>
              <a:rPr lang="zh-CN" altLang="en-US" sz="1800" dirty="0">
                <a:solidFill>
                  <a:srgbClr val="494949"/>
                </a:solidFill>
                <a:effectLst/>
              </a:rPr>
              <a:t>在调用函数时保存在寄存器里的。</a:t>
            </a:r>
          </a:p>
        </p:txBody>
      </p:sp>
    </p:spTree>
    <p:extLst>
      <p:ext uri="{BB962C8B-B14F-4D97-AF65-F5344CB8AC3E}">
        <p14:creationId xmlns:p14="http://schemas.microsoft.com/office/powerpoint/2010/main" val="73534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D5A4B-4C89-B542-55D4-D384F405D364}"/>
              </a:ext>
            </a:extLst>
          </p:cNvPr>
          <p:cNvSpPr>
            <a:spLocks noGrp="1"/>
          </p:cNvSpPr>
          <p:nvPr>
            <p:ph type="title"/>
          </p:nvPr>
        </p:nvSpPr>
        <p:spPr>
          <a:xfrm>
            <a:off x="422810" y="581320"/>
            <a:ext cx="8596668" cy="1320800"/>
          </a:xfrm>
        </p:spPr>
        <p:txBody>
          <a:bodyPr>
            <a:normAutofit fontScale="90000"/>
          </a:bodyPr>
          <a:lstStyle/>
          <a:p>
            <a:pPr>
              <a:lnSpc>
                <a:spcPct val="100000"/>
              </a:lnSpc>
            </a:pPr>
            <a:r>
              <a:rPr lang="zh-CN" altLang="en-US" sz="1800" b="1" dirty="0">
                <a:effectLst/>
              </a:rPr>
              <a:t>练习</a:t>
            </a:r>
            <a:r>
              <a:rPr lang="en-US" altLang="zh-CN" sz="1800" b="1" dirty="0">
                <a:effectLst/>
              </a:rPr>
              <a:t>6</a:t>
            </a:r>
            <a:r>
              <a:rPr lang="zh-CN" altLang="en-US" sz="1800" b="1" dirty="0">
                <a:effectLst/>
              </a:rPr>
              <a:t>：完善中断初始化和处理 （需要编程）</a:t>
            </a:r>
            <a:br>
              <a:rPr lang="zh-CN" altLang="en-US" sz="1800" b="1" dirty="0">
                <a:effectLst/>
              </a:rPr>
            </a:br>
            <a:r>
              <a:rPr lang="zh-CN" altLang="en-US" sz="1800" dirty="0">
                <a:solidFill>
                  <a:srgbClr val="494949"/>
                </a:solidFill>
                <a:effectLst/>
              </a:rPr>
              <a:t>中断描述符表（也可简称为保护模式下的中断向量表）中一个表项占多少字节？其中哪几位代表中断处理代码的入口？</a:t>
            </a:r>
            <a:br>
              <a:rPr lang="zh-CN" altLang="en-US" sz="1800" dirty="0">
                <a:solidFill>
                  <a:srgbClr val="494949"/>
                </a:solidFill>
                <a:effectLst/>
              </a:rPr>
            </a:br>
            <a:endParaRPr lang="zh-CN" altLang="en-US" dirty="0"/>
          </a:p>
        </p:txBody>
      </p:sp>
      <p:pic>
        <p:nvPicPr>
          <p:cNvPr id="4098" name="Picture 2">
            <a:extLst>
              <a:ext uri="{FF2B5EF4-FFF2-40B4-BE49-F238E27FC236}">
                <a16:creationId xmlns:a16="http://schemas.microsoft.com/office/drawing/2014/main" id="{EBEC21FD-E588-ED23-36FD-84833D488B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0363" y="1494991"/>
            <a:ext cx="7381875" cy="27051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B33C14D0-D8DA-DFC2-F050-54C3D20D88D2}"/>
              </a:ext>
            </a:extLst>
          </p:cNvPr>
          <p:cNvSpPr txBox="1"/>
          <p:nvPr/>
        </p:nvSpPr>
        <p:spPr>
          <a:xfrm>
            <a:off x="754144" y="4430599"/>
            <a:ext cx="4637988" cy="2031325"/>
          </a:xfrm>
          <a:prstGeom prst="rect">
            <a:avLst/>
          </a:prstGeom>
          <a:noFill/>
        </p:spPr>
        <p:txBody>
          <a:bodyPr wrap="square" rtlCol="0">
            <a:spAutoFit/>
          </a:bodyPr>
          <a:lstStyle/>
          <a:p>
            <a:pPr>
              <a:lnSpc>
                <a:spcPct val="100000"/>
              </a:lnSpc>
              <a:spcBef>
                <a:spcPts val="0"/>
              </a:spcBef>
              <a:spcAft>
                <a:spcPts val="0"/>
              </a:spcAft>
            </a:pPr>
            <a:r>
              <a:rPr lang="zh-CN" altLang="en-US" sz="1800" dirty="0">
                <a:solidFill>
                  <a:srgbClr val="494949"/>
                </a:solidFill>
                <a:effectLst/>
              </a:rPr>
              <a:t>整个描述符占</a:t>
            </a:r>
            <a:r>
              <a:rPr lang="en-US" altLang="zh-CN" sz="1800" dirty="0">
                <a:solidFill>
                  <a:srgbClr val="494949"/>
                </a:solidFill>
                <a:effectLst/>
              </a:rPr>
              <a:t>8</a:t>
            </a:r>
            <a:r>
              <a:rPr lang="zh-CN" altLang="en-US" sz="1800" dirty="0">
                <a:solidFill>
                  <a:srgbClr val="494949"/>
                </a:solidFill>
                <a:effectLst/>
              </a:rPr>
              <a:t>个字节，是高</a:t>
            </a:r>
            <a:r>
              <a:rPr lang="en-US" altLang="zh-CN" sz="1800" dirty="0">
                <a:solidFill>
                  <a:srgbClr val="494949"/>
                </a:solidFill>
                <a:effectLst/>
              </a:rPr>
              <a:t>32</a:t>
            </a:r>
            <a:r>
              <a:rPr lang="zh-CN" altLang="en-US" sz="1800" dirty="0">
                <a:solidFill>
                  <a:srgbClr val="494949"/>
                </a:solidFill>
                <a:effectLst/>
              </a:rPr>
              <a:t>位偏移量</a:t>
            </a:r>
            <a:r>
              <a:rPr lang="en-US" altLang="zh-CN" sz="1800" dirty="0">
                <a:solidFill>
                  <a:srgbClr val="494949"/>
                </a:solidFill>
                <a:effectLst/>
              </a:rPr>
              <a:t>31-16</a:t>
            </a:r>
            <a:r>
              <a:rPr lang="zh-CN" altLang="en-US" sz="1800" dirty="0">
                <a:solidFill>
                  <a:srgbClr val="494949"/>
                </a:solidFill>
                <a:effectLst/>
              </a:rPr>
              <a:t>位，低</a:t>
            </a:r>
            <a:r>
              <a:rPr lang="en-US" altLang="zh-CN" sz="1800" dirty="0">
                <a:solidFill>
                  <a:srgbClr val="494949"/>
                </a:solidFill>
                <a:effectLst/>
              </a:rPr>
              <a:t>32</a:t>
            </a:r>
            <a:r>
              <a:rPr lang="zh-CN" altLang="en-US" sz="1800" dirty="0">
                <a:solidFill>
                  <a:srgbClr val="494949"/>
                </a:solidFill>
                <a:effectLst/>
              </a:rPr>
              <a:t>位偏移</a:t>
            </a:r>
            <a:r>
              <a:rPr lang="en-US" altLang="zh-CN" sz="1800" dirty="0">
                <a:solidFill>
                  <a:srgbClr val="494949"/>
                </a:solidFill>
                <a:effectLst/>
              </a:rPr>
              <a:t>15-0</a:t>
            </a:r>
            <a:r>
              <a:rPr lang="zh-CN" altLang="en-US" sz="1800" dirty="0">
                <a:solidFill>
                  <a:srgbClr val="494949"/>
                </a:solidFill>
                <a:effectLst/>
              </a:rPr>
              <a:t>处理代码的入口（地址本身为</a:t>
            </a:r>
            <a:r>
              <a:rPr lang="en-US" altLang="zh-CN" sz="1800" dirty="0">
                <a:solidFill>
                  <a:srgbClr val="494949"/>
                </a:solidFill>
                <a:effectLst/>
              </a:rPr>
              <a:t>32</a:t>
            </a:r>
            <a:r>
              <a:rPr lang="zh-CN" altLang="en-US" sz="1800" dirty="0">
                <a:solidFill>
                  <a:srgbClr val="494949"/>
                </a:solidFill>
                <a:effectLst/>
              </a:rPr>
              <a:t>位。</a:t>
            </a:r>
            <a:r>
              <a:rPr lang="en-US" altLang="zh-CN" sz="1800" dirty="0">
                <a:solidFill>
                  <a:srgbClr val="494949"/>
                </a:solidFill>
                <a:effectLst/>
              </a:rPr>
              <a:t>P</a:t>
            </a:r>
            <a:r>
              <a:rPr lang="zh-CN" altLang="en-US" sz="1800" dirty="0">
                <a:solidFill>
                  <a:srgbClr val="494949"/>
                </a:solidFill>
                <a:effectLst/>
              </a:rPr>
              <a:t>表示存在位，</a:t>
            </a:r>
            <a:r>
              <a:rPr lang="en-US" altLang="zh-CN" sz="1800" dirty="0">
                <a:solidFill>
                  <a:srgbClr val="494949"/>
                </a:solidFill>
                <a:effectLst/>
              </a:rPr>
              <a:t>DPL</a:t>
            </a:r>
            <a:r>
              <a:rPr lang="zh-CN" altLang="en-US" sz="1800" dirty="0">
                <a:solidFill>
                  <a:srgbClr val="494949"/>
                </a:solidFill>
                <a:effectLst/>
              </a:rPr>
              <a:t>表示特权级</a:t>
            </a:r>
          </a:p>
          <a:p>
            <a:pPr>
              <a:lnSpc>
                <a:spcPct val="100000"/>
              </a:lnSpc>
              <a:spcBef>
                <a:spcPts val="0"/>
              </a:spcBef>
              <a:spcAft>
                <a:spcPts val="0"/>
              </a:spcAft>
            </a:pPr>
            <a:r>
              <a:rPr lang="en-US" altLang="zh-CN" sz="1800" dirty="0">
                <a:solidFill>
                  <a:srgbClr val="494949"/>
                </a:solidFill>
                <a:effectLst/>
              </a:rPr>
              <a:t>D</a:t>
            </a:r>
            <a:r>
              <a:rPr lang="zh-CN" altLang="en-US" sz="1800" dirty="0">
                <a:solidFill>
                  <a:srgbClr val="494949"/>
                </a:solidFill>
                <a:effectLst/>
              </a:rPr>
              <a:t>位</a:t>
            </a:r>
            <a:r>
              <a:rPr lang="en-US" altLang="zh-CN" sz="1800" dirty="0">
                <a:solidFill>
                  <a:srgbClr val="494949"/>
                </a:solidFill>
                <a:effectLst/>
              </a:rPr>
              <a:t>0</a:t>
            </a:r>
            <a:r>
              <a:rPr lang="zh-CN" altLang="en-US" sz="1800" dirty="0">
                <a:solidFill>
                  <a:srgbClr val="494949"/>
                </a:solidFill>
                <a:effectLst/>
              </a:rPr>
              <a:t>表示</a:t>
            </a:r>
            <a:r>
              <a:rPr lang="en-US" altLang="zh-CN" sz="1800" dirty="0">
                <a:solidFill>
                  <a:srgbClr val="494949"/>
                </a:solidFill>
                <a:effectLst/>
              </a:rPr>
              <a:t>16</a:t>
            </a:r>
            <a:r>
              <a:rPr lang="zh-CN" altLang="en-US" sz="1800" dirty="0">
                <a:solidFill>
                  <a:srgbClr val="494949"/>
                </a:solidFill>
                <a:effectLst/>
              </a:rPr>
              <a:t>位模式</a:t>
            </a:r>
          </a:p>
          <a:p>
            <a:pPr>
              <a:lnSpc>
                <a:spcPct val="100000"/>
              </a:lnSpc>
              <a:spcBef>
                <a:spcPts val="0"/>
              </a:spcBef>
              <a:spcAft>
                <a:spcPts val="0"/>
              </a:spcAft>
            </a:pPr>
            <a:r>
              <a:rPr lang="en-US" altLang="zh-CN" sz="1800" dirty="0">
                <a:solidFill>
                  <a:srgbClr val="494949"/>
                </a:solidFill>
                <a:effectLst/>
              </a:rPr>
              <a:t>D</a:t>
            </a:r>
            <a:r>
              <a:rPr lang="zh-CN" altLang="en-US" sz="1800" dirty="0">
                <a:solidFill>
                  <a:srgbClr val="494949"/>
                </a:solidFill>
                <a:effectLst/>
              </a:rPr>
              <a:t>位</a:t>
            </a:r>
            <a:r>
              <a:rPr lang="en-US" altLang="zh-CN" sz="1800" dirty="0">
                <a:solidFill>
                  <a:srgbClr val="494949"/>
                </a:solidFill>
                <a:effectLst/>
              </a:rPr>
              <a:t>1</a:t>
            </a:r>
            <a:r>
              <a:rPr lang="zh-CN" altLang="en-US" sz="1800" dirty="0">
                <a:solidFill>
                  <a:srgbClr val="494949"/>
                </a:solidFill>
                <a:effectLst/>
              </a:rPr>
              <a:t>表示</a:t>
            </a:r>
            <a:r>
              <a:rPr lang="en-US" altLang="zh-CN" sz="1800" dirty="0">
                <a:solidFill>
                  <a:srgbClr val="494949"/>
                </a:solidFill>
                <a:effectLst/>
              </a:rPr>
              <a:t>32</a:t>
            </a:r>
            <a:r>
              <a:rPr lang="zh-CN" altLang="en-US" sz="1800" dirty="0">
                <a:solidFill>
                  <a:srgbClr val="494949"/>
                </a:solidFill>
                <a:effectLst/>
              </a:rPr>
              <a:t>位模式</a:t>
            </a:r>
          </a:p>
          <a:p>
            <a:endParaRPr lang="zh-CN" altLang="en-US" dirty="0"/>
          </a:p>
        </p:txBody>
      </p:sp>
    </p:spTree>
    <p:extLst>
      <p:ext uri="{BB962C8B-B14F-4D97-AF65-F5344CB8AC3E}">
        <p14:creationId xmlns:p14="http://schemas.microsoft.com/office/powerpoint/2010/main" val="1862300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81B309-86FE-3E76-2045-9066EE86E009}"/>
              </a:ext>
            </a:extLst>
          </p:cNvPr>
          <p:cNvSpPr>
            <a:spLocks noGrp="1"/>
          </p:cNvSpPr>
          <p:nvPr>
            <p:ph type="title"/>
          </p:nvPr>
        </p:nvSpPr>
        <p:spPr/>
        <p:txBody>
          <a:bodyPr/>
          <a:lstStyle/>
          <a:p>
            <a:r>
              <a:rPr lang="en-US" altLang="zh-CN" sz="1800" dirty="0">
                <a:solidFill>
                  <a:srgbClr val="494949"/>
                </a:solidFill>
                <a:effectLst/>
              </a:rPr>
              <a:t>2.</a:t>
            </a:r>
            <a:r>
              <a:rPr lang="zh-CN" altLang="en-US" sz="1800" dirty="0">
                <a:solidFill>
                  <a:srgbClr val="494949"/>
                </a:solidFill>
                <a:effectLst/>
              </a:rPr>
              <a:t>请编程完善</a:t>
            </a:r>
            <a:r>
              <a:rPr lang="en-US" altLang="zh-CN" sz="1800" dirty="0">
                <a:solidFill>
                  <a:srgbClr val="494949"/>
                </a:solidFill>
                <a:effectLst/>
              </a:rPr>
              <a:t>kern/trap/</a:t>
            </a:r>
            <a:r>
              <a:rPr lang="en-US" altLang="zh-CN" sz="1800" dirty="0" err="1">
                <a:solidFill>
                  <a:srgbClr val="494949"/>
                </a:solidFill>
                <a:effectLst/>
              </a:rPr>
              <a:t>trap.c</a:t>
            </a:r>
            <a:r>
              <a:rPr lang="zh-CN" altLang="en-US" sz="1800" dirty="0">
                <a:solidFill>
                  <a:srgbClr val="494949"/>
                </a:solidFill>
                <a:effectLst/>
              </a:rPr>
              <a:t>中对中断向量表进行初始化的函数</a:t>
            </a:r>
            <a:r>
              <a:rPr lang="en-US" altLang="zh-CN" sz="1800" dirty="0" err="1">
                <a:solidFill>
                  <a:srgbClr val="494949"/>
                </a:solidFill>
                <a:effectLst/>
              </a:rPr>
              <a:t>idt_init</a:t>
            </a:r>
            <a:r>
              <a:rPr lang="zh-CN" altLang="en-US" sz="1800" dirty="0">
                <a:solidFill>
                  <a:srgbClr val="494949"/>
                </a:solidFill>
                <a:effectLst/>
              </a:rPr>
              <a:t>。在</a:t>
            </a:r>
            <a:r>
              <a:rPr lang="en-US" altLang="zh-CN" sz="1800" dirty="0" err="1">
                <a:solidFill>
                  <a:srgbClr val="494949"/>
                </a:solidFill>
                <a:effectLst/>
              </a:rPr>
              <a:t>idt_init</a:t>
            </a:r>
            <a:r>
              <a:rPr lang="zh-CN" altLang="en-US" sz="1800" dirty="0">
                <a:solidFill>
                  <a:srgbClr val="494949"/>
                </a:solidFill>
                <a:effectLst/>
              </a:rPr>
              <a:t>函数中，依次对所有中断入口进行初始化</a:t>
            </a:r>
            <a:br>
              <a:rPr lang="zh-CN" altLang="en-US" sz="1800" dirty="0">
                <a:solidFill>
                  <a:srgbClr val="494949"/>
                </a:solidFill>
                <a:effectLst/>
              </a:rPr>
            </a:br>
            <a:endParaRPr lang="zh-CN" altLang="en-US" dirty="0"/>
          </a:p>
        </p:txBody>
      </p:sp>
      <p:pic>
        <p:nvPicPr>
          <p:cNvPr id="5122" name="Picture 2">
            <a:extLst>
              <a:ext uri="{FF2B5EF4-FFF2-40B4-BE49-F238E27FC236}">
                <a16:creationId xmlns:a16="http://schemas.microsoft.com/office/drawing/2014/main" id="{1BB2ED99-39DD-8CC8-1ADD-0BAFC4D8AA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262" y="1566699"/>
            <a:ext cx="7368708" cy="3881437"/>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62836481-B70D-3014-6104-9647B8EE8A09}"/>
              </a:ext>
            </a:extLst>
          </p:cNvPr>
          <p:cNvSpPr txBox="1"/>
          <p:nvPr/>
        </p:nvSpPr>
        <p:spPr>
          <a:xfrm>
            <a:off x="7668970" y="1930400"/>
            <a:ext cx="2869659" cy="3693319"/>
          </a:xfrm>
          <a:prstGeom prst="rect">
            <a:avLst/>
          </a:prstGeom>
          <a:noFill/>
        </p:spPr>
        <p:txBody>
          <a:bodyPr wrap="square" rtlCol="0">
            <a:spAutoFit/>
          </a:bodyPr>
          <a:lstStyle/>
          <a:p>
            <a:pPr>
              <a:lnSpc>
                <a:spcPct val="100000"/>
              </a:lnSpc>
              <a:spcBef>
                <a:spcPts val="0"/>
              </a:spcBef>
              <a:spcAft>
                <a:spcPts val="0"/>
              </a:spcAft>
            </a:pPr>
            <a:r>
              <a:rPr lang="zh-CN" altLang="en-US" sz="1800" dirty="0">
                <a:solidFill>
                  <a:srgbClr val="494949"/>
                </a:solidFill>
                <a:effectLst/>
              </a:rPr>
              <a:t>在此代码中我填入了</a:t>
            </a:r>
            <a:r>
              <a:rPr lang="en-US" altLang="zh-CN" sz="1800" dirty="0">
                <a:solidFill>
                  <a:srgbClr val="494949"/>
                </a:solidFill>
                <a:effectLst/>
              </a:rPr>
              <a:t>SETGATE</a:t>
            </a:r>
            <a:r>
              <a:rPr lang="zh-CN" altLang="en-US" sz="1800" dirty="0">
                <a:solidFill>
                  <a:srgbClr val="494949"/>
                </a:solidFill>
                <a:effectLst/>
              </a:rPr>
              <a:t>，</a:t>
            </a:r>
            <a:r>
              <a:rPr lang="en-US" altLang="zh-CN" sz="1800" dirty="0" err="1">
                <a:solidFill>
                  <a:srgbClr val="494949"/>
                </a:solidFill>
                <a:effectLst/>
              </a:rPr>
              <a:t>idt</a:t>
            </a:r>
            <a:r>
              <a:rPr lang="zh-CN" altLang="en-US" sz="1800" dirty="0">
                <a:solidFill>
                  <a:srgbClr val="494949"/>
                </a:solidFill>
                <a:effectLst/>
              </a:rPr>
              <a:t>数组内的内容，其内容分别为描述符也就是</a:t>
            </a:r>
            <a:r>
              <a:rPr lang="en-US" altLang="zh-CN" sz="1800" dirty="0" err="1">
                <a:solidFill>
                  <a:srgbClr val="494949"/>
                </a:solidFill>
                <a:effectLst/>
              </a:rPr>
              <a:t>idt</a:t>
            </a:r>
            <a:r>
              <a:rPr lang="zh-CN" altLang="en-US" sz="1800" dirty="0">
                <a:solidFill>
                  <a:srgbClr val="494949"/>
                </a:solidFill>
                <a:effectLst/>
              </a:rPr>
              <a:t>，判断是否为陷阱门或中断门</a:t>
            </a:r>
            <a:r>
              <a:rPr lang="en-US" altLang="zh-CN" sz="1800" dirty="0">
                <a:solidFill>
                  <a:srgbClr val="494949"/>
                </a:solidFill>
                <a:effectLst/>
              </a:rPr>
              <a:t>(</a:t>
            </a:r>
            <a:r>
              <a:rPr lang="en-US" altLang="zh-CN" sz="1800" dirty="0" err="1">
                <a:solidFill>
                  <a:srgbClr val="494949"/>
                </a:solidFill>
                <a:effectLst/>
              </a:rPr>
              <a:t>istrap</a:t>
            </a:r>
            <a:r>
              <a:rPr lang="en-US" altLang="zh-CN" sz="1800" dirty="0">
                <a:solidFill>
                  <a:srgbClr val="494949"/>
                </a:solidFill>
                <a:effectLst/>
              </a:rPr>
              <a:t>)</a:t>
            </a:r>
            <a:r>
              <a:rPr lang="zh-CN" altLang="en-US" sz="1800" dirty="0">
                <a:solidFill>
                  <a:srgbClr val="494949"/>
                </a:solidFill>
                <a:effectLst/>
              </a:rPr>
              <a:t>，在代码中以</a:t>
            </a:r>
            <a:r>
              <a:rPr lang="en-US" altLang="zh-CN" sz="1800" dirty="0">
                <a:solidFill>
                  <a:srgbClr val="494949"/>
                </a:solidFill>
                <a:effectLst/>
              </a:rPr>
              <a:t>0</a:t>
            </a:r>
            <a:r>
              <a:rPr lang="zh-CN" altLang="en-US" sz="1800" dirty="0">
                <a:solidFill>
                  <a:srgbClr val="494949"/>
                </a:solidFill>
                <a:effectLst/>
              </a:rPr>
              <a:t>，</a:t>
            </a:r>
            <a:r>
              <a:rPr lang="en-US" altLang="zh-CN" sz="1800" dirty="0">
                <a:solidFill>
                  <a:srgbClr val="494949"/>
                </a:solidFill>
                <a:effectLst/>
              </a:rPr>
              <a:t>1</a:t>
            </a:r>
            <a:r>
              <a:rPr lang="zh-CN" altLang="en-US" sz="1800" dirty="0">
                <a:solidFill>
                  <a:srgbClr val="494949"/>
                </a:solidFill>
                <a:effectLst/>
              </a:rPr>
              <a:t>的形式呈现（</a:t>
            </a:r>
            <a:r>
              <a:rPr lang="en-US" altLang="zh-CN" sz="1800" dirty="0">
                <a:solidFill>
                  <a:srgbClr val="494949"/>
                </a:solidFill>
                <a:effectLst/>
              </a:rPr>
              <a:t>0</a:t>
            </a:r>
            <a:r>
              <a:rPr lang="zh-CN" altLang="en-US" sz="1800" dirty="0">
                <a:solidFill>
                  <a:srgbClr val="494949"/>
                </a:solidFill>
                <a:effectLst/>
              </a:rPr>
              <a:t>是中断门选择子</a:t>
            </a:r>
            <a:r>
              <a:rPr lang="en-US" altLang="zh-CN" sz="1800" dirty="0">
                <a:solidFill>
                  <a:srgbClr val="494949"/>
                </a:solidFill>
                <a:effectLst/>
              </a:rPr>
              <a:t>(</a:t>
            </a:r>
            <a:r>
              <a:rPr lang="en-US" altLang="zh-CN" sz="1800" dirty="0" err="1">
                <a:solidFill>
                  <a:srgbClr val="494949"/>
                </a:solidFill>
                <a:effectLst/>
              </a:rPr>
              <a:t>sel</a:t>
            </a:r>
            <a:r>
              <a:rPr lang="en-US" altLang="zh-CN" sz="1800" dirty="0">
                <a:solidFill>
                  <a:srgbClr val="494949"/>
                </a:solidFill>
                <a:effectLst/>
              </a:rPr>
              <a:t>)</a:t>
            </a:r>
            <a:r>
              <a:rPr lang="zh-CN" altLang="en-US" sz="1800" dirty="0">
                <a:solidFill>
                  <a:srgbClr val="494949"/>
                </a:solidFill>
                <a:effectLst/>
              </a:rPr>
              <a:t>获得的偏移和入口地址</a:t>
            </a:r>
            <a:r>
              <a:rPr lang="en-US" altLang="zh-CN" sz="1800" dirty="0">
                <a:solidFill>
                  <a:srgbClr val="494949"/>
                </a:solidFill>
                <a:effectLst/>
              </a:rPr>
              <a:t>(off)</a:t>
            </a:r>
            <a:r>
              <a:rPr lang="zh-CN" altLang="en-US" sz="1800" dirty="0">
                <a:solidFill>
                  <a:srgbClr val="494949"/>
                </a:solidFill>
                <a:effectLst/>
              </a:rPr>
              <a:t>，通过</a:t>
            </a:r>
            <a:r>
              <a:rPr lang="en-US" altLang="zh-CN" sz="1800" dirty="0">
                <a:solidFill>
                  <a:srgbClr val="494949"/>
                </a:solidFill>
                <a:effectLst/>
              </a:rPr>
              <a:t>__vectors[</a:t>
            </a:r>
            <a:r>
              <a:rPr lang="en-US" altLang="zh-CN" sz="1800" dirty="0" err="1">
                <a:solidFill>
                  <a:srgbClr val="494949"/>
                </a:solidFill>
                <a:effectLst/>
              </a:rPr>
              <a:t>i</a:t>
            </a:r>
            <a:r>
              <a:rPr lang="en-US" altLang="zh-CN" sz="1800" dirty="0">
                <a:solidFill>
                  <a:srgbClr val="494949"/>
                </a:solidFill>
                <a:effectLst/>
              </a:rPr>
              <a:t>]</a:t>
            </a:r>
            <a:r>
              <a:rPr lang="zh-CN" altLang="en-US" sz="1800" dirty="0">
                <a:solidFill>
                  <a:srgbClr val="494949"/>
                </a:solidFill>
                <a:effectLst/>
              </a:rPr>
              <a:t>获取和特权级</a:t>
            </a:r>
            <a:r>
              <a:rPr lang="en-US" altLang="zh-CN" sz="1800" dirty="0">
                <a:solidFill>
                  <a:srgbClr val="494949"/>
                </a:solidFill>
                <a:effectLst/>
              </a:rPr>
              <a:t>(</a:t>
            </a:r>
            <a:r>
              <a:rPr lang="en-US" altLang="zh-CN" sz="1800" dirty="0" err="1">
                <a:solidFill>
                  <a:srgbClr val="494949"/>
                </a:solidFill>
                <a:effectLst/>
              </a:rPr>
              <a:t>dpl</a:t>
            </a:r>
            <a:r>
              <a:rPr lang="en-US" altLang="zh-CN" sz="1800" dirty="0">
                <a:solidFill>
                  <a:srgbClr val="494949"/>
                </a:solidFill>
                <a:effectLst/>
              </a:rPr>
              <a:t>)</a:t>
            </a:r>
            <a:r>
              <a:rPr lang="zh-CN" altLang="en-US" sz="1800" dirty="0">
                <a:solidFill>
                  <a:srgbClr val="494949"/>
                </a:solidFill>
                <a:effectLst/>
              </a:rPr>
              <a:t>，在文中为</a:t>
            </a:r>
            <a:r>
              <a:rPr lang="en-US" altLang="zh-CN" sz="1800" dirty="0">
                <a:solidFill>
                  <a:srgbClr val="494949"/>
                </a:solidFill>
                <a:effectLst/>
              </a:rPr>
              <a:t>DPL_KERNEL</a:t>
            </a:r>
          </a:p>
          <a:p>
            <a:pPr>
              <a:lnSpc>
                <a:spcPct val="100000"/>
              </a:lnSpc>
              <a:spcBef>
                <a:spcPts val="0"/>
              </a:spcBef>
              <a:spcAft>
                <a:spcPts val="0"/>
              </a:spcAft>
            </a:pPr>
            <a:r>
              <a:rPr lang="en-US" altLang="zh-CN" sz="1800" dirty="0">
                <a:solidFill>
                  <a:srgbClr val="494949"/>
                </a:solidFill>
                <a:effectLst/>
              </a:rPr>
              <a:t> </a:t>
            </a:r>
          </a:p>
          <a:p>
            <a:endParaRPr lang="zh-CN" altLang="en-US" dirty="0"/>
          </a:p>
        </p:txBody>
      </p:sp>
    </p:spTree>
    <p:extLst>
      <p:ext uri="{BB962C8B-B14F-4D97-AF65-F5344CB8AC3E}">
        <p14:creationId xmlns:p14="http://schemas.microsoft.com/office/powerpoint/2010/main" val="1247165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34B2E-9535-4831-E75C-2D944062BC56}"/>
              </a:ext>
            </a:extLst>
          </p:cNvPr>
          <p:cNvSpPr>
            <a:spLocks noGrp="1"/>
          </p:cNvSpPr>
          <p:nvPr>
            <p:ph type="title"/>
          </p:nvPr>
        </p:nvSpPr>
        <p:spPr/>
        <p:txBody>
          <a:bodyPr>
            <a:normAutofit fontScale="90000"/>
          </a:bodyPr>
          <a:lstStyle/>
          <a:p>
            <a:r>
              <a:rPr lang="en-US" altLang="zh-CN" sz="1800" dirty="0">
                <a:solidFill>
                  <a:srgbClr val="494949"/>
                </a:solidFill>
                <a:effectLst/>
              </a:rPr>
              <a:t>3.</a:t>
            </a:r>
            <a:r>
              <a:rPr lang="zh-CN" altLang="en-US" sz="1800" dirty="0">
                <a:solidFill>
                  <a:srgbClr val="494949"/>
                </a:solidFill>
                <a:effectLst/>
              </a:rPr>
              <a:t>请编程完善</a:t>
            </a:r>
            <a:r>
              <a:rPr lang="en-US" altLang="zh-CN" sz="1800" dirty="0" err="1">
                <a:solidFill>
                  <a:srgbClr val="494949"/>
                </a:solidFill>
                <a:effectLst/>
              </a:rPr>
              <a:t>trap.c</a:t>
            </a:r>
            <a:r>
              <a:rPr lang="zh-CN" altLang="en-US" sz="1800" dirty="0">
                <a:solidFill>
                  <a:srgbClr val="494949"/>
                </a:solidFill>
                <a:effectLst/>
              </a:rPr>
              <a:t>中的中断处理函数</a:t>
            </a:r>
            <a:r>
              <a:rPr lang="en-US" altLang="zh-CN" sz="1800" dirty="0">
                <a:solidFill>
                  <a:srgbClr val="494949"/>
                </a:solidFill>
                <a:effectLst/>
              </a:rPr>
              <a:t>trap</a:t>
            </a:r>
            <a:r>
              <a:rPr lang="zh-CN" altLang="en-US" sz="1800" dirty="0">
                <a:solidFill>
                  <a:srgbClr val="494949"/>
                </a:solidFill>
                <a:effectLst/>
              </a:rPr>
              <a:t>，在对时钟中断进行处理的部分填写</a:t>
            </a:r>
            <a:r>
              <a:rPr lang="en-US" altLang="zh-CN" sz="1800" dirty="0">
                <a:solidFill>
                  <a:srgbClr val="494949"/>
                </a:solidFill>
                <a:effectLst/>
              </a:rPr>
              <a:t>trap</a:t>
            </a:r>
            <a:r>
              <a:rPr lang="zh-CN" altLang="en-US" sz="1800" dirty="0">
                <a:solidFill>
                  <a:srgbClr val="494949"/>
                </a:solidFill>
                <a:effectLst/>
              </a:rPr>
              <a:t>函数中处理时钟中断的部分，使操作系统每遇到</a:t>
            </a:r>
            <a:r>
              <a:rPr lang="en-US" altLang="zh-CN" sz="1800" dirty="0">
                <a:solidFill>
                  <a:srgbClr val="494949"/>
                </a:solidFill>
                <a:effectLst/>
              </a:rPr>
              <a:t>100</a:t>
            </a:r>
            <a:r>
              <a:rPr lang="zh-CN" altLang="en-US" sz="1800" dirty="0">
                <a:solidFill>
                  <a:srgbClr val="494949"/>
                </a:solidFill>
                <a:effectLst/>
              </a:rPr>
              <a:t>次时钟中断后，调用</a:t>
            </a:r>
            <a:r>
              <a:rPr lang="en-US" altLang="zh-CN" sz="1800" dirty="0" err="1">
                <a:solidFill>
                  <a:srgbClr val="494949"/>
                </a:solidFill>
                <a:effectLst/>
              </a:rPr>
              <a:t>print_ticks</a:t>
            </a:r>
            <a:r>
              <a:rPr lang="zh-CN" altLang="en-US" sz="1800" dirty="0">
                <a:solidFill>
                  <a:srgbClr val="494949"/>
                </a:solidFill>
                <a:effectLst/>
              </a:rPr>
              <a:t>子程序，向屏幕上打印一行文字”</a:t>
            </a:r>
            <a:r>
              <a:rPr lang="en-US" altLang="zh-CN" sz="1800" dirty="0">
                <a:solidFill>
                  <a:srgbClr val="494949"/>
                </a:solidFill>
                <a:effectLst/>
              </a:rPr>
              <a:t>100 ticks”</a:t>
            </a:r>
            <a:br>
              <a:rPr lang="en-US" altLang="zh-CN" sz="1800" dirty="0">
                <a:solidFill>
                  <a:srgbClr val="494949"/>
                </a:solidFill>
                <a:effectLst/>
              </a:rPr>
            </a:br>
            <a:endParaRPr lang="zh-CN" altLang="en-US" dirty="0"/>
          </a:p>
        </p:txBody>
      </p:sp>
      <p:sp>
        <p:nvSpPr>
          <p:cNvPr id="4" name="内容占位符 3">
            <a:extLst>
              <a:ext uri="{FF2B5EF4-FFF2-40B4-BE49-F238E27FC236}">
                <a16:creationId xmlns:a16="http://schemas.microsoft.com/office/drawing/2014/main" id="{036C83C6-994C-B153-5279-CEB9D19242B6}"/>
              </a:ext>
            </a:extLst>
          </p:cNvPr>
          <p:cNvSpPr>
            <a:spLocks noGrp="1"/>
          </p:cNvSpPr>
          <p:nvPr>
            <p:ph idx="1"/>
          </p:nvPr>
        </p:nvSpPr>
        <p:spPr/>
        <p:txBody>
          <a:bodyPr/>
          <a:lstStyle/>
          <a:p>
            <a:pPr>
              <a:lnSpc>
                <a:spcPct val="115000"/>
              </a:lnSpc>
              <a:spcBef>
                <a:spcPts val="0"/>
              </a:spcBef>
              <a:spcAft>
                <a:spcPts val="0"/>
              </a:spcAft>
            </a:pPr>
            <a:r>
              <a:rPr lang="en-US" altLang="zh-CN" sz="1800" dirty="0">
                <a:solidFill>
                  <a:srgbClr val="494949"/>
                </a:solidFill>
                <a:effectLst/>
              </a:rPr>
              <a:t>36</a:t>
            </a:r>
            <a:r>
              <a:rPr lang="zh-CN" altLang="en-US" sz="1800" dirty="0">
                <a:solidFill>
                  <a:srgbClr val="494949"/>
                </a:solidFill>
                <a:effectLst/>
              </a:rPr>
              <a:t>行：</a:t>
            </a:r>
            <a:r>
              <a:rPr lang="en-US" altLang="zh-CN" sz="1800" dirty="0" err="1">
                <a:solidFill>
                  <a:srgbClr val="494949"/>
                </a:solidFill>
                <a:effectLst/>
              </a:rPr>
              <a:t>intr_enable</a:t>
            </a:r>
            <a:r>
              <a:rPr lang="en-US" altLang="zh-CN" sz="1800" dirty="0">
                <a:solidFill>
                  <a:srgbClr val="494949"/>
                </a:solidFill>
                <a:effectLst/>
              </a:rPr>
              <a:t>(); </a:t>
            </a:r>
            <a:r>
              <a:rPr lang="zh-CN" altLang="en-US" sz="1800" dirty="0">
                <a:solidFill>
                  <a:srgbClr val="494949"/>
                </a:solidFill>
                <a:effectLst/>
              </a:rPr>
              <a:t>允许中断</a:t>
            </a:r>
          </a:p>
          <a:p>
            <a:pPr>
              <a:lnSpc>
                <a:spcPct val="115000"/>
              </a:lnSpc>
              <a:spcBef>
                <a:spcPts val="0"/>
              </a:spcBef>
              <a:spcAft>
                <a:spcPts val="0"/>
              </a:spcAft>
            </a:pPr>
            <a:r>
              <a:rPr lang="en-US" altLang="zh-CN" sz="1800" dirty="0">
                <a:solidFill>
                  <a:srgbClr val="494949"/>
                </a:solidFill>
                <a:effectLst/>
              </a:rPr>
              <a:t>35</a:t>
            </a:r>
            <a:r>
              <a:rPr lang="zh-CN" altLang="en-US" sz="1800" dirty="0">
                <a:solidFill>
                  <a:srgbClr val="494949"/>
                </a:solidFill>
                <a:effectLst/>
              </a:rPr>
              <a:t>行： </a:t>
            </a:r>
            <a:r>
              <a:rPr lang="en-US" altLang="zh-CN" sz="1800" dirty="0" err="1">
                <a:solidFill>
                  <a:srgbClr val="494949"/>
                </a:solidFill>
                <a:effectLst/>
              </a:rPr>
              <a:t>clock_init</a:t>
            </a:r>
            <a:r>
              <a:rPr lang="en-US" altLang="zh-CN" sz="1800" dirty="0">
                <a:solidFill>
                  <a:srgbClr val="494949"/>
                </a:solidFill>
                <a:effectLst/>
              </a:rPr>
              <a:t>();</a:t>
            </a:r>
            <a:r>
              <a:rPr lang="zh-CN" altLang="en-US" sz="1800" dirty="0">
                <a:solidFill>
                  <a:srgbClr val="494949"/>
                </a:solidFill>
                <a:effectLst/>
              </a:rPr>
              <a:t>此时便可以接受时钟中断</a:t>
            </a:r>
          </a:p>
          <a:p>
            <a:pPr>
              <a:lnSpc>
                <a:spcPct val="115000"/>
              </a:lnSpc>
              <a:spcBef>
                <a:spcPts val="0"/>
              </a:spcBef>
              <a:spcAft>
                <a:spcPts val="0"/>
              </a:spcAft>
            </a:pPr>
            <a:r>
              <a:rPr lang="en-US" altLang="zh-CN" sz="1800" dirty="0">
                <a:solidFill>
                  <a:srgbClr val="494949"/>
                </a:solidFill>
                <a:effectLst/>
              </a:rPr>
              <a:t>32</a:t>
            </a:r>
            <a:r>
              <a:rPr lang="zh-CN" altLang="en-US" sz="1800" dirty="0">
                <a:solidFill>
                  <a:srgbClr val="494949"/>
                </a:solidFill>
                <a:effectLst/>
              </a:rPr>
              <a:t>行：</a:t>
            </a:r>
            <a:r>
              <a:rPr lang="en-US" altLang="zh-CN" sz="1800" dirty="0" err="1">
                <a:solidFill>
                  <a:srgbClr val="494949"/>
                </a:solidFill>
                <a:effectLst/>
              </a:rPr>
              <a:t>pic_init</a:t>
            </a:r>
            <a:r>
              <a:rPr lang="en-US" altLang="zh-CN" sz="1800" dirty="0">
                <a:solidFill>
                  <a:srgbClr val="494949"/>
                </a:solidFill>
                <a:effectLst/>
              </a:rPr>
              <a:t>(); </a:t>
            </a:r>
            <a:r>
              <a:rPr lang="zh-CN" altLang="en-US" sz="1800" dirty="0">
                <a:solidFill>
                  <a:srgbClr val="494949"/>
                </a:solidFill>
                <a:effectLst/>
              </a:rPr>
              <a:t>当产生时钟中断，中断控制器会告诉</a:t>
            </a:r>
            <a:r>
              <a:rPr lang="en-US" altLang="zh-CN" sz="1800" dirty="0" err="1">
                <a:solidFill>
                  <a:srgbClr val="494949"/>
                </a:solidFill>
                <a:effectLst/>
              </a:rPr>
              <a:t>cpu</a:t>
            </a:r>
            <a:r>
              <a:rPr lang="zh-CN" altLang="en-US" sz="1800" dirty="0">
                <a:solidFill>
                  <a:srgbClr val="494949"/>
                </a:solidFill>
                <a:effectLst/>
              </a:rPr>
              <a:t>产生了时钟中断，</a:t>
            </a:r>
            <a:r>
              <a:rPr lang="en-US" altLang="zh-CN" sz="1800" dirty="0" err="1">
                <a:solidFill>
                  <a:srgbClr val="494949"/>
                </a:solidFill>
                <a:effectLst/>
              </a:rPr>
              <a:t>cpu</a:t>
            </a:r>
            <a:r>
              <a:rPr lang="zh-CN" altLang="en-US" sz="1800" dirty="0">
                <a:solidFill>
                  <a:srgbClr val="494949"/>
                </a:solidFill>
                <a:effectLst/>
              </a:rPr>
              <a:t>会根据加载好的</a:t>
            </a:r>
            <a:r>
              <a:rPr lang="en-US" altLang="zh-CN" sz="1800" dirty="0" err="1">
                <a:solidFill>
                  <a:srgbClr val="494949"/>
                </a:solidFill>
                <a:effectLst/>
              </a:rPr>
              <a:t>idt</a:t>
            </a:r>
            <a:r>
              <a:rPr lang="zh-CN" altLang="en-US" sz="1800" dirty="0">
                <a:solidFill>
                  <a:srgbClr val="494949"/>
                </a:solidFill>
                <a:effectLst/>
              </a:rPr>
              <a:t>寻找对应的中断处理函数的入口地址，假设时钟中断是</a:t>
            </a:r>
            <a:r>
              <a:rPr lang="en-US" altLang="zh-CN" sz="1800" dirty="0">
                <a:solidFill>
                  <a:srgbClr val="494949"/>
                </a:solidFill>
                <a:effectLst/>
              </a:rPr>
              <a:t>__vectors[0]</a:t>
            </a:r>
            <a:r>
              <a:rPr lang="zh-CN" altLang="en-US" sz="1800" dirty="0">
                <a:solidFill>
                  <a:srgbClr val="494949"/>
                </a:solidFill>
                <a:effectLst/>
              </a:rPr>
              <a:t>，其中</a:t>
            </a:r>
            <a:r>
              <a:rPr lang="en-US" altLang="zh-CN" sz="1800" dirty="0">
                <a:solidFill>
                  <a:srgbClr val="494949"/>
                </a:solidFill>
                <a:effectLst/>
              </a:rPr>
              <a:t>vectors0</a:t>
            </a:r>
            <a:r>
              <a:rPr lang="zh-CN" altLang="en-US" sz="1800" dirty="0">
                <a:solidFill>
                  <a:srgbClr val="494949"/>
                </a:solidFill>
                <a:effectLst/>
              </a:rPr>
              <a:t>中的</a:t>
            </a:r>
            <a:r>
              <a:rPr lang="en-US" altLang="zh-CN" sz="1800" dirty="0" err="1">
                <a:solidFill>
                  <a:srgbClr val="494949"/>
                </a:solidFill>
                <a:effectLst/>
              </a:rPr>
              <a:t>pushl</a:t>
            </a:r>
            <a:r>
              <a:rPr lang="en-US" altLang="zh-CN" sz="1800" dirty="0">
                <a:solidFill>
                  <a:srgbClr val="494949"/>
                </a:solidFill>
                <a:effectLst/>
              </a:rPr>
              <a:t> $0</a:t>
            </a:r>
            <a:r>
              <a:rPr lang="zh-CN" altLang="en-US" sz="1800" dirty="0">
                <a:solidFill>
                  <a:srgbClr val="494949"/>
                </a:solidFill>
                <a:effectLst/>
              </a:rPr>
              <a:t>是一个填充的信息。发生中断时有些中断</a:t>
            </a:r>
            <a:r>
              <a:rPr lang="en-US" altLang="zh-CN" sz="1800" dirty="0" err="1">
                <a:solidFill>
                  <a:srgbClr val="494949"/>
                </a:solidFill>
                <a:effectLst/>
              </a:rPr>
              <a:t>cpu</a:t>
            </a:r>
            <a:r>
              <a:rPr lang="zh-CN" altLang="en-US" sz="1800" dirty="0">
                <a:solidFill>
                  <a:srgbClr val="494949"/>
                </a:solidFill>
                <a:effectLst/>
              </a:rPr>
              <a:t>会自动压入一个错误码，有些则不会。为保持一致额外</a:t>
            </a:r>
            <a:r>
              <a:rPr lang="en-US" altLang="zh-CN" sz="1800" dirty="0">
                <a:solidFill>
                  <a:srgbClr val="494949"/>
                </a:solidFill>
                <a:effectLst/>
              </a:rPr>
              <a:t>push 0</a:t>
            </a:r>
            <a:r>
              <a:rPr lang="zh-CN" altLang="en-US" sz="1800" dirty="0">
                <a:solidFill>
                  <a:srgbClr val="494949"/>
                </a:solidFill>
                <a:effectLst/>
              </a:rPr>
              <a:t>， </a:t>
            </a:r>
            <a:r>
              <a:rPr lang="en-US" altLang="zh-CN" sz="1800" dirty="0">
                <a:solidFill>
                  <a:srgbClr val="494949"/>
                </a:solidFill>
                <a:effectLst/>
              </a:rPr>
              <a:t>0</a:t>
            </a:r>
            <a:r>
              <a:rPr lang="zh-CN" altLang="en-US" sz="1800" dirty="0">
                <a:solidFill>
                  <a:srgbClr val="494949"/>
                </a:solidFill>
                <a:effectLst/>
              </a:rPr>
              <a:t>表示中断的下标。这些中断会跳转到</a:t>
            </a:r>
            <a:r>
              <a:rPr lang="en-US" altLang="zh-CN" sz="1800" dirty="0" err="1">
                <a:solidFill>
                  <a:srgbClr val="494949"/>
                </a:solidFill>
                <a:effectLst/>
              </a:rPr>
              <a:t>trapentry.s</a:t>
            </a:r>
            <a:r>
              <a:rPr lang="zh-CN" altLang="en-US" sz="1800" dirty="0">
                <a:solidFill>
                  <a:srgbClr val="494949"/>
                </a:solidFill>
                <a:effectLst/>
              </a:rPr>
              <a:t>里保存一些寄存器，最后</a:t>
            </a:r>
            <a:r>
              <a:rPr lang="en-US" altLang="zh-CN" sz="1800" dirty="0" err="1">
                <a:solidFill>
                  <a:srgbClr val="494949"/>
                </a:solidFill>
                <a:effectLst/>
              </a:rPr>
              <a:t>pushal</a:t>
            </a:r>
            <a:r>
              <a:rPr lang="zh-CN" altLang="en-US" sz="1800" dirty="0">
                <a:solidFill>
                  <a:srgbClr val="494949"/>
                </a:solidFill>
                <a:effectLst/>
              </a:rPr>
              <a:t>会把</a:t>
            </a:r>
            <a:r>
              <a:rPr lang="en-US" altLang="zh-CN" sz="1800" dirty="0">
                <a:solidFill>
                  <a:srgbClr val="494949"/>
                </a:solidFill>
                <a:effectLst/>
              </a:rPr>
              <a:t>8</a:t>
            </a:r>
            <a:r>
              <a:rPr lang="zh-CN" altLang="en-US" sz="1800" dirty="0">
                <a:solidFill>
                  <a:srgbClr val="494949"/>
                </a:solidFill>
                <a:effectLst/>
              </a:rPr>
              <a:t>个寄存器保存到栈里面。通过</a:t>
            </a:r>
            <a:r>
              <a:rPr lang="en-US" altLang="zh-CN" sz="1800" dirty="0">
                <a:solidFill>
                  <a:srgbClr val="494949"/>
                </a:solidFill>
                <a:effectLst/>
              </a:rPr>
              <a:t>trap</a:t>
            </a:r>
            <a:r>
              <a:rPr lang="zh-CN" altLang="en-US" sz="1800" dirty="0">
                <a:solidFill>
                  <a:srgbClr val="494949"/>
                </a:solidFill>
                <a:effectLst/>
              </a:rPr>
              <a:t>函数转到中断，并根据</a:t>
            </a:r>
            <a:r>
              <a:rPr lang="en-US" altLang="zh-CN" sz="1800" dirty="0">
                <a:solidFill>
                  <a:srgbClr val="494949"/>
                </a:solidFill>
                <a:effectLst/>
              </a:rPr>
              <a:t>trap</a:t>
            </a:r>
            <a:r>
              <a:rPr lang="zh-CN" altLang="en-US" sz="1800" dirty="0">
                <a:solidFill>
                  <a:srgbClr val="494949"/>
                </a:solidFill>
                <a:effectLst/>
              </a:rPr>
              <a:t>编号（</a:t>
            </a:r>
            <a:r>
              <a:rPr lang="en-US" altLang="zh-CN" sz="1800" dirty="0">
                <a:solidFill>
                  <a:srgbClr val="494949"/>
                </a:solidFill>
                <a:effectLst/>
              </a:rPr>
              <a:t>0</a:t>
            </a:r>
            <a:r>
              <a:rPr lang="zh-CN" altLang="en-US" sz="1800" dirty="0">
                <a:solidFill>
                  <a:srgbClr val="494949"/>
                </a:solidFill>
                <a:effectLst/>
              </a:rPr>
              <a:t>）进入</a:t>
            </a:r>
            <a:r>
              <a:rPr lang="en-US" altLang="zh-CN" sz="1800" dirty="0">
                <a:solidFill>
                  <a:srgbClr val="494949"/>
                </a:solidFill>
                <a:effectLst/>
              </a:rPr>
              <a:t>case</a:t>
            </a:r>
            <a:r>
              <a:rPr lang="zh-CN" altLang="en-US" sz="1800" dirty="0">
                <a:solidFill>
                  <a:srgbClr val="494949"/>
                </a:solidFill>
                <a:effectLst/>
              </a:rPr>
              <a:t>里，判断</a:t>
            </a:r>
            <a:r>
              <a:rPr lang="en-US" altLang="zh-CN" sz="1800" dirty="0">
                <a:solidFill>
                  <a:srgbClr val="494949"/>
                </a:solidFill>
                <a:effectLst/>
              </a:rPr>
              <a:t>ticks</a:t>
            </a:r>
            <a:r>
              <a:rPr lang="zh-CN" altLang="en-US" sz="1800" dirty="0">
                <a:solidFill>
                  <a:srgbClr val="494949"/>
                </a:solidFill>
                <a:effectLst/>
              </a:rPr>
              <a:t>全局变量与</a:t>
            </a:r>
            <a:r>
              <a:rPr lang="en-US" altLang="zh-CN" sz="1800" dirty="0">
                <a:solidFill>
                  <a:srgbClr val="494949"/>
                </a:solidFill>
                <a:effectLst/>
              </a:rPr>
              <a:t>100</a:t>
            </a:r>
            <a:r>
              <a:rPr lang="zh-CN" altLang="en-US" sz="1800" dirty="0">
                <a:solidFill>
                  <a:srgbClr val="494949"/>
                </a:solidFill>
                <a:effectLst/>
              </a:rPr>
              <a:t>余数是否为</a:t>
            </a:r>
            <a:r>
              <a:rPr lang="en-US" altLang="zh-CN" sz="1800" dirty="0">
                <a:solidFill>
                  <a:srgbClr val="494949"/>
                </a:solidFill>
                <a:effectLst/>
              </a:rPr>
              <a:t>0</a:t>
            </a:r>
            <a:r>
              <a:rPr lang="zh-CN" altLang="en-US" sz="1800" dirty="0">
                <a:solidFill>
                  <a:srgbClr val="494949"/>
                </a:solidFill>
                <a:effectLst/>
              </a:rPr>
              <a:t>，是</a:t>
            </a:r>
            <a:r>
              <a:rPr lang="en-US" altLang="zh-CN" sz="1800" dirty="0">
                <a:solidFill>
                  <a:srgbClr val="494949"/>
                </a:solidFill>
                <a:effectLst/>
              </a:rPr>
              <a:t>0</a:t>
            </a:r>
            <a:r>
              <a:rPr lang="zh-CN" altLang="en-US" sz="1800" dirty="0">
                <a:solidFill>
                  <a:srgbClr val="494949"/>
                </a:solidFill>
                <a:effectLst/>
              </a:rPr>
              <a:t>就会调用函数打印。然后跳出</a:t>
            </a:r>
            <a:r>
              <a:rPr lang="en-US" altLang="zh-CN" sz="1800" dirty="0">
                <a:solidFill>
                  <a:srgbClr val="494949"/>
                </a:solidFill>
                <a:effectLst/>
              </a:rPr>
              <a:t>case</a:t>
            </a:r>
            <a:r>
              <a:rPr lang="zh-CN" altLang="en-US" sz="1800" dirty="0">
                <a:solidFill>
                  <a:srgbClr val="494949"/>
                </a:solidFill>
                <a:effectLst/>
              </a:rPr>
              <a:t>返回</a:t>
            </a:r>
            <a:r>
              <a:rPr lang="en-US" altLang="zh-CN" sz="1800" dirty="0">
                <a:solidFill>
                  <a:srgbClr val="494949"/>
                </a:solidFill>
                <a:effectLst/>
              </a:rPr>
              <a:t>trap</a:t>
            </a:r>
            <a:r>
              <a:rPr lang="zh-CN" altLang="en-US" sz="1800" dirty="0">
                <a:solidFill>
                  <a:srgbClr val="494949"/>
                </a:solidFill>
                <a:effectLst/>
              </a:rPr>
              <a:t>函数，把之前压入的</a:t>
            </a:r>
            <a:r>
              <a:rPr lang="en-US" altLang="zh-CN" sz="1800" dirty="0" err="1">
                <a:solidFill>
                  <a:srgbClr val="494949"/>
                </a:solidFill>
                <a:effectLst/>
              </a:rPr>
              <a:t>esp</a:t>
            </a:r>
            <a:r>
              <a:rPr lang="zh-CN" altLang="en-US" sz="1800" dirty="0">
                <a:solidFill>
                  <a:srgbClr val="494949"/>
                </a:solidFill>
                <a:effectLst/>
              </a:rPr>
              <a:t>弹出。把</a:t>
            </a:r>
            <a:r>
              <a:rPr lang="en-US" altLang="zh-CN" sz="1800" dirty="0">
                <a:solidFill>
                  <a:srgbClr val="494949"/>
                </a:solidFill>
                <a:effectLst/>
              </a:rPr>
              <a:t>esp+8</a:t>
            </a:r>
            <a:r>
              <a:rPr lang="zh-CN" altLang="en-US" sz="1800" dirty="0">
                <a:solidFill>
                  <a:srgbClr val="494949"/>
                </a:solidFill>
                <a:effectLst/>
              </a:rPr>
              <a:t>，因为压入了</a:t>
            </a:r>
            <a:r>
              <a:rPr lang="en-US" altLang="zh-CN" sz="1800" dirty="0" err="1">
                <a:solidFill>
                  <a:srgbClr val="494949"/>
                </a:solidFill>
                <a:effectLst/>
              </a:rPr>
              <a:t>errorcode</a:t>
            </a:r>
            <a:r>
              <a:rPr lang="zh-CN" altLang="en-US" sz="1800" dirty="0">
                <a:solidFill>
                  <a:srgbClr val="494949"/>
                </a:solidFill>
                <a:effectLst/>
              </a:rPr>
              <a:t>和一个编号。最后通过</a:t>
            </a:r>
            <a:r>
              <a:rPr lang="en-US" altLang="zh-CN" sz="1800" dirty="0" err="1">
                <a:solidFill>
                  <a:srgbClr val="494949"/>
                </a:solidFill>
                <a:effectLst/>
              </a:rPr>
              <a:t>iret</a:t>
            </a:r>
            <a:r>
              <a:rPr lang="zh-CN" altLang="en-US" sz="1800" dirty="0">
                <a:solidFill>
                  <a:srgbClr val="494949"/>
                </a:solidFill>
                <a:effectLst/>
              </a:rPr>
              <a:t>返回。</a:t>
            </a:r>
          </a:p>
          <a:p>
            <a:endParaRPr lang="zh-CN" altLang="en-US" dirty="0"/>
          </a:p>
        </p:txBody>
      </p:sp>
    </p:spTree>
    <p:extLst>
      <p:ext uri="{BB962C8B-B14F-4D97-AF65-F5344CB8AC3E}">
        <p14:creationId xmlns:p14="http://schemas.microsoft.com/office/powerpoint/2010/main" val="1316384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FFD0941D-C6EB-0684-1B54-392DF7266B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6287"/>
            <a:ext cx="9591472" cy="514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839894"/>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509</TotalTime>
  <Words>1642</Words>
  <Application>Microsoft Office PowerPoint</Application>
  <PresentationFormat>宽屏</PresentationFormat>
  <Paragraphs>73</Paragraphs>
  <Slides>18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Arial</vt:lpstr>
      <vt:lpstr>Trebuchet MS</vt:lpstr>
      <vt:lpstr>Wingdings 3</vt:lpstr>
      <vt:lpstr>平面</vt:lpstr>
      <vt:lpstr>OS课程总结</vt:lpstr>
      <vt:lpstr>介绍</vt:lpstr>
      <vt:lpstr>专业知识 </vt:lpstr>
      <vt:lpstr>练习5：实现函数调用堆栈跟踪函数 （需要编程） 我们需要在lab1中完成kdebug.c中函数print_stackframe的实现，可以通过函数print_stackframe来跟踪函数调用堆栈中记录的返回地址。 </vt:lpstr>
      <vt:lpstr>PowerPoint 演示文稿</vt:lpstr>
      <vt:lpstr>练习6：完善中断初始化和处理 （需要编程） 中断描述符表（也可简称为保护模式下的中断向量表）中一个表项占多少字节？其中哪几位代表中断处理代码的入口？ </vt:lpstr>
      <vt:lpstr>2.请编程完善kern/trap/trap.c中对中断向量表进行初始化的函数idt_init。在idt_init函数中，依次对所有中断入口进行初始化 </vt:lpstr>
      <vt:lpstr>3.请编程完善trap.c中的中断处理函数trap，在对时钟中断进行处理的部分填写trap函数中处理时钟中断的部分，使操作系统每遇到100次时钟中断后，调用print_ticks子程序，向屏幕上打印一行文字”100 ticks” </vt:lpstr>
      <vt:lpstr>PowerPoint 演示文稿</vt:lpstr>
      <vt:lpstr>Git使用方法——在shell中导航  </vt:lpstr>
      <vt:lpstr>在程序间创建连接 </vt:lpstr>
      <vt:lpstr>一个功能全面又强大的工具——根用户（root user） </vt:lpstr>
      <vt:lpstr>PowerPoint 演示文稿</vt:lpstr>
      <vt:lpstr>辅助知识——选择子 </vt:lpstr>
      <vt:lpstr>引导加载程序 </vt:lpstr>
      <vt:lpstr>目标期望和实践</vt:lpstr>
      <vt:lpstr>关于如何解决问题 </vt:lpstr>
      <vt:lpstr>谢谢观看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OS课程总结</dc:title>
  <dc:creator>Arthur Zhao (DCSZ-12)</dc:creator>
  <cp:lastModifiedBy>Arthur Zhao (DCSZ-12)</cp:lastModifiedBy>
  <cp:revision>3</cp:revision>
  <dcterms:created xsi:type="dcterms:W3CDTF">2022-08-06T11:38:59Z</dcterms:created>
  <dcterms:modified xsi:type="dcterms:W3CDTF">2022-08-07T05:25:07Z</dcterms:modified>
</cp:coreProperties>
</file>