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2a901fa9c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2a901fa9c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a0845190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a0845190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a0845190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a084519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a0845190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a0845190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a0845190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a0845190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a0845190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a0845190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a0845190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a0845190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a0845190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a0845190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a0845190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a0845190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a0845190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a0845190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a0845190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a0845190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901fa9cf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901fa9cf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a0845190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a0845190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a0845190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a0845190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a0845190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a0845190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a0845190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a0845190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a0845190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a0845190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a0845190a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a0845190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a0845190a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a0845190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a0845190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6a0845190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a0845190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a0845190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a0845190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a0845190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a0abe0ac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a0abe0a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901fa9cf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901fa9cf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a0abe0ac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a0abe0ac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a084519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6a084519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901fa9cf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901fa9c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6a084519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a084519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a0845190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a084519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a0845190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6a0845190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2000"/>
              <a:buChar char="●"/>
              <a:defRPr sz="12000"/>
            </a:lvl1pPr>
            <a:lvl2pPr lvl="1" algn="ctr" rtl="0">
              <a:spcBef>
                <a:spcPts val="0"/>
              </a:spcBef>
              <a:spcAft>
                <a:spcPts val="0"/>
              </a:spcAft>
              <a:buSzPts val="12000"/>
              <a:buChar char="○"/>
              <a:defRPr sz="12000"/>
            </a:lvl2pPr>
            <a:lvl3pPr lvl="2" algn="ctr" rtl="0">
              <a:spcBef>
                <a:spcPts val="0"/>
              </a:spcBef>
              <a:spcAft>
                <a:spcPts val="0"/>
              </a:spcAft>
              <a:buSzPts val="12000"/>
              <a:buChar char="■"/>
              <a:defRPr sz="12000"/>
            </a:lvl3pPr>
            <a:lvl4pPr lvl="3" algn="ctr" rtl="0">
              <a:spcBef>
                <a:spcPts val="0"/>
              </a:spcBef>
              <a:spcAft>
                <a:spcPts val="0"/>
              </a:spcAft>
              <a:buSzPts val="12000"/>
              <a:buChar char="●"/>
              <a:defRPr sz="12000"/>
            </a:lvl4pPr>
            <a:lvl5pPr lvl="4" algn="ctr" rtl="0">
              <a:spcBef>
                <a:spcPts val="0"/>
              </a:spcBef>
              <a:spcAft>
                <a:spcPts val="0"/>
              </a:spcAft>
              <a:buSzPts val="12000"/>
              <a:buChar char="○"/>
              <a:defRPr sz="12000"/>
            </a:lvl5pPr>
            <a:lvl6pPr lvl="5" algn="ctr" rtl="0">
              <a:spcBef>
                <a:spcPts val="0"/>
              </a:spcBef>
              <a:spcAft>
                <a:spcPts val="0"/>
              </a:spcAft>
              <a:buSzPts val="12000"/>
              <a:buChar char="■"/>
              <a:defRPr sz="12000"/>
            </a:lvl6pPr>
            <a:lvl7pPr lvl="6" algn="ctr" rtl="0">
              <a:spcBef>
                <a:spcPts val="0"/>
              </a:spcBef>
              <a:spcAft>
                <a:spcPts val="0"/>
              </a:spcAft>
              <a:buSzPts val="12000"/>
              <a:buChar char="●"/>
              <a:defRPr sz="12000"/>
            </a:lvl7pPr>
            <a:lvl8pPr lvl="7" algn="ctr" rtl="0">
              <a:spcBef>
                <a:spcPts val="0"/>
              </a:spcBef>
              <a:spcAft>
                <a:spcPts val="0"/>
              </a:spcAft>
              <a:buSzPts val="12000"/>
              <a:buChar char="○"/>
              <a:defRPr sz="12000"/>
            </a:lvl8pPr>
            <a:lvl9pPr lvl="8" algn="ctr" rtl="0">
              <a:spcBef>
                <a:spcPts val="0"/>
              </a:spcBef>
              <a:spcAft>
                <a:spcPts val="0"/>
              </a:spcAft>
              <a:buSzPts val="12000"/>
              <a:buChar char="■"/>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Char char="●"/>
              <a:defRPr sz="3600"/>
            </a:lvl1pPr>
            <a:lvl2pPr lvl="1" algn="ctr" rtl="0">
              <a:spcBef>
                <a:spcPts val="0"/>
              </a:spcBef>
              <a:spcAft>
                <a:spcPts val="0"/>
              </a:spcAft>
              <a:buSzPts val="3600"/>
              <a:buChar char="○"/>
              <a:defRPr sz="3600"/>
            </a:lvl2pPr>
            <a:lvl3pPr lvl="2" algn="ctr" rtl="0">
              <a:spcBef>
                <a:spcPts val="0"/>
              </a:spcBef>
              <a:spcAft>
                <a:spcPts val="0"/>
              </a:spcAft>
              <a:buSzPts val="3600"/>
              <a:buChar char="■"/>
              <a:defRPr sz="3600"/>
            </a:lvl3pPr>
            <a:lvl4pPr lvl="3" algn="ctr" rtl="0">
              <a:spcBef>
                <a:spcPts val="0"/>
              </a:spcBef>
              <a:spcAft>
                <a:spcPts val="0"/>
              </a:spcAft>
              <a:buSzPts val="3600"/>
              <a:buChar char="●"/>
              <a:defRPr sz="3600"/>
            </a:lvl4pPr>
            <a:lvl5pPr lvl="4" algn="ctr" rtl="0">
              <a:spcBef>
                <a:spcPts val="0"/>
              </a:spcBef>
              <a:spcAft>
                <a:spcPts val="0"/>
              </a:spcAft>
              <a:buSzPts val="3600"/>
              <a:buChar char="○"/>
              <a:defRPr sz="3600"/>
            </a:lvl5pPr>
            <a:lvl6pPr lvl="5" algn="ctr" rtl="0">
              <a:spcBef>
                <a:spcPts val="0"/>
              </a:spcBef>
              <a:spcAft>
                <a:spcPts val="0"/>
              </a:spcAft>
              <a:buSzPts val="3600"/>
              <a:buChar char="■"/>
              <a:defRPr sz="3600"/>
            </a:lvl6pPr>
            <a:lvl7pPr lvl="6" algn="ctr" rtl="0">
              <a:spcBef>
                <a:spcPts val="0"/>
              </a:spcBef>
              <a:spcAft>
                <a:spcPts val="0"/>
              </a:spcAft>
              <a:buSzPts val="3600"/>
              <a:buChar char="●"/>
              <a:defRPr sz="3600"/>
            </a:lvl7pPr>
            <a:lvl8pPr lvl="7" algn="ctr" rtl="0">
              <a:spcBef>
                <a:spcPts val="0"/>
              </a:spcBef>
              <a:spcAft>
                <a:spcPts val="0"/>
              </a:spcAft>
              <a:buSzPts val="3600"/>
              <a:buChar char="○"/>
              <a:defRPr sz="3600"/>
            </a:lvl8pPr>
            <a:lvl9pPr lvl="8" algn="ctr" rtl="0">
              <a:spcBef>
                <a:spcPts val="0"/>
              </a:spcBef>
              <a:spcAft>
                <a:spcPts val="0"/>
              </a:spcAft>
              <a:buSzPts val="3600"/>
              <a:buChar char="■"/>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200"/>
              <a:buChar char="●"/>
              <a:defRPr sz="4200"/>
            </a:lvl1pPr>
            <a:lvl2pPr lvl="1" algn="ctr" rtl="0">
              <a:spcBef>
                <a:spcPts val="0"/>
              </a:spcBef>
              <a:spcAft>
                <a:spcPts val="0"/>
              </a:spcAft>
              <a:buSzPts val="4200"/>
              <a:buChar char="○"/>
              <a:defRPr sz="4200"/>
            </a:lvl2pPr>
            <a:lvl3pPr lvl="2" algn="ctr" rtl="0">
              <a:spcBef>
                <a:spcPts val="0"/>
              </a:spcBef>
              <a:spcAft>
                <a:spcPts val="0"/>
              </a:spcAft>
              <a:buSzPts val="4200"/>
              <a:buChar char="■"/>
              <a:defRPr sz="4200"/>
            </a:lvl3pPr>
            <a:lvl4pPr lvl="3" algn="ctr" rtl="0">
              <a:spcBef>
                <a:spcPts val="0"/>
              </a:spcBef>
              <a:spcAft>
                <a:spcPts val="0"/>
              </a:spcAft>
              <a:buSzPts val="4200"/>
              <a:buChar char="●"/>
              <a:defRPr sz="4200"/>
            </a:lvl4pPr>
            <a:lvl5pPr lvl="4" algn="ctr" rtl="0">
              <a:spcBef>
                <a:spcPts val="0"/>
              </a:spcBef>
              <a:spcAft>
                <a:spcPts val="0"/>
              </a:spcAft>
              <a:buSzPts val="4200"/>
              <a:buChar char="○"/>
              <a:defRPr sz="4200"/>
            </a:lvl5pPr>
            <a:lvl6pPr lvl="5" algn="ctr" rtl="0">
              <a:spcBef>
                <a:spcPts val="0"/>
              </a:spcBef>
              <a:spcAft>
                <a:spcPts val="0"/>
              </a:spcAft>
              <a:buSzPts val="4200"/>
              <a:buChar char="■"/>
              <a:defRPr sz="4200"/>
            </a:lvl6pPr>
            <a:lvl7pPr lvl="6" algn="ctr" rtl="0">
              <a:spcBef>
                <a:spcPts val="0"/>
              </a:spcBef>
              <a:spcAft>
                <a:spcPts val="0"/>
              </a:spcAft>
              <a:buSzPts val="4200"/>
              <a:buChar char="●"/>
              <a:defRPr sz="4200"/>
            </a:lvl7pPr>
            <a:lvl8pPr lvl="7" algn="ctr" rtl="0">
              <a:spcBef>
                <a:spcPts val="0"/>
              </a:spcBef>
              <a:spcAft>
                <a:spcPts val="0"/>
              </a:spcAft>
              <a:buSzPts val="4200"/>
              <a:buChar char="○"/>
              <a:defRPr sz="4200"/>
            </a:lvl8pPr>
            <a:lvl9pPr lvl="8" algn="ctr" rtl="0">
              <a:spcBef>
                <a:spcPts val="0"/>
              </a:spcBef>
              <a:spcAft>
                <a:spcPts val="0"/>
              </a:spcAft>
              <a:buSzPts val="4200"/>
              <a:buChar char="■"/>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4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1"/>
          <p:cNvPicPr preferRelativeResize="0"/>
          <p:nvPr/>
        </p:nvPicPr>
        <p:blipFill rotWithShape="1">
          <a:blip r:embed="rId13">
            <a:alphaModFix/>
          </a:blip>
          <a:srcRect r="8240" b="22215"/>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p:nvPr/>
        </p:nvSpPr>
        <p:spPr>
          <a:xfrm>
            <a:off x="733200" y="3550575"/>
            <a:ext cx="7677600" cy="105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latin typeface="Lato"/>
                <a:ea typeface="Lato"/>
                <a:cs typeface="Lato"/>
                <a:sym typeface="Lato"/>
              </a:rPr>
              <a:t>Power BI Project:</a:t>
            </a:r>
            <a:endParaRPr sz="2400" b="1">
              <a:latin typeface="Lato"/>
              <a:ea typeface="Lato"/>
              <a:cs typeface="Lato"/>
              <a:sym typeface="Lato"/>
            </a:endParaRPr>
          </a:p>
          <a:p>
            <a:pPr marL="0" lvl="0" indent="0" algn="l" rtl="0">
              <a:spcBef>
                <a:spcPts val="1000"/>
              </a:spcBef>
              <a:spcAft>
                <a:spcPts val="0"/>
              </a:spcAft>
              <a:buClr>
                <a:schemeClr val="dk1"/>
              </a:buClr>
              <a:buSzPts val="1100"/>
              <a:buFont typeface="Arial"/>
              <a:buNone/>
            </a:pPr>
            <a:r>
              <a:rPr lang="en-GB" sz="2400" b="1">
                <a:solidFill>
                  <a:schemeClr val="dk1"/>
                </a:solidFill>
                <a:latin typeface="Lato"/>
                <a:ea typeface="Lato"/>
                <a:cs typeface="Lato"/>
                <a:sym typeface="Lato"/>
              </a:rPr>
              <a:t>Columbia Asia Hospital - By Arti Awasthi</a:t>
            </a:r>
            <a:endParaRPr sz="2400" b="1">
              <a:latin typeface="Lato"/>
              <a:ea typeface="Lato"/>
              <a:cs typeface="Lato"/>
              <a:sym typeface="Lato"/>
            </a:endParaRPr>
          </a:p>
        </p:txBody>
      </p:sp>
      <p:pic>
        <p:nvPicPr>
          <p:cNvPr id="54" name="Google Shape;54;p13"/>
          <p:cNvPicPr preferRelativeResize="0"/>
          <p:nvPr/>
        </p:nvPicPr>
        <p:blipFill>
          <a:blip r:embed="rId3">
            <a:alphaModFix/>
          </a:blip>
          <a:stretch>
            <a:fillRect/>
          </a:stretch>
        </p:blipFill>
        <p:spPr>
          <a:xfrm>
            <a:off x="2403974" y="624675"/>
            <a:ext cx="4336075" cy="266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p:nvPr/>
        </p:nvSpPr>
        <p:spPr>
          <a:xfrm>
            <a:off x="701850" y="1059150"/>
            <a:ext cx="7740300" cy="1981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question, we created a line chart of average patient SAT Score (patient_sat_score column) and the Age bucket which we created earlier in the Power BI. Apart from this, I’ve also added an average line in the graph to understand which particular section of the age bucket is falling below the average, so that the hospital can start focusing on how to increase the hospital SAT score. In this graphs, we can clearly see the two age buckets which are falling below the Average SAT score, 10-20 age bucket, 70-80 age bucket. The avg SAT score of 70-80 group is 4.53 which is mainly due to the high waittime of the patients. Apart from this the avg SAT score of 10-20 age bucket is 4.88 which is slightly below the avg score of hospital. </a:t>
            </a:r>
            <a:endParaRPr sz="1300">
              <a:solidFill>
                <a:schemeClr val="dk1"/>
              </a:solidFill>
              <a:latin typeface="Lato"/>
              <a:ea typeface="Lato"/>
              <a:cs typeface="Lato"/>
              <a:sym typeface="Lato"/>
            </a:endParaRPr>
          </a:p>
        </p:txBody>
      </p:sp>
      <p:sp>
        <p:nvSpPr>
          <p:cNvPr id="109" name="Google Shape;109;p22"/>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Q5 - </a:t>
            </a:r>
            <a:r>
              <a:rPr lang="en-GB" sz="1500" b="1">
                <a:solidFill>
                  <a:schemeClr val="dk1"/>
                </a:solidFill>
                <a:latin typeface="Lato"/>
                <a:ea typeface="Lato"/>
                <a:cs typeface="Lato"/>
                <a:sym typeface="Lato"/>
              </a:rPr>
              <a:t>Average Satisfaction by Demographics</a:t>
            </a:r>
            <a:endParaRPr sz="1800" b="1">
              <a:solidFill>
                <a:schemeClr val="dk1"/>
              </a:solidFill>
              <a:latin typeface="Lato"/>
              <a:ea typeface="Lato"/>
              <a:cs typeface="Lato"/>
              <a:sym typeface="Lato"/>
            </a:endParaRPr>
          </a:p>
        </p:txBody>
      </p:sp>
      <p:pic>
        <p:nvPicPr>
          <p:cNvPr id="110" name="Google Shape;110;p22"/>
          <p:cNvPicPr preferRelativeResize="0"/>
          <p:nvPr/>
        </p:nvPicPr>
        <p:blipFill>
          <a:blip r:embed="rId3">
            <a:alphaModFix/>
          </a:blip>
          <a:stretch>
            <a:fillRect/>
          </a:stretch>
        </p:blipFill>
        <p:spPr>
          <a:xfrm>
            <a:off x="3047987" y="3040650"/>
            <a:ext cx="3048014" cy="198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701850" y="1059150"/>
            <a:ext cx="7740300" cy="1981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After this we also analyzed the data of how the different races are having the avg SAT scores. For this we created a line chart, where we placed the patient race in x-axis and avg patient_sat_score in the y-axis. Also similar to above chart, I’ve added the avg SAT score line to find out the races which are falling below the avg SAT score. In this chart we can see that the patients who are having two or more races are having the lowest avg satisfaction score, followed by white, declined to identify, and asians. To resolve this, the hospital needs to understand why this is happening,is there some form of racial discrimination happening, what are the different things which these particular races looks for in th medical amenities, etc.. </a:t>
            </a:r>
            <a:endParaRPr sz="1300">
              <a:solidFill>
                <a:schemeClr val="dk1"/>
              </a:solidFill>
              <a:latin typeface="Lato"/>
              <a:ea typeface="Lato"/>
              <a:cs typeface="Lato"/>
              <a:sym typeface="Lato"/>
            </a:endParaRPr>
          </a:p>
        </p:txBody>
      </p:sp>
      <p:sp>
        <p:nvSpPr>
          <p:cNvPr id="116" name="Google Shape;116;p23"/>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Q5 - </a:t>
            </a:r>
            <a:r>
              <a:rPr lang="en-GB" sz="1500" b="1">
                <a:solidFill>
                  <a:schemeClr val="dk1"/>
                </a:solidFill>
                <a:latin typeface="Lato"/>
                <a:ea typeface="Lato"/>
                <a:cs typeface="Lato"/>
                <a:sym typeface="Lato"/>
              </a:rPr>
              <a:t>Average Satisfaction by Demographics (Cont..)</a:t>
            </a:r>
            <a:endParaRPr sz="1800" b="1">
              <a:solidFill>
                <a:schemeClr val="dk1"/>
              </a:solidFill>
              <a:latin typeface="Lato"/>
              <a:ea typeface="Lato"/>
              <a:cs typeface="Lato"/>
              <a:sym typeface="Lato"/>
            </a:endParaRPr>
          </a:p>
        </p:txBody>
      </p:sp>
      <p:pic>
        <p:nvPicPr>
          <p:cNvPr id="117" name="Google Shape;117;p23"/>
          <p:cNvPicPr preferRelativeResize="0"/>
          <p:nvPr/>
        </p:nvPicPr>
        <p:blipFill>
          <a:blip r:embed="rId3">
            <a:alphaModFix/>
          </a:blip>
          <a:stretch>
            <a:fillRect/>
          </a:stretch>
        </p:blipFill>
        <p:spPr>
          <a:xfrm>
            <a:off x="2917088" y="3040650"/>
            <a:ext cx="3309821" cy="210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701850" y="1059150"/>
            <a:ext cx="7740300" cy="12972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In order to fully understand the avg SAT score across all demographics (age and race), we have created a area chart (it can be line chart or bar chart as well) with where x-axis is age bucket and y-axis is avg patient sat score. Along with this, patient race is added in legend so that we can identify how different races are rating the hospital visit experience for different age group. This can help in pinpointing the areas where the hospital attention is needed for better patient SAT score. </a:t>
            </a:r>
            <a:endParaRPr sz="1300">
              <a:solidFill>
                <a:schemeClr val="dk1"/>
              </a:solidFill>
              <a:latin typeface="Lato"/>
              <a:ea typeface="Lato"/>
              <a:cs typeface="Lato"/>
              <a:sym typeface="Lato"/>
            </a:endParaRPr>
          </a:p>
        </p:txBody>
      </p:sp>
      <p:sp>
        <p:nvSpPr>
          <p:cNvPr id="123" name="Google Shape;123;p24"/>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Q5 - </a:t>
            </a:r>
            <a:r>
              <a:rPr lang="en-GB" sz="1500" b="1">
                <a:solidFill>
                  <a:schemeClr val="dk1"/>
                </a:solidFill>
                <a:latin typeface="Lato"/>
                <a:ea typeface="Lato"/>
                <a:cs typeface="Lato"/>
                <a:sym typeface="Lato"/>
              </a:rPr>
              <a:t>Average Satisfaction by Demographics (Cont..)</a:t>
            </a:r>
            <a:endParaRPr sz="1800" b="1">
              <a:solidFill>
                <a:schemeClr val="dk1"/>
              </a:solidFill>
              <a:latin typeface="Lato"/>
              <a:ea typeface="Lato"/>
              <a:cs typeface="Lato"/>
              <a:sym typeface="Lato"/>
            </a:endParaRPr>
          </a:p>
        </p:txBody>
      </p:sp>
      <p:pic>
        <p:nvPicPr>
          <p:cNvPr id="124" name="Google Shape;124;p24"/>
          <p:cNvPicPr preferRelativeResize="0"/>
          <p:nvPr/>
        </p:nvPicPr>
        <p:blipFill>
          <a:blip r:embed="rId3">
            <a:alphaModFix/>
          </a:blip>
          <a:stretch>
            <a:fillRect/>
          </a:stretch>
        </p:blipFill>
        <p:spPr>
          <a:xfrm>
            <a:off x="2480325" y="2392200"/>
            <a:ext cx="4301249" cy="248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760800" y="1189650"/>
            <a:ext cx="7740300" cy="1753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For this, we have created the Bar chart, where x-axis is department Name and y-Axis is the sum of Total bill amount. Department Orthopedics is generating the highest revenue of around 173M, whereas the Department Renal is generating the lowest revenue of around 5M. There are 2 department who are generating more than 100M in revenue which are Orthopedics and General Practice. There are 2 department who are generating more than 20M but less than 100M which are Neurology and Cardiology. Rest of the department are generating less than 20M in revenue. Chart for the same is attached here.</a:t>
            </a:r>
            <a:endParaRPr sz="1300">
              <a:solidFill>
                <a:schemeClr val="dk1"/>
              </a:solidFill>
              <a:latin typeface="Lato"/>
              <a:ea typeface="Lato"/>
              <a:cs typeface="Lato"/>
              <a:sym typeface="Lato"/>
            </a:endParaRPr>
          </a:p>
        </p:txBody>
      </p:sp>
      <p:sp>
        <p:nvSpPr>
          <p:cNvPr id="130" name="Google Shape;130;p25"/>
          <p:cNvSpPr txBox="1"/>
          <p:nvPr/>
        </p:nvSpPr>
        <p:spPr>
          <a:xfrm>
            <a:off x="701850" y="561600"/>
            <a:ext cx="7858200" cy="7314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Q6 - </a:t>
            </a:r>
            <a:r>
              <a:rPr lang="en-GB" sz="1500" b="1">
                <a:solidFill>
                  <a:schemeClr val="dk1"/>
                </a:solidFill>
                <a:latin typeface="Lato"/>
                <a:ea typeface="Lato"/>
                <a:cs typeface="Lato"/>
                <a:sym typeface="Lato"/>
              </a:rPr>
              <a:t>The hospital's managing director seeks to evaluate the revenue of each department to understand how much revenue is generated by each.</a:t>
            </a:r>
            <a:endParaRPr sz="1800" b="1">
              <a:solidFill>
                <a:schemeClr val="dk1"/>
              </a:solidFill>
              <a:latin typeface="Lato"/>
              <a:ea typeface="Lato"/>
              <a:cs typeface="Lato"/>
              <a:sym typeface="Lato"/>
            </a:endParaRPr>
          </a:p>
        </p:txBody>
      </p:sp>
      <p:pic>
        <p:nvPicPr>
          <p:cNvPr id="131" name="Google Shape;131;p25"/>
          <p:cNvPicPr preferRelativeResize="0"/>
          <p:nvPr/>
        </p:nvPicPr>
        <p:blipFill>
          <a:blip r:embed="rId3">
            <a:alphaModFix/>
          </a:blip>
          <a:stretch>
            <a:fillRect/>
          </a:stretch>
        </p:blipFill>
        <p:spPr>
          <a:xfrm>
            <a:off x="2882475" y="2943150"/>
            <a:ext cx="3379050" cy="20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760800" y="1023300"/>
            <a:ext cx="7740300" cy="1753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we have created the Pie chart to visualize the question. In the Legend we have placed the patient gender and in value we have placed the count of patient_id, with this we can understand how many entries are happening for different genders. Here we can see that the Male and the Females are the 2 most prominent genders coming on top, with the difference of 2.35% in the cohort size, which not much significant as the gender gap in the world is around or more the same. This tells us that the both the genders are having equal number of visits in the hospital. Graph for the same is attached herewith.</a:t>
            </a:r>
            <a:endParaRPr sz="1300">
              <a:solidFill>
                <a:schemeClr val="dk1"/>
              </a:solidFill>
              <a:latin typeface="Lato"/>
              <a:ea typeface="Lato"/>
              <a:cs typeface="Lato"/>
              <a:sym typeface="Lato"/>
            </a:endParaRPr>
          </a:p>
        </p:txBody>
      </p:sp>
      <p:sp>
        <p:nvSpPr>
          <p:cNvPr id="137" name="Google Shape;137;p26"/>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Q7 - </a:t>
            </a:r>
            <a:r>
              <a:rPr lang="en-GB" sz="1500" b="1">
                <a:solidFill>
                  <a:schemeClr val="dk1"/>
                </a:solidFill>
                <a:latin typeface="Lato"/>
                <a:ea typeface="Lato"/>
                <a:cs typeface="Lato"/>
                <a:sym typeface="Lato"/>
              </a:rPr>
              <a:t>Is there any relation between the number of visits and the Gender of the patients?</a:t>
            </a:r>
            <a:endParaRPr sz="1500" b="1">
              <a:solidFill>
                <a:schemeClr val="dk1"/>
              </a:solidFill>
              <a:latin typeface="Lato"/>
              <a:ea typeface="Lato"/>
              <a:cs typeface="Lato"/>
              <a:sym typeface="Lato"/>
            </a:endParaRPr>
          </a:p>
        </p:txBody>
      </p:sp>
      <p:pic>
        <p:nvPicPr>
          <p:cNvPr id="138" name="Google Shape;138;p26"/>
          <p:cNvPicPr preferRelativeResize="0"/>
          <p:nvPr/>
        </p:nvPicPr>
        <p:blipFill>
          <a:blip r:embed="rId3">
            <a:alphaModFix/>
          </a:blip>
          <a:stretch>
            <a:fillRect/>
          </a:stretch>
        </p:blipFill>
        <p:spPr>
          <a:xfrm>
            <a:off x="3010550" y="2776800"/>
            <a:ext cx="3122900" cy="228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p:nvPr/>
        </p:nvSpPr>
        <p:spPr>
          <a:xfrm>
            <a:off x="760800" y="1023300"/>
            <a:ext cx="7740300" cy="840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we have created a Bar chart, where x-axis is Department and y-axis is average of Appointment Fees. From this, we can see that the Neurology department is having the highest appointment fees as compared to all departments (1500), followed by Cardiology (1200).</a:t>
            </a:r>
            <a:endParaRPr sz="1300">
              <a:solidFill>
                <a:schemeClr val="dk1"/>
              </a:solidFill>
              <a:latin typeface="Lato"/>
              <a:ea typeface="Lato"/>
              <a:cs typeface="Lato"/>
              <a:sym typeface="Lato"/>
            </a:endParaRPr>
          </a:p>
        </p:txBody>
      </p:sp>
      <p:sp>
        <p:nvSpPr>
          <p:cNvPr id="144" name="Google Shape;144;p27"/>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Q8 - </a:t>
            </a:r>
            <a:r>
              <a:rPr lang="en-GB" sz="1500" b="1">
                <a:solidFill>
                  <a:schemeClr val="dk1"/>
                </a:solidFill>
                <a:latin typeface="Lato"/>
                <a:ea typeface="Lato"/>
                <a:cs typeface="Lato"/>
                <a:sym typeface="Lato"/>
              </a:rPr>
              <a:t>Which department is charging the highest appointment fees in general?</a:t>
            </a:r>
            <a:endParaRPr sz="1500" b="1">
              <a:solidFill>
                <a:schemeClr val="dk1"/>
              </a:solidFill>
              <a:latin typeface="Lato"/>
              <a:ea typeface="Lato"/>
              <a:cs typeface="Lato"/>
              <a:sym typeface="Lato"/>
            </a:endParaRPr>
          </a:p>
        </p:txBody>
      </p:sp>
      <p:pic>
        <p:nvPicPr>
          <p:cNvPr id="145" name="Google Shape;145;p27"/>
          <p:cNvPicPr preferRelativeResize="0"/>
          <p:nvPr/>
        </p:nvPicPr>
        <p:blipFill>
          <a:blip r:embed="rId3">
            <a:alphaModFix/>
          </a:blip>
          <a:stretch>
            <a:fillRect/>
          </a:stretch>
        </p:blipFill>
        <p:spPr>
          <a:xfrm>
            <a:off x="2209800" y="1864200"/>
            <a:ext cx="4724400"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Subjective Questions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760800" y="1023300"/>
            <a:ext cx="7740300" cy="1753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we have created a line chart where x-axis is the different SAT scores and y-axis contains the avg of patients waittime. Along with this, I’ve also plotted the trendline in the graph which tells us how the data is moving. This graph and trend line shows us that as the waittime of patients decreases the patients SAT score also decreases. This statements holds true for the overall dataset which is given to us, but not for all age groups, the behaviour of the different age group changes differently. For some age groups like 50-60 and 20-30 shows opposite behaviour as compared to the rest of the age groups. Graphs for the analysis is attached below.</a:t>
            </a:r>
            <a:endParaRPr sz="1300">
              <a:solidFill>
                <a:schemeClr val="dk1"/>
              </a:solidFill>
              <a:latin typeface="Lato"/>
              <a:ea typeface="Lato"/>
              <a:cs typeface="Lato"/>
              <a:sym typeface="Lato"/>
            </a:endParaRPr>
          </a:p>
        </p:txBody>
      </p:sp>
      <p:sp>
        <p:nvSpPr>
          <p:cNvPr id="156" name="Google Shape;156;p29"/>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Q1 - </a:t>
            </a:r>
            <a:r>
              <a:rPr lang="en-GB" sz="1500" b="1">
                <a:solidFill>
                  <a:schemeClr val="dk1"/>
                </a:solidFill>
                <a:latin typeface="Lato"/>
                <a:ea typeface="Lato"/>
                <a:cs typeface="Lato"/>
                <a:sym typeface="Lato"/>
              </a:rPr>
              <a:t>What is the relation between patient wait time and satisfaction scores?</a:t>
            </a:r>
            <a:endParaRPr sz="1500" b="1">
              <a:solidFill>
                <a:schemeClr val="dk1"/>
              </a:solidFill>
              <a:latin typeface="Lato"/>
              <a:ea typeface="Lato"/>
              <a:cs typeface="Lato"/>
              <a:sym typeface="Lato"/>
            </a:endParaRPr>
          </a:p>
        </p:txBody>
      </p:sp>
      <p:pic>
        <p:nvPicPr>
          <p:cNvPr id="157" name="Google Shape;157;p29"/>
          <p:cNvPicPr preferRelativeResize="0"/>
          <p:nvPr/>
        </p:nvPicPr>
        <p:blipFill>
          <a:blip r:embed="rId3">
            <a:alphaModFix/>
          </a:blip>
          <a:stretch>
            <a:fillRect/>
          </a:stretch>
        </p:blipFill>
        <p:spPr>
          <a:xfrm>
            <a:off x="1033283" y="2893367"/>
            <a:ext cx="3398994" cy="2061900"/>
          </a:xfrm>
          <a:prstGeom prst="rect">
            <a:avLst/>
          </a:prstGeom>
          <a:noFill/>
          <a:ln>
            <a:noFill/>
          </a:ln>
        </p:spPr>
      </p:pic>
      <p:pic>
        <p:nvPicPr>
          <p:cNvPr id="158" name="Google Shape;158;p29"/>
          <p:cNvPicPr preferRelativeResize="0"/>
          <p:nvPr/>
        </p:nvPicPr>
        <p:blipFill>
          <a:blip r:embed="rId4">
            <a:alphaModFix/>
          </a:blip>
          <a:stretch>
            <a:fillRect/>
          </a:stretch>
        </p:blipFill>
        <p:spPr>
          <a:xfrm>
            <a:off x="4633637" y="2893367"/>
            <a:ext cx="4092434" cy="206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701850" y="1229900"/>
            <a:ext cx="7740300" cy="10692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For this analysis, we need to create two stacked charts, where x-axis is age bucket in one chart and patient race in another chart, on y-axis of the both chart will contain the patient counts, in the legend, it will contains the department name in both charts. After visualizing the both charts we can see that there is no considerable difference in any particular age group and patient race.</a:t>
            </a:r>
            <a:endParaRPr sz="1300">
              <a:solidFill>
                <a:schemeClr val="dk1"/>
              </a:solidFill>
              <a:latin typeface="Lato"/>
              <a:ea typeface="Lato"/>
              <a:cs typeface="Lato"/>
              <a:sym typeface="Lato"/>
            </a:endParaRPr>
          </a:p>
        </p:txBody>
      </p:sp>
      <p:sp>
        <p:nvSpPr>
          <p:cNvPr id="164" name="Google Shape;164;p30"/>
          <p:cNvSpPr txBox="1"/>
          <p:nvPr/>
        </p:nvSpPr>
        <p:spPr>
          <a:xfrm>
            <a:off x="701850" y="561600"/>
            <a:ext cx="7858200" cy="7314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Q2 - </a:t>
            </a:r>
            <a:r>
              <a:rPr lang="en-GB" sz="1500" b="1">
                <a:solidFill>
                  <a:schemeClr val="dk1"/>
                </a:solidFill>
                <a:latin typeface="Lato"/>
                <a:ea typeface="Lato"/>
                <a:cs typeface="Lato"/>
                <a:sym typeface="Lato"/>
              </a:rPr>
              <a:t>How do patient demographics affect the frequency of visits to different departments?</a:t>
            </a:r>
            <a:endParaRPr sz="1500" b="1">
              <a:solidFill>
                <a:schemeClr val="dk1"/>
              </a:solidFill>
              <a:latin typeface="Lato"/>
              <a:ea typeface="Lato"/>
              <a:cs typeface="Lato"/>
              <a:sym typeface="Lato"/>
            </a:endParaRPr>
          </a:p>
        </p:txBody>
      </p:sp>
      <p:pic>
        <p:nvPicPr>
          <p:cNvPr id="165" name="Google Shape;165;p30"/>
          <p:cNvPicPr preferRelativeResize="0"/>
          <p:nvPr/>
        </p:nvPicPr>
        <p:blipFill>
          <a:blip r:embed="rId3">
            <a:alphaModFix/>
          </a:blip>
          <a:stretch>
            <a:fillRect/>
          </a:stretch>
        </p:blipFill>
        <p:spPr>
          <a:xfrm>
            <a:off x="813643" y="2444244"/>
            <a:ext cx="3894850" cy="2294671"/>
          </a:xfrm>
          <a:prstGeom prst="rect">
            <a:avLst/>
          </a:prstGeom>
          <a:noFill/>
          <a:ln>
            <a:noFill/>
          </a:ln>
        </p:spPr>
      </p:pic>
      <p:pic>
        <p:nvPicPr>
          <p:cNvPr id="166" name="Google Shape;166;p30"/>
          <p:cNvPicPr preferRelativeResize="0"/>
          <p:nvPr/>
        </p:nvPicPr>
        <p:blipFill>
          <a:blip r:embed="rId4">
            <a:alphaModFix/>
          </a:blip>
          <a:stretch>
            <a:fillRect/>
          </a:stretch>
        </p:blipFill>
        <p:spPr>
          <a:xfrm>
            <a:off x="4708493" y="2444244"/>
            <a:ext cx="3851557" cy="22946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p:nvPr/>
        </p:nvSpPr>
        <p:spPr>
          <a:xfrm>
            <a:off x="760800" y="1023300"/>
            <a:ext cx="7740300" cy="3834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0"/>
              </a:spcAft>
              <a:buNone/>
            </a:pPr>
            <a:r>
              <a:rPr lang="en-GB" sz="1300">
                <a:solidFill>
                  <a:schemeClr val="dk1"/>
                </a:solidFill>
                <a:latin typeface="Lato"/>
                <a:ea typeface="Lato"/>
                <a:cs typeface="Lato"/>
                <a:sym typeface="Lato"/>
              </a:rPr>
              <a:t>For this, we analyzed the data found out that the data is starting from April, 2019 and ending in October, 2020, due to which we cannot analyze the data in the yearly manner as data size is not uniform. Also, we cannot analyze the data based on Month as there are certain months for which the data is not there in both year. Due to which the analysis cannot be performed on the month level or quarter level. Due to this, only month-year level analysis can be performed to check if there are any combined months in which the patients are visiting. To analyze this, we have created a line chart where x-axis is date and y-axis is count of patients. Initially it will give the year level breakdown in the x-axis, but after expanding on the date hierarchy level, we reached the month-year level. In that graph we can see a zig-zag pattern which doesn’t give any clear insight. It only shows that the number of patients increases in every next month. Apart from this, we’ve also applied the trend line on this graph in order to see if the number of patients are increasing or decreasing over the period. We can see that the trendline is in upward direction which says that the number of patients are increasing month on month. Graph for the same is attached below.</a:t>
            </a:r>
            <a:endParaRPr sz="1300">
              <a:solidFill>
                <a:schemeClr val="dk1"/>
              </a:solidFill>
              <a:latin typeface="Lato"/>
              <a:ea typeface="Lato"/>
              <a:cs typeface="Lato"/>
              <a:sym typeface="Lato"/>
            </a:endParaRPr>
          </a:p>
          <a:p>
            <a:pPr marL="457200" lvl="0" indent="0" algn="l" rtl="0">
              <a:lnSpc>
                <a:spcPct val="114000"/>
              </a:lnSpc>
              <a:spcBef>
                <a:spcPts val="1000"/>
              </a:spcBef>
              <a:spcAft>
                <a:spcPts val="0"/>
              </a:spcAft>
              <a:buNone/>
            </a:pPr>
            <a:endParaRPr sz="1300">
              <a:solidFill>
                <a:schemeClr val="dk1"/>
              </a:solidFill>
              <a:latin typeface="Lato"/>
              <a:ea typeface="Lato"/>
              <a:cs typeface="Lato"/>
              <a:sym typeface="Lato"/>
            </a:endParaRPr>
          </a:p>
          <a:p>
            <a:pPr marL="457200" lvl="0" indent="0" algn="l" rtl="0">
              <a:lnSpc>
                <a:spcPct val="114000"/>
              </a:lnSpc>
              <a:spcBef>
                <a:spcPts val="1000"/>
              </a:spcBef>
              <a:spcAft>
                <a:spcPts val="1000"/>
              </a:spcAft>
              <a:buNone/>
            </a:pPr>
            <a:endParaRPr sz="1300">
              <a:solidFill>
                <a:schemeClr val="dk1"/>
              </a:solidFill>
              <a:latin typeface="Lato"/>
              <a:ea typeface="Lato"/>
              <a:cs typeface="Lato"/>
              <a:sym typeface="Lato"/>
            </a:endParaRPr>
          </a:p>
        </p:txBody>
      </p:sp>
      <p:sp>
        <p:nvSpPr>
          <p:cNvPr id="172" name="Google Shape;172;p31"/>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Q3 - </a:t>
            </a:r>
            <a:r>
              <a:rPr lang="en-GB" sz="1500" b="1">
                <a:solidFill>
                  <a:schemeClr val="dk1"/>
                </a:solidFill>
                <a:latin typeface="Lato"/>
                <a:ea typeface="Lato"/>
                <a:cs typeface="Lato"/>
                <a:sym typeface="Lato"/>
              </a:rPr>
              <a:t>Is there a noticeable trend in the volume of patient visits throughout the year?</a:t>
            </a:r>
            <a:endParaRPr sz="1500" b="1">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427650" y="420125"/>
            <a:ext cx="8288700" cy="2524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600" b="1">
                <a:solidFill>
                  <a:schemeClr val="dk1"/>
                </a:solidFill>
                <a:latin typeface="Lato"/>
                <a:ea typeface="Lato"/>
                <a:cs typeface="Lato"/>
                <a:sym typeface="Lato"/>
              </a:rPr>
              <a:t>Problem Statement</a:t>
            </a:r>
            <a:endParaRPr sz="1600">
              <a:solidFill>
                <a:schemeClr val="dk1"/>
              </a:solidFill>
              <a:latin typeface="Lato"/>
              <a:ea typeface="Lato"/>
              <a:cs typeface="Lato"/>
              <a:sym typeface="Lato"/>
            </a:endParaRPr>
          </a:p>
          <a:p>
            <a:pPr marL="0" lvl="0" indent="0" algn="l" rtl="0">
              <a:spcBef>
                <a:spcPts val="0"/>
              </a:spcBef>
              <a:spcAft>
                <a:spcPts val="0"/>
              </a:spcAft>
              <a:buNone/>
            </a:pPr>
            <a:r>
              <a:rPr lang="en-GB" sz="1600">
                <a:solidFill>
                  <a:schemeClr val="dk1"/>
                </a:solidFill>
                <a:latin typeface="Lato"/>
                <a:ea typeface="Lato"/>
                <a:cs typeface="Lato"/>
                <a:sym typeface="Lato"/>
              </a:rPr>
              <a:t>You have been hired as a consultant data analyst by Columbia Asia Hospital. The Hospital is looking for the following key insights for the following objectives:</a:t>
            </a:r>
            <a:endParaRPr sz="1600">
              <a:solidFill>
                <a:schemeClr val="dk1"/>
              </a:solidFill>
              <a:latin typeface="Lato"/>
              <a:ea typeface="Lato"/>
              <a:cs typeface="Lato"/>
              <a:sym typeface="Lato"/>
            </a:endParaRPr>
          </a:p>
          <a:p>
            <a:pPr marL="457200" lvl="0" indent="-330200" algn="l" rtl="0">
              <a:lnSpc>
                <a:spcPct val="100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Assess the hospital's revenue generation</a:t>
            </a:r>
            <a:endParaRPr sz="1600">
              <a:solidFill>
                <a:schemeClr val="dk1"/>
              </a:solidFill>
              <a:latin typeface="Lato"/>
              <a:ea typeface="Lato"/>
              <a:cs typeface="Lato"/>
              <a:sym typeface="Lato"/>
            </a:endParaRPr>
          </a:p>
          <a:p>
            <a:pPr marL="457200" lvl="0" indent="-330200" algn="l" rtl="0">
              <a:lnSpc>
                <a:spcPct val="100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Insights about suitable departments for new hires</a:t>
            </a:r>
            <a:endParaRPr sz="1600">
              <a:solidFill>
                <a:schemeClr val="dk1"/>
              </a:solidFill>
              <a:latin typeface="Lato"/>
              <a:ea typeface="Lato"/>
              <a:cs typeface="Lato"/>
              <a:sym typeface="Lato"/>
            </a:endParaRPr>
          </a:p>
          <a:p>
            <a:pPr marL="457200" lvl="0" indent="-330200" algn="l" rtl="0">
              <a:lnSpc>
                <a:spcPct val="100000"/>
              </a:lnSpc>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Strategies suggestions for patient discounts</a:t>
            </a:r>
            <a:endParaRPr sz="1600">
              <a:solidFill>
                <a:schemeClr val="dk1"/>
              </a:solidFill>
              <a:latin typeface="Lato"/>
              <a:ea typeface="Lato"/>
              <a:cs typeface="Lato"/>
              <a:sym typeface="Lato"/>
            </a:endParaRPr>
          </a:p>
          <a:p>
            <a:pPr marL="457200" lvl="0" indent="0" algn="l" rtl="0">
              <a:lnSpc>
                <a:spcPct val="100000"/>
              </a:lnSpc>
              <a:spcBef>
                <a:spcPts val="0"/>
              </a:spcBef>
              <a:spcAft>
                <a:spcPts val="0"/>
              </a:spcAft>
              <a:buNone/>
            </a:pPr>
            <a:endParaRPr sz="1600">
              <a:solidFill>
                <a:schemeClr val="dk1"/>
              </a:solidFill>
              <a:latin typeface="Lato"/>
              <a:ea typeface="Lato"/>
              <a:cs typeface="Lato"/>
              <a:sym typeface="Lato"/>
            </a:endParaRPr>
          </a:p>
          <a:p>
            <a:pPr marL="0" lvl="0" indent="0" algn="l" rtl="0">
              <a:spcBef>
                <a:spcPts val="0"/>
              </a:spcBef>
              <a:spcAft>
                <a:spcPts val="0"/>
              </a:spcAft>
              <a:buNone/>
            </a:pPr>
            <a:r>
              <a:rPr lang="en-GB" sz="1600">
                <a:solidFill>
                  <a:schemeClr val="dk1"/>
                </a:solidFill>
                <a:latin typeface="Lato"/>
                <a:ea typeface="Lato"/>
                <a:cs typeface="Lato"/>
                <a:sym typeface="Lato"/>
              </a:rPr>
              <a:t>Your task is to perform data analysis and come up with a report in order to help the organisation with the mentioned objectives.</a:t>
            </a:r>
            <a:endParaRPr sz="1600">
              <a:solidFill>
                <a:schemeClr val="dk1"/>
              </a:solidFill>
              <a:latin typeface="Lato"/>
              <a:ea typeface="Lato"/>
              <a:cs typeface="Lato"/>
              <a:sym typeface="Lato"/>
            </a:endParaRPr>
          </a:p>
        </p:txBody>
      </p:sp>
      <p:pic>
        <p:nvPicPr>
          <p:cNvPr id="60" name="Google Shape;60;p14"/>
          <p:cNvPicPr preferRelativeResize="0"/>
          <p:nvPr/>
        </p:nvPicPr>
        <p:blipFill>
          <a:blip r:embed="rId3">
            <a:alphaModFix/>
          </a:blip>
          <a:stretch>
            <a:fillRect/>
          </a:stretch>
        </p:blipFill>
        <p:spPr>
          <a:xfrm>
            <a:off x="1862788" y="2877600"/>
            <a:ext cx="5418417" cy="2066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p:nvPr/>
        </p:nvSpPr>
        <p:spPr>
          <a:xfrm>
            <a:off x="701850" y="561600"/>
            <a:ext cx="7858200" cy="7314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Q3 - </a:t>
            </a:r>
            <a:r>
              <a:rPr lang="en-GB" sz="1500" b="1">
                <a:solidFill>
                  <a:schemeClr val="dk1"/>
                </a:solidFill>
                <a:latin typeface="Lato"/>
                <a:ea typeface="Lato"/>
                <a:cs typeface="Lato"/>
                <a:sym typeface="Lato"/>
              </a:rPr>
              <a:t>Is there a noticeable trend in the volume of patient visits throughout the year? (Contd…)</a:t>
            </a:r>
            <a:endParaRPr sz="1500" b="1">
              <a:solidFill>
                <a:schemeClr val="dk1"/>
              </a:solidFill>
              <a:latin typeface="Lato"/>
              <a:ea typeface="Lato"/>
              <a:cs typeface="Lato"/>
              <a:sym typeface="Lato"/>
            </a:endParaRPr>
          </a:p>
        </p:txBody>
      </p:sp>
      <p:pic>
        <p:nvPicPr>
          <p:cNvPr id="178" name="Google Shape;178;p32"/>
          <p:cNvPicPr preferRelativeResize="0"/>
          <p:nvPr/>
        </p:nvPicPr>
        <p:blipFill>
          <a:blip r:embed="rId3">
            <a:alphaModFix/>
          </a:blip>
          <a:stretch>
            <a:fillRect/>
          </a:stretch>
        </p:blipFill>
        <p:spPr>
          <a:xfrm>
            <a:off x="1763925" y="1293000"/>
            <a:ext cx="5734050" cy="322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p:nvPr/>
        </p:nvSpPr>
        <p:spPr>
          <a:xfrm>
            <a:off x="760800" y="1023300"/>
            <a:ext cx="7740300" cy="840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we’ve created a line graph where x-axis is age bucket and y-axis is the average of patient sat score. With this graph we can see that age group 40-50 is having the highest avg sat score, whereas the age group 70-80 has the lowest avg sat score.</a:t>
            </a:r>
            <a:endParaRPr sz="1300">
              <a:solidFill>
                <a:schemeClr val="dk1"/>
              </a:solidFill>
              <a:latin typeface="Lato"/>
              <a:ea typeface="Lato"/>
              <a:cs typeface="Lato"/>
              <a:sym typeface="Lato"/>
            </a:endParaRPr>
          </a:p>
        </p:txBody>
      </p:sp>
      <p:sp>
        <p:nvSpPr>
          <p:cNvPr id="184" name="Google Shape;184;p33"/>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Q4 - </a:t>
            </a:r>
            <a:r>
              <a:rPr lang="en-GB" sz="1500" b="1">
                <a:solidFill>
                  <a:schemeClr val="dk1"/>
                </a:solidFill>
                <a:latin typeface="Lato"/>
                <a:ea typeface="Lato"/>
                <a:cs typeface="Lato"/>
                <a:sym typeface="Lato"/>
              </a:rPr>
              <a:t>Which age groups report the highest and lowest satisfaction scores?</a:t>
            </a:r>
            <a:endParaRPr sz="1500" b="1">
              <a:solidFill>
                <a:schemeClr val="dk1"/>
              </a:solidFill>
              <a:latin typeface="Lato"/>
              <a:ea typeface="Lato"/>
              <a:cs typeface="Lato"/>
              <a:sym typeface="Lato"/>
            </a:endParaRPr>
          </a:p>
        </p:txBody>
      </p:sp>
      <p:pic>
        <p:nvPicPr>
          <p:cNvPr id="185" name="Google Shape;185;p33"/>
          <p:cNvPicPr preferRelativeResize="0"/>
          <p:nvPr/>
        </p:nvPicPr>
        <p:blipFill>
          <a:blip r:embed="rId3">
            <a:alphaModFix/>
          </a:blip>
          <a:stretch>
            <a:fillRect/>
          </a:stretch>
        </p:blipFill>
        <p:spPr>
          <a:xfrm>
            <a:off x="1901300" y="1984000"/>
            <a:ext cx="5459296" cy="297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p:nvPr/>
        </p:nvSpPr>
        <p:spPr>
          <a:xfrm>
            <a:off x="760800" y="1023300"/>
            <a:ext cx="7740300" cy="1981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question, we need to check how the different departments are charging the patients for the appointment as well as how big there total bill is going. To analyze this, we have created two line chart where x-axis is department and y-axis is avg of appointment fee in one chart and avg of total bill amount in another chart. With these charts, can clearly see that neurology and Cardiology are two departments where the appointment fee and total bill amount are both high.  We can start giving the discount to patients from these department as per the operational cost of the department for per patients. In the economy on this doesn’t work, then we can start looking for other departments where we are making most profit per patient to give the discount.</a:t>
            </a:r>
            <a:endParaRPr sz="1300">
              <a:solidFill>
                <a:schemeClr val="dk1"/>
              </a:solidFill>
              <a:latin typeface="Lato"/>
              <a:ea typeface="Lato"/>
              <a:cs typeface="Lato"/>
              <a:sym typeface="Lato"/>
            </a:endParaRPr>
          </a:p>
        </p:txBody>
      </p:sp>
      <p:sp>
        <p:nvSpPr>
          <p:cNvPr id="191" name="Google Shape;191;p34"/>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Q5 - The hospital management intends to offer discounts to patients.</a:t>
            </a:r>
            <a:endParaRPr sz="1500" b="1">
              <a:solidFill>
                <a:schemeClr val="dk1"/>
              </a:solidFill>
              <a:latin typeface="Lato"/>
              <a:ea typeface="Lato"/>
              <a:cs typeface="Lato"/>
              <a:sym typeface="Lato"/>
            </a:endParaRPr>
          </a:p>
        </p:txBody>
      </p:sp>
      <p:pic>
        <p:nvPicPr>
          <p:cNvPr id="192" name="Google Shape;192;p34"/>
          <p:cNvPicPr preferRelativeResize="0"/>
          <p:nvPr/>
        </p:nvPicPr>
        <p:blipFill>
          <a:blip r:embed="rId3">
            <a:alphaModFix/>
          </a:blip>
          <a:stretch>
            <a:fillRect/>
          </a:stretch>
        </p:blipFill>
        <p:spPr>
          <a:xfrm>
            <a:off x="1207200" y="3004800"/>
            <a:ext cx="2857352" cy="1833900"/>
          </a:xfrm>
          <a:prstGeom prst="rect">
            <a:avLst/>
          </a:prstGeom>
          <a:noFill/>
          <a:ln>
            <a:noFill/>
          </a:ln>
        </p:spPr>
      </p:pic>
      <p:pic>
        <p:nvPicPr>
          <p:cNvPr id="193" name="Google Shape;193;p34"/>
          <p:cNvPicPr preferRelativeResize="0"/>
          <p:nvPr/>
        </p:nvPicPr>
        <p:blipFill>
          <a:blip r:embed="rId4">
            <a:alphaModFix/>
          </a:blip>
          <a:stretch>
            <a:fillRect/>
          </a:stretch>
        </p:blipFill>
        <p:spPr>
          <a:xfrm>
            <a:off x="4945527" y="3004800"/>
            <a:ext cx="2916374" cy="183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p:nvPr/>
        </p:nvSpPr>
        <p:spPr>
          <a:xfrm>
            <a:off x="760800" y="1023300"/>
            <a:ext cx="7740300" cy="1753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question, we need to analyze first the number of doctors each department are having and how many patients are coming in each department. For this, we need to create 2 bar chart, where on x-axis contains department and y-axis contains doctor unique count in one graph and patient count in another graph. With these two graphs we need to find the departments in which the patient to doctor ratio is high. In these graphs we can see that the general practice department currently only have 2 doctors, who are serving around 7.2k patients in the time period for which data is given. We need to hire more doctors in this department.</a:t>
            </a:r>
            <a:endParaRPr sz="1300">
              <a:solidFill>
                <a:schemeClr val="dk1"/>
              </a:solidFill>
              <a:latin typeface="Lato"/>
              <a:ea typeface="Lato"/>
              <a:cs typeface="Lato"/>
              <a:sym typeface="Lato"/>
            </a:endParaRPr>
          </a:p>
        </p:txBody>
      </p:sp>
      <p:sp>
        <p:nvSpPr>
          <p:cNvPr id="199" name="Google Shape;199;p35"/>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Q6 - The hospital has a budget to hire 2-3 new doctors</a:t>
            </a:r>
            <a:endParaRPr sz="1500" b="1">
              <a:solidFill>
                <a:schemeClr val="dk1"/>
              </a:solidFill>
              <a:latin typeface="Lato"/>
              <a:ea typeface="Lato"/>
              <a:cs typeface="Lato"/>
              <a:sym typeface="Lato"/>
            </a:endParaRPr>
          </a:p>
        </p:txBody>
      </p:sp>
      <p:pic>
        <p:nvPicPr>
          <p:cNvPr id="200" name="Google Shape;200;p35"/>
          <p:cNvPicPr preferRelativeResize="0"/>
          <p:nvPr/>
        </p:nvPicPr>
        <p:blipFill>
          <a:blip r:embed="rId3">
            <a:alphaModFix/>
          </a:blip>
          <a:stretch>
            <a:fillRect/>
          </a:stretch>
        </p:blipFill>
        <p:spPr>
          <a:xfrm>
            <a:off x="2809300" y="2776800"/>
            <a:ext cx="3525394" cy="206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p:nvPr/>
        </p:nvSpPr>
        <p:spPr>
          <a:xfrm>
            <a:off x="760800" y="1023300"/>
            <a:ext cx="7740300" cy="612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We can only tell the revenue of the hospital, but we cannot calculate the cost of the hospital as the dataset around that is not provided, which is necessary for profitability.</a:t>
            </a:r>
            <a:endParaRPr sz="1300">
              <a:solidFill>
                <a:schemeClr val="dk1"/>
              </a:solidFill>
              <a:latin typeface="Lato"/>
              <a:ea typeface="Lato"/>
              <a:cs typeface="Lato"/>
              <a:sym typeface="Lato"/>
            </a:endParaRPr>
          </a:p>
        </p:txBody>
      </p:sp>
      <p:sp>
        <p:nvSpPr>
          <p:cNvPr id="206" name="Google Shape;206;p36"/>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Q7 - Is the hospital profitable?</a:t>
            </a:r>
            <a:endParaRPr sz="1500" b="1">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p:nvPr/>
        </p:nvSpPr>
        <p:spPr>
          <a:xfrm>
            <a:off x="760800" y="1023300"/>
            <a:ext cx="7740300" cy="840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question, we need to create a bar chart where the x-axis is the department and the y-axis is the avg of patient waittime. With this graph, we can see that almost all department have near similar waittime. So there are no department in which the wait time is oddly high.</a:t>
            </a:r>
            <a:endParaRPr sz="1300">
              <a:solidFill>
                <a:schemeClr val="dk1"/>
              </a:solidFill>
              <a:latin typeface="Lato"/>
              <a:ea typeface="Lato"/>
              <a:cs typeface="Lato"/>
              <a:sym typeface="Lato"/>
            </a:endParaRPr>
          </a:p>
        </p:txBody>
      </p:sp>
      <p:sp>
        <p:nvSpPr>
          <p:cNvPr id="212" name="Google Shape;212;p37"/>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Q8 - Any Department for which the waiting time is oddly large?</a:t>
            </a:r>
            <a:endParaRPr sz="1800" b="1">
              <a:solidFill>
                <a:schemeClr val="dk1"/>
              </a:solidFill>
              <a:latin typeface="Lato"/>
              <a:ea typeface="Lato"/>
              <a:cs typeface="Lato"/>
              <a:sym typeface="Lato"/>
            </a:endParaRPr>
          </a:p>
        </p:txBody>
      </p:sp>
      <p:pic>
        <p:nvPicPr>
          <p:cNvPr id="213" name="Google Shape;213;p37"/>
          <p:cNvPicPr preferRelativeResize="0"/>
          <p:nvPr/>
        </p:nvPicPr>
        <p:blipFill>
          <a:blip r:embed="rId3">
            <a:alphaModFix/>
          </a:blip>
          <a:stretch>
            <a:fillRect/>
          </a:stretch>
        </p:blipFill>
        <p:spPr>
          <a:xfrm>
            <a:off x="2087413" y="1864200"/>
            <a:ext cx="5087072" cy="297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Dashboards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Main Tab</a:t>
            </a:r>
            <a:endParaRPr sz="1800" b="1">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89D9EFFE-EC96-E833-B91F-7D506E0EB48F}"/>
              </a:ext>
            </a:extLst>
          </p:cNvPr>
          <p:cNvPicPr>
            <a:picLocks noChangeAspect="1"/>
          </p:cNvPicPr>
          <p:nvPr/>
        </p:nvPicPr>
        <p:blipFill>
          <a:blip r:embed="rId3"/>
          <a:stretch>
            <a:fillRect/>
          </a:stretch>
        </p:blipFill>
        <p:spPr>
          <a:xfrm>
            <a:off x="701851" y="1023300"/>
            <a:ext cx="7070550" cy="39898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Doctors’ Tab</a:t>
            </a:r>
            <a:endParaRPr sz="1800" b="1">
              <a:solidFill>
                <a:schemeClr val="dk1"/>
              </a:solidFill>
              <a:latin typeface="Lato"/>
              <a:ea typeface="Lato"/>
              <a:cs typeface="Lato"/>
              <a:sym typeface="Lato"/>
            </a:endParaRPr>
          </a:p>
        </p:txBody>
      </p:sp>
      <p:pic>
        <p:nvPicPr>
          <p:cNvPr id="230" name="Google Shape;230;p40"/>
          <p:cNvPicPr preferRelativeResize="0"/>
          <p:nvPr/>
        </p:nvPicPr>
        <p:blipFill>
          <a:blip r:embed="rId3">
            <a:alphaModFix/>
          </a:blip>
          <a:stretch>
            <a:fillRect/>
          </a:stretch>
        </p:blipFill>
        <p:spPr>
          <a:xfrm>
            <a:off x="701850" y="1023300"/>
            <a:ext cx="7054249" cy="3950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Patients’ Tab</a:t>
            </a:r>
            <a:endParaRPr sz="1800" b="1">
              <a:solidFill>
                <a:schemeClr val="dk1"/>
              </a:solidFill>
              <a:latin typeface="Lato"/>
              <a:ea typeface="Lato"/>
              <a:cs typeface="Lato"/>
              <a:sym typeface="Lato"/>
            </a:endParaRPr>
          </a:p>
        </p:txBody>
      </p:sp>
      <p:pic>
        <p:nvPicPr>
          <p:cNvPr id="236" name="Google Shape;236;p41"/>
          <p:cNvPicPr preferRelativeResize="0"/>
          <p:nvPr/>
        </p:nvPicPr>
        <p:blipFill>
          <a:blip r:embed="rId3">
            <a:alphaModFix/>
          </a:blip>
          <a:stretch>
            <a:fillRect/>
          </a:stretch>
        </p:blipFill>
        <p:spPr>
          <a:xfrm>
            <a:off x="701850" y="1023300"/>
            <a:ext cx="7611851" cy="390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454650" y="673275"/>
            <a:ext cx="81381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chemeClr val="dk1"/>
                </a:solidFill>
                <a:latin typeface="Lato"/>
                <a:ea typeface="Lato"/>
                <a:cs typeface="Lato"/>
                <a:sym typeface="Lato"/>
              </a:rPr>
              <a:t>The image above displays details about Columbia Asia Hospital data, including:</a:t>
            </a:r>
            <a:endParaRPr sz="1800">
              <a:solidFill>
                <a:schemeClr val="dk1"/>
              </a:solidFill>
              <a:latin typeface="Lato"/>
              <a:ea typeface="Lato"/>
              <a:cs typeface="Lato"/>
              <a:sym typeface="Lato"/>
            </a:endParaRPr>
          </a:p>
        </p:txBody>
      </p:sp>
      <p:sp>
        <p:nvSpPr>
          <p:cNvPr id="66" name="Google Shape;66;p15"/>
          <p:cNvSpPr txBox="1"/>
          <p:nvPr/>
        </p:nvSpPr>
        <p:spPr>
          <a:xfrm>
            <a:off x="426900" y="1243625"/>
            <a:ext cx="8290200" cy="3519600"/>
          </a:xfrm>
          <a:prstGeom prst="rect">
            <a:avLst/>
          </a:prstGeom>
          <a:noFill/>
          <a:ln>
            <a:noFill/>
          </a:ln>
        </p:spPr>
        <p:txBody>
          <a:bodyPr spcFirstLastPara="1" wrap="square" lIns="91425" tIns="91425" rIns="91425" bIns="91425" anchor="t" anchorCtr="0">
            <a:spAutoFit/>
          </a:bodyPr>
          <a:lstStyle/>
          <a:p>
            <a:pPr marL="457200" lvl="0" indent="-323850" algn="l" rtl="0">
              <a:lnSpc>
                <a:spcPct val="100000"/>
              </a:lnSpc>
              <a:spcBef>
                <a:spcPts val="1200"/>
              </a:spcBef>
              <a:spcAft>
                <a:spcPts val="0"/>
              </a:spcAft>
              <a:buClr>
                <a:schemeClr val="dk1"/>
              </a:buClr>
              <a:buSzPts val="1500"/>
              <a:buChar char="➔"/>
            </a:pPr>
            <a:r>
              <a:rPr lang="en-GB" sz="1500" b="1">
                <a:solidFill>
                  <a:schemeClr val="dk1"/>
                </a:solidFill>
                <a:latin typeface="Lato"/>
                <a:ea typeface="Lato"/>
                <a:cs typeface="Lato"/>
                <a:sym typeface="Lato"/>
              </a:rPr>
              <a:t>Date</a:t>
            </a:r>
            <a:r>
              <a:rPr lang="en-GB" sz="1500">
                <a:solidFill>
                  <a:schemeClr val="dk1"/>
                </a:solidFill>
                <a:latin typeface="Lato"/>
                <a:ea typeface="Lato"/>
                <a:cs typeface="Lato"/>
                <a:sym typeface="Lato"/>
              </a:rPr>
              <a:t>: This column contains date and time information without specifying AM or PM. The format is </a:t>
            </a:r>
            <a:r>
              <a:rPr lang="en-GB" sz="1500" b="1">
                <a:solidFill>
                  <a:schemeClr val="dk1"/>
                </a:solidFill>
                <a:latin typeface="Lato"/>
                <a:ea typeface="Lato"/>
                <a:cs typeface="Lato"/>
                <a:sym typeface="Lato"/>
              </a:rPr>
              <a:t>DD-MM-YYYY HH:MM</a:t>
            </a:r>
            <a:r>
              <a:rPr lang="en-GB" sz="1500">
                <a:solidFill>
                  <a:schemeClr val="dk1"/>
                </a:solidFill>
                <a:latin typeface="Lato"/>
                <a:ea typeface="Lato"/>
                <a:cs typeface="Lato"/>
                <a:sym typeface="Lato"/>
              </a:rPr>
              <a:t>.</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Char char="➔"/>
            </a:pPr>
            <a:r>
              <a:rPr lang="en-GB" sz="1500" b="1">
                <a:solidFill>
                  <a:schemeClr val="dk1"/>
                </a:solidFill>
                <a:latin typeface="Lato"/>
                <a:ea typeface="Lato"/>
                <a:cs typeface="Lato"/>
                <a:sym typeface="Lato"/>
              </a:rPr>
              <a:t>Patient ID</a:t>
            </a:r>
            <a:r>
              <a:rPr lang="en-GB" sz="1500">
                <a:solidFill>
                  <a:schemeClr val="dk1"/>
                </a:solidFill>
                <a:latin typeface="Lato"/>
                <a:ea typeface="Lato"/>
                <a:cs typeface="Lato"/>
                <a:sym typeface="Lato"/>
              </a:rPr>
              <a:t>: Each patient is assigned a unique identifier, which seems to be in the format </a:t>
            </a:r>
            <a:r>
              <a:rPr lang="en-GB" sz="1500" b="1">
                <a:solidFill>
                  <a:schemeClr val="dk1"/>
                </a:solidFill>
                <a:latin typeface="Lato"/>
                <a:ea typeface="Lato"/>
                <a:cs typeface="Lato"/>
                <a:sym typeface="Lato"/>
              </a:rPr>
              <a:t>124-62-3289</a:t>
            </a:r>
            <a:r>
              <a:rPr lang="en-GB" sz="1500">
                <a:solidFill>
                  <a:schemeClr val="dk1"/>
                </a:solidFill>
                <a:latin typeface="Lato"/>
                <a:ea typeface="Lato"/>
                <a:cs typeface="Lato"/>
                <a:sym typeface="Lato"/>
              </a:rPr>
              <a:t>.</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Char char="➔"/>
            </a:pPr>
            <a:r>
              <a:rPr lang="en-GB" sz="1500" b="1">
                <a:solidFill>
                  <a:schemeClr val="dk1"/>
                </a:solidFill>
                <a:latin typeface="Lato"/>
                <a:ea typeface="Lato"/>
                <a:cs typeface="Lato"/>
                <a:sym typeface="Lato"/>
              </a:rPr>
              <a:t>Patient Gender</a:t>
            </a:r>
            <a:r>
              <a:rPr lang="en-GB" sz="1500">
                <a:solidFill>
                  <a:schemeClr val="dk1"/>
                </a:solidFill>
                <a:latin typeface="Lato"/>
                <a:ea typeface="Lato"/>
                <a:cs typeface="Lato"/>
                <a:sym typeface="Lato"/>
              </a:rPr>
              <a:t>: This column records the gender of the patient, denoted by 'M' for male and 'F' for female.</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Char char="➔"/>
            </a:pPr>
            <a:r>
              <a:rPr lang="en-GB" sz="1500" b="1">
                <a:solidFill>
                  <a:schemeClr val="dk1"/>
                </a:solidFill>
                <a:latin typeface="Lato"/>
                <a:ea typeface="Lato"/>
                <a:cs typeface="Lato"/>
                <a:sym typeface="Lato"/>
              </a:rPr>
              <a:t>Patient Age</a:t>
            </a:r>
            <a:r>
              <a:rPr lang="en-GB" sz="1500">
                <a:solidFill>
                  <a:schemeClr val="dk1"/>
                </a:solidFill>
                <a:latin typeface="Lato"/>
                <a:ea typeface="Lato"/>
                <a:cs typeface="Lato"/>
                <a:sym typeface="Lato"/>
              </a:rPr>
              <a:t>: The age of the patients is listed in years.</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Char char="➔"/>
            </a:pPr>
            <a:r>
              <a:rPr lang="en-GB" sz="1500" b="1">
                <a:solidFill>
                  <a:schemeClr val="dk1"/>
                </a:solidFill>
                <a:latin typeface="Lato"/>
                <a:ea typeface="Lato"/>
                <a:cs typeface="Lato"/>
                <a:sym typeface="Lato"/>
              </a:rPr>
              <a:t>Patient Sat Score</a:t>
            </a:r>
            <a:r>
              <a:rPr lang="en-GB" sz="1500">
                <a:solidFill>
                  <a:schemeClr val="dk1"/>
                </a:solidFill>
                <a:latin typeface="Lato"/>
                <a:ea typeface="Lato"/>
                <a:cs typeface="Lato"/>
                <a:sym typeface="Lato"/>
              </a:rPr>
              <a:t>: It seems to represent a satisfaction score given by or for the patient. However, the scores are single-digit, and it's not clear what the scale is.</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Char char="➔"/>
            </a:pPr>
            <a:r>
              <a:rPr lang="en-GB" sz="1500" b="1">
                <a:solidFill>
                  <a:schemeClr val="dk1"/>
                </a:solidFill>
                <a:latin typeface="Lato"/>
                <a:ea typeface="Lato"/>
                <a:cs typeface="Lato"/>
                <a:sym typeface="Lato"/>
              </a:rPr>
              <a:t>Patient First Initial</a:t>
            </a:r>
            <a:r>
              <a:rPr lang="en-GB" sz="1500">
                <a:solidFill>
                  <a:schemeClr val="dk1"/>
                </a:solidFill>
                <a:latin typeface="Lato"/>
                <a:ea typeface="Lato"/>
                <a:cs typeface="Lato"/>
                <a:sym typeface="Lato"/>
              </a:rPr>
              <a:t>: This column contains the first initial of the patient's first name.</a:t>
            </a:r>
            <a:endParaRPr sz="1500">
              <a:solidFill>
                <a:schemeClr val="dk1"/>
              </a:solidFill>
              <a:latin typeface="Lato"/>
              <a:ea typeface="Lato"/>
              <a:cs typeface="Lato"/>
              <a:sym typeface="Lato"/>
            </a:endParaRPr>
          </a:p>
          <a:p>
            <a:pPr marL="457200" lvl="0" indent="-323850" algn="l" rtl="0">
              <a:lnSpc>
                <a:spcPct val="100000"/>
              </a:lnSpc>
              <a:spcBef>
                <a:spcPts val="1200"/>
              </a:spcBef>
              <a:spcAft>
                <a:spcPts val="1000"/>
              </a:spcAft>
              <a:buClr>
                <a:schemeClr val="dk1"/>
              </a:buClr>
              <a:buSzPts val="1500"/>
              <a:buChar char="➔"/>
            </a:pPr>
            <a:r>
              <a:rPr lang="en-GB" sz="1500" b="1">
                <a:solidFill>
                  <a:schemeClr val="dk1"/>
                </a:solidFill>
                <a:latin typeface="Lato"/>
                <a:ea typeface="Lato"/>
                <a:cs typeface="Lato"/>
                <a:sym typeface="Lato"/>
              </a:rPr>
              <a:t>Patient Last Name</a:t>
            </a:r>
            <a:r>
              <a:rPr lang="en-GB" sz="1500">
                <a:solidFill>
                  <a:schemeClr val="dk1"/>
                </a:solidFill>
                <a:latin typeface="Lato"/>
                <a:ea typeface="Lato"/>
                <a:cs typeface="Lato"/>
                <a:sym typeface="Lato"/>
              </a:rPr>
              <a:t>: The surname of the patient is listed in this column.</a:t>
            </a:r>
            <a:endParaRPr sz="1500">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2"/>
          <p:cNvPicPr preferRelativeResize="0"/>
          <p:nvPr/>
        </p:nvPicPr>
        <p:blipFill>
          <a:blip r:embed="rId3">
            <a:alphaModFix/>
          </a:blip>
          <a:stretch>
            <a:fillRect/>
          </a:stretch>
        </p:blipFill>
        <p:spPr>
          <a:xfrm>
            <a:off x="1528750" y="857250"/>
            <a:ext cx="6086475"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183150" y="795125"/>
            <a:ext cx="8777700" cy="38199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Font typeface="Lato"/>
              <a:buChar char="➔"/>
            </a:pPr>
            <a:r>
              <a:rPr lang="en-GB" sz="1500" b="1">
                <a:solidFill>
                  <a:schemeClr val="dk1"/>
                </a:solidFill>
                <a:latin typeface="Lato"/>
                <a:ea typeface="Lato"/>
                <a:cs typeface="Lato"/>
                <a:sym typeface="Lato"/>
              </a:rPr>
              <a:t>Patient Race:</a:t>
            </a:r>
            <a:r>
              <a:rPr lang="en-GB" sz="1500">
                <a:solidFill>
                  <a:schemeClr val="dk1"/>
                </a:solidFill>
                <a:latin typeface="Lato"/>
                <a:ea typeface="Lato"/>
                <a:cs typeface="Lato"/>
                <a:sym typeface="Lato"/>
              </a:rPr>
              <a:t> The racial or ethnic background of the patient is recorded here, with categories such as 'White', 'African American', 'Asian', 'Native American/Alaska Native', and 'Two or More Races'.</a:t>
            </a:r>
            <a:endParaRPr sz="1500" b="1">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Font typeface="Lato"/>
              <a:buChar char="➔"/>
            </a:pPr>
            <a:r>
              <a:rPr lang="en-GB" sz="1500" b="1">
                <a:solidFill>
                  <a:schemeClr val="dk1"/>
                </a:solidFill>
                <a:latin typeface="Lato"/>
                <a:ea typeface="Lato"/>
                <a:cs typeface="Lato"/>
                <a:sym typeface="Lato"/>
              </a:rPr>
              <a:t>Patient Admin Flag</a:t>
            </a:r>
            <a:r>
              <a:rPr lang="en-GB" sz="1500">
                <a:solidFill>
                  <a:schemeClr val="dk1"/>
                </a:solidFill>
                <a:latin typeface="Lato"/>
                <a:ea typeface="Lato"/>
                <a:cs typeface="Lato"/>
                <a:sym typeface="Lato"/>
              </a:rPr>
              <a:t>: This column contains boolean values ('TRUE' or 'FALSE') which might indicate whether the patient was admitted or some other administrative flag.</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Font typeface="Lato"/>
              <a:buChar char="➔"/>
            </a:pPr>
            <a:r>
              <a:rPr lang="en-GB" sz="1500" b="1">
                <a:solidFill>
                  <a:schemeClr val="dk1"/>
                </a:solidFill>
                <a:latin typeface="Lato"/>
                <a:ea typeface="Lato"/>
                <a:cs typeface="Lato"/>
                <a:sym typeface="Lato"/>
              </a:rPr>
              <a:t>Patient Wait Time</a:t>
            </a:r>
            <a:r>
              <a:rPr lang="en-GB" sz="1500">
                <a:solidFill>
                  <a:schemeClr val="dk1"/>
                </a:solidFill>
                <a:latin typeface="Lato"/>
                <a:ea typeface="Lato"/>
                <a:cs typeface="Lato"/>
                <a:sym typeface="Lato"/>
              </a:rPr>
              <a:t>: Appears to indicate the time the patient waited, possibly in minutes, before being seen or processed.</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Font typeface="Lato"/>
              <a:buChar char="➔"/>
            </a:pPr>
            <a:r>
              <a:rPr lang="en-GB" sz="1500" b="1">
                <a:solidFill>
                  <a:schemeClr val="dk1"/>
                </a:solidFill>
                <a:latin typeface="Lato"/>
                <a:ea typeface="Lato"/>
                <a:cs typeface="Lato"/>
                <a:sym typeface="Lato"/>
              </a:rPr>
              <a:t>Department Referral</a:t>
            </a:r>
            <a:r>
              <a:rPr lang="en-GB" sz="1500">
                <a:solidFill>
                  <a:schemeClr val="dk1"/>
                </a:solidFill>
                <a:latin typeface="Lato"/>
                <a:ea typeface="Lato"/>
                <a:cs typeface="Lato"/>
                <a:sym typeface="Lato"/>
              </a:rPr>
              <a:t>: This column lists the department to which the patient was referred, with entries such as 'General Practice', 'Orthopedics', 'Gastroenterology', or 'None' indicating no referral.</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Font typeface="Lato"/>
              <a:buChar char="➔"/>
            </a:pPr>
            <a:r>
              <a:rPr lang="en-GB" sz="1500" b="1">
                <a:solidFill>
                  <a:schemeClr val="dk1"/>
                </a:solidFill>
                <a:latin typeface="Lato"/>
                <a:ea typeface="Lato"/>
                <a:cs typeface="Lato"/>
                <a:sym typeface="Lato"/>
              </a:rPr>
              <a:t>Doctor Name:</a:t>
            </a:r>
            <a:r>
              <a:rPr lang="en-GB" sz="1500">
                <a:solidFill>
                  <a:schemeClr val="dk1"/>
                </a:solidFill>
                <a:latin typeface="Lato"/>
                <a:ea typeface="Lato"/>
                <a:cs typeface="Lato"/>
                <a:sym typeface="Lato"/>
              </a:rPr>
              <a:t> Identifies the doctor who attended each patient.</a:t>
            </a:r>
            <a:endParaRPr sz="1500">
              <a:solidFill>
                <a:schemeClr val="dk1"/>
              </a:solidFill>
              <a:latin typeface="Lato"/>
              <a:ea typeface="Lato"/>
              <a:cs typeface="Lato"/>
              <a:sym typeface="Lato"/>
            </a:endParaRPr>
          </a:p>
          <a:p>
            <a:pPr marL="457200" lvl="0" indent="-323850" algn="l" rtl="0">
              <a:lnSpc>
                <a:spcPct val="100000"/>
              </a:lnSpc>
              <a:spcBef>
                <a:spcPts val="1000"/>
              </a:spcBef>
              <a:spcAft>
                <a:spcPts val="0"/>
              </a:spcAft>
              <a:buClr>
                <a:schemeClr val="dk1"/>
              </a:buClr>
              <a:buSzPts val="1500"/>
              <a:buFont typeface="Lato"/>
              <a:buChar char="➔"/>
            </a:pPr>
            <a:r>
              <a:rPr lang="en-GB" sz="1500" b="1">
                <a:solidFill>
                  <a:schemeClr val="dk1"/>
                </a:solidFill>
                <a:latin typeface="Lato"/>
                <a:ea typeface="Lato"/>
                <a:cs typeface="Lato"/>
                <a:sym typeface="Lato"/>
              </a:rPr>
              <a:t>Appointment Fees: </a:t>
            </a:r>
            <a:r>
              <a:rPr lang="en-GB" sz="1500">
                <a:solidFill>
                  <a:schemeClr val="dk1"/>
                </a:solidFill>
                <a:latin typeface="Lato"/>
                <a:ea typeface="Lato"/>
                <a:cs typeface="Lato"/>
                <a:sym typeface="Lato"/>
              </a:rPr>
              <a:t>The cost charged for a doctor's consultation.</a:t>
            </a:r>
            <a:endParaRPr sz="1500">
              <a:solidFill>
                <a:schemeClr val="dk1"/>
              </a:solidFill>
              <a:latin typeface="Lato"/>
              <a:ea typeface="Lato"/>
              <a:cs typeface="Lato"/>
              <a:sym typeface="Lato"/>
            </a:endParaRPr>
          </a:p>
          <a:p>
            <a:pPr marL="457200" lvl="0" indent="-323850" algn="l" rtl="0">
              <a:lnSpc>
                <a:spcPct val="100000"/>
              </a:lnSpc>
              <a:spcBef>
                <a:spcPts val="1200"/>
              </a:spcBef>
              <a:spcAft>
                <a:spcPts val="1000"/>
              </a:spcAft>
              <a:buClr>
                <a:schemeClr val="dk1"/>
              </a:buClr>
              <a:buSzPts val="1500"/>
              <a:buFont typeface="Lato"/>
              <a:buChar char="➔"/>
            </a:pPr>
            <a:r>
              <a:rPr lang="en-GB" sz="1500" b="1">
                <a:solidFill>
                  <a:schemeClr val="dk1"/>
                </a:solidFill>
                <a:latin typeface="Lato"/>
                <a:ea typeface="Lato"/>
                <a:cs typeface="Lato"/>
                <a:sym typeface="Lato"/>
              </a:rPr>
              <a:t>Total Bill: </a:t>
            </a:r>
            <a:r>
              <a:rPr lang="en-GB" sz="1500">
                <a:solidFill>
                  <a:schemeClr val="dk1"/>
                </a:solidFill>
                <a:latin typeface="Lato"/>
                <a:ea typeface="Lato"/>
                <a:cs typeface="Lato"/>
                <a:sym typeface="Lato"/>
              </a:rPr>
              <a:t>The overall amount billed to the patient, including all services and charges.</a:t>
            </a:r>
            <a:endParaRPr sz="15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Objective Questions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p:nvPr/>
        </p:nvSpPr>
        <p:spPr>
          <a:xfrm>
            <a:off x="701850" y="1505000"/>
            <a:ext cx="7740300" cy="25146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0"/>
              </a:spcAft>
              <a:buClr>
                <a:schemeClr val="dk1"/>
              </a:buClr>
              <a:buSzPts val="1100"/>
              <a:buFont typeface="Arial"/>
              <a:buNone/>
            </a:pPr>
            <a:r>
              <a:rPr lang="en-GB" sz="1500">
                <a:solidFill>
                  <a:schemeClr val="dk1"/>
                </a:solidFill>
                <a:latin typeface="Lato"/>
                <a:ea typeface="Lato"/>
                <a:cs typeface="Lato"/>
                <a:sym typeface="Lato"/>
              </a:rPr>
              <a:t>In the dataset shared, there was only one column ‘Patient Sat Score’ where there were many entries in which the entries were missing. In this case, we just cannot just replace the missing entries with ‘NA’ as the entries in this column are in the integer format. Apart from this, if we replace the blank entries with 0, it will not be very helpful as this will also lead to the false indications in the Avg Patient Sat Score, so leaving it as it is the best course of action for the time being.</a:t>
            </a:r>
            <a:endParaRPr sz="1500">
              <a:solidFill>
                <a:schemeClr val="dk1"/>
              </a:solidFill>
              <a:latin typeface="Lato"/>
              <a:ea typeface="Lato"/>
              <a:cs typeface="Lato"/>
              <a:sym typeface="Lato"/>
            </a:endParaRPr>
          </a:p>
          <a:p>
            <a:pPr marL="457200" lvl="0" indent="0" algn="l" rtl="0">
              <a:lnSpc>
                <a:spcPct val="114000"/>
              </a:lnSpc>
              <a:spcBef>
                <a:spcPts val="1000"/>
              </a:spcBef>
              <a:spcAft>
                <a:spcPts val="0"/>
              </a:spcAft>
              <a:buClr>
                <a:schemeClr val="dk1"/>
              </a:buClr>
              <a:buSzPts val="1100"/>
              <a:buFont typeface="Arial"/>
              <a:buNone/>
            </a:pPr>
            <a:endParaRPr sz="1500">
              <a:solidFill>
                <a:schemeClr val="dk1"/>
              </a:solidFill>
              <a:latin typeface="Lato"/>
              <a:ea typeface="Lato"/>
              <a:cs typeface="Lato"/>
              <a:sym typeface="Lato"/>
            </a:endParaRPr>
          </a:p>
          <a:p>
            <a:pPr marL="457200" lvl="0" indent="0" algn="l" rtl="0">
              <a:lnSpc>
                <a:spcPct val="114000"/>
              </a:lnSpc>
              <a:spcBef>
                <a:spcPts val="1000"/>
              </a:spcBef>
              <a:spcAft>
                <a:spcPts val="1000"/>
              </a:spcAft>
              <a:buNone/>
            </a:pPr>
            <a:endParaRPr sz="1500">
              <a:solidFill>
                <a:schemeClr val="dk1"/>
              </a:solidFill>
              <a:latin typeface="Lato"/>
              <a:ea typeface="Lato"/>
              <a:cs typeface="Lato"/>
              <a:sym typeface="Lato"/>
            </a:endParaRPr>
          </a:p>
        </p:txBody>
      </p:sp>
      <p:sp>
        <p:nvSpPr>
          <p:cNvPr id="82" name="Google Shape;82;p18"/>
          <p:cNvSpPr txBox="1"/>
          <p:nvPr/>
        </p:nvSpPr>
        <p:spPr>
          <a:xfrm>
            <a:off x="701850" y="561600"/>
            <a:ext cx="7858200" cy="763577"/>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dirty="0">
                <a:solidFill>
                  <a:schemeClr val="dk1"/>
                </a:solidFill>
                <a:latin typeface="Lato"/>
                <a:ea typeface="Lato"/>
                <a:cs typeface="Lato"/>
                <a:sym typeface="Lato"/>
              </a:rPr>
              <a:t>Q1 - </a:t>
            </a:r>
            <a:r>
              <a:rPr lang="en-GB" sz="1500" b="1" dirty="0">
                <a:solidFill>
                  <a:schemeClr val="dk1"/>
                </a:solidFill>
                <a:latin typeface="Lato"/>
                <a:ea typeface="Lato"/>
                <a:cs typeface="Lato"/>
                <a:sym typeface="Lato"/>
              </a:rPr>
              <a:t>In </a:t>
            </a:r>
            <a:r>
              <a:rPr lang="en-GB" sz="1500" b="1" dirty="0" err="1">
                <a:solidFill>
                  <a:schemeClr val="dk1"/>
                </a:solidFill>
                <a:latin typeface="Lato"/>
                <a:ea typeface="Lato"/>
                <a:cs typeface="Lato"/>
                <a:sym typeface="Lato"/>
              </a:rPr>
              <a:t>analyzing</a:t>
            </a:r>
            <a:r>
              <a:rPr lang="en-GB" sz="1500" b="1" dirty="0">
                <a:solidFill>
                  <a:schemeClr val="dk1"/>
                </a:solidFill>
                <a:latin typeface="Lato"/>
                <a:ea typeface="Lato"/>
                <a:cs typeface="Lato"/>
                <a:sym typeface="Lato"/>
              </a:rPr>
              <a:t> the hospital dataset with Power BI, ensure data cleaning to address inconsistencies and missing values before further analysis.</a:t>
            </a:r>
            <a:endParaRPr sz="1500" b="1" dirty="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701850" y="1505000"/>
            <a:ext cx="7740300" cy="6789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500">
                <a:solidFill>
                  <a:schemeClr val="dk1"/>
                </a:solidFill>
                <a:latin typeface="Lato"/>
                <a:ea typeface="Lato"/>
                <a:cs typeface="Lato"/>
                <a:sym typeface="Lato"/>
              </a:rPr>
              <a:t>After performing the analysis on the dataset given, we have calculated that the average waiting to be 35.26 mins</a:t>
            </a:r>
            <a:endParaRPr sz="1500">
              <a:solidFill>
                <a:schemeClr val="dk1"/>
              </a:solidFill>
              <a:latin typeface="Lato"/>
              <a:ea typeface="Lato"/>
              <a:cs typeface="Lato"/>
              <a:sym typeface="Lato"/>
            </a:endParaRPr>
          </a:p>
        </p:txBody>
      </p:sp>
      <p:sp>
        <p:nvSpPr>
          <p:cNvPr id="88" name="Google Shape;88;p19"/>
          <p:cNvSpPr txBox="1"/>
          <p:nvPr/>
        </p:nvSpPr>
        <p:spPr>
          <a:xfrm>
            <a:off x="701850" y="561600"/>
            <a:ext cx="7858200" cy="7776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Q2 - </a:t>
            </a:r>
            <a:r>
              <a:rPr lang="en-GB" sz="1500" b="1">
                <a:solidFill>
                  <a:schemeClr val="dk1"/>
                </a:solidFill>
                <a:latin typeface="Lato"/>
                <a:ea typeface="Lato"/>
                <a:cs typeface="Lato"/>
                <a:sym typeface="Lato"/>
              </a:rPr>
              <a:t>Assess the Average Waiting Time</a:t>
            </a:r>
            <a:endParaRPr sz="150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sz="1800" b="1">
              <a:solidFill>
                <a:schemeClr val="dk1"/>
              </a:solidFill>
              <a:latin typeface="Lato"/>
              <a:ea typeface="Lato"/>
              <a:cs typeface="Lato"/>
              <a:sym typeface="Lato"/>
            </a:endParaRPr>
          </a:p>
        </p:txBody>
      </p:sp>
      <p:pic>
        <p:nvPicPr>
          <p:cNvPr id="89" name="Google Shape;89;p19"/>
          <p:cNvPicPr preferRelativeResize="0"/>
          <p:nvPr/>
        </p:nvPicPr>
        <p:blipFill>
          <a:blip r:embed="rId3">
            <a:alphaModFix/>
          </a:blip>
          <a:stretch>
            <a:fillRect/>
          </a:stretch>
        </p:blipFill>
        <p:spPr>
          <a:xfrm>
            <a:off x="3745125" y="2349700"/>
            <a:ext cx="1771650"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p:nvPr/>
        </p:nvSpPr>
        <p:spPr>
          <a:xfrm>
            <a:off x="701850" y="1059150"/>
            <a:ext cx="7740300" cy="17316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500">
                <a:solidFill>
                  <a:schemeClr val="dk1"/>
                </a:solidFill>
                <a:latin typeface="Lato"/>
                <a:ea typeface="Lato"/>
                <a:cs typeface="Lato"/>
                <a:sym typeface="Lato"/>
              </a:rPr>
              <a:t>To analyze this, we’ve created a bar chart in which we placed the departments in x-axis and number of patients on y-axis in Power-BI. Through this we can see the General Practice department is getting the most number of patients (around 7.2K patients), followed by Orthopedics (1.0K), Physiotherapy (0.3K). After that rest of the departments are getting less than 300 patients respectively in each department. Graph chart is attached below.</a:t>
            </a:r>
            <a:endParaRPr sz="1500">
              <a:solidFill>
                <a:schemeClr val="dk1"/>
              </a:solidFill>
              <a:latin typeface="Lato"/>
              <a:ea typeface="Lato"/>
              <a:cs typeface="Lato"/>
              <a:sym typeface="Lato"/>
            </a:endParaRPr>
          </a:p>
        </p:txBody>
      </p:sp>
      <p:sp>
        <p:nvSpPr>
          <p:cNvPr id="95" name="Google Shape;95;p20"/>
          <p:cNvSpPr txBox="1"/>
          <p:nvPr/>
        </p:nvSpPr>
        <p:spPr>
          <a:xfrm>
            <a:off x="701850" y="561600"/>
            <a:ext cx="7858200" cy="7776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Q3 - </a:t>
            </a:r>
            <a:r>
              <a:rPr lang="en-GB" sz="1500" b="1">
                <a:solidFill>
                  <a:schemeClr val="dk1"/>
                </a:solidFill>
                <a:latin typeface="Lato"/>
                <a:ea typeface="Lato"/>
                <a:cs typeface="Lato"/>
                <a:sym typeface="Lato"/>
              </a:rPr>
              <a:t>Visits by Department Referral</a:t>
            </a:r>
            <a:endParaRPr sz="150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sz="1800" b="1">
              <a:solidFill>
                <a:schemeClr val="dk1"/>
              </a:solidFill>
              <a:latin typeface="Lato"/>
              <a:ea typeface="Lato"/>
              <a:cs typeface="Lato"/>
              <a:sym typeface="Lato"/>
            </a:endParaRPr>
          </a:p>
        </p:txBody>
      </p:sp>
      <p:pic>
        <p:nvPicPr>
          <p:cNvPr id="96" name="Google Shape;96;p20"/>
          <p:cNvPicPr preferRelativeResize="0"/>
          <p:nvPr/>
        </p:nvPicPr>
        <p:blipFill>
          <a:blip r:embed="rId3">
            <a:alphaModFix/>
          </a:blip>
          <a:stretch>
            <a:fillRect/>
          </a:stretch>
        </p:blipFill>
        <p:spPr>
          <a:xfrm>
            <a:off x="3044425" y="2790750"/>
            <a:ext cx="3055138" cy="20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701850" y="1059150"/>
            <a:ext cx="7740300" cy="1525500"/>
          </a:xfrm>
          <a:prstGeom prst="rect">
            <a:avLst/>
          </a:prstGeom>
          <a:noFill/>
          <a:ln>
            <a:noFill/>
          </a:ln>
        </p:spPr>
        <p:txBody>
          <a:bodyPr spcFirstLastPara="1" wrap="square" lIns="91425" tIns="91425" rIns="91425" bIns="91425" anchor="t" anchorCtr="0">
            <a:spAutoFit/>
          </a:bodyPr>
          <a:lstStyle/>
          <a:p>
            <a:pPr marL="457200" lvl="0" indent="0" algn="l" rtl="0">
              <a:lnSpc>
                <a:spcPct val="114000"/>
              </a:lnSpc>
              <a:spcBef>
                <a:spcPts val="0"/>
              </a:spcBef>
              <a:spcAft>
                <a:spcPts val="1000"/>
              </a:spcAft>
              <a:buNone/>
            </a:pPr>
            <a:r>
              <a:rPr lang="en-GB" sz="1300">
                <a:solidFill>
                  <a:schemeClr val="dk1"/>
                </a:solidFill>
                <a:latin typeface="Lato"/>
                <a:ea typeface="Lato"/>
                <a:cs typeface="Lato"/>
                <a:sym typeface="Lato"/>
              </a:rPr>
              <a:t>To analyze this, we have created a new column using the transform data section in the Dataset where we divided the ages in the bucket of 10s i.e., 0-10, 10-20, 20-30, etc. in order for us to understand the distribution of patients. After that, we created a pie chart to visualize the distribution of users over these defined age buckets. In this we saw there were no specific age buckets which is having a significant high number of patients, almost all age buckets are having more or less same number patients. Pie chart for the same is attached below.</a:t>
            </a:r>
            <a:endParaRPr sz="1300">
              <a:solidFill>
                <a:schemeClr val="dk1"/>
              </a:solidFill>
              <a:latin typeface="Lato"/>
              <a:ea typeface="Lato"/>
              <a:cs typeface="Lato"/>
              <a:sym typeface="Lato"/>
            </a:endParaRPr>
          </a:p>
        </p:txBody>
      </p:sp>
      <p:sp>
        <p:nvSpPr>
          <p:cNvPr id="102" name="Google Shape;102;p21"/>
          <p:cNvSpPr txBox="1"/>
          <p:nvPr/>
        </p:nvSpPr>
        <p:spPr>
          <a:xfrm>
            <a:off x="701850" y="561600"/>
            <a:ext cx="7858200" cy="4617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GB" sz="1800" b="1">
                <a:solidFill>
                  <a:schemeClr val="dk1"/>
                </a:solidFill>
                <a:latin typeface="Lato"/>
                <a:ea typeface="Lato"/>
                <a:cs typeface="Lato"/>
                <a:sym typeface="Lato"/>
              </a:rPr>
              <a:t>Q4 - </a:t>
            </a:r>
            <a:r>
              <a:rPr lang="en-GB" sz="1500" b="1">
                <a:solidFill>
                  <a:schemeClr val="dk1"/>
                </a:solidFill>
                <a:latin typeface="Lato"/>
                <a:ea typeface="Lato"/>
                <a:cs typeface="Lato"/>
                <a:sym typeface="Lato"/>
              </a:rPr>
              <a:t>Patient Visits by Age Group</a:t>
            </a:r>
            <a:endParaRPr sz="1800" b="1">
              <a:solidFill>
                <a:schemeClr val="dk1"/>
              </a:solidFill>
              <a:latin typeface="Lato"/>
              <a:ea typeface="Lato"/>
              <a:cs typeface="Lato"/>
              <a:sym typeface="Lato"/>
            </a:endParaRPr>
          </a:p>
        </p:txBody>
      </p:sp>
      <p:pic>
        <p:nvPicPr>
          <p:cNvPr id="103" name="Google Shape;103;p21"/>
          <p:cNvPicPr preferRelativeResize="0"/>
          <p:nvPr/>
        </p:nvPicPr>
        <p:blipFill>
          <a:blip r:embed="rId3">
            <a:alphaModFix/>
          </a:blip>
          <a:stretch>
            <a:fillRect/>
          </a:stretch>
        </p:blipFill>
        <p:spPr>
          <a:xfrm>
            <a:off x="3028625" y="2620500"/>
            <a:ext cx="3204640" cy="2254050"/>
          </a:xfrm>
          <a:prstGeom prst="rect">
            <a:avLst/>
          </a:prstGeom>
          <a:noFill/>
          <a:ln>
            <a:noFill/>
          </a:ln>
        </p:spPr>
      </p:pic>
    </p:spTree>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2533</Words>
  <Application>Microsoft Office PowerPoint</Application>
  <PresentationFormat>On-screen Show (16:9)</PresentationFormat>
  <Paragraphs>67</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Lato</vt:lpstr>
      <vt:lpstr>Arial</vt:lpstr>
      <vt:lpstr>newton</vt:lpstr>
      <vt:lpstr>PowerPoint Presentation</vt:lpstr>
      <vt:lpstr>PowerPoint Presentation</vt:lpstr>
      <vt:lpstr>PowerPoint Presentation</vt:lpstr>
      <vt:lpstr>PowerPoint Presentation</vt:lpstr>
      <vt:lpstr>Objective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arti awasthi</cp:lastModifiedBy>
  <cp:revision>2</cp:revision>
  <dcterms:modified xsi:type="dcterms:W3CDTF">2024-03-09T19:50:00Z</dcterms:modified>
</cp:coreProperties>
</file>