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C81DA72-524A-45E4-8A91-3D4B9267539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79E5-F685-4EEC-AC34-00C6DA05144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2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1DA72-524A-45E4-8A91-3D4B9267539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161419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1DA72-524A-45E4-8A91-3D4B9267539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79E5-F685-4EEC-AC34-00C6DA05144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8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1DA72-524A-45E4-8A91-3D4B9267539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13524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1DA72-524A-45E4-8A91-3D4B9267539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79E5-F685-4EEC-AC34-00C6DA05144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25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1DA72-524A-45E4-8A91-3D4B9267539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172124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1DA72-524A-45E4-8A91-3D4B92675395}"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75570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1DA72-524A-45E4-8A91-3D4B92675395}"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81667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1DA72-524A-45E4-8A91-3D4B92675395}"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71302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1DA72-524A-45E4-8A91-3D4B9267539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8A79E5-F685-4EEC-AC34-00C6DA051440}" type="slidenum">
              <a:rPr lang="en-IN" smtClean="0"/>
              <a:t>‹#›</a:t>
            </a:fld>
            <a:endParaRPr lang="en-IN"/>
          </a:p>
        </p:txBody>
      </p:sp>
    </p:spTree>
    <p:extLst>
      <p:ext uri="{BB962C8B-B14F-4D97-AF65-F5344CB8AC3E}">
        <p14:creationId xmlns:p14="http://schemas.microsoft.com/office/powerpoint/2010/main" val="2992476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1DA72-524A-45E4-8A91-3D4B9267539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8A79E5-F685-4EEC-AC34-00C6DA05144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7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81DA72-524A-45E4-8A91-3D4B92675395}" type="datetimeFigureOut">
              <a:rPr lang="en-IN" smtClean="0"/>
              <a:t>04-09-2023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78A79E5-F685-4EEC-AC34-00C6DA05144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3655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 </a:t>
            </a:r>
            <a:endParaRPr lang="en-IN" dirty="0"/>
          </a:p>
        </p:txBody>
      </p:sp>
      <p:sp>
        <p:nvSpPr>
          <p:cNvPr id="3" name="Subtitle 2"/>
          <p:cNvSpPr>
            <a:spLocks noGrp="1"/>
          </p:cNvSpPr>
          <p:nvPr>
            <p:ph type="subTitle" idx="1"/>
          </p:nvPr>
        </p:nvSpPr>
        <p:spPr/>
        <p:txBody>
          <a:bodyPr>
            <a:normAutofit/>
          </a:bodyPr>
          <a:lstStyle/>
          <a:p>
            <a:r>
              <a:rPr lang="en-IN" sz="2000" b="1" dirty="0" smtClean="0"/>
              <a:t>Introduction to C language </a:t>
            </a:r>
            <a:endParaRPr lang="en-IN" sz="2000" b="1" dirty="0"/>
          </a:p>
        </p:txBody>
      </p:sp>
    </p:spTree>
    <p:extLst>
      <p:ext uri="{BB962C8B-B14F-4D97-AF65-F5344CB8AC3E}">
        <p14:creationId xmlns:p14="http://schemas.microsoft.com/office/powerpoint/2010/main" val="279614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br>
              <a:rPr lang="en-IN" dirty="0" smtClean="0"/>
            </a:br>
            <a:endParaRPr lang="en-IN" dirty="0"/>
          </a:p>
        </p:txBody>
      </p:sp>
      <p:sp>
        <p:nvSpPr>
          <p:cNvPr id="3" name="Content Placeholder 2"/>
          <p:cNvSpPr>
            <a:spLocks noGrp="1"/>
          </p:cNvSpPr>
          <p:nvPr>
            <p:ph idx="1"/>
          </p:nvPr>
        </p:nvSpPr>
        <p:spPr/>
        <p:txBody>
          <a:bodyPr/>
          <a:lstStyle/>
          <a:p>
            <a:r>
              <a:rPr lang="en-IN" dirty="0" smtClean="0"/>
              <a:t>Here</a:t>
            </a:r>
            <a:r>
              <a:rPr lang="en-IN" dirty="0"/>
              <a:t>, we define the problem statement and decide the boundaries of the problem.</a:t>
            </a:r>
          </a:p>
          <a:p>
            <a:r>
              <a:rPr lang="en-IN" dirty="0"/>
              <a:t>In this phase, we need to understand what is the problem statement, what is our requirement and what is the output of the problem solution. All these are included in the first phase of program development life cycle.</a:t>
            </a:r>
          </a:p>
          <a:p>
            <a:endParaRPr lang="en-IN" dirty="0"/>
          </a:p>
        </p:txBody>
      </p:sp>
    </p:spTree>
    <p:extLst>
      <p:ext uri="{BB962C8B-B14F-4D97-AF65-F5344CB8AC3E}">
        <p14:creationId xmlns:p14="http://schemas.microsoft.com/office/powerpoint/2010/main" val="33106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Problem Analysis: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Here</a:t>
            </a:r>
            <a:r>
              <a:rPr lang="en-IN" dirty="0"/>
              <a:t>, we determine the requirements like variables, functions, etc. to solve the problem. It means that we gather the required resources to solve the problem, which are defined in the problem definition phase. Here, we also determine the bounds of the solution.</a:t>
            </a:r>
          </a:p>
          <a:p>
            <a:r>
              <a:rPr lang="en-IN" u="sng" dirty="0"/>
              <a:t>Algorithm </a:t>
            </a:r>
            <a:r>
              <a:rPr lang="en-IN" u="sng" dirty="0" smtClean="0"/>
              <a:t>Development:</a:t>
            </a:r>
            <a:endParaRPr lang="en-IN" u="sng" dirty="0"/>
          </a:p>
          <a:p>
            <a:r>
              <a:rPr lang="en-IN" dirty="0"/>
              <a:t>Here, we develop a step-by-step procedure that is used to solve the problem by using the specification given in the previous phase. It is very important phase for the program development. We write the solution in step-by-step statements</a:t>
            </a:r>
          </a:p>
          <a:p>
            <a:endParaRPr lang="en-IN" dirty="0"/>
          </a:p>
        </p:txBody>
      </p:sp>
    </p:spTree>
    <p:extLst>
      <p:ext uri="{BB962C8B-B14F-4D97-AF65-F5344CB8AC3E}">
        <p14:creationId xmlns:p14="http://schemas.microsoft.com/office/powerpoint/2010/main" val="33437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Coding &amp; Documentation:</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sz="2400" dirty="0" smtClean="0"/>
              <a:t>Here</a:t>
            </a:r>
            <a:r>
              <a:rPr lang="en-IN" sz="2400" dirty="0"/>
              <a:t>, we use a programming language to write or implement the actual programming instructions for the steps defined in the previous phase. We construct the actual program in this phase. We write the program to solve the given problem by using the programming languages like C, C++, Java, etc.</a:t>
            </a:r>
          </a:p>
          <a:p>
            <a:r>
              <a:rPr lang="en-IN" u="sng" dirty="0"/>
              <a:t>Testing &amp; </a:t>
            </a:r>
            <a:r>
              <a:rPr lang="en-IN" u="sng" dirty="0" smtClean="0"/>
              <a:t>Debugging:</a:t>
            </a:r>
            <a:endParaRPr lang="en-IN" u="sng" dirty="0"/>
          </a:p>
          <a:p>
            <a:r>
              <a:rPr lang="en-IN" dirty="0"/>
              <a:t>In this phase, we check whether the written code in the previous step is solving the specified problem or not. This means, we try to test the program whether it is solving the problem for various input data values or not. We also test if it is providing the desired output or not.</a:t>
            </a:r>
          </a:p>
          <a:p>
            <a:endParaRPr lang="en-IN" dirty="0"/>
          </a:p>
        </p:txBody>
      </p:sp>
    </p:spTree>
    <p:extLst>
      <p:ext uri="{BB962C8B-B14F-4D97-AF65-F5344CB8AC3E}">
        <p14:creationId xmlns:p14="http://schemas.microsoft.com/office/powerpoint/2010/main" val="69865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Maintenance:</a:t>
            </a:r>
            <a:br>
              <a:rPr lang="en-IN" u="sng" dirty="0" smtClean="0"/>
            </a:br>
            <a:endParaRPr lang="en-IN" dirty="0"/>
          </a:p>
        </p:txBody>
      </p:sp>
      <p:sp>
        <p:nvSpPr>
          <p:cNvPr id="3" name="Content Placeholder 2"/>
          <p:cNvSpPr>
            <a:spLocks noGrp="1"/>
          </p:cNvSpPr>
          <p:nvPr>
            <p:ph idx="1"/>
          </p:nvPr>
        </p:nvSpPr>
        <p:spPr/>
        <p:txBody>
          <a:bodyPr/>
          <a:lstStyle/>
          <a:p>
            <a:r>
              <a:rPr lang="en-IN" dirty="0" smtClean="0"/>
              <a:t>In </a:t>
            </a:r>
            <a:r>
              <a:rPr lang="en-IN" dirty="0"/>
              <a:t>this phase, we make the enhancements. Therefore, the solution is used by the end-user. If the user gets any problem or wants any enhancement, then we need to repeat all these phases from the starting, so that the encountered problem is solved or enhancement is added.</a:t>
            </a:r>
          </a:p>
          <a:p>
            <a:endParaRPr lang="en-IN" dirty="0"/>
          </a:p>
        </p:txBody>
      </p:sp>
    </p:spTree>
    <p:extLst>
      <p:ext uri="{BB962C8B-B14F-4D97-AF65-F5344CB8AC3E}">
        <p14:creationId xmlns:p14="http://schemas.microsoft.com/office/powerpoint/2010/main" val="2218005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 </a:t>
            </a:r>
            <a:r>
              <a:rPr lang="en-US" dirty="0" err="1" smtClean="0"/>
              <a:t>programe</a:t>
            </a:r>
            <a:r>
              <a:rPr lang="en-US" dirty="0" smtClean="0"/>
              <a:t>:</a:t>
            </a:r>
            <a:endParaRPr lang="en-IN" dirty="0"/>
          </a:p>
        </p:txBody>
      </p:sp>
      <p:sp>
        <p:nvSpPr>
          <p:cNvPr id="3" name="Content Placeholder 2"/>
          <p:cNvSpPr>
            <a:spLocks noGrp="1"/>
          </p:cNvSpPr>
          <p:nvPr>
            <p:ph idx="1"/>
          </p:nvPr>
        </p:nvSpPr>
        <p:spPr/>
        <p:txBody>
          <a:bodyPr/>
          <a:lstStyle/>
          <a:p>
            <a:pPr fontAlgn="base"/>
            <a:r>
              <a:rPr lang="en-IN" dirty="0"/>
              <a:t>There are 6 basic sections responsible for the proper execution of a program. Sections are mentioned below:</a:t>
            </a:r>
          </a:p>
          <a:p>
            <a:pPr fontAlgn="base"/>
            <a:r>
              <a:rPr lang="en-IN" dirty="0"/>
              <a:t>Documentation</a:t>
            </a:r>
          </a:p>
          <a:p>
            <a:pPr fontAlgn="base"/>
            <a:r>
              <a:rPr lang="en-IN" dirty="0" smtClean="0"/>
              <a:t>Pre-processor </a:t>
            </a:r>
            <a:r>
              <a:rPr lang="en-IN" dirty="0"/>
              <a:t>Section</a:t>
            </a:r>
          </a:p>
          <a:p>
            <a:pPr fontAlgn="base"/>
            <a:r>
              <a:rPr lang="en-IN" dirty="0"/>
              <a:t>Definition</a:t>
            </a:r>
          </a:p>
          <a:p>
            <a:pPr fontAlgn="base"/>
            <a:r>
              <a:rPr lang="en-IN" dirty="0"/>
              <a:t>Global Declaration</a:t>
            </a:r>
          </a:p>
          <a:p>
            <a:pPr fontAlgn="base"/>
            <a:r>
              <a:rPr lang="en-IN" dirty="0"/>
              <a:t>Main() Function</a:t>
            </a:r>
          </a:p>
          <a:p>
            <a:pPr fontAlgn="base"/>
            <a:r>
              <a:rPr lang="en-IN" dirty="0"/>
              <a:t>Sub Programs</a:t>
            </a:r>
          </a:p>
          <a:p>
            <a:endParaRPr lang="en-IN" dirty="0"/>
          </a:p>
        </p:txBody>
      </p:sp>
    </p:spTree>
    <p:extLst>
      <p:ext uri="{BB962C8B-B14F-4D97-AF65-F5344CB8AC3E}">
        <p14:creationId xmlns:p14="http://schemas.microsoft.com/office/powerpoint/2010/main" val="152097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 xmlns:a16="http://schemas.microsoft.com/office/drawing/2014/main" id="{961E915D-2659-401D-B142-898DCD613CFA}"/>
              </a:ext>
            </a:extLst>
          </p:cNvPr>
          <p:cNvPicPr>
            <a:picLocks noChangeAspect="1"/>
          </p:cNvPicPr>
          <p:nvPr/>
        </p:nvPicPr>
        <p:blipFill>
          <a:blip r:embed="rId2"/>
          <a:stretch>
            <a:fillRect/>
          </a:stretch>
        </p:blipFill>
        <p:spPr>
          <a:xfrm>
            <a:off x="6323763" y="2286000"/>
            <a:ext cx="4314595" cy="4023360"/>
          </a:xfrm>
          <a:prstGeom prst="rect">
            <a:avLst/>
          </a:prstGeom>
        </p:spPr>
      </p:pic>
      <p:sp>
        <p:nvSpPr>
          <p:cNvPr id="2" name="Title 1">
            <a:extLst>
              <a:ext uri="{FF2B5EF4-FFF2-40B4-BE49-F238E27FC236}">
                <a16:creationId xmlns="" xmlns:a16="http://schemas.microsoft.com/office/drawing/2014/main" id="{8918D387-DA23-4E98-8032-DD8BB571B7D2}"/>
              </a:ext>
            </a:extLst>
          </p:cNvPr>
          <p:cNvSpPr>
            <a:spLocks noGrp="1"/>
          </p:cNvSpPr>
          <p:nvPr>
            <p:ph type="title"/>
          </p:nvPr>
        </p:nvSpPr>
        <p:spPr/>
        <p:txBody>
          <a:bodyPr>
            <a:normAutofit/>
          </a:bodyPr>
          <a:lstStyle/>
          <a:p>
            <a:r>
              <a:rPr lang="en-IN" u="sng" dirty="0"/>
              <a:t>STRUCTURE OF C </a:t>
            </a:r>
            <a:r>
              <a:rPr lang="en-IN" u="sng" dirty="0" smtClean="0"/>
              <a:t>PROGRAM:</a:t>
            </a:r>
            <a:endParaRPr lang="en-IN" u="sng" dirty="0"/>
          </a:p>
        </p:txBody>
      </p:sp>
      <p:sp>
        <p:nvSpPr>
          <p:cNvPr id="9" name="Content Placeholder 8">
            <a:extLst>
              <a:ext uri="{FF2B5EF4-FFF2-40B4-BE49-F238E27FC236}">
                <a16:creationId xmlns="" xmlns:a16="http://schemas.microsoft.com/office/drawing/2014/main" id="{AC267470-214F-4F42-8BFA-EA32585FA9B0}"/>
              </a:ext>
            </a:extLst>
          </p:cNvPr>
          <p:cNvSpPr>
            <a:spLocks noGrp="1"/>
          </p:cNvSpPr>
          <p:nvPr>
            <p:ph idx="1"/>
          </p:nvPr>
        </p:nvSpPr>
        <p:spPr>
          <a:xfrm>
            <a:off x="1024128" y="1819564"/>
            <a:ext cx="4754880" cy="4489796"/>
          </a:xfrm>
        </p:spPr>
        <p:txBody>
          <a:bodyPr>
            <a:normAutofit/>
          </a:bodyPr>
          <a:lstStyle/>
          <a:p>
            <a:pPr marL="0" indent="0">
              <a:buNone/>
            </a:pPr>
            <a:r>
              <a:rPr lang="en-US" dirty="0"/>
              <a:t>Documentation – comments about program</a:t>
            </a:r>
          </a:p>
          <a:p>
            <a:pPr marL="0" indent="0">
              <a:buNone/>
            </a:pPr>
            <a:r>
              <a:rPr lang="en-US" dirty="0"/>
              <a:t>Link- instructions to compiler</a:t>
            </a:r>
          </a:p>
          <a:p>
            <a:pPr marL="0" indent="0">
              <a:buNone/>
            </a:pPr>
            <a:r>
              <a:rPr lang="en-US" dirty="0"/>
              <a:t>Definition- defines all symbolic constants</a:t>
            </a:r>
          </a:p>
          <a:p>
            <a:pPr marL="0" indent="0">
              <a:buNone/>
            </a:pPr>
            <a:r>
              <a:rPr lang="en-US" dirty="0"/>
              <a:t>Global declaration- variable that is frequently used</a:t>
            </a:r>
          </a:p>
          <a:p>
            <a:pPr marL="0" indent="0">
              <a:buNone/>
            </a:pPr>
            <a:r>
              <a:rPr lang="en-US" dirty="0"/>
              <a:t>Main()- </a:t>
            </a:r>
          </a:p>
          <a:p>
            <a:pPr marL="0" indent="0">
              <a:buNone/>
            </a:pPr>
            <a:r>
              <a:rPr lang="en-US" dirty="0"/>
              <a:t>Declaration: all variables</a:t>
            </a:r>
          </a:p>
          <a:p>
            <a:pPr marL="0" indent="0">
              <a:buNone/>
            </a:pPr>
            <a:r>
              <a:rPr lang="en-US" dirty="0"/>
              <a:t>Execution: programming</a:t>
            </a:r>
          </a:p>
          <a:p>
            <a:pPr marL="0" indent="0">
              <a:buNone/>
            </a:pPr>
            <a:r>
              <a:rPr lang="en-US" dirty="0"/>
              <a:t>Subprogram- user defined functions</a:t>
            </a:r>
          </a:p>
        </p:txBody>
      </p:sp>
    </p:spTree>
    <p:extLst>
      <p:ext uri="{BB962C8B-B14F-4D97-AF65-F5344CB8AC3E}">
        <p14:creationId xmlns:p14="http://schemas.microsoft.com/office/powerpoint/2010/main" val="224939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C Language</a:t>
            </a:r>
            <a:br>
              <a:rPr lang="en-IN" dirty="0"/>
            </a:br>
            <a:endParaRPr lang="en-IN" dirty="0"/>
          </a:p>
        </p:txBody>
      </p:sp>
      <p:sp>
        <p:nvSpPr>
          <p:cNvPr id="3" name="Content Placeholder 2"/>
          <p:cNvSpPr>
            <a:spLocks noGrp="1"/>
          </p:cNvSpPr>
          <p:nvPr>
            <p:ph idx="1"/>
          </p:nvPr>
        </p:nvSpPr>
        <p:spPr/>
        <p:txBody>
          <a:bodyPr/>
          <a:lstStyle/>
          <a:p>
            <a:r>
              <a:rPr lang="en-IN" b="1" dirty="0"/>
              <a:t>History of C language</a:t>
            </a:r>
            <a:r>
              <a:rPr lang="en-IN" dirty="0"/>
              <a:t> is interesting to know. Here we are going to discuss a brief </a:t>
            </a:r>
            <a:r>
              <a:rPr lang="en-IN" dirty="0" smtClean="0"/>
              <a:t>history </a:t>
            </a:r>
            <a:r>
              <a:rPr lang="en-IN" dirty="0"/>
              <a:t>of the c language</a:t>
            </a:r>
            <a:r>
              <a:rPr lang="en-IN" dirty="0" smtClean="0"/>
              <a:t>.</a:t>
            </a:r>
          </a:p>
          <a:p>
            <a:r>
              <a:rPr lang="en-IN" b="1" dirty="0"/>
              <a:t>C programming language</a:t>
            </a:r>
            <a:r>
              <a:rPr lang="en-IN" dirty="0"/>
              <a:t> was developed in 1972 by Dennis Ritchie at bell laboratories of AT&amp;T (American Telephone &amp; Telegraph), located in the U.S.A.</a:t>
            </a:r>
          </a:p>
          <a:p>
            <a:r>
              <a:rPr lang="en-IN" b="1" dirty="0"/>
              <a:t>Dennis Ritchie</a:t>
            </a:r>
            <a:r>
              <a:rPr lang="en-IN" dirty="0"/>
              <a:t> is known as the </a:t>
            </a:r>
            <a:r>
              <a:rPr lang="en-IN" b="1" dirty="0"/>
              <a:t>founder of the c language</a:t>
            </a:r>
            <a:r>
              <a:rPr lang="en-IN" dirty="0"/>
              <a:t>.</a:t>
            </a:r>
          </a:p>
          <a:p>
            <a:pPr marL="0" indent="0">
              <a:buNone/>
            </a:pPr>
            <a:endParaRPr lang="en-IN" dirty="0"/>
          </a:p>
        </p:txBody>
      </p:sp>
    </p:spTree>
    <p:extLst>
      <p:ext uri="{BB962C8B-B14F-4D97-AF65-F5344CB8AC3E}">
        <p14:creationId xmlns:p14="http://schemas.microsoft.com/office/powerpoint/2010/main" val="165745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IN" dirty="0"/>
              <a:t>It was developed to overcome the problems of previous languages such as B, BCPL, etc.</a:t>
            </a:r>
          </a:p>
          <a:p>
            <a:r>
              <a:rPr lang="en-IN" dirty="0"/>
              <a:t>Initially, C language was developed to be used in </a:t>
            </a:r>
            <a:r>
              <a:rPr lang="en-IN" b="1" dirty="0"/>
              <a:t>UNIX operating system</a:t>
            </a:r>
            <a:r>
              <a:rPr lang="en-IN" dirty="0"/>
              <a:t>. It inherits many features of previous languages such as B and BCPL.</a:t>
            </a:r>
          </a:p>
          <a:p>
            <a:r>
              <a:rPr lang="en-IN" dirty="0"/>
              <a:t>Let's see the programming languages that were developed before C language.</a:t>
            </a:r>
          </a:p>
          <a:p>
            <a:endParaRPr lang="en-IN" dirty="0"/>
          </a:p>
        </p:txBody>
      </p:sp>
    </p:spTree>
    <p:extLst>
      <p:ext uri="{BB962C8B-B14F-4D97-AF65-F5344CB8AC3E}">
        <p14:creationId xmlns:p14="http://schemas.microsoft.com/office/powerpoint/2010/main" val="384398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231864"/>
              </p:ext>
            </p:extLst>
          </p:nvPr>
        </p:nvGraphicFramePr>
        <p:xfrm>
          <a:off x="1883390" y="1255591"/>
          <a:ext cx="8065827" cy="4959885"/>
        </p:xfrm>
        <a:graphic>
          <a:graphicData uri="http://schemas.openxmlformats.org/drawingml/2006/table">
            <a:tbl>
              <a:tblPr/>
              <a:tblGrid>
                <a:gridCol w="2688609"/>
                <a:gridCol w="2688609"/>
                <a:gridCol w="2688609"/>
              </a:tblGrid>
              <a:tr h="556747">
                <a:tc>
                  <a:txBody>
                    <a:bodyPr/>
                    <a:lstStyle/>
                    <a:p>
                      <a:pPr algn="l" fontAlgn="t"/>
                      <a:r>
                        <a:rPr lang="en-IN" sz="1800" dirty="0" smtClean="0">
                          <a:solidFill>
                            <a:srgbClr val="000000"/>
                          </a:solidFill>
                          <a:effectLst/>
                          <a:latin typeface="times new roman" panose="02020603050405020304" pitchFamily="18" charset="0"/>
                        </a:rPr>
                        <a:t>language</a:t>
                      </a:r>
                      <a:endParaRPr lang="en-IN" sz="1800" dirty="0">
                        <a:solidFill>
                          <a:srgbClr val="000000"/>
                        </a:solidFill>
                        <a:effectLst/>
                        <a:latin typeface="times new roman" panose="02020603050405020304" pitchFamily="18" charset="0"/>
                      </a:endParaRPr>
                    </a:p>
                  </a:txBody>
                  <a:tcPr marL="111382" marR="111382" marT="111382" marB="111382">
                    <a:lnL w="9525" cap="flat" cmpd="sng" algn="ctr">
                      <a:solidFill>
                        <a:srgbClr val="80B4E2"/>
                      </a:solidFill>
                      <a:prstDash val="solid"/>
                      <a:round/>
                      <a:headEnd type="none" w="med" len="med"/>
                      <a:tailEnd type="none" w="med" len="med"/>
                    </a:lnL>
                    <a:lnR w="9525" cap="flat" cmpd="sng" algn="ctr">
                      <a:solidFill>
                        <a:srgbClr val="80B4E2"/>
                      </a:solidFill>
                      <a:prstDash val="solid"/>
                      <a:round/>
                      <a:headEnd type="none" w="med" len="med"/>
                      <a:tailEnd type="none" w="med" len="med"/>
                    </a:lnR>
                    <a:lnT w="9525" cap="flat" cmpd="sng" algn="ctr">
                      <a:solidFill>
                        <a:srgbClr val="80B4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times new roman" panose="02020603050405020304" pitchFamily="18" charset="0"/>
                        </a:rPr>
                        <a:t>Year</a:t>
                      </a:r>
                    </a:p>
                  </a:txBody>
                  <a:tcPr marL="111382" marR="111382" marT="111382" marB="111382">
                    <a:lnL w="9525" cap="flat" cmpd="sng" algn="ctr">
                      <a:solidFill>
                        <a:srgbClr val="80B4E2"/>
                      </a:solidFill>
                      <a:prstDash val="solid"/>
                      <a:round/>
                      <a:headEnd type="none" w="med" len="med"/>
                      <a:tailEnd type="none" w="med" len="med"/>
                    </a:lnL>
                    <a:lnR w="9525" cap="flat" cmpd="sng" algn="ctr">
                      <a:solidFill>
                        <a:srgbClr val="80B4E2"/>
                      </a:solidFill>
                      <a:prstDash val="solid"/>
                      <a:round/>
                      <a:headEnd type="none" w="med" len="med"/>
                      <a:tailEnd type="none" w="med" len="med"/>
                    </a:lnR>
                    <a:lnT w="9525" cap="flat" cmpd="sng" algn="ctr">
                      <a:solidFill>
                        <a:srgbClr val="80B4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Developed By</a:t>
                      </a:r>
                    </a:p>
                  </a:txBody>
                  <a:tcPr marL="111382" marR="111382" marT="111382" marB="111382">
                    <a:lnL w="9525" cap="flat" cmpd="sng" algn="ctr">
                      <a:solidFill>
                        <a:srgbClr val="80B4E2"/>
                      </a:solidFill>
                      <a:prstDash val="solid"/>
                      <a:round/>
                      <a:headEnd type="none" w="med" len="med"/>
                      <a:tailEnd type="none" w="med" len="med"/>
                    </a:lnL>
                    <a:lnR w="9525" cap="flat" cmpd="sng" algn="ctr">
                      <a:solidFill>
                        <a:srgbClr val="80B4E2"/>
                      </a:solidFill>
                      <a:prstDash val="solid"/>
                      <a:round/>
                      <a:headEnd type="none" w="med" len="med"/>
                      <a:tailEnd type="none" w="med" len="med"/>
                    </a:lnR>
                    <a:lnT w="9525" cap="flat" cmpd="sng" algn="ctr">
                      <a:solidFill>
                        <a:srgbClr val="80B4E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73581">
                <a:tc>
                  <a:txBody>
                    <a:bodyPr/>
                    <a:lstStyle/>
                    <a:p>
                      <a:pPr algn="just" fontAlgn="t"/>
                      <a:r>
                        <a:rPr lang="en-IN" sz="1800">
                          <a:solidFill>
                            <a:srgbClr val="333333"/>
                          </a:solidFill>
                          <a:effectLst/>
                          <a:latin typeface="inter-regular"/>
                        </a:rPr>
                        <a:t>Algol</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1960</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International Group</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3581">
                <a:tc>
                  <a:txBody>
                    <a:bodyPr/>
                    <a:lstStyle/>
                    <a:p>
                      <a:pPr algn="just" fontAlgn="t"/>
                      <a:r>
                        <a:rPr lang="en-IN" sz="1800">
                          <a:solidFill>
                            <a:srgbClr val="333333"/>
                          </a:solidFill>
                          <a:effectLst/>
                          <a:latin typeface="inter-regular"/>
                        </a:rPr>
                        <a:t>BCPL</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1967</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Martin Richard</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3581">
                <a:tc>
                  <a:txBody>
                    <a:bodyPr/>
                    <a:lstStyle/>
                    <a:p>
                      <a:pPr algn="just" fontAlgn="t"/>
                      <a:r>
                        <a:rPr lang="en-IN" sz="1800">
                          <a:solidFill>
                            <a:srgbClr val="333333"/>
                          </a:solidFill>
                          <a:effectLst/>
                          <a:latin typeface="inter-regular"/>
                        </a:rPr>
                        <a:t>B</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1970</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Ken Thompson</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3581">
                <a:tc>
                  <a:txBody>
                    <a:bodyPr/>
                    <a:lstStyle/>
                    <a:p>
                      <a:pPr algn="just" fontAlgn="t"/>
                      <a:r>
                        <a:rPr lang="en-IN" sz="1800">
                          <a:solidFill>
                            <a:srgbClr val="333333"/>
                          </a:solidFill>
                          <a:effectLst/>
                          <a:latin typeface="inter-regular"/>
                        </a:rPr>
                        <a:t>Traditional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1972</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Dennis Ritchie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80826">
                <a:tc>
                  <a:txBody>
                    <a:bodyPr/>
                    <a:lstStyle/>
                    <a:p>
                      <a:pPr algn="just" fontAlgn="t"/>
                      <a:r>
                        <a:rPr lang="en-IN" sz="1800">
                          <a:solidFill>
                            <a:srgbClr val="333333"/>
                          </a:solidFill>
                          <a:effectLst/>
                          <a:latin typeface="inter-regular"/>
                        </a:rPr>
                        <a:t>K &amp; R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1978</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Kernighan &amp; Dennis Ritchie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73581">
                <a:tc>
                  <a:txBody>
                    <a:bodyPr/>
                    <a:lstStyle/>
                    <a:p>
                      <a:pPr algn="just" fontAlgn="t"/>
                      <a:r>
                        <a:rPr lang="en-IN" sz="1800">
                          <a:solidFill>
                            <a:srgbClr val="333333"/>
                          </a:solidFill>
                          <a:effectLst/>
                          <a:latin typeface="inter-regular"/>
                        </a:rPr>
                        <a:t>ANSI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1989</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ANSI Committee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73581">
                <a:tc>
                  <a:txBody>
                    <a:bodyPr/>
                    <a:lstStyle/>
                    <a:p>
                      <a:pPr algn="just" fontAlgn="t"/>
                      <a:r>
                        <a:rPr lang="en-IN" sz="1800">
                          <a:solidFill>
                            <a:srgbClr val="333333"/>
                          </a:solidFill>
                          <a:effectLst/>
                          <a:latin typeface="inter-regular"/>
                        </a:rPr>
                        <a:t>ANSI/ISO C</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1990</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ISO Committee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80826">
                <a:tc>
                  <a:txBody>
                    <a:bodyPr/>
                    <a:lstStyle/>
                    <a:p>
                      <a:pPr algn="just" fontAlgn="t"/>
                      <a:r>
                        <a:rPr lang="en-IN" sz="1800">
                          <a:solidFill>
                            <a:srgbClr val="333333"/>
                          </a:solidFill>
                          <a:effectLst/>
                          <a:latin typeface="inter-regular"/>
                        </a:rPr>
                        <a:t>C99</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1999</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inter-regular"/>
                        </a:rPr>
                        <a:t>Standardization Committee</a:t>
                      </a:r>
                    </a:p>
                  </a:txBody>
                  <a:tcPr marL="74255" marR="74255" marT="74255" marB="742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9568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C Language</a:t>
            </a:r>
            <a:br>
              <a:rPr lang="en-IN" dirty="0"/>
            </a:br>
            <a:endParaRPr lang="en-IN" dirty="0"/>
          </a:p>
        </p:txBody>
      </p:sp>
      <p:sp>
        <p:nvSpPr>
          <p:cNvPr id="3" name="Content Placeholder 2"/>
          <p:cNvSpPr>
            <a:spLocks noGrp="1"/>
          </p:cNvSpPr>
          <p:nvPr>
            <p:ph idx="1"/>
          </p:nvPr>
        </p:nvSpPr>
        <p:spPr>
          <a:xfrm>
            <a:off x="838200" y="1364776"/>
            <a:ext cx="10515600" cy="4812187"/>
          </a:xfrm>
        </p:spPr>
        <p:txBody>
          <a:bodyPr>
            <a:normAutofit/>
          </a:bodyPr>
          <a:lstStyle/>
          <a:p>
            <a:r>
              <a:rPr lang="en-IN" dirty="0"/>
              <a:t>C is the widely used language. It provides many </a:t>
            </a:r>
            <a:r>
              <a:rPr lang="en-IN" b="1" dirty="0"/>
              <a:t>features</a:t>
            </a:r>
            <a:r>
              <a:rPr lang="en-IN" dirty="0"/>
              <a:t> that are given </a:t>
            </a:r>
            <a:r>
              <a:rPr lang="en-IN" dirty="0" smtClean="0"/>
              <a:t>below</a:t>
            </a:r>
            <a:r>
              <a:rPr lang="en-IN" dirty="0"/>
              <a:t>:</a:t>
            </a:r>
            <a:endParaRPr lang="en-IN" dirty="0" smtClean="0"/>
          </a:p>
          <a:p>
            <a:r>
              <a:rPr lang="en-IN" dirty="0"/>
              <a:t>Simple</a:t>
            </a:r>
          </a:p>
          <a:p>
            <a:r>
              <a:rPr lang="en-IN" dirty="0"/>
              <a:t>Machine Independent or Portable</a:t>
            </a:r>
          </a:p>
          <a:p>
            <a:r>
              <a:rPr lang="en-IN" dirty="0" smtClean="0"/>
              <a:t>structured </a:t>
            </a:r>
            <a:r>
              <a:rPr lang="en-IN" dirty="0"/>
              <a:t>programming language</a:t>
            </a:r>
          </a:p>
          <a:p>
            <a:r>
              <a:rPr lang="en-IN" dirty="0"/>
              <a:t>Rich Library</a:t>
            </a:r>
          </a:p>
          <a:p>
            <a:r>
              <a:rPr lang="en-IN" dirty="0"/>
              <a:t>Memory Management</a:t>
            </a:r>
          </a:p>
          <a:p>
            <a:r>
              <a:rPr lang="en-IN" dirty="0"/>
              <a:t>Fast Speed</a:t>
            </a:r>
          </a:p>
          <a:p>
            <a:r>
              <a:rPr lang="en-IN" dirty="0"/>
              <a:t>Pointers</a:t>
            </a:r>
          </a:p>
          <a:p>
            <a:r>
              <a:rPr lang="en-IN" dirty="0"/>
              <a:t>Recursion</a:t>
            </a:r>
          </a:p>
          <a:p>
            <a:endParaRPr lang="en-IN" dirty="0"/>
          </a:p>
          <a:p>
            <a:endParaRPr lang="en-IN" dirty="0"/>
          </a:p>
        </p:txBody>
      </p:sp>
    </p:spTree>
    <p:extLst>
      <p:ext uri="{BB962C8B-B14F-4D97-AF65-F5344CB8AC3E}">
        <p14:creationId xmlns:p14="http://schemas.microsoft.com/office/powerpoint/2010/main" val="366535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006" y="873457"/>
            <a:ext cx="7287904" cy="5303506"/>
          </a:xfrm>
        </p:spPr>
      </p:pic>
    </p:spTree>
    <p:extLst>
      <p:ext uri="{BB962C8B-B14F-4D97-AF65-F5344CB8AC3E}">
        <p14:creationId xmlns:p14="http://schemas.microsoft.com/office/powerpoint/2010/main" val="374419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Development Steps:</a:t>
            </a:r>
            <a:endParaRPr lang="en-IN" dirty="0"/>
          </a:p>
        </p:txBody>
      </p:sp>
      <p:sp>
        <p:nvSpPr>
          <p:cNvPr id="3" name="Content Placeholder 2"/>
          <p:cNvSpPr>
            <a:spLocks noGrp="1"/>
          </p:cNvSpPr>
          <p:nvPr>
            <p:ph idx="1"/>
          </p:nvPr>
        </p:nvSpPr>
        <p:spPr/>
        <p:txBody>
          <a:bodyPr/>
          <a:lstStyle/>
          <a:p>
            <a:r>
              <a:rPr lang="en-IN" dirty="0"/>
              <a:t>When we want to develop a program by using any programming language, we have to follow a sequence of steps. These steps are called phases in program development.</a:t>
            </a:r>
          </a:p>
          <a:p>
            <a:r>
              <a:rPr lang="en-IN" dirty="0"/>
              <a:t>The program development life cycle is a set of steps or phases which are used to develop a program in any programming language.</a:t>
            </a:r>
          </a:p>
          <a:p>
            <a:endParaRPr lang="en-IN" dirty="0"/>
          </a:p>
        </p:txBody>
      </p:sp>
    </p:spTree>
    <p:extLst>
      <p:ext uri="{BB962C8B-B14F-4D97-AF65-F5344CB8AC3E}">
        <p14:creationId xmlns:p14="http://schemas.microsoft.com/office/powerpoint/2010/main" val="212223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program development</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Program </a:t>
            </a:r>
            <a:r>
              <a:rPr lang="en-IN" dirty="0"/>
              <a:t>development life cycle contains 6 phases, which are as follows −</a:t>
            </a:r>
          </a:p>
          <a:p>
            <a:r>
              <a:rPr lang="en-IN" dirty="0"/>
              <a:t>Problem Definition.</a:t>
            </a:r>
          </a:p>
          <a:p>
            <a:r>
              <a:rPr lang="en-IN" dirty="0"/>
              <a:t>Problem Analysis.</a:t>
            </a:r>
          </a:p>
          <a:p>
            <a:r>
              <a:rPr lang="en-IN" dirty="0"/>
              <a:t>Algorithm Development.</a:t>
            </a:r>
          </a:p>
          <a:p>
            <a:r>
              <a:rPr lang="en-IN" dirty="0"/>
              <a:t>Coding &amp; Documentation.</a:t>
            </a:r>
          </a:p>
          <a:p>
            <a:r>
              <a:rPr lang="en-IN" dirty="0"/>
              <a:t>Testing &amp; Debugging.</a:t>
            </a:r>
          </a:p>
          <a:p>
            <a:r>
              <a:rPr lang="en-IN" dirty="0" smtClean="0"/>
              <a:t>Maintenance</a:t>
            </a:r>
            <a:endParaRPr lang="en-IN" dirty="0"/>
          </a:p>
        </p:txBody>
      </p:sp>
    </p:spTree>
    <p:extLst>
      <p:ext uri="{BB962C8B-B14F-4D97-AF65-F5344CB8AC3E}">
        <p14:creationId xmlns:p14="http://schemas.microsoft.com/office/powerpoint/2010/main" val="22296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84" y="1160060"/>
            <a:ext cx="6373504" cy="5016903"/>
          </a:xfrm>
        </p:spPr>
      </p:pic>
    </p:spTree>
    <p:extLst>
      <p:ext uri="{BB962C8B-B14F-4D97-AF65-F5344CB8AC3E}">
        <p14:creationId xmlns:p14="http://schemas.microsoft.com/office/powerpoint/2010/main" val="1710874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64</TotalTime>
  <Words>605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inter-regular</vt:lpstr>
      <vt:lpstr>times new roman</vt:lpstr>
      <vt:lpstr>Tw Cen MT</vt:lpstr>
      <vt:lpstr>Tw Cen MT Condensed</vt:lpstr>
      <vt:lpstr>Wingdings 3</vt:lpstr>
      <vt:lpstr>Integral</vt:lpstr>
      <vt:lpstr>Unit -1 </vt:lpstr>
      <vt:lpstr>History of C Language </vt:lpstr>
      <vt:lpstr> </vt:lpstr>
      <vt:lpstr> </vt:lpstr>
      <vt:lpstr>Features of C Language </vt:lpstr>
      <vt:lpstr> </vt:lpstr>
      <vt:lpstr>Program Development Steps:</vt:lpstr>
      <vt:lpstr>Phases of program development </vt:lpstr>
      <vt:lpstr> </vt:lpstr>
      <vt:lpstr>Problem Definition: </vt:lpstr>
      <vt:lpstr>Problem Analysis: </vt:lpstr>
      <vt:lpstr>Coding &amp; Documentation: </vt:lpstr>
      <vt:lpstr>Maintenance: </vt:lpstr>
      <vt:lpstr>Structure of C programe:</vt:lpstr>
      <vt:lpstr>STRUCTURE OF C 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28</cp:revision>
  <dcterms:created xsi:type="dcterms:W3CDTF">2023-08-28T04:26:45Z</dcterms:created>
  <dcterms:modified xsi:type="dcterms:W3CDTF">2023-09-04T04:07:54Z</dcterms:modified>
</cp:coreProperties>
</file>