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8999640" cy="21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18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20000" y="5308200"/>
            <a:ext cx="32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756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45F3F0-77A0-4F90-BC6E-D98F239742B0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to edit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the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title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text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8999640" cy="21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4"/>
          </p:nvPr>
        </p:nvSpPr>
        <p:spPr>
          <a:xfrm>
            <a:off x="18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5"/>
          </p:nvPr>
        </p:nvSpPr>
        <p:spPr>
          <a:xfrm>
            <a:off x="3420000" y="5308200"/>
            <a:ext cx="32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6"/>
          </p:nvPr>
        </p:nvSpPr>
        <p:spPr>
          <a:xfrm>
            <a:off x="756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E917C4-963C-41C0-9BA3-67E0DAC71383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 flipH="1">
            <a:off x="-72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54000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7"/>
          </p:nvPr>
        </p:nvSpPr>
        <p:spPr>
          <a:xfrm>
            <a:off x="18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8"/>
          </p:nvPr>
        </p:nvSpPr>
        <p:spPr>
          <a:xfrm>
            <a:off x="3420000" y="5308200"/>
            <a:ext cx="32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9"/>
          </p:nvPr>
        </p:nvSpPr>
        <p:spPr>
          <a:xfrm>
            <a:off x="756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138B12-4383-4DA9-825C-F0018979212E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-72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0" y="1260000"/>
            <a:ext cx="10079640" cy="440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10"/>
          </p:nvPr>
        </p:nvSpPr>
        <p:spPr>
          <a:xfrm>
            <a:off x="18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11"/>
          </p:nvPr>
        </p:nvSpPr>
        <p:spPr>
          <a:xfrm>
            <a:off x="3420000" y="5308200"/>
            <a:ext cx="32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12"/>
          </p:nvPr>
        </p:nvSpPr>
        <p:spPr>
          <a:xfrm>
            <a:off x="756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1CD4E7-BCD0-45E8-AA2E-1BFE5E99B77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 flipH="1">
            <a:off x="-72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0" y="1260000"/>
            <a:ext cx="10079640" cy="440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13"/>
          </p:nvPr>
        </p:nvSpPr>
        <p:spPr>
          <a:xfrm>
            <a:off x="18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14"/>
          </p:nvPr>
        </p:nvSpPr>
        <p:spPr>
          <a:xfrm>
            <a:off x="3420000" y="5308200"/>
            <a:ext cx="32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sldNum" idx="15"/>
          </p:nvPr>
        </p:nvSpPr>
        <p:spPr>
          <a:xfrm>
            <a:off x="7560000" y="5308200"/>
            <a:ext cx="2339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4B4291-B8A2-4975-9214-64235A203B31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video" Target="file:///home/arti/Downloads/Screencast From 2025-10-30 23-43-54.mp4" TargetMode="External"/><Relationship Id="rId2" Type="http://schemas.microsoft.com/office/2007/relationships/media" Target="file:///home/arti/Downloads/Screencast From 2025-10-30 23-43-54.mp4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1428480"/>
            <a:ext cx="907128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Real-Time Webcam Semantic Segmentation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2591640"/>
            <a:ext cx="90712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최재영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2025-10-30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269640"/>
            <a:ext cx="89996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결론 및 후기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요약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RealTimeSeg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는 원격 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GPU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기반으로 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20–40FPS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수준의 실시간 의미 분할을 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&lt;400ms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지연으로 달성함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강점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속도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·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정확도 프로파일을 쉽게 전환 가능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ngrok/Colab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으로 빠른 데모 배포 가능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향후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운영 환경 배포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(AWS/GCP),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멀티유저 확장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로드밸런싱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),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모델 경량화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(INT8, ONNX/TensorRT),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모바일 지원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(TFLite,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양자화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 </a:t>
            </a:r>
            <a:r>
              <a:rPr b="0" lang="zh-CN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및 도메인 특화 파인튜닝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46142A-A86B-4576-9E8B-4BE11D8C5CC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269640"/>
            <a:ext cx="89996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목차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1.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프로젝트 소개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시스템 아키텍처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프로젝트 수행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시연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결론 및 후기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1E212E-69F7-4A2D-A899-DAE9AC35C05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269640"/>
            <a:ext cx="89996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프로젝트 소개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목적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실시간 의미 분할 서비스 개발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내용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실시간으로 웹캠 영상을 이미지 처리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시멘틱 세그멘테이션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동기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CCTV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를 통한 실시간 사고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산불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지진 등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감지 시스템 구현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자율주행 자동차의 모니터링 시스템 구현 등 영상 처리를 실시간으로 해결해보고자 하였음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4BF6E-1E92-445D-8431-73ECD75E946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269640"/>
            <a:ext cx="89996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시스템 아키텍처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143000" y="2514600"/>
            <a:ext cx="1371240" cy="914040"/>
          </a:xfrm>
          <a:prstGeom prst="rect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Browser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(webcam)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343400" y="2514600"/>
            <a:ext cx="1371240" cy="914040"/>
          </a:xfrm>
          <a:prstGeom prst="rect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ngrok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7543800" y="2514600"/>
            <a:ext cx="1371240" cy="914040"/>
          </a:xfrm>
          <a:prstGeom prst="rect">
            <a:avLst/>
          </a:prstGeom>
          <a:solidFill>
            <a:srgbClr val="ffffff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colab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143000" y="1600200"/>
            <a:ext cx="1371240" cy="456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143000" y="1600200"/>
            <a:ext cx="1371240" cy="456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Client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343400" y="1600200"/>
            <a:ext cx="1371240" cy="456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Gateway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7543800" y="1600200"/>
            <a:ext cx="1371240" cy="4568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Server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514600" y="2743200"/>
            <a:ext cx="1828800" cy="3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5715000" y="2743200"/>
            <a:ext cx="1828800" cy="36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5715000" y="3200400"/>
            <a:ext cx="1828800" cy="360"/>
          </a:xfrm>
          <a:prstGeom prst="line">
            <a:avLst/>
          </a:prstGeom>
          <a:ln w="18000">
            <a:solidFill>
              <a:srgbClr val="00003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2514600" y="3200400"/>
            <a:ext cx="1828800" cy="360"/>
          </a:xfrm>
          <a:prstGeom prst="line">
            <a:avLst/>
          </a:prstGeom>
          <a:ln w="18000">
            <a:solidFill>
              <a:srgbClr val="00003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1143000" y="3841200"/>
            <a:ext cx="7772040" cy="13107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분리형 아키텍처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프런트엔드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브라우저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와 백엔드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(FastAPI)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가 분리되어 동작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프런트엔드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웹캠 캡처 → 다운스케일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+ JPEG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인코딩 →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WebSocket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전송 → 캔버스 렌더링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백엔드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FastAPI WebSocket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서버가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Base64(JPEG)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프레임 수신 →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PyTorch GPU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추론 → 세그멘테이션 마스크 생성 → 클라이언트로 전송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파이프라인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웹캠 →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Base64(JPEG) → WebSocket → GPU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추론 → 시각화 → 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WebSocket </a:t>
            </a:r>
            <a:r>
              <a:rPr b="0" lang="zh-C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응답 → 캔버스 렌더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A3F594-761B-4D93-AE01-5653B55AED8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69640"/>
            <a:ext cx="89996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기술 스택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프로그래밍 언어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Python, JS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개발환경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Claude-code, colab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협업도구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Hugging Face, Github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라이브러리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PyTorch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서버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ngrok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451CF8-EAD5-48B0-BF7E-213956D19FD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69640"/>
            <a:ext cx="89996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프로젝트 수행 – 모델 선정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Fast (30-40 FPS): DeepLabV3-ResNet50 (512x512, 21 COCO classes, ~1.2 GB GPU)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Balanced (20-25 FPS): DeepLabV3-ResNet50 (640x640, 21 COCO classes, ~2.5 GB GPU)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Accurate (10-12 FPS): NVIDIA SegFormer-B3 (768x768, 150 ADE20K classes, ~4.5 GB GPU)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SOTA (5-8 FPS): Mask2Former-Swin-Large (1024x1024, 150 classes, ~6.5 GB GPU)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모든 모델은 사전학습 모델을 사용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</a:t>
            </a:r>
            <a:r>
              <a:rPr b="0" lang="zh-C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초기 워밍업 이후 캐시로 즉시 전환 가능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484C3C-F581-46F9-9008-5F12ABCC880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269640"/>
            <a:ext cx="89996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프로젝트 수행 – 구현 및 최적화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백엔드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Fast API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기반 비동기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WebSocket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서버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모델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torchvision &amp; HuggingFace; CUDA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에서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FP16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적용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네트워크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프레임 압축과 스로틀링을 통한 대역폭 절감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GPU: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워밍업 캐싱과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FP16 </a:t>
            </a: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사용으로 메모리 절감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4630AB-3526-4F35-937F-5FDC6A85BAB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269640"/>
            <a:ext cx="89996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프로젝트 수행 – 평가 및 챌린지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각 모드에서 목표 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FPS </a:t>
            </a: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달성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예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Fast ~25–40FPS, Balanced ~20–25FPS).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엔드투엔드 지연 측정값 ≲ 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400ms(</a:t>
            </a: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캡처→전송→추론→렌더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최적화 후 대역폭 ≈ 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1MB/s (25KB/frame × ~40fps </a:t>
            </a: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기준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 — ngrok</a:t>
            </a: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에서도 실사용 가능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최적화 전 대비 대역폭 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83% </a:t>
            </a: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감소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</a:t>
            </a: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지연 </a:t>
            </a: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</a:t>
            </a:r>
            <a:r>
              <a:rPr b="0" lang="zh-CN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배 개선</a:t>
            </a: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49987-5D04-48E3-AC9A-394D809FA09F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0000" y="269640"/>
            <a:ext cx="8999640" cy="9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시연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2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057400" y="1473480"/>
            <a:ext cx="6172200" cy="3784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8D2F2-2703-49E2-BDF7-B632A5C78DB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Application>LibreOffice/25.8.2.2$Linux_X86_64 LibreOffice_project/580$Build-2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2025-10-29T22:22:52Z</dcterms:created>
  <dc:creator/>
  <dc:description>This work is licensed under a Creative Commons 0 License.
It makes use of the works of kka_libo_design@ashisuto.co.jp.</dc:description>
  <dc:language>en-US</dc:language>
  <cp:lastModifiedBy/>
  <dcterms:modified xsi:type="dcterms:W3CDTF">2025-10-30T23:45:57Z</dcterms:modified>
  <cp:revision>21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