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6" r:id="rId5"/>
    <p:sldId id="260" r:id="rId6"/>
    <p:sldId id="259" r:id="rId7"/>
    <p:sldId id="261" r:id="rId8"/>
    <p:sldId id="258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0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CEED6-F770-5D42-8515-E41FD92A1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414E6-18C1-1348-96A3-58A084631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54E7A-3146-2A49-9D83-03762878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D7B37-350C-D545-87A8-3B1376D7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3BF39-CE89-324D-86F5-11E246B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70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A4FC-4747-5A40-9EFD-38BEAE9A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B35CE-15D3-2E44-A475-A5B54D224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B5843-B2E6-8C41-B8BD-449E3171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B663A-9295-BA4B-8977-88122C7C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C7D0C-C4A6-FB47-983B-B846F42C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98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F1A881-8DAA-3E4C-942A-CF104B71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A090B-2243-AA42-B5EA-E9410E56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74203-5AFF-AA4A-992E-7F37207A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11F9C-3FCB-6C42-ADE3-B1DB5E09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4C2DA-C5B4-5943-A7E5-72D06879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4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3870E-8F62-AC4B-9F84-D9992D3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CDD37-C558-9248-B374-E9FEDA3F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B722A-D7B8-6340-B2FE-A133F511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22A15-46AC-8441-863F-1145ED65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560EF-E584-8648-85D3-E20C5FC8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8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AC60C-929D-F34F-A821-41587B25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1897D-47CD-1E41-91D2-FED8DA07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F696B-D527-334E-9B8E-9675DC0F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A0259-9F16-9A40-A6D7-E3B88810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D1090-B4E3-364D-B754-F45FF90C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9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4873F-6B5D-B24C-A0DB-1CDF4473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3F698-7199-6C46-A353-34477D75B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E0FE8-8EA5-744E-8819-340D1894D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CA4F3-B60D-934E-B1C7-F2D09AD2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69D12-53FC-2C43-831E-E50AB0AC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E6729-1486-834D-97D4-7AE94144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06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FD0F-0878-8943-BB3C-B7442957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FB13-4871-2D4C-8B4E-6EFB2639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10DB9-4172-E143-9DB6-A92D987E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2530B0-6FC9-9249-AFD9-D4EF029D5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CC0ED8-8F04-094B-9992-69D521B6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533C9E-FA5F-264D-A96B-61794372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BD8DC-F006-E546-8F80-CE7ED5EA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C4E34E-FDE1-4A40-B59C-157A6612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58775-D55D-8B4B-AA44-E24B6A29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4668E-038F-CA44-8D88-31E632B4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7B4207-6992-3446-9CF3-E7B80FA5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5DC9E-DD98-E846-A760-3EBA9114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2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14972-54A2-7842-B312-E0E345FE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7ABF6-5501-3B4B-966F-E96CAAA1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E22C4B-7B7D-1441-BCFD-77706600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8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29C8F-D332-E441-900A-47A7E5E7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0CE7C-599F-8943-9097-A3348FF5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0DB86-11B2-BE4C-887A-1CE101E6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754CF-B7AD-BD4E-95E5-78EF297B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3650D-2F65-804C-B71B-CEA80D8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7AAE5-4143-A74A-94FC-5B39912A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58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98811-78EE-D245-922A-59731A2E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CF83B-9657-664B-94B2-A43B55E9B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E934D-F464-894F-86C1-3E52566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63C27-701C-AA49-9F19-40C596ED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AAA31-7B41-7647-8B3F-04575C66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D759-5111-E242-BFFF-6EB49E9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160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4D8A-562D-3148-9A7E-78D1082E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640E4-065A-9443-BD19-30D2DE42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A957B-AC87-D243-B16C-D9BB9758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55A2-3B3F-344E-BABB-1B828F90A73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92318-9424-EF42-AE47-2CCD5D0B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F0292-6D5A-A244-B177-0610E38FD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22CD-5130-0D43-8F66-7CEEED433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8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ng1982.tistory.com/283" TargetMode="External"/><Relationship Id="rId2" Type="http://schemas.openxmlformats.org/officeDocument/2006/relationships/hyperlink" Target="https://wikidocs.net/2169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earch?utf8=%E2%9C%93&amp;q=%EB%94%A5%EB%9F%AC%EB%8B%9D&amp;ref=simplesearc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0532D7-FEBB-1948-9582-4EAA968E72CA}"/>
              </a:ext>
            </a:extLst>
          </p:cNvPr>
          <p:cNvSpPr/>
          <p:nvPr/>
        </p:nvSpPr>
        <p:spPr>
          <a:xfrm>
            <a:off x="2996589" y="2223971"/>
            <a:ext cx="5446643" cy="19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b="1" dirty="0"/>
              <a:t>필수</a:t>
            </a:r>
            <a:endParaRPr kumimoji="1"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9938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3A03416-2E2D-DC41-B711-0EFD09760980}"/>
              </a:ext>
            </a:extLst>
          </p:cNvPr>
          <p:cNvSpPr/>
          <p:nvPr/>
        </p:nvSpPr>
        <p:spPr>
          <a:xfrm>
            <a:off x="268013" y="489734"/>
            <a:ext cx="1165597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1. 주제 : 문장 </a:t>
            </a:r>
            <a:r>
              <a:rPr lang="ko-KR" altLang="ko-KR" b="1" dirty="0" err="1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토큰화하고</a:t>
            </a:r>
            <a:r>
              <a:rPr lang="ko-KR" altLang="ko-KR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 </a:t>
            </a:r>
            <a:r>
              <a:rPr lang="ko-KR" altLang="ko-KR" b="1" dirty="0" err="1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단어수</a:t>
            </a:r>
            <a:r>
              <a:rPr lang="ko-KR" altLang="ko-KR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 세기</a:t>
            </a:r>
            <a:r>
              <a:rPr lang="ko-KR" altLang="en-US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 </a:t>
            </a:r>
            <a:r>
              <a:rPr lang="en-US" altLang="ko-KR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(</a:t>
            </a:r>
            <a:r>
              <a:rPr lang="ko-KR" altLang="en-US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첨부 </a:t>
            </a:r>
            <a:r>
              <a:rPr lang="en-US" altLang="ko-KR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1</a:t>
            </a:r>
            <a:r>
              <a:rPr lang="ko-KR" altLang="en-US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 </a:t>
            </a:r>
            <a:r>
              <a:rPr lang="en-US" altLang="ko-KR" b="1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attach_01.xlsx)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 - </a:t>
            </a:r>
            <a:r>
              <a:rPr lang="ko-KR" altLang="ko-KR" dirty="0" err="1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제출방식</a:t>
            </a:r>
            <a:r>
              <a:rPr lang="ko-KR" altLang="ko-KR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 : 본 메일을 통해 소스를 첨부해주시면 됩니다.</a:t>
            </a:r>
            <a:endParaRPr lang="en-US" altLang="ko-KR" dirty="0">
              <a:solidFill>
                <a:srgbClr val="2F2F2F"/>
              </a:solidFill>
              <a:latin typeface="Arial" panose="020B0604020202020204" pitchFamily="34" charset="0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F2F2F"/>
                </a:solidFill>
                <a:latin typeface="Arial" panose="020B0604020202020204" pitchFamily="34" charset="0"/>
              </a:rPr>
              <a:t>-</a:t>
            </a:r>
            <a:r>
              <a:rPr lang="ko-KR" altLang="en-US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2F2F2F"/>
                </a:solidFill>
                <a:latin typeface="Arial" panose="020B0604020202020204" pitchFamily="34" charset="0"/>
              </a:rPr>
              <a:t>제출내용</a:t>
            </a:r>
            <a:r>
              <a:rPr lang="ko-KR" altLang="en-US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F2F2F"/>
                </a:solidFill>
                <a:latin typeface="Arial" panose="020B0604020202020204" pitchFamily="34" charset="0"/>
              </a:rPr>
              <a:t>:</a:t>
            </a:r>
            <a:r>
              <a:rPr lang="ko-KR" altLang="en-US" dirty="0">
                <a:solidFill>
                  <a:srgbClr val="2F2F2F"/>
                </a:solidFill>
                <a:latin typeface="Arial" panose="020B0604020202020204" pitchFamily="34" charset="0"/>
              </a:rPr>
              <a:t> 소스</a:t>
            </a:r>
            <a:r>
              <a:rPr lang="en-US" altLang="ko-KR" dirty="0">
                <a:solidFill>
                  <a:srgbClr val="2F2F2F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F2F2F"/>
                </a:solidFill>
                <a:latin typeface="Arial" panose="020B0604020202020204" pitchFamily="34" charset="0"/>
              </a:rPr>
              <a:t> 토큰 수를 카운트 한 웹 화면 </a:t>
            </a:r>
            <a:r>
              <a:rPr lang="ko-KR" altLang="en-US" dirty="0" err="1">
                <a:solidFill>
                  <a:srgbClr val="2F2F2F"/>
                </a:solidFill>
                <a:latin typeface="Arial" panose="020B0604020202020204" pitchFamily="34" charset="0"/>
              </a:rPr>
              <a:t>스크린샷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 - 참고 사이트 : </a:t>
            </a:r>
            <a:r>
              <a:rPr lang="ko-KR" altLang="ko-KR" dirty="0">
                <a:solidFill>
                  <a:srgbClr val="337AB7"/>
                </a:solidFill>
                <a:latin typeface="Arial" panose="020B0604020202020204" pitchFamily="34" charset="0"/>
                <a:ea typeface="inherit"/>
                <a:hlinkClick r:id="rId2"/>
              </a:rPr>
              <a:t>https://wikidocs.net/21698</a:t>
            </a:r>
            <a:r>
              <a:rPr lang="ko-KR" altLang="ko-KR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 </a:t>
            </a:r>
            <a:r>
              <a:rPr lang="ko-KR" altLang="ko-KR" dirty="0">
                <a:solidFill>
                  <a:srgbClr val="337AB7"/>
                </a:solidFill>
                <a:latin typeface="Arial" panose="020B0604020202020204" pitchFamily="34" charset="0"/>
                <a:ea typeface="inherit"/>
                <a:hlinkClick r:id="rId3"/>
              </a:rPr>
              <a:t>&lt;- 꼭 이 사이트를 참고하라는 것은 아닙니다. 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 -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과제내용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: 샘플 데이터를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디비에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넣고 -&gt; '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질의문장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' 컬럼을 불러오면서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토큰화하여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, 카운트 하기 -&gt; 결과를 엑셀이든,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html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화면이든 뭐든 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   *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토큰화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기준은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띄워쓰기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   *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디비는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아무것이나, 본인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피씨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및 아시는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서버등에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설치하고 쓰시면 됩니다. (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디비는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오라클,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mysql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,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maria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등 아무거나)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   * 화면 출력 예시 : 문제의 (10), 서술할 (11), 핵심 (10), 뉴스 (5), 개념 (5)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 </a:t>
            </a:r>
            <a:r>
              <a:rPr kumimoji="0" lang="ko-KR" altLang="ko-KR" sz="1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herit"/>
              </a:rPr>
              <a:t>        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 - 언어 : 자바,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파이썬등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 - 기타 : </a:t>
            </a:r>
            <a:r>
              <a:rPr lang="ko-KR" altLang="ko-KR" dirty="0" err="1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구글링해보시면</a:t>
            </a:r>
            <a:r>
              <a:rPr lang="ko-KR" altLang="ko-KR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 정말 많은 정보가 </a:t>
            </a:r>
            <a:r>
              <a:rPr lang="ko-KR" altLang="ko-KR" dirty="0" err="1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나올겁니다</a:t>
            </a:r>
            <a:r>
              <a:rPr lang="ko-KR" altLang="ko-KR" dirty="0">
                <a:solidFill>
                  <a:srgbClr val="2F2F2F"/>
                </a:solidFill>
                <a:latin typeface="Arial" panose="020B0604020202020204" pitchFamily="34" charset="0"/>
                <a:ea typeface="inherit"/>
              </a:rPr>
              <a:t>. 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 - 기준 : 위에  과제 내용을 다 해도 되고, 안해도 되고,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되는데까지만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결과를 알려주시면 됩니다. (스크린샷으로 - 테이블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스크린샷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,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색인한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스크린샷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, 엔진 설치한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스크린샷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등. .뭐라도 증빙할 수 있는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스크린샷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 - 참고 : 위 구현에 뭔가 더 </a:t>
            </a:r>
            <a:r>
              <a:rPr lang="ko-KR" altLang="ko-KR" dirty="0" err="1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개발하셔도</a:t>
            </a:r>
            <a:r>
              <a:rPr lang="ko-KR" altLang="ko-KR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무방합니다. 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 </a:t>
            </a:r>
            <a:r>
              <a:rPr lang="ko-KR" altLang="en-US" b="1" u="sng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형태소 분석기를 활용하면 가점이 있습니다</a:t>
            </a:r>
            <a:r>
              <a:rPr lang="en-US" altLang="ko-KR" b="1" u="sng" dirty="0">
                <a:solidFill>
                  <a:srgbClr val="FF0000"/>
                </a:solidFill>
                <a:latin typeface="Arial" panose="020B0604020202020204" pitchFamily="34" charset="0"/>
                <a:ea typeface="inherit"/>
              </a:rPr>
              <a:t>.</a:t>
            </a:r>
            <a:endParaRPr lang="ko-KR" altLang="ko-KR" b="1" u="sng" dirty="0"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FDB166-473A-714C-A259-2E33B293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0" y="3345794"/>
            <a:ext cx="2635147" cy="16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E168B2-8A6E-6643-9DCA-B72B878288C8}"/>
              </a:ext>
            </a:extLst>
          </p:cNvPr>
          <p:cNvSpPr/>
          <p:nvPr/>
        </p:nvSpPr>
        <p:spPr>
          <a:xfrm>
            <a:off x="73572" y="358225"/>
            <a:ext cx="11992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F2F2F"/>
                </a:solidFill>
                <a:effectLst/>
                <a:latin typeface="inherit"/>
              </a:rPr>
              <a:t>2. </a:t>
            </a:r>
            <a:r>
              <a:rPr lang="ko-KR" altLang="en-US" b="1" i="0" dirty="0">
                <a:solidFill>
                  <a:srgbClr val="2F2F2F"/>
                </a:solidFill>
                <a:effectLst/>
                <a:latin typeface="inherit"/>
              </a:rPr>
              <a:t>주제 </a:t>
            </a:r>
            <a:r>
              <a:rPr lang="en-US" altLang="ko-KR" b="1" i="0" dirty="0">
                <a:solidFill>
                  <a:srgbClr val="2F2F2F"/>
                </a:solidFill>
                <a:effectLst/>
                <a:latin typeface="inherit"/>
              </a:rPr>
              <a:t>: </a:t>
            </a:r>
            <a:r>
              <a:rPr lang="ko-KR" altLang="en-US" b="1" i="0" dirty="0">
                <a:solidFill>
                  <a:srgbClr val="2F2F2F"/>
                </a:solidFill>
                <a:effectLst/>
                <a:latin typeface="inherit"/>
              </a:rPr>
              <a:t>웹사이트 </a:t>
            </a:r>
            <a:r>
              <a:rPr lang="en-US" altLang="ko-KR" b="1" i="0" dirty="0">
                <a:solidFill>
                  <a:srgbClr val="2F2F2F"/>
                </a:solidFill>
                <a:effectLst/>
                <a:latin typeface="inherit"/>
              </a:rPr>
              <a:t>(</a:t>
            </a:r>
            <a:r>
              <a:rPr lang="ko-KR" altLang="en-US" b="1" i="0" dirty="0" err="1">
                <a:solidFill>
                  <a:srgbClr val="2F2F2F"/>
                </a:solidFill>
                <a:effectLst/>
                <a:latin typeface="inherit"/>
              </a:rPr>
              <a:t>웹페이지</a:t>
            </a:r>
            <a:r>
              <a:rPr lang="en-US" altLang="ko-KR" b="1" i="0" dirty="0">
                <a:solidFill>
                  <a:srgbClr val="2F2F2F"/>
                </a:solidFill>
                <a:effectLst/>
                <a:latin typeface="inherit"/>
              </a:rPr>
              <a:t>) </a:t>
            </a:r>
            <a:r>
              <a:rPr lang="ko-KR" altLang="en-US" b="1" i="0" dirty="0">
                <a:solidFill>
                  <a:srgbClr val="2F2F2F"/>
                </a:solidFill>
                <a:effectLst/>
                <a:latin typeface="inherit"/>
              </a:rPr>
              <a:t>수집 후 저장하고</a:t>
            </a:r>
            <a:r>
              <a:rPr lang="en-US" altLang="ko-KR" b="1" i="0" dirty="0">
                <a:solidFill>
                  <a:srgbClr val="2F2F2F"/>
                </a:solidFill>
                <a:effectLst/>
                <a:latin typeface="inherit"/>
              </a:rPr>
              <a:t>, </a:t>
            </a:r>
            <a:r>
              <a:rPr lang="ko-KR" altLang="en-US" b="1" i="0" dirty="0">
                <a:solidFill>
                  <a:srgbClr val="2F2F2F"/>
                </a:solidFill>
                <a:effectLst/>
                <a:latin typeface="inherit"/>
              </a:rPr>
              <a:t>화면에 출력하고 조회하는 기능 만들기 </a:t>
            </a:r>
            <a:r>
              <a:rPr lang="en-US" altLang="ko-KR" b="1" i="0" dirty="0">
                <a:solidFill>
                  <a:srgbClr val="2F2F2F"/>
                </a:solidFill>
                <a:effectLst/>
                <a:latin typeface="inherit"/>
              </a:rPr>
              <a:t>(</a:t>
            </a:r>
            <a:r>
              <a:rPr lang="ko-KR" altLang="en-US" b="1" i="0" dirty="0">
                <a:solidFill>
                  <a:srgbClr val="2F2F2F"/>
                </a:solidFill>
                <a:effectLst/>
                <a:latin typeface="inherit"/>
              </a:rPr>
              <a:t>게시판</a:t>
            </a:r>
            <a:r>
              <a:rPr lang="en-US" altLang="ko-KR" b="1" i="0" dirty="0">
                <a:solidFill>
                  <a:srgbClr val="2F2F2F"/>
                </a:solidFill>
                <a:effectLst/>
                <a:latin typeface="inherit"/>
              </a:rPr>
              <a:t>)</a:t>
            </a:r>
            <a:endParaRPr lang="ko-KR" altLang="en-US" b="0" i="0" dirty="0">
              <a:solidFill>
                <a:srgbClr val="2F2F2F"/>
              </a:solidFill>
              <a:effectLst/>
              <a:latin typeface="verdana" panose="020B0604030504040204" pitchFamily="34" charset="0"/>
            </a:endParaRPr>
          </a:p>
          <a:p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제출방식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본 메일을 통해 소스를 첨부해주시면 됩니다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내용 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아래 페이지를 수집해서 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-&gt;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디비에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 적재하고 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-&gt;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오른쪽 같은 게시판을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만듬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dirty="0">
                <a:solidFill>
                  <a:srgbClr val="2F2F2F"/>
                </a:solidFill>
                <a:latin typeface="verdana" panose="020B0604030504040204" pitchFamily="34" charset="0"/>
              </a:rPr>
              <a:t>(</a:t>
            </a:r>
            <a:r>
              <a:rPr lang="ko-KR" altLang="en-US" dirty="0" err="1">
                <a:solidFill>
                  <a:srgbClr val="2F2F2F"/>
                </a:solidFill>
                <a:latin typeface="verdana" panose="020B0604030504040204" pitchFamily="34" charset="0"/>
              </a:rPr>
              <a:t>웹페이지로</a:t>
            </a:r>
            <a:r>
              <a:rPr lang="en-US" altLang="ko-KR" dirty="0">
                <a:solidFill>
                  <a:srgbClr val="2F2F2F"/>
                </a:solidFill>
                <a:latin typeface="verdana" panose="020B0604030504040204" pitchFamily="34" charset="0"/>
              </a:rPr>
              <a:t>)</a:t>
            </a:r>
          </a:p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제출내용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소스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게시판 조회 결과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스크린샷</a:t>
            </a:r>
            <a:endParaRPr lang="ko-KR" altLang="en-US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크롤링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 주소 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" altLang="ko-KR" b="0" i="0" u="none" strike="noStrike" dirty="0">
                <a:solidFill>
                  <a:srgbClr val="337AB7"/>
                </a:solidFill>
                <a:effectLst/>
                <a:latin typeface="inherit"/>
                <a:hlinkClick r:id="rId2"/>
              </a:rPr>
              <a:t>https://github.com/search?utf8=%E2%9C%93&amp;q=%EB%94%A5%EB%9F%AC%EB%8B%9D&amp;ref=simplesearch</a:t>
            </a:r>
            <a:endParaRPr lang="en" altLang="ko-KR" b="0" i="0" dirty="0">
              <a:solidFill>
                <a:srgbClr val="2F2F2F"/>
              </a:solidFill>
              <a:effectLst/>
              <a:latin typeface="verdana" panose="020B0604030504040204" pitchFamily="34" charset="0"/>
            </a:endParaRPr>
          </a:p>
          <a:p>
            <a:r>
              <a:rPr lang="en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수집 컬럼 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verdana" panose="020B0604030504040204" pitchFamily="34" charset="0"/>
              </a:rPr>
              <a:t>아래 빨간색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087253-AFCA-B64D-8D25-55A45201D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3" y="2211114"/>
            <a:ext cx="10924357" cy="41266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E63AE9-0173-8B43-A770-9C05612B2D81}"/>
              </a:ext>
            </a:extLst>
          </p:cNvPr>
          <p:cNvSpPr/>
          <p:nvPr/>
        </p:nvSpPr>
        <p:spPr>
          <a:xfrm>
            <a:off x="329543" y="3429000"/>
            <a:ext cx="4331667" cy="864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4D3F03-EC07-5E4F-BFB7-BDDCF7B8BC6A}"/>
              </a:ext>
            </a:extLst>
          </p:cNvPr>
          <p:cNvCxnSpPr/>
          <p:nvPr/>
        </p:nvCxnSpPr>
        <p:spPr>
          <a:xfrm flipV="1">
            <a:off x="4683512" y="2988527"/>
            <a:ext cx="892098" cy="847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E93DF3-8BEA-E54C-8033-05F8BE8E3806}"/>
              </a:ext>
            </a:extLst>
          </p:cNvPr>
          <p:cNvSpPr/>
          <p:nvPr/>
        </p:nvSpPr>
        <p:spPr>
          <a:xfrm>
            <a:off x="329543" y="4391783"/>
            <a:ext cx="4331667" cy="864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62EE56-427C-6247-8D29-676AC66B839F}"/>
              </a:ext>
            </a:extLst>
          </p:cNvPr>
          <p:cNvCxnSpPr>
            <a:cxnSpLocks/>
          </p:cNvCxnSpPr>
          <p:nvPr/>
        </p:nvCxnSpPr>
        <p:spPr>
          <a:xfrm flipV="1">
            <a:off x="4683512" y="3133493"/>
            <a:ext cx="892098" cy="166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0532D7-FEBB-1948-9582-4EAA968E72CA}"/>
              </a:ext>
            </a:extLst>
          </p:cNvPr>
          <p:cNvSpPr/>
          <p:nvPr/>
        </p:nvSpPr>
        <p:spPr>
          <a:xfrm>
            <a:off x="2293632" y="1321071"/>
            <a:ext cx="7604736" cy="369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b="1" dirty="0"/>
              <a:t>선택 </a:t>
            </a:r>
            <a:r>
              <a:rPr kumimoji="1" lang="en-US" altLang="ko-KR" sz="3200" b="1" dirty="0"/>
              <a:t>(</a:t>
            </a:r>
            <a:r>
              <a:rPr kumimoji="1" lang="ko-KR" altLang="en-US" sz="3200" b="1" dirty="0" err="1"/>
              <a:t>아래중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1</a:t>
            </a:r>
            <a:r>
              <a:rPr kumimoji="1" lang="ko-KR" altLang="en-US" sz="3200" b="1" dirty="0"/>
              <a:t>개</a:t>
            </a:r>
            <a:r>
              <a:rPr kumimoji="1" lang="en-US" altLang="ko-KR" sz="3200" b="1" dirty="0"/>
              <a:t>)</a:t>
            </a:r>
          </a:p>
          <a:p>
            <a:pPr algn="ctr"/>
            <a:endParaRPr kumimoji="1" lang="en-US" altLang="ko-KR" sz="3200" b="1" dirty="0"/>
          </a:p>
          <a:p>
            <a:pPr algn="ctr"/>
            <a:r>
              <a:rPr kumimoji="1" lang="en-US" altLang="ko-KR" sz="3200" b="1" dirty="0"/>
              <a:t>1</a:t>
            </a:r>
            <a:r>
              <a:rPr kumimoji="1" lang="ko-KR" altLang="en-US" sz="3200" b="1" dirty="0"/>
              <a:t>번 </a:t>
            </a:r>
            <a:r>
              <a:rPr kumimoji="1" lang="en-US" altLang="ko-KR" sz="3200" b="1" dirty="0"/>
              <a:t>(</a:t>
            </a:r>
            <a:r>
              <a:rPr kumimoji="1" lang="ko-KR" altLang="en-US" sz="3200" b="1" dirty="0"/>
              <a:t>분류</a:t>
            </a:r>
            <a:r>
              <a:rPr kumimoji="1" lang="en-US" altLang="ko-KR" sz="3200" b="1" dirty="0"/>
              <a:t>)</a:t>
            </a:r>
          </a:p>
          <a:p>
            <a:pPr algn="ctr"/>
            <a:r>
              <a:rPr kumimoji="1" lang="en-US" altLang="ko-KR" sz="3200" b="1" dirty="0"/>
              <a:t>2</a:t>
            </a:r>
            <a:r>
              <a:rPr kumimoji="1" lang="ko-KR" altLang="en-US" sz="3200" b="1" dirty="0"/>
              <a:t>번</a:t>
            </a:r>
            <a:r>
              <a:rPr kumimoji="1" lang="en-US" altLang="ko-KR" sz="3200" b="1" dirty="0"/>
              <a:t>(</a:t>
            </a:r>
            <a:r>
              <a:rPr kumimoji="1" lang="ko-KR" altLang="en-US" sz="3200" b="1" dirty="0" err="1"/>
              <a:t>연관분석</a:t>
            </a:r>
            <a:r>
              <a:rPr kumimoji="1" lang="en-US" altLang="ko-KR" sz="3200" b="1" dirty="0"/>
              <a:t>)</a:t>
            </a:r>
            <a:r>
              <a:rPr kumimoji="1" lang="ko-KR" altLang="en-US" sz="3200" b="1" dirty="0"/>
              <a:t> </a:t>
            </a:r>
            <a:endParaRPr kumimoji="1" lang="en-US" altLang="ko-KR" sz="3200" b="1" dirty="0"/>
          </a:p>
          <a:p>
            <a:pPr algn="ctr"/>
            <a:r>
              <a:rPr kumimoji="1" lang="en-US" altLang="ko-KR" sz="3200" b="1" dirty="0"/>
              <a:t>3</a:t>
            </a:r>
            <a:r>
              <a:rPr kumimoji="1" lang="ko-KR" altLang="en-US" sz="3200" b="1" dirty="0"/>
              <a:t>번</a:t>
            </a:r>
            <a:r>
              <a:rPr kumimoji="1" lang="en-US" altLang="ko-KR" sz="3200" b="1" dirty="0"/>
              <a:t>(</a:t>
            </a:r>
            <a:r>
              <a:rPr kumimoji="1" lang="ko-KR" altLang="en-US" sz="3200" b="1" dirty="0" err="1"/>
              <a:t>클러스터링</a:t>
            </a:r>
            <a:r>
              <a:rPr kumimoji="1" lang="en-US" altLang="ko-KR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34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24D022-ED38-424E-B30A-F704C62ABAF4}"/>
              </a:ext>
            </a:extLst>
          </p:cNvPr>
          <p:cNvSpPr/>
          <p:nvPr/>
        </p:nvSpPr>
        <p:spPr>
          <a:xfrm>
            <a:off x="0" y="0"/>
            <a:ext cx="5446643" cy="12821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0. </a:t>
            </a:r>
            <a:r>
              <a:rPr kumimoji="1" lang="ko-KR" altLang="en-US" dirty="0">
                <a:solidFill>
                  <a:schemeClr val="tx1"/>
                </a:solidFill>
              </a:rPr>
              <a:t>원본 데이터 설명 </a:t>
            </a:r>
            <a:r>
              <a:rPr kumimoji="1" lang="en-US" altLang="ko-KR" dirty="0">
                <a:solidFill>
                  <a:schemeClr val="tx1"/>
                </a:solidFill>
              </a:rPr>
              <a:t>(attach_02.xlsx)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 -  </a:t>
            </a:r>
            <a:r>
              <a:rPr kumimoji="1" lang="ko-KR" altLang="en-US" dirty="0">
                <a:solidFill>
                  <a:schemeClr val="tx1"/>
                </a:solidFill>
              </a:rPr>
              <a:t>분류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744F1C72-BC82-4443-9EE2-277437249BB1}"/>
              </a:ext>
            </a:extLst>
          </p:cNvPr>
          <p:cNvCxnSpPr/>
          <p:nvPr/>
        </p:nvCxnSpPr>
        <p:spPr>
          <a:xfrm>
            <a:off x="0" y="1282148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 설명선[R] 6">
            <a:extLst>
              <a:ext uri="{FF2B5EF4-FFF2-40B4-BE49-F238E27FC236}">
                <a16:creationId xmlns:a16="http://schemas.microsoft.com/office/drawing/2014/main" id="{CA0FA817-A0E7-4A4A-AF9E-3BDBD223A979}"/>
              </a:ext>
            </a:extLst>
          </p:cNvPr>
          <p:cNvSpPr/>
          <p:nvPr/>
        </p:nvSpPr>
        <p:spPr>
          <a:xfrm>
            <a:off x="8091004" y="1412044"/>
            <a:ext cx="2673626" cy="626166"/>
          </a:xfrm>
          <a:prstGeom prst="wedgeRectCallout">
            <a:avLst>
              <a:gd name="adj1" fmla="val -30127"/>
              <a:gd name="adj2" fmla="val 10694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분류 코드</a:t>
            </a:r>
          </a:p>
        </p:txBody>
      </p:sp>
      <p:sp>
        <p:nvSpPr>
          <p:cNvPr id="8" name="사각형 설명선[R] 7">
            <a:extLst>
              <a:ext uri="{FF2B5EF4-FFF2-40B4-BE49-F238E27FC236}">
                <a16:creationId xmlns:a16="http://schemas.microsoft.com/office/drawing/2014/main" id="{778FB4BA-F65F-DC40-AF5F-9791D0294C90}"/>
              </a:ext>
            </a:extLst>
          </p:cNvPr>
          <p:cNvSpPr/>
          <p:nvPr/>
        </p:nvSpPr>
        <p:spPr>
          <a:xfrm>
            <a:off x="3228492" y="1412044"/>
            <a:ext cx="2673626" cy="626166"/>
          </a:xfrm>
          <a:prstGeom prst="wedgeRectCallout">
            <a:avLst>
              <a:gd name="adj1" fmla="val -30127"/>
              <a:gd name="adj2" fmla="val 10694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학습문장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ADF23-D090-F94D-AE56-E41F7CF8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63" y="2374900"/>
            <a:ext cx="8331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42A128-8655-FA42-9D38-676531623100}"/>
              </a:ext>
            </a:extLst>
          </p:cNvPr>
          <p:cNvSpPr/>
          <p:nvPr/>
        </p:nvSpPr>
        <p:spPr>
          <a:xfrm>
            <a:off x="0" y="0"/>
            <a:ext cx="3041374" cy="126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/>
              <a:t>1. classification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Word2vec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나이브베이지안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RNN / CNN</a:t>
            </a:r>
            <a:endParaRPr kumimoji="1"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745FC79-2F89-184D-84CC-DBAE5147B210}"/>
              </a:ext>
            </a:extLst>
          </p:cNvPr>
          <p:cNvCxnSpPr/>
          <p:nvPr/>
        </p:nvCxnSpPr>
        <p:spPr>
          <a:xfrm>
            <a:off x="0" y="1282148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A79ABA-917B-C246-84CA-FBC867E219C1}"/>
              </a:ext>
            </a:extLst>
          </p:cNvPr>
          <p:cNvSpPr/>
          <p:nvPr/>
        </p:nvSpPr>
        <p:spPr>
          <a:xfrm>
            <a:off x="3674164" y="61941"/>
            <a:ext cx="6960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2</a:t>
            </a:r>
            <a:r>
              <a:rPr kumimoji="1" lang="ko-KR" altLang="en-US" dirty="0"/>
              <a:t>개 이상의 알고리즘을 비교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형태소분석기 활용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웹페이지로</a:t>
            </a:r>
            <a:r>
              <a:rPr kumimoji="1" lang="ko-KR" altLang="en-US" dirty="0"/>
              <a:t> 보여주거나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주피터 노트북에서 실행해서 보여줘도 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C7D1ED-DDB7-FA4D-89F4-EBE45CD21403}"/>
              </a:ext>
            </a:extLst>
          </p:cNvPr>
          <p:cNvSpPr/>
          <p:nvPr/>
        </p:nvSpPr>
        <p:spPr>
          <a:xfrm>
            <a:off x="4648752" y="2134907"/>
            <a:ext cx="3585818" cy="31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문장을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F956E8-6B87-2B4B-A000-AF3805FF680C}"/>
              </a:ext>
            </a:extLst>
          </p:cNvPr>
          <p:cNvSpPr/>
          <p:nvPr/>
        </p:nvSpPr>
        <p:spPr>
          <a:xfrm>
            <a:off x="3215309" y="2137389"/>
            <a:ext cx="1358333" cy="315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err="1">
                <a:solidFill>
                  <a:schemeClr val="tx1"/>
                </a:solidFill>
              </a:rPr>
              <a:t>문장입력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FA7138-0A8D-EC48-ACB8-B3ABCD059B8C}"/>
              </a:ext>
            </a:extLst>
          </p:cNvPr>
          <p:cNvSpPr/>
          <p:nvPr/>
        </p:nvSpPr>
        <p:spPr>
          <a:xfrm>
            <a:off x="2675482" y="3771277"/>
            <a:ext cx="1358333" cy="315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class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AA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ACF3669-CB93-BF46-B6D4-21FBDA14DDB4}"/>
              </a:ext>
            </a:extLst>
          </p:cNvPr>
          <p:cNvCxnSpPr/>
          <p:nvPr/>
        </p:nvCxnSpPr>
        <p:spPr>
          <a:xfrm>
            <a:off x="2200275" y="2928938"/>
            <a:ext cx="8434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73D96B-A32A-FB42-913B-77316B37E359}"/>
              </a:ext>
            </a:extLst>
          </p:cNvPr>
          <p:cNvSpPr/>
          <p:nvPr/>
        </p:nvSpPr>
        <p:spPr>
          <a:xfrm>
            <a:off x="2464154" y="4223174"/>
            <a:ext cx="1358333" cy="315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Accuracy : 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124447-1477-384F-AED3-B811F42AC4F5}"/>
              </a:ext>
            </a:extLst>
          </p:cNvPr>
          <p:cNvSpPr/>
          <p:nvPr/>
        </p:nvSpPr>
        <p:spPr>
          <a:xfrm>
            <a:off x="1881535" y="4687726"/>
            <a:ext cx="2008695" cy="315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가장 유사한 문장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: 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F0B5B2-3BCD-154D-B52A-45D99A28143E}"/>
              </a:ext>
            </a:extLst>
          </p:cNvPr>
          <p:cNvSpPr/>
          <p:nvPr/>
        </p:nvSpPr>
        <p:spPr>
          <a:xfrm>
            <a:off x="6811412" y="3771277"/>
            <a:ext cx="1358333" cy="315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class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BB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D2BA83-6C24-A745-995E-C9E98E9DDEAB}"/>
              </a:ext>
            </a:extLst>
          </p:cNvPr>
          <p:cNvSpPr/>
          <p:nvPr/>
        </p:nvSpPr>
        <p:spPr>
          <a:xfrm>
            <a:off x="6600084" y="4223174"/>
            <a:ext cx="1358333" cy="315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Accuracy : 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FB83FD-735A-2A44-8B10-827590902882}"/>
              </a:ext>
            </a:extLst>
          </p:cNvPr>
          <p:cNvSpPr/>
          <p:nvPr/>
        </p:nvSpPr>
        <p:spPr>
          <a:xfrm>
            <a:off x="6017465" y="4687726"/>
            <a:ext cx="2008695" cy="315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가장 유사한 문장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: 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2656AD-603F-A942-9691-6253514FF5B3}"/>
              </a:ext>
            </a:extLst>
          </p:cNvPr>
          <p:cNvSpPr/>
          <p:nvPr/>
        </p:nvSpPr>
        <p:spPr>
          <a:xfrm>
            <a:off x="2284056" y="3208454"/>
            <a:ext cx="1358333" cy="315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알고리즘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1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874761-0D26-4A43-AC6D-EA096E211651}"/>
              </a:ext>
            </a:extLst>
          </p:cNvPr>
          <p:cNvSpPr/>
          <p:nvPr/>
        </p:nvSpPr>
        <p:spPr>
          <a:xfrm>
            <a:off x="6197990" y="3208454"/>
            <a:ext cx="2162520" cy="315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알고리즘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2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B2BC977-E61F-0E42-835B-774691946135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2963223" y="2452959"/>
            <a:ext cx="3478438" cy="75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AE9201-5760-BB43-9F1D-E7CDFA41A3F1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6441661" y="2452959"/>
            <a:ext cx="837589" cy="75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 설명선[R] 20">
            <a:extLst>
              <a:ext uri="{FF2B5EF4-FFF2-40B4-BE49-F238E27FC236}">
                <a16:creationId xmlns:a16="http://schemas.microsoft.com/office/drawing/2014/main" id="{C4660CFC-2C1E-8144-B1F3-E1FD89CF6F0D}"/>
              </a:ext>
            </a:extLst>
          </p:cNvPr>
          <p:cNvSpPr/>
          <p:nvPr/>
        </p:nvSpPr>
        <p:spPr>
          <a:xfrm>
            <a:off x="8954429" y="2134907"/>
            <a:ext cx="2475571" cy="794031"/>
          </a:xfrm>
          <a:prstGeom prst="wedgeRectCallout">
            <a:avLst>
              <a:gd name="adj1" fmla="val -128040"/>
              <a:gd name="adj2" fmla="val 40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입력된 문장의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알고리즘별</a:t>
            </a:r>
            <a:r>
              <a:rPr kumimoji="1" lang="ko-KR" altLang="en-US" dirty="0"/>
              <a:t> 분류 결과</a:t>
            </a:r>
          </a:p>
        </p:txBody>
      </p:sp>
    </p:spTree>
    <p:extLst>
      <p:ext uri="{BB962C8B-B14F-4D97-AF65-F5344CB8AC3E}">
        <p14:creationId xmlns:p14="http://schemas.microsoft.com/office/powerpoint/2010/main" val="282774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24D022-ED38-424E-B30A-F704C62ABAF4}"/>
              </a:ext>
            </a:extLst>
          </p:cNvPr>
          <p:cNvSpPr/>
          <p:nvPr/>
        </p:nvSpPr>
        <p:spPr>
          <a:xfrm>
            <a:off x="0" y="0"/>
            <a:ext cx="5446643" cy="12821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0. </a:t>
            </a:r>
            <a:r>
              <a:rPr kumimoji="1" lang="ko-KR" altLang="en-US" dirty="0">
                <a:solidFill>
                  <a:schemeClr val="tx1"/>
                </a:solidFill>
              </a:rPr>
              <a:t>원본 데이터 설명 </a:t>
            </a:r>
            <a:r>
              <a:rPr kumimoji="1" lang="en-US" altLang="ko-KR" dirty="0">
                <a:solidFill>
                  <a:schemeClr val="tx1"/>
                </a:solidFill>
              </a:rPr>
              <a:t>(attach_03.xls)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 -  1</a:t>
            </a:r>
            <a:r>
              <a:rPr kumimoji="1" lang="ko-KR" altLang="en-US" dirty="0">
                <a:solidFill>
                  <a:schemeClr val="tx1"/>
                </a:solidFill>
              </a:rPr>
              <a:t>번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번 과제 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연관분석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</a:rPr>
              <a:t>클러스터링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AD3EE2-2FD6-724C-AF66-2E7377316888}"/>
              </a:ext>
            </a:extLst>
          </p:cNvPr>
          <p:cNvGraphicFramePr>
            <a:graphicFrameLocks noGrp="1"/>
          </p:cNvGraphicFramePr>
          <p:nvPr/>
        </p:nvGraphicFramePr>
        <p:xfrm>
          <a:off x="785192" y="2859399"/>
          <a:ext cx="9342783" cy="1687986"/>
        </p:xfrm>
        <a:graphic>
          <a:graphicData uri="http://schemas.openxmlformats.org/drawingml/2006/table">
            <a:tbl>
              <a:tblPr/>
              <a:tblGrid>
                <a:gridCol w="2181648">
                  <a:extLst>
                    <a:ext uri="{9D8B030D-6E8A-4147-A177-3AD203B41FA5}">
                      <a16:colId xmlns:a16="http://schemas.microsoft.com/office/drawing/2014/main" val="525348257"/>
                    </a:ext>
                  </a:extLst>
                </a:gridCol>
                <a:gridCol w="1731996">
                  <a:extLst>
                    <a:ext uri="{9D8B030D-6E8A-4147-A177-3AD203B41FA5}">
                      <a16:colId xmlns:a16="http://schemas.microsoft.com/office/drawing/2014/main" val="2676532347"/>
                    </a:ext>
                  </a:extLst>
                </a:gridCol>
                <a:gridCol w="1348957">
                  <a:extLst>
                    <a:ext uri="{9D8B030D-6E8A-4147-A177-3AD203B41FA5}">
                      <a16:colId xmlns:a16="http://schemas.microsoft.com/office/drawing/2014/main" val="12695855"/>
                    </a:ext>
                  </a:extLst>
                </a:gridCol>
                <a:gridCol w="4080182">
                  <a:extLst>
                    <a:ext uri="{9D8B030D-6E8A-4147-A177-3AD203B41FA5}">
                      <a16:colId xmlns:a16="http://schemas.microsoft.com/office/drawing/2014/main" val="4100634149"/>
                    </a:ext>
                  </a:extLst>
                </a:gridCol>
              </a:tblGrid>
              <a:tr h="281331"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field</a:t>
                      </a:r>
                      <a:endParaRPr lang="en" sz="1100" b="1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field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명</a:t>
                      </a:r>
                      <a:endParaRPr lang="ko-KR" altLang="en-US" sz="1100" b="1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학습 대상 필드</a:t>
                      </a:r>
                      <a:endParaRPr lang="ko-KR" altLang="en-US" sz="1100" b="1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비고</a:t>
                      </a:r>
                      <a:endParaRPr lang="ko-KR" altLang="en-US" sz="1100" b="1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60785"/>
                  </a:ext>
                </a:extLst>
              </a:tr>
              <a:tr h="281331"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has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장르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장르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" altLang="ko-KR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</a:t>
                      </a:r>
                      <a:endParaRPr lang="en" altLang="ko-KR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　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86247"/>
                  </a:ext>
                </a:extLst>
              </a:tr>
              <a:tr h="281331"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has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출연자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출연자 이름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</a:t>
                      </a:r>
                      <a:endParaRPr lang="en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중복 값은 제거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9409"/>
                  </a:ext>
                </a:extLst>
              </a:tr>
              <a:tr h="281331"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has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연출감독</a:t>
                      </a:r>
                      <a:endParaRPr lang="ko-KR" altLang="en-US" sz="110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연출감독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이름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</a:t>
                      </a:r>
                      <a:endParaRPr lang="en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5642"/>
                  </a:ext>
                </a:extLst>
              </a:tr>
              <a:tr h="281331"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Ccube_Meta_what</a:t>
                      </a:r>
                      <a:endParaRPr lang="en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메타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What)</a:t>
                      </a:r>
                      <a:endParaRPr lang="en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</a:t>
                      </a:r>
                      <a:endParaRPr lang="en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　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61289"/>
                  </a:ext>
                </a:extLst>
              </a:tr>
              <a:tr h="281331"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Ccube_Meta_emotion</a:t>
                      </a:r>
                      <a:endParaRPr lang="en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메타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Emotion)</a:t>
                      </a:r>
                      <a:endParaRPr lang="en" sz="110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</a:t>
                      </a:r>
                      <a:endParaRPr lang="en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　</a:t>
                      </a:r>
                      <a:endParaRPr lang="ko-KR" altLang="en-US" sz="1100" dirty="0">
                        <a:effectLst/>
                        <a:latin typeface="inherit"/>
                      </a:endParaRPr>
                    </a:p>
                  </a:txBody>
                  <a:tcPr marL="26242" marR="262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469754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744F1C72-BC82-4443-9EE2-277437249BB1}"/>
              </a:ext>
            </a:extLst>
          </p:cNvPr>
          <p:cNvCxnSpPr/>
          <p:nvPr/>
        </p:nvCxnSpPr>
        <p:spPr>
          <a:xfrm>
            <a:off x="0" y="1282148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59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24D022-ED38-424E-B30A-F704C62ABAF4}"/>
              </a:ext>
            </a:extLst>
          </p:cNvPr>
          <p:cNvSpPr/>
          <p:nvPr/>
        </p:nvSpPr>
        <p:spPr>
          <a:xfrm>
            <a:off x="0" y="0"/>
            <a:ext cx="3230217" cy="128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연관분석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Word2vec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AR (Association rule)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61F419-7C06-6E4A-AEFE-B80C78326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5" r="27289"/>
          <a:stretch/>
        </p:blipFill>
        <p:spPr>
          <a:xfrm>
            <a:off x="4055166" y="2852386"/>
            <a:ext cx="4422914" cy="3856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F4C5BB-BB12-4142-BB6E-F1193E3EAFF0}"/>
              </a:ext>
            </a:extLst>
          </p:cNvPr>
          <p:cNvSpPr/>
          <p:nvPr/>
        </p:nvSpPr>
        <p:spPr>
          <a:xfrm>
            <a:off x="7179366" y="2710753"/>
            <a:ext cx="944158" cy="28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AR 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51A6BE-C4A3-C847-9BEB-2EADBA9EC426}"/>
              </a:ext>
            </a:extLst>
          </p:cNvPr>
          <p:cNvSpPr/>
          <p:nvPr/>
        </p:nvSpPr>
        <p:spPr>
          <a:xfrm>
            <a:off x="4999399" y="2708267"/>
            <a:ext cx="1235734" cy="28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word2vec </a:t>
            </a:r>
            <a:endParaRPr kumimoji="1" lang="ko-KR" altLang="en-US" dirty="0"/>
          </a:p>
        </p:txBody>
      </p:sp>
      <p:sp>
        <p:nvSpPr>
          <p:cNvPr id="3" name="사각형 설명선[R] 2">
            <a:extLst>
              <a:ext uri="{FF2B5EF4-FFF2-40B4-BE49-F238E27FC236}">
                <a16:creationId xmlns:a16="http://schemas.microsoft.com/office/drawing/2014/main" id="{CAC897B7-1A02-064C-9A95-68F838B7307A}"/>
              </a:ext>
            </a:extLst>
          </p:cNvPr>
          <p:cNvSpPr/>
          <p:nvPr/>
        </p:nvSpPr>
        <p:spPr>
          <a:xfrm>
            <a:off x="2126974" y="3418918"/>
            <a:ext cx="1704560" cy="626166"/>
          </a:xfrm>
          <a:prstGeom prst="wedgeRectCallout">
            <a:avLst>
              <a:gd name="adj1" fmla="val 97754"/>
              <a:gd name="adj2" fmla="val 482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has </a:t>
            </a:r>
            <a:r>
              <a:rPr kumimoji="1" lang="ko-KR" altLang="en-US" dirty="0"/>
              <a:t>출연자</a:t>
            </a:r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6E23C8-FCFB-5C4C-A0D4-769B3B14F583}"/>
              </a:ext>
            </a:extLst>
          </p:cNvPr>
          <p:cNvSpPr/>
          <p:nvPr/>
        </p:nvSpPr>
        <p:spPr>
          <a:xfrm>
            <a:off x="4763052" y="1977744"/>
            <a:ext cx="3585818" cy="31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이영애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683063-16DA-1B4B-84EF-23FC1D8C0737}"/>
              </a:ext>
            </a:extLst>
          </p:cNvPr>
          <p:cNvSpPr/>
          <p:nvPr/>
        </p:nvSpPr>
        <p:spPr>
          <a:xfrm>
            <a:off x="3329609" y="1980226"/>
            <a:ext cx="1358333" cy="315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키워드 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8B5FA0-FD91-2A46-864F-935EF33128A9}"/>
              </a:ext>
            </a:extLst>
          </p:cNvPr>
          <p:cNvSpPr/>
          <p:nvPr/>
        </p:nvSpPr>
        <p:spPr>
          <a:xfrm>
            <a:off x="3674165" y="317908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 err="1"/>
              <a:t>웹페이지로</a:t>
            </a:r>
            <a:r>
              <a:rPr kumimoji="1" lang="ko-KR" altLang="en-US" dirty="0"/>
              <a:t> 보여주거나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주피터 노트북에서 실행해서 </a:t>
            </a:r>
            <a:r>
              <a:rPr kumimoji="1" lang="en-US" altLang="ko-KR" dirty="0"/>
              <a:t>plot</a:t>
            </a:r>
            <a:r>
              <a:rPr kumimoji="1" lang="ko-KR" altLang="en-US" dirty="0"/>
              <a:t> 이 나와도 됨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634E93F-85B2-9148-82F4-35D41BAFC54E}"/>
              </a:ext>
            </a:extLst>
          </p:cNvPr>
          <p:cNvCxnSpPr/>
          <p:nvPr/>
        </p:nvCxnSpPr>
        <p:spPr>
          <a:xfrm>
            <a:off x="0" y="1282148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2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A2C021-85F7-CA48-B695-1074DBA6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92" y="2150807"/>
            <a:ext cx="4355548" cy="34250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42A128-8655-FA42-9D38-676531623100}"/>
              </a:ext>
            </a:extLst>
          </p:cNvPr>
          <p:cNvSpPr/>
          <p:nvPr/>
        </p:nvSpPr>
        <p:spPr>
          <a:xfrm>
            <a:off x="0" y="0"/>
            <a:ext cx="3041374" cy="126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클러스터링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K-means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DBSCAN</a:t>
            </a:r>
            <a:endParaRPr kumimoji="1" lang="ko-KR" altLang="en-US" dirty="0"/>
          </a:p>
        </p:txBody>
      </p:sp>
      <p:sp>
        <p:nvSpPr>
          <p:cNvPr id="3" name="사각형 설명선[R] 2">
            <a:extLst>
              <a:ext uri="{FF2B5EF4-FFF2-40B4-BE49-F238E27FC236}">
                <a16:creationId xmlns:a16="http://schemas.microsoft.com/office/drawing/2014/main" id="{4180ACDD-0FEC-EC46-A9D4-F19FF22F347F}"/>
              </a:ext>
            </a:extLst>
          </p:cNvPr>
          <p:cNvSpPr/>
          <p:nvPr/>
        </p:nvSpPr>
        <p:spPr>
          <a:xfrm>
            <a:off x="5004905" y="2036784"/>
            <a:ext cx="2673626" cy="626166"/>
          </a:xfrm>
          <a:prstGeom prst="wedgeRectCallout">
            <a:avLst>
              <a:gd name="adj1" fmla="val -30127"/>
              <a:gd name="adj2" fmla="val 10694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has </a:t>
            </a:r>
            <a:r>
              <a:rPr kumimoji="1" lang="ko-KR" altLang="en-US" dirty="0"/>
              <a:t>출연자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D0EE0E-51D0-ED4C-BA1E-9BD84D739A4C}"/>
              </a:ext>
            </a:extLst>
          </p:cNvPr>
          <p:cNvSpPr/>
          <p:nvPr/>
        </p:nvSpPr>
        <p:spPr>
          <a:xfrm>
            <a:off x="3805618" y="5689875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Scatter plot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시각화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파이썬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웹페이지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745FC79-2F89-184D-84CC-DBAE5147B210}"/>
              </a:ext>
            </a:extLst>
          </p:cNvPr>
          <p:cNvCxnSpPr/>
          <p:nvPr/>
        </p:nvCxnSpPr>
        <p:spPr>
          <a:xfrm>
            <a:off x="0" y="1282148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A79ABA-917B-C246-84CA-FBC867E219C1}"/>
              </a:ext>
            </a:extLst>
          </p:cNvPr>
          <p:cNvSpPr/>
          <p:nvPr/>
        </p:nvSpPr>
        <p:spPr>
          <a:xfrm>
            <a:off x="3674164" y="317908"/>
            <a:ext cx="6960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 err="1"/>
              <a:t>웹페이지로</a:t>
            </a:r>
            <a:r>
              <a:rPr kumimoji="1" lang="ko-KR" altLang="en-US" dirty="0"/>
              <a:t> 보여주거나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주피터 노트북에서 실행해서 </a:t>
            </a:r>
            <a:r>
              <a:rPr kumimoji="1" lang="en-US" altLang="ko-KR" dirty="0"/>
              <a:t>plot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시각화</a:t>
            </a:r>
            <a:r>
              <a:rPr kumimoji="1" lang="en-US" altLang="ko-KR" dirty="0"/>
              <a:t>)</a:t>
            </a:r>
            <a:r>
              <a:rPr kumimoji="1" lang="ko-KR" altLang="en-US" dirty="0"/>
              <a:t> 나와도 됨</a:t>
            </a:r>
          </a:p>
        </p:txBody>
      </p:sp>
    </p:spTree>
    <p:extLst>
      <p:ext uri="{BB962C8B-B14F-4D97-AF65-F5344CB8AC3E}">
        <p14:creationId xmlns:p14="http://schemas.microsoft.com/office/powerpoint/2010/main" val="29855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545</Words>
  <Application>Microsoft Macintosh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inherit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김 영호</cp:lastModifiedBy>
  <cp:revision>17</cp:revision>
  <dcterms:created xsi:type="dcterms:W3CDTF">2019-06-24T08:05:38Z</dcterms:created>
  <dcterms:modified xsi:type="dcterms:W3CDTF">2019-11-14T05:42:05Z</dcterms:modified>
</cp:coreProperties>
</file>