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66" autoAdjust="0"/>
    <p:restoredTop sz="82092" autoAdjust="0"/>
  </p:normalViewPr>
  <p:slideViewPr>
    <p:cSldViewPr snapToGrid="0">
      <p:cViewPr varScale="1">
        <p:scale>
          <a:sx n="67" d="100"/>
          <a:sy n="67" d="100"/>
        </p:scale>
        <p:origin x="13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D3F8F5-5E9C-4CA2-B1A0-4D5FA0AD7D17}" type="datetimeFigureOut">
              <a:rPr lang="en-IN" smtClean="0"/>
              <a:t>05-01-2023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4A576B-74E6-47B3-9C7A-8DC1797ACD28}" type="slidenum">
              <a:rPr lang="en-IN" smtClean="0"/>
              <a:t>‹#›</a:t>
            </a:fld>
            <a:endParaRPr lang="en-IN"/>
          </a:p>
        </p:txBody>
      </p:sp>
    </p:spTree>
    <p:extLst>
      <p:ext uri="{BB962C8B-B14F-4D97-AF65-F5344CB8AC3E}">
        <p14:creationId xmlns:p14="http://schemas.microsoft.com/office/powerpoint/2010/main" val="13343129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54A576B-74E6-47B3-9C7A-8DC1797ACD28}" type="slidenum">
              <a:rPr lang="en-IN" smtClean="0"/>
              <a:t>11</a:t>
            </a:fld>
            <a:endParaRPr lang="en-IN"/>
          </a:p>
        </p:txBody>
      </p:sp>
    </p:spTree>
    <p:extLst>
      <p:ext uri="{BB962C8B-B14F-4D97-AF65-F5344CB8AC3E}">
        <p14:creationId xmlns:p14="http://schemas.microsoft.com/office/powerpoint/2010/main" val="1680502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F02222F-5609-490E-90D7-71671CEB9B93}" type="datetimeFigureOut">
              <a:rPr lang="en-IN" smtClean="0"/>
              <a:t>05-01-2023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3F8EF2-2EA0-44E0-BABD-7143C9E97A9F}"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9226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F02222F-5609-490E-90D7-71671CEB9B93}" type="datetimeFigureOut">
              <a:rPr lang="en-IN" smtClean="0"/>
              <a:t>05-01-2023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F3F8EF2-2EA0-44E0-BABD-7143C9E97A9F}" type="slidenum">
              <a:rPr lang="en-IN" smtClean="0"/>
              <a:t>‹#›</a:t>
            </a:fld>
            <a:endParaRPr lang="en-IN"/>
          </a:p>
        </p:txBody>
      </p:sp>
    </p:spTree>
    <p:extLst>
      <p:ext uri="{BB962C8B-B14F-4D97-AF65-F5344CB8AC3E}">
        <p14:creationId xmlns:p14="http://schemas.microsoft.com/office/powerpoint/2010/main" val="908243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02222F-5609-490E-90D7-71671CEB9B93}" type="datetimeFigureOut">
              <a:rPr lang="en-IN" smtClean="0"/>
              <a:t>05-01-2023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3F8EF2-2EA0-44E0-BABD-7143C9E97A9F}" type="slidenum">
              <a:rPr lang="en-IN" smtClean="0"/>
              <a:t>‹#›</a:t>
            </a:fld>
            <a:endParaRPr lang="en-IN"/>
          </a:p>
        </p:txBody>
      </p:sp>
    </p:spTree>
    <p:extLst>
      <p:ext uri="{BB962C8B-B14F-4D97-AF65-F5344CB8AC3E}">
        <p14:creationId xmlns:p14="http://schemas.microsoft.com/office/powerpoint/2010/main" val="15200033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02222F-5609-490E-90D7-71671CEB9B93}" type="datetimeFigureOut">
              <a:rPr lang="en-IN" smtClean="0"/>
              <a:t>05-01-2023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3F8EF2-2EA0-44E0-BABD-7143C9E97A9F}"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1218969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02222F-5609-490E-90D7-71671CEB9B93}" type="datetimeFigureOut">
              <a:rPr lang="en-IN" smtClean="0"/>
              <a:t>05-01-2023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3F8EF2-2EA0-44E0-BABD-7143C9E97A9F}" type="slidenum">
              <a:rPr lang="en-IN" smtClean="0"/>
              <a:t>‹#›</a:t>
            </a:fld>
            <a:endParaRPr lang="en-IN"/>
          </a:p>
        </p:txBody>
      </p:sp>
    </p:spTree>
    <p:extLst>
      <p:ext uri="{BB962C8B-B14F-4D97-AF65-F5344CB8AC3E}">
        <p14:creationId xmlns:p14="http://schemas.microsoft.com/office/powerpoint/2010/main" val="21890114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02222F-5609-490E-90D7-71671CEB9B93}" type="datetimeFigureOut">
              <a:rPr lang="en-IN" smtClean="0"/>
              <a:t>05-01-2023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3F8EF2-2EA0-44E0-BABD-7143C9E97A9F}"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2586906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02222F-5609-490E-90D7-71671CEB9B93}" type="datetimeFigureOut">
              <a:rPr lang="en-IN" smtClean="0"/>
              <a:t>05-01-2023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3F8EF2-2EA0-44E0-BABD-7143C9E97A9F}" type="slidenum">
              <a:rPr lang="en-IN" smtClean="0"/>
              <a:t>‹#›</a:t>
            </a:fld>
            <a:endParaRPr lang="en-IN"/>
          </a:p>
        </p:txBody>
      </p:sp>
    </p:spTree>
    <p:extLst>
      <p:ext uri="{BB962C8B-B14F-4D97-AF65-F5344CB8AC3E}">
        <p14:creationId xmlns:p14="http://schemas.microsoft.com/office/powerpoint/2010/main" val="27328760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02222F-5609-490E-90D7-71671CEB9B93}" type="datetimeFigureOut">
              <a:rPr lang="en-IN" smtClean="0"/>
              <a:t>05-01-2023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3F8EF2-2EA0-44E0-BABD-7143C9E97A9F}" type="slidenum">
              <a:rPr lang="en-IN" smtClean="0"/>
              <a:t>‹#›</a:t>
            </a:fld>
            <a:endParaRPr lang="en-IN"/>
          </a:p>
        </p:txBody>
      </p:sp>
    </p:spTree>
    <p:extLst>
      <p:ext uri="{BB962C8B-B14F-4D97-AF65-F5344CB8AC3E}">
        <p14:creationId xmlns:p14="http://schemas.microsoft.com/office/powerpoint/2010/main" val="33821622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02222F-5609-490E-90D7-71671CEB9B93}" type="datetimeFigureOut">
              <a:rPr lang="en-IN" smtClean="0"/>
              <a:t>05-01-2023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3F8EF2-2EA0-44E0-BABD-7143C9E97A9F}" type="slidenum">
              <a:rPr lang="en-IN" smtClean="0"/>
              <a:t>‹#›</a:t>
            </a:fld>
            <a:endParaRPr lang="en-IN"/>
          </a:p>
        </p:txBody>
      </p:sp>
    </p:spTree>
    <p:extLst>
      <p:ext uri="{BB962C8B-B14F-4D97-AF65-F5344CB8AC3E}">
        <p14:creationId xmlns:p14="http://schemas.microsoft.com/office/powerpoint/2010/main" val="2948762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02222F-5609-490E-90D7-71671CEB9B93}" type="datetimeFigureOut">
              <a:rPr lang="en-IN" smtClean="0"/>
              <a:t>05-01-2023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3F8EF2-2EA0-44E0-BABD-7143C9E97A9F}" type="slidenum">
              <a:rPr lang="en-IN" smtClean="0"/>
              <a:t>‹#›</a:t>
            </a:fld>
            <a:endParaRPr lang="en-IN"/>
          </a:p>
        </p:txBody>
      </p:sp>
    </p:spTree>
    <p:extLst>
      <p:ext uri="{BB962C8B-B14F-4D97-AF65-F5344CB8AC3E}">
        <p14:creationId xmlns:p14="http://schemas.microsoft.com/office/powerpoint/2010/main" val="1275298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02222F-5609-490E-90D7-71671CEB9B93}" type="datetimeFigureOut">
              <a:rPr lang="en-IN" smtClean="0"/>
              <a:t>05-01-2023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3F8EF2-2EA0-44E0-BABD-7143C9E97A9F}" type="slidenum">
              <a:rPr lang="en-IN" smtClean="0"/>
              <a:t>‹#›</a:t>
            </a:fld>
            <a:endParaRPr lang="en-IN"/>
          </a:p>
        </p:txBody>
      </p:sp>
    </p:spTree>
    <p:extLst>
      <p:ext uri="{BB962C8B-B14F-4D97-AF65-F5344CB8AC3E}">
        <p14:creationId xmlns:p14="http://schemas.microsoft.com/office/powerpoint/2010/main" val="265864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02222F-5609-490E-90D7-71671CEB9B93}" type="datetimeFigureOut">
              <a:rPr lang="en-IN" smtClean="0"/>
              <a:t>05-01-2023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3F8EF2-2EA0-44E0-BABD-7143C9E97A9F}" type="slidenum">
              <a:rPr lang="en-IN" smtClean="0"/>
              <a:t>‹#›</a:t>
            </a:fld>
            <a:endParaRPr lang="en-IN"/>
          </a:p>
        </p:txBody>
      </p:sp>
    </p:spTree>
    <p:extLst>
      <p:ext uri="{BB962C8B-B14F-4D97-AF65-F5344CB8AC3E}">
        <p14:creationId xmlns:p14="http://schemas.microsoft.com/office/powerpoint/2010/main" val="2918264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02222F-5609-490E-90D7-71671CEB9B93}" type="datetimeFigureOut">
              <a:rPr lang="en-IN" smtClean="0"/>
              <a:t>05-01-2023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F3F8EF2-2EA0-44E0-BABD-7143C9E97A9F}" type="slidenum">
              <a:rPr lang="en-IN" smtClean="0"/>
              <a:t>‹#›</a:t>
            </a:fld>
            <a:endParaRPr lang="en-IN"/>
          </a:p>
        </p:txBody>
      </p:sp>
    </p:spTree>
    <p:extLst>
      <p:ext uri="{BB962C8B-B14F-4D97-AF65-F5344CB8AC3E}">
        <p14:creationId xmlns:p14="http://schemas.microsoft.com/office/powerpoint/2010/main" val="1096710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02222F-5609-490E-90D7-71671CEB9B93}" type="datetimeFigureOut">
              <a:rPr lang="en-IN" smtClean="0"/>
              <a:t>05-01-2023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F3F8EF2-2EA0-44E0-BABD-7143C9E97A9F}" type="slidenum">
              <a:rPr lang="en-IN" smtClean="0"/>
              <a:t>‹#›</a:t>
            </a:fld>
            <a:endParaRPr lang="en-IN"/>
          </a:p>
        </p:txBody>
      </p:sp>
    </p:spTree>
    <p:extLst>
      <p:ext uri="{BB962C8B-B14F-4D97-AF65-F5344CB8AC3E}">
        <p14:creationId xmlns:p14="http://schemas.microsoft.com/office/powerpoint/2010/main" val="3917438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02222F-5609-490E-90D7-71671CEB9B93}" type="datetimeFigureOut">
              <a:rPr lang="en-IN" smtClean="0"/>
              <a:t>05-01-2023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F3F8EF2-2EA0-44E0-BABD-7143C9E97A9F}" type="slidenum">
              <a:rPr lang="en-IN" smtClean="0"/>
              <a:t>‹#›</a:t>
            </a:fld>
            <a:endParaRPr lang="en-IN"/>
          </a:p>
        </p:txBody>
      </p:sp>
    </p:spTree>
    <p:extLst>
      <p:ext uri="{BB962C8B-B14F-4D97-AF65-F5344CB8AC3E}">
        <p14:creationId xmlns:p14="http://schemas.microsoft.com/office/powerpoint/2010/main" val="2171829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02222F-5609-490E-90D7-71671CEB9B93}" type="datetimeFigureOut">
              <a:rPr lang="en-IN" smtClean="0"/>
              <a:t>05-01-2023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3F8EF2-2EA0-44E0-BABD-7143C9E97A9F}" type="slidenum">
              <a:rPr lang="en-IN" smtClean="0"/>
              <a:t>‹#›</a:t>
            </a:fld>
            <a:endParaRPr lang="en-IN"/>
          </a:p>
        </p:txBody>
      </p:sp>
    </p:spTree>
    <p:extLst>
      <p:ext uri="{BB962C8B-B14F-4D97-AF65-F5344CB8AC3E}">
        <p14:creationId xmlns:p14="http://schemas.microsoft.com/office/powerpoint/2010/main" val="3331773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02222F-5609-490E-90D7-71671CEB9B93}" type="datetimeFigureOut">
              <a:rPr lang="en-IN" smtClean="0"/>
              <a:t>05-01-2023</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F3F8EF2-2EA0-44E0-BABD-7143C9E97A9F}" type="slidenum">
              <a:rPr lang="en-IN" smtClean="0"/>
              <a:t>‹#›</a:t>
            </a:fld>
            <a:endParaRPr lang="en-IN"/>
          </a:p>
        </p:txBody>
      </p:sp>
    </p:spTree>
    <p:extLst>
      <p:ext uri="{BB962C8B-B14F-4D97-AF65-F5344CB8AC3E}">
        <p14:creationId xmlns:p14="http://schemas.microsoft.com/office/powerpoint/2010/main" val="1793689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F02222F-5609-490E-90D7-71671CEB9B93}" type="datetimeFigureOut">
              <a:rPr lang="en-IN" smtClean="0"/>
              <a:t>05-01-2023</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EF3F8EF2-2EA0-44E0-BABD-7143C9E97A9F}" type="slidenum">
              <a:rPr lang="en-IN" smtClean="0"/>
              <a:t>‹#›</a:t>
            </a:fld>
            <a:endParaRPr lang="en-IN"/>
          </a:p>
        </p:txBody>
      </p:sp>
    </p:spTree>
    <p:extLst>
      <p:ext uri="{BB962C8B-B14F-4D97-AF65-F5344CB8AC3E}">
        <p14:creationId xmlns:p14="http://schemas.microsoft.com/office/powerpoint/2010/main" val="2569795254"/>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C4D7A-A66A-29F8-5442-8E0F1424777C}"/>
              </a:ext>
            </a:extLst>
          </p:cNvPr>
          <p:cNvSpPr>
            <a:spLocks noGrp="1"/>
          </p:cNvSpPr>
          <p:nvPr>
            <p:ph type="ctrTitle"/>
          </p:nvPr>
        </p:nvSpPr>
        <p:spPr>
          <a:xfrm>
            <a:off x="684212" y="685799"/>
            <a:ext cx="8001000" cy="2971801"/>
          </a:xfrm>
        </p:spPr>
        <p:txBody>
          <a:bodyPr/>
          <a:lstStyle/>
          <a:p>
            <a:r>
              <a:rPr lang="en-IN" b="1" dirty="0">
                <a:solidFill>
                  <a:schemeClr val="bg1"/>
                </a:solidFill>
                <a:latin typeface="Arial" panose="020B0604020202020204" pitchFamily="34" charset="0"/>
                <a:cs typeface="Arial" panose="020B0604020202020204" pitchFamily="34" charset="0"/>
              </a:rPr>
              <a:t>FAKE NEWS REPORT</a:t>
            </a:r>
          </a:p>
        </p:txBody>
      </p:sp>
      <p:sp>
        <p:nvSpPr>
          <p:cNvPr id="3" name="Subtitle 2">
            <a:extLst>
              <a:ext uri="{FF2B5EF4-FFF2-40B4-BE49-F238E27FC236}">
                <a16:creationId xmlns:a16="http://schemas.microsoft.com/office/drawing/2014/main" id="{62CFECAE-576E-36F6-F216-35AAF8FFF7C9}"/>
              </a:ext>
            </a:extLst>
          </p:cNvPr>
          <p:cNvSpPr>
            <a:spLocks noGrp="1"/>
          </p:cNvSpPr>
          <p:nvPr>
            <p:ph type="subTitle" idx="1"/>
          </p:nvPr>
        </p:nvSpPr>
        <p:spPr/>
        <p:txBody>
          <a:bodyPr>
            <a:normAutofit fontScale="92500" lnSpcReduction="20000"/>
          </a:bodyPr>
          <a:lstStyle/>
          <a:p>
            <a:endParaRPr lang="en-IN" dirty="0">
              <a:solidFill>
                <a:schemeClr val="bg1"/>
              </a:solidFill>
              <a:latin typeface="Arial" panose="020B0604020202020204" pitchFamily="34" charset="0"/>
              <a:cs typeface="Arial" panose="020B0604020202020204" pitchFamily="34" charset="0"/>
            </a:endParaRPr>
          </a:p>
          <a:p>
            <a:endParaRPr lang="en-IN" dirty="0">
              <a:solidFill>
                <a:schemeClr val="bg1"/>
              </a:solidFill>
              <a:latin typeface="Arial" panose="020B0604020202020204" pitchFamily="34" charset="0"/>
              <a:cs typeface="Arial" panose="020B0604020202020204" pitchFamily="34" charset="0"/>
            </a:endParaRPr>
          </a:p>
          <a:p>
            <a:endParaRPr lang="en-IN" dirty="0">
              <a:solidFill>
                <a:schemeClr val="bg1"/>
              </a:solidFill>
              <a:latin typeface="Arial" panose="020B0604020202020204" pitchFamily="34" charset="0"/>
              <a:cs typeface="Arial" panose="020B0604020202020204" pitchFamily="34" charset="0"/>
            </a:endParaRPr>
          </a:p>
          <a:p>
            <a:endParaRPr lang="en-IN" dirty="0">
              <a:solidFill>
                <a:schemeClr val="bg1"/>
              </a:solidFill>
              <a:latin typeface="Arial" panose="020B0604020202020204" pitchFamily="34" charset="0"/>
              <a:cs typeface="Arial" panose="020B0604020202020204" pitchFamily="34" charset="0"/>
            </a:endParaRPr>
          </a:p>
          <a:p>
            <a:r>
              <a:rPr lang="en-IN" sz="3000" dirty="0">
                <a:solidFill>
                  <a:schemeClr val="bg1"/>
                </a:solidFill>
                <a:latin typeface="Arial" panose="020B0604020202020204" pitchFamily="34" charset="0"/>
                <a:cs typeface="Arial" panose="020B0604020202020204" pitchFamily="34" charset="0"/>
              </a:rPr>
              <a:t>Aarti Ambhore.</a:t>
            </a:r>
          </a:p>
        </p:txBody>
      </p:sp>
    </p:spTree>
    <p:extLst>
      <p:ext uri="{BB962C8B-B14F-4D97-AF65-F5344CB8AC3E}">
        <p14:creationId xmlns:p14="http://schemas.microsoft.com/office/powerpoint/2010/main" val="15336215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3C54A6B-96C3-D554-FE3B-860CEFF8A86B}"/>
              </a:ext>
            </a:extLst>
          </p:cNvPr>
          <p:cNvPicPr>
            <a:picLocks noChangeAspect="1"/>
          </p:cNvPicPr>
          <p:nvPr/>
        </p:nvPicPr>
        <p:blipFill>
          <a:blip r:embed="rId2"/>
          <a:stretch>
            <a:fillRect/>
          </a:stretch>
        </p:blipFill>
        <p:spPr>
          <a:xfrm>
            <a:off x="224477" y="1628585"/>
            <a:ext cx="5356041" cy="3983546"/>
          </a:xfrm>
          <a:prstGeom prst="rect">
            <a:avLst/>
          </a:prstGeom>
        </p:spPr>
      </p:pic>
      <p:pic>
        <p:nvPicPr>
          <p:cNvPr id="5" name="Picture 4">
            <a:extLst>
              <a:ext uri="{FF2B5EF4-FFF2-40B4-BE49-F238E27FC236}">
                <a16:creationId xmlns:a16="http://schemas.microsoft.com/office/drawing/2014/main" id="{F1EDD90C-022A-30E9-CBD2-DA8D1EFBCE1B}"/>
              </a:ext>
            </a:extLst>
          </p:cNvPr>
          <p:cNvPicPr>
            <a:picLocks noChangeAspect="1"/>
          </p:cNvPicPr>
          <p:nvPr/>
        </p:nvPicPr>
        <p:blipFill>
          <a:blip r:embed="rId3"/>
          <a:stretch>
            <a:fillRect/>
          </a:stretch>
        </p:blipFill>
        <p:spPr>
          <a:xfrm>
            <a:off x="5916328" y="1624425"/>
            <a:ext cx="5116013" cy="4031870"/>
          </a:xfrm>
          <a:prstGeom prst="rect">
            <a:avLst/>
          </a:prstGeom>
        </p:spPr>
      </p:pic>
      <p:sp>
        <p:nvSpPr>
          <p:cNvPr id="6" name="TextBox 5">
            <a:extLst>
              <a:ext uri="{FF2B5EF4-FFF2-40B4-BE49-F238E27FC236}">
                <a16:creationId xmlns:a16="http://schemas.microsoft.com/office/drawing/2014/main" id="{D0EB3436-739A-DF38-2571-D3C314BD9E33}"/>
              </a:ext>
            </a:extLst>
          </p:cNvPr>
          <p:cNvSpPr txBox="1"/>
          <p:nvPr/>
        </p:nvSpPr>
        <p:spPr>
          <a:xfrm>
            <a:off x="440266" y="530578"/>
            <a:ext cx="9629563" cy="369332"/>
          </a:xfrm>
          <a:prstGeom prst="rect">
            <a:avLst/>
          </a:prstGeom>
          <a:noFill/>
        </p:spPr>
        <p:txBody>
          <a:bodyPr wrap="square" rtlCol="0">
            <a:spAutoFit/>
          </a:bodyPr>
          <a:lstStyle/>
          <a:p>
            <a:r>
              <a:rPr lang="en-IN" dirty="0">
                <a:solidFill>
                  <a:schemeClr val="bg1"/>
                </a:solidFill>
                <a:latin typeface="Arial" panose="020B0604020202020204" pitchFamily="34" charset="0"/>
                <a:cs typeface="Arial" panose="020B0604020202020204" pitchFamily="34" charset="0"/>
              </a:rPr>
              <a:t>Most frequent words used in fake and real news:</a:t>
            </a:r>
          </a:p>
        </p:txBody>
      </p:sp>
    </p:spTree>
    <p:extLst>
      <p:ext uri="{BB962C8B-B14F-4D97-AF65-F5344CB8AC3E}">
        <p14:creationId xmlns:p14="http://schemas.microsoft.com/office/powerpoint/2010/main" val="409171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03BB5B-3076-2850-8071-D06352764EFC}"/>
              </a:ext>
            </a:extLst>
          </p:cNvPr>
          <p:cNvSpPr txBox="1"/>
          <p:nvPr/>
        </p:nvSpPr>
        <p:spPr>
          <a:xfrm>
            <a:off x="685441" y="372533"/>
            <a:ext cx="4270382" cy="369332"/>
          </a:xfrm>
          <a:prstGeom prst="rect">
            <a:avLst/>
          </a:prstGeom>
          <a:noFill/>
        </p:spPr>
        <p:txBody>
          <a:bodyPr wrap="square" rtlCol="0">
            <a:spAutoFit/>
          </a:bodyPr>
          <a:lstStyle/>
          <a:p>
            <a:r>
              <a:rPr lang="en-IN" b="1" dirty="0">
                <a:solidFill>
                  <a:schemeClr val="bg1"/>
                </a:solidFill>
                <a:latin typeface="Arial" panose="020B0604020202020204" pitchFamily="34" charset="0"/>
                <a:cs typeface="Arial" panose="020B0604020202020204" pitchFamily="34" charset="0"/>
              </a:rPr>
              <a:t>Model Building:</a:t>
            </a:r>
          </a:p>
        </p:txBody>
      </p:sp>
      <p:pic>
        <p:nvPicPr>
          <p:cNvPr id="4" name="Picture 3">
            <a:extLst>
              <a:ext uri="{FF2B5EF4-FFF2-40B4-BE49-F238E27FC236}">
                <a16:creationId xmlns:a16="http://schemas.microsoft.com/office/drawing/2014/main" id="{85DF8E0B-22C1-BB08-8F3D-A6E716967925}"/>
              </a:ext>
            </a:extLst>
          </p:cNvPr>
          <p:cNvPicPr>
            <a:picLocks noChangeAspect="1"/>
          </p:cNvPicPr>
          <p:nvPr/>
        </p:nvPicPr>
        <p:blipFill>
          <a:blip r:embed="rId3"/>
          <a:stretch>
            <a:fillRect/>
          </a:stretch>
        </p:blipFill>
        <p:spPr>
          <a:xfrm>
            <a:off x="685440" y="1021057"/>
            <a:ext cx="9350100" cy="864893"/>
          </a:xfrm>
          <a:prstGeom prst="rect">
            <a:avLst/>
          </a:prstGeom>
        </p:spPr>
      </p:pic>
      <p:sp>
        <p:nvSpPr>
          <p:cNvPr id="5" name="TextBox 4">
            <a:extLst>
              <a:ext uri="{FF2B5EF4-FFF2-40B4-BE49-F238E27FC236}">
                <a16:creationId xmlns:a16="http://schemas.microsoft.com/office/drawing/2014/main" id="{CA5F905C-69F6-BF41-B970-6BA545F34FBF}"/>
              </a:ext>
            </a:extLst>
          </p:cNvPr>
          <p:cNvSpPr txBox="1"/>
          <p:nvPr/>
        </p:nvSpPr>
        <p:spPr>
          <a:xfrm>
            <a:off x="925689" y="2370667"/>
            <a:ext cx="6762044" cy="2585323"/>
          </a:xfrm>
          <a:prstGeom prst="rect">
            <a:avLst/>
          </a:prstGeom>
          <a:noFill/>
        </p:spPr>
        <p:txBody>
          <a:bodyPr wrap="square" rtlCol="0">
            <a:spAutoFit/>
          </a:bodyPr>
          <a:lstStyle/>
          <a:p>
            <a:r>
              <a:rPr lang="en-IN" dirty="0">
                <a:solidFill>
                  <a:schemeClr val="bg1"/>
                </a:solidFill>
                <a:latin typeface="Arial" panose="020B0604020202020204" pitchFamily="34" charset="0"/>
                <a:cs typeface="Arial" panose="020B0604020202020204" pitchFamily="34" charset="0"/>
              </a:rPr>
              <a:t>The following models are used :</a:t>
            </a:r>
          </a:p>
          <a:p>
            <a:endParaRPr lang="en-IN"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chemeClr val="bg1"/>
                </a:solidFill>
                <a:latin typeface="Arial" panose="020B0604020202020204" pitchFamily="34" charset="0"/>
                <a:cs typeface="Arial" panose="020B0604020202020204" pitchFamily="34" charset="0"/>
              </a:rPr>
              <a:t>Naïve Bayes Model</a:t>
            </a:r>
          </a:p>
          <a:p>
            <a:endParaRPr lang="en-IN"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chemeClr val="bg1"/>
                </a:solidFill>
                <a:latin typeface="Arial" panose="020B0604020202020204" pitchFamily="34" charset="0"/>
                <a:cs typeface="Arial" panose="020B0604020202020204" pitchFamily="34" charset="0"/>
              </a:rPr>
              <a:t>Logistic regression Model</a:t>
            </a:r>
          </a:p>
          <a:p>
            <a:endParaRPr lang="en-IN"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chemeClr val="bg1"/>
                </a:solidFill>
                <a:latin typeface="Arial" panose="020B0604020202020204" pitchFamily="34" charset="0"/>
                <a:cs typeface="Arial" panose="020B0604020202020204" pitchFamily="34" charset="0"/>
              </a:rPr>
              <a:t>Decision Tree Model</a:t>
            </a:r>
          </a:p>
          <a:p>
            <a:endParaRPr lang="en-IN"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chemeClr val="bg1"/>
                </a:solidFill>
                <a:latin typeface="Arial" panose="020B0604020202020204" pitchFamily="34" charset="0"/>
                <a:cs typeface="Arial" panose="020B0604020202020204" pitchFamily="34" charset="0"/>
              </a:rPr>
              <a:t>Random Forest Model</a:t>
            </a:r>
          </a:p>
        </p:txBody>
      </p:sp>
    </p:spTree>
    <p:extLst>
      <p:ext uri="{BB962C8B-B14F-4D97-AF65-F5344CB8AC3E}">
        <p14:creationId xmlns:p14="http://schemas.microsoft.com/office/powerpoint/2010/main" val="3672060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A717D3-DFB3-51D0-BC02-78B2530B6298}"/>
              </a:ext>
            </a:extLst>
          </p:cNvPr>
          <p:cNvPicPr>
            <a:picLocks noChangeAspect="1"/>
          </p:cNvPicPr>
          <p:nvPr/>
        </p:nvPicPr>
        <p:blipFill>
          <a:blip r:embed="rId2"/>
          <a:stretch>
            <a:fillRect/>
          </a:stretch>
        </p:blipFill>
        <p:spPr>
          <a:xfrm>
            <a:off x="628650" y="901744"/>
            <a:ext cx="8290911" cy="4104595"/>
          </a:xfrm>
          <a:prstGeom prst="rect">
            <a:avLst/>
          </a:prstGeom>
        </p:spPr>
      </p:pic>
      <p:sp>
        <p:nvSpPr>
          <p:cNvPr id="4" name="TextBox 3">
            <a:extLst>
              <a:ext uri="{FF2B5EF4-FFF2-40B4-BE49-F238E27FC236}">
                <a16:creationId xmlns:a16="http://schemas.microsoft.com/office/drawing/2014/main" id="{11D215F4-A59B-6A4B-20B1-8C2EDEA095DE}"/>
              </a:ext>
            </a:extLst>
          </p:cNvPr>
          <p:cNvSpPr txBox="1"/>
          <p:nvPr/>
        </p:nvSpPr>
        <p:spPr>
          <a:xfrm>
            <a:off x="628650" y="383822"/>
            <a:ext cx="4514849" cy="369332"/>
          </a:xfrm>
          <a:prstGeom prst="rect">
            <a:avLst/>
          </a:prstGeom>
          <a:noFill/>
        </p:spPr>
        <p:txBody>
          <a:bodyPr wrap="square" rtlCol="0">
            <a:spAutoFit/>
          </a:bodyPr>
          <a:lstStyle/>
          <a:p>
            <a:r>
              <a:rPr lang="en-IN" b="1" dirty="0">
                <a:solidFill>
                  <a:schemeClr val="bg1"/>
                </a:solidFill>
                <a:latin typeface="Arial" panose="020B0604020202020204" pitchFamily="34" charset="0"/>
                <a:cs typeface="Arial" panose="020B0604020202020204" pitchFamily="34" charset="0"/>
              </a:rPr>
              <a:t>Naïve Bayes Model:</a:t>
            </a:r>
          </a:p>
        </p:txBody>
      </p:sp>
      <p:sp>
        <p:nvSpPr>
          <p:cNvPr id="5" name="TextBox 4">
            <a:extLst>
              <a:ext uri="{FF2B5EF4-FFF2-40B4-BE49-F238E27FC236}">
                <a16:creationId xmlns:a16="http://schemas.microsoft.com/office/drawing/2014/main" id="{16FC99B9-97EF-1776-36AC-283BCA1F3F55}"/>
              </a:ext>
            </a:extLst>
          </p:cNvPr>
          <p:cNvSpPr txBox="1"/>
          <p:nvPr/>
        </p:nvSpPr>
        <p:spPr>
          <a:xfrm>
            <a:off x="628650" y="5350933"/>
            <a:ext cx="6183630" cy="369332"/>
          </a:xfrm>
          <a:prstGeom prst="rect">
            <a:avLst/>
          </a:prstGeom>
          <a:noFill/>
        </p:spPr>
        <p:txBody>
          <a:bodyPr wrap="square" rtlCol="0">
            <a:spAutoFit/>
          </a:bodyPr>
          <a:lstStyle/>
          <a:p>
            <a:r>
              <a:rPr lang="en-IN" dirty="0">
                <a:solidFill>
                  <a:schemeClr val="bg1"/>
                </a:solidFill>
                <a:latin typeface="Arial" panose="020B0604020202020204" pitchFamily="34" charset="0"/>
                <a:cs typeface="Arial" panose="020B0604020202020204" pitchFamily="34" charset="0"/>
              </a:rPr>
              <a:t>The accuracy for this model is 95.14 %</a:t>
            </a:r>
          </a:p>
        </p:txBody>
      </p:sp>
    </p:spTree>
    <p:extLst>
      <p:ext uri="{BB962C8B-B14F-4D97-AF65-F5344CB8AC3E}">
        <p14:creationId xmlns:p14="http://schemas.microsoft.com/office/powerpoint/2010/main" val="1001230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ECE029-0E6F-6951-2EDB-209707A4A145}"/>
              </a:ext>
            </a:extLst>
          </p:cNvPr>
          <p:cNvPicPr>
            <a:picLocks noChangeAspect="1"/>
          </p:cNvPicPr>
          <p:nvPr/>
        </p:nvPicPr>
        <p:blipFill>
          <a:blip r:embed="rId2"/>
          <a:stretch>
            <a:fillRect/>
          </a:stretch>
        </p:blipFill>
        <p:spPr>
          <a:xfrm>
            <a:off x="712611" y="628976"/>
            <a:ext cx="8248509" cy="4617394"/>
          </a:xfrm>
          <a:prstGeom prst="rect">
            <a:avLst/>
          </a:prstGeom>
        </p:spPr>
      </p:pic>
      <p:sp>
        <p:nvSpPr>
          <p:cNvPr id="4" name="TextBox 3">
            <a:extLst>
              <a:ext uri="{FF2B5EF4-FFF2-40B4-BE49-F238E27FC236}">
                <a16:creationId xmlns:a16="http://schemas.microsoft.com/office/drawing/2014/main" id="{5B8FB437-EDEA-CE56-F988-FFD4792C0D96}"/>
              </a:ext>
            </a:extLst>
          </p:cNvPr>
          <p:cNvSpPr txBox="1"/>
          <p:nvPr/>
        </p:nvSpPr>
        <p:spPr>
          <a:xfrm>
            <a:off x="598311" y="259644"/>
            <a:ext cx="4955822" cy="369332"/>
          </a:xfrm>
          <a:prstGeom prst="rect">
            <a:avLst/>
          </a:prstGeom>
          <a:noFill/>
        </p:spPr>
        <p:txBody>
          <a:bodyPr wrap="square" rtlCol="0">
            <a:spAutoFit/>
          </a:bodyPr>
          <a:lstStyle/>
          <a:p>
            <a:r>
              <a:rPr lang="en-IN" b="1" dirty="0">
                <a:solidFill>
                  <a:schemeClr val="bg1"/>
                </a:solidFill>
                <a:latin typeface="Arial" panose="020B0604020202020204" pitchFamily="34" charset="0"/>
                <a:cs typeface="Arial" panose="020B0604020202020204" pitchFamily="34" charset="0"/>
              </a:rPr>
              <a:t>Logistic Regression Model:</a:t>
            </a:r>
          </a:p>
        </p:txBody>
      </p:sp>
      <p:sp>
        <p:nvSpPr>
          <p:cNvPr id="5" name="TextBox 4">
            <a:extLst>
              <a:ext uri="{FF2B5EF4-FFF2-40B4-BE49-F238E27FC236}">
                <a16:creationId xmlns:a16="http://schemas.microsoft.com/office/drawing/2014/main" id="{38DAE25A-2B6B-A3EE-ABB9-03F0A44C347C}"/>
              </a:ext>
            </a:extLst>
          </p:cNvPr>
          <p:cNvSpPr txBox="1"/>
          <p:nvPr/>
        </p:nvSpPr>
        <p:spPr>
          <a:xfrm>
            <a:off x="811531" y="5554133"/>
            <a:ext cx="5875020" cy="369332"/>
          </a:xfrm>
          <a:prstGeom prst="rect">
            <a:avLst/>
          </a:prstGeom>
          <a:noFill/>
        </p:spPr>
        <p:txBody>
          <a:bodyPr wrap="square" rtlCol="0">
            <a:spAutoFit/>
          </a:bodyPr>
          <a:lstStyle/>
          <a:p>
            <a:r>
              <a:rPr lang="en-IN" dirty="0">
                <a:solidFill>
                  <a:schemeClr val="bg1"/>
                </a:solidFill>
                <a:latin typeface="Arial" panose="020B0604020202020204" pitchFamily="34" charset="0"/>
                <a:cs typeface="Arial" panose="020B0604020202020204" pitchFamily="34" charset="0"/>
              </a:rPr>
              <a:t>The accuracy of this model is 99.05%.</a:t>
            </a:r>
          </a:p>
        </p:txBody>
      </p:sp>
    </p:spTree>
    <p:extLst>
      <p:ext uri="{BB962C8B-B14F-4D97-AF65-F5344CB8AC3E}">
        <p14:creationId xmlns:p14="http://schemas.microsoft.com/office/powerpoint/2010/main" val="1854841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A18D3A7-C467-35D3-BEE3-4E09F606FD0D}"/>
              </a:ext>
            </a:extLst>
          </p:cNvPr>
          <p:cNvPicPr>
            <a:picLocks noChangeAspect="1"/>
          </p:cNvPicPr>
          <p:nvPr/>
        </p:nvPicPr>
        <p:blipFill>
          <a:blip r:embed="rId2"/>
          <a:stretch>
            <a:fillRect/>
          </a:stretch>
        </p:blipFill>
        <p:spPr>
          <a:xfrm>
            <a:off x="733778" y="774885"/>
            <a:ext cx="7696867" cy="4206241"/>
          </a:xfrm>
          <a:prstGeom prst="rect">
            <a:avLst/>
          </a:prstGeom>
        </p:spPr>
      </p:pic>
      <p:sp>
        <p:nvSpPr>
          <p:cNvPr id="4" name="TextBox 3">
            <a:extLst>
              <a:ext uri="{FF2B5EF4-FFF2-40B4-BE49-F238E27FC236}">
                <a16:creationId xmlns:a16="http://schemas.microsoft.com/office/drawing/2014/main" id="{90D8296C-ADA8-ADDB-F8AC-79BCE8C6E8D2}"/>
              </a:ext>
            </a:extLst>
          </p:cNvPr>
          <p:cNvSpPr txBox="1"/>
          <p:nvPr/>
        </p:nvSpPr>
        <p:spPr>
          <a:xfrm>
            <a:off x="733778" y="405553"/>
            <a:ext cx="4064000" cy="369332"/>
          </a:xfrm>
          <a:prstGeom prst="rect">
            <a:avLst/>
          </a:prstGeom>
          <a:noFill/>
        </p:spPr>
        <p:txBody>
          <a:bodyPr wrap="square" rtlCol="0">
            <a:spAutoFit/>
          </a:bodyPr>
          <a:lstStyle/>
          <a:p>
            <a:r>
              <a:rPr lang="en-IN" b="1" dirty="0">
                <a:solidFill>
                  <a:schemeClr val="bg1"/>
                </a:solidFill>
                <a:latin typeface="Arial" panose="020B0604020202020204" pitchFamily="34" charset="0"/>
                <a:cs typeface="Arial" panose="020B0604020202020204" pitchFamily="34" charset="0"/>
              </a:rPr>
              <a:t>Decision Tree Classifier Model:</a:t>
            </a:r>
          </a:p>
        </p:txBody>
      </p:sp>
      <p:sp>
        <p:nvSpPr>
          <p:cNvPr id="5" name="TextBox 4">
            <a:extLst>
              <a:ext uri="{FF2B5EF4-FFF2-40B4-BE49-F238E27FC236}">
                <a16:creationId xmlns:a16="http://schemas.microsoft.com/office/drawing/2014/main" id="{99EDB22A-169B-B1DC-9845-FFF335EADE2F}"/>
              </a:ext>
            </a:extLst>
          </p:cNvPr>
          <p:cNvSpPr txBox="1"/>
          <p:nvPr/>
        </p:nvSpPr>
        <p:spPr>
          <a:xfrm>
            <a:off x="733778" y="5350458"/>
            <a:ext cx="5881511" cy="369332"/>
          </a:xfrm>
          <a:prstGeom prst="rect">
            <a:avLst/>
          </a:prstGeom>
          <a:noFill/>
        </p:spPr>
        <p:txBody>
          <a:bodyPr wrap="square" rtlCol="0">
            <a:spAutoFit/>
          </a:bodyPr>
          <a:lstStyle/>
          <a:p>
            <a:r>
              <a:rPr lang="en-IN" dirty="0">
                <a:solidFill>
                  <a:schemeClr val="bg1"/>
                </a:solidFill>
                <a:latin typeface="Arial" panose="020B0604020202020204" pitchFamily="34" charset="0"/>
                <a:cs typeface="Arial" panose="020B0604020202020204" pitchFamily="34" charset="0"/>
              </a:rPr>
              <a:t>The accuracy of this model is 99.54%</a:t>
            </a:r>
          </a:p>
        </p:txBody>
      </p:sp>
    </p:spTree>
    <p:extLst>
      <p:ext uri="{BB962C8B-B14F-4D97-AF65-F5344CB8AC3E}">
        <p14:creationId xmlns:p14="http://schemas.microsoft.com/office/powerpoint/2010/main" val="1472497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1B4D88-10A5-58BE-5A9E-8123CB4640B6}"/>
              </a:ext>
            </a:extLst>
          </p:cNvPr>
          <p:cNvPicPr>
            <a:picLocks noChangeAspect="1"/>
          </p:cNvPicPr>
          <p:nvPr/>
        </p:nvPicPr>
        <p:blipFill>
          <a:blip r:embed="rId2"/>
          <a:stretch>
            <a:fillRect/>
          </a:stretch>
        </p:blipFill>
        <p:spPr>
          <a:xfrm>
            <a:off x="777240" y="792274"/>
            <a:ext cx="7600950" cy="4156916"/>
          </a:xfrm>
          <a:prstGeom prst="rect">
            <a:avLst/>
          </a:prstGeom>
        </p:spPr>
      </p:pic>
      <p:sp>
        <p:nvSpPr>
          <p:cNvPr id="4" name="TextBox 3">
            <a:extLst>
              <a:ext uri="{FF2B5EF4-FFF2-40B4-BE49-F238E27FC236}">
                <a16:creationId xmlns:a16="http://schemas.microsoft.com/office/drawing/2014/main" id="{50D7609C-8DF6-2523-2AAA-18CC09BAE3DE}"/>
              </a:ext>
            </a:extLst>
          </p:cNvPr>
          <p:cNvSpPr txBox="1"/>
          <p:nvPr/>
        </p:nvSpPr>
        <p:spPr>
          <a:xfrm>
            <a:off x="654756" y="304800"/>
            <a:ext cx="5249333" cy="369332"/>
          </a:xfrm>
          <a:prstGeom prst="rect">
            <a:avLst/>
          </a:prstGeom>
          <a:noFill/>
        </p:spPr>
        <p:txBody>
          <a:bodyPr wrap="square" rtlCol="0">
            <a:spAutoFit/>
          </a:bodyPr>
          <a:lstStyle/>
          <a:p>
            <a:r>
              <a:rPr lang="en-IN" b="1" dirty="0">
                <a:solidFill>
                  <a:schemeClr val="bg1"/>
                </a:solidFill>
                <a:latin typeface="Arial" panose="020B0604020202020204" pitchFamily="34" charset="0"/>
                <a:cs typeface="Arial" panose="020B0604020202020204" pitchFamily="34" charset="0"/>
              </a:rPr>
              <a:t>Random Forest Model:</a:t>
            </a:r>
          </a:p>
        </p:txBody>
      </p:sp>
      <p:sp>
        <p:nvSpPr>
          <p:cNvPr id="5" name="TextBox 4">
            <a:extLst>
              <a:ext uri="{FF2B5EF4-FFF2-40B4-BE49-F238E27FC236}">
                <a16:creationId xmlns:a16="http://schemas.microsoft.com/office/drawing/2014/main" id="{6721C02A-8289-FE8B-43B9-39CA59E19F83}"/>
              </a:ext>
            </a:extLst>
          </p:cNvPr>
          <p:cNvSpPr txBox="1"/>
          <p:nvPr/>
        </p:nvSpPr>
        <p:spPr>
          <a:xfrm>
            <a:off x="777240" y="5204178"/>
            <a:ext cx="5126849" cy="369332"/>
          </a:xfrm>
          <a:prstGeom prst="rect">
            <a:avLst/>
          </a:prstGeom>
          <a:noFill/>
        </p:spPr>
        <p:txBody>
          <a:bodyPr wrap="square" rtlCol="0">
            <a:spAutoFit/>
          </a:bodyPr>
          <a:lstStyle/>
          <a:p>
            <a:r>
              <a:rPr lang="en-IN" dirty="0">
                <a:solidFill>
                  <a:schemeClr val="bg1"/>
                </a:solidFill>
                <a:latin typeface="Arial" panose="020B0604020202020204" pitchFamily="34" charset="0"/>
                <a:cs typeface="Arial" panose="020B0604020202020204" pitchFamily="34" charset="0"/>
              </a:rPr>
              <a:t>The accuracy of the model is 98.88%</a:t>
            </a:r>
          </a:p>
        </p:txBody>
      </p:sp>
    </p:spTree>
    <p:extLst>
      <p:ext uri="{BB962C8B-B14F-4D97-AF65-F5344CB8AC3E}">
        <p14:creationId xmlns:p14="http://schemas.microsoft.com/office/powerpoint/2010/main" val="13820438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A0E7E5-FC73-2DCC-2434-6FDB4D1A2603}"/>
              </a:ext>
            </a:extLst>
          </p:cNvPr>
          <p:cNvSpPr txBox="1"/>
          <p:nvPr/>
        </p:nvSpPr>
        <p:spPr>
          <a:xfrm flipH="1">
            <a:off x="914399" y="383822"/>
            <a:ext cx="9544049" cy="369332"/>
          </a:xfrm>
          <a:prstGeom prst="rect">
            <a:avLst/>
          </a:prstGeom>
          <a:noFill/>
        </p:spPr>
        <p:txBody>
          <a:bodyPr wrap="square" rtlCol="0">
            <a:spAutoFit/>
          </a:bodyPr>
          <a:lstStyle/>
          <a:p>
            <a:r>
              <a:rPr lang="en-IN" dirty="0">
                <a:solidFill>
                  <a:schemeClr val="bg1"/>
                </a:solidFill>
                <a:latin typeface="Arial" panose="020B0604020202020204" pitchFamily="34" charset="0"/>
                <a:cs typeface="Arial" panose="020B0604020202020204" pitchFamily="34" charset="0"/>
              </a:rPr>
              <a:t>So by comparing all the above models we can say which is the best fit model </a:t>
            </a:r>
          </a:p>
        </p:txBody>
      </p:sp>
      <p:pic>
        <p:nvPicPr>
          <p:cNvPr id="4" name="Picture 3">
            <a:extLst>
              <a:ext uri="{FF2B5EF4-FFF2-40B4-BE49-F238E27FC236}">
                <a16:creationId xmlns:a16="http://schemas.microsoft.com/office/drawing/2014/main" id="{38DB9EB5-39F7-D5C7-0B4E-02515B75DC2D}"/>
              </a:ext>
            </a:extLst>
          </p:cNvPr>
          <p:cNvPicPr>
            <a:picLocks noChangeAspect="1"/>
          </p:cNvPicPr>
          <p:nvPr/>
        </p:nvPicPr>
        <p:blipFill>
          <a:blip r:embed="rId2"/>
          <a:stretch>
            <a:fillRect/>
          </a:stretch>
        </p:blipFill>
        <p:spPr>
          <a:xfrm>
            <a:off x="1013129" y="853406"/>
            <a:ext cx="8302321" cy="1101124"/>
          </a:xfrm>
          <a:prstGeom prst="rect">
            <a:avLst/>
          </a:prstGeom>
        </p:spPr>
      </p:pic>
      <p:pic>
        <p:nvPicPr>
          <p:cNvPr id="6" name="Picture 5">
            <a:extLst>
              <a:ext uri="{FF2B5EF4-FFF2-40B4-BE49-F238E27FC236}">
                <a16:creationId xmlns:a16="http://schemas.microsoft.com/office/drawing/2014/main" id="{178BB7B6-5A82-6503-43C4-BF4F2D41E5FA}"/>
              </a:ext>
            </a:extLst>
          </p:cNvPr>
          <p:cNvPicPr>
            <a:picLocks noChangeAspect="1"/>
          </p:cNvPicPr>
          <p:nvPr/>
        </p:nvPicPr>
        <p:blipFill>
          <a:blip r:embed="rId3"/>
          <a:stretch>
            <a:fillRect/>
          </a:stretch>
        </p:blipFill>
        <p:spPr>
          <a:xfrm>
            <a:off x="1013129" y="2054783"/>
            <a:ext cx="8302320" cy="3214448"/>
          </a:xfrm>
          <a:prstGeom prst="rect">
            <a:avLst/>
          </a:prstGeom>
        </p:spPr>
      </p:pic>
      <p:sp>
        <p:nvSpPr>
          <p:cNvPr id="7" name="TextBox 6">
            <a:extLst>
              <a:ext uri="{FF2B5EF4-FFF2-40B4-BE49-F238E27FC236}">
                <a16:creationId xmlns:a16="http://schemas.microsoft.com/office/drawing/2014/main" id="{58B99FD6-A504-0AB7-5FA0-FD27DBFAC090}"/>
              </a:ext>
            </a:extLst>
          </p:cNvPr>
          <p:cNvSpPr txBox="1"/>
          <p:nvPr/>
        </p:nvSpPr>
        <p:spPr>
          <a:xfrm>
            <a:off x="1095022" y="5554133"/>
            <a:ext cx="8895645" cy="646331"/>
          </a:xfrm>
          <a:prstGeom prst="rect">
            <a:avLst/>
          </a:prstGeom>
          <a:noFill/>
        </p:spPr>
        <p:txBody>
          <a:bodyPr wrap="square" rtlCol="0">
            <a:spAutoFit/>
          </a:bodyPr>
          <a:lstStyle/>
          <a:p>
            <a:r>
              <a:rPr lang="en-IN" dirty="0">
                <a:solidFill>
                  <a:schemeClr val="bg1"/>
                </a:solidFill>
                <a:latin typeface="Arial" panose="020B0604020202020204" pitchFamily="34" charset="0"/>
                <a:cs typeface="Arial" panose="020B0604020202020204" pitchFamily="34" charset="0"/>
              </a:rPr>
              <a:t>From the above graph plot, the Decision Tree Classifier shows high accuracy</a:t>
            </a:r>
          </a:p>
          <a:p>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990208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CA9A4B-94A6-F7EC-7DBF-F813604B9079}"/>
              </a:ext>
            </a:extLst>
          </p:cNvPr>
          <p:cNvSpPr txBox="1"/>
          <p:nvPr/>
        </p:nvSpPr>
        <p:spPr>
          <a:xfrm>
            <a:off x="666044" y="405553"/>
            <a:ext cx="4730045" cy="369332"/>
          </a:xfrm>
          <a:prstGeom prst="rect">
            <a:avLst/>
          </a:prstGeom>
          <a:noFill/>
        </p:spPr>
        <p:txBody>
          <a:bodyPr wrap="square" rtlCol="0">
            <a:spAutoFit/>
          </a:bodyPr>
          <a:lstStyle/>
          <a:p>
            <a:r>
              <a:rPr lang="en-IN" b="1" dirty="0">
                <a:solidFill>
                  <a:schemeClr val="bg1"/>
                </a:solidFill>
                <a:latin typeface="Arial" panose="020B0604020202020204" pitchFamily="34" charset="0"/>
                <a:cs typeface="Arial" panose="020B0604020202020204" pitchFamily="34" charset="0"/>
              </a:rPr>
              <a:t>Saving the best fit model:</a:t>
            </a:r>
          </a:p>
        </p:txBody>
      </p:sp>
      <p:pic>
        <p:nvPicPr>
          <p:cNvPr id="5" name="Picture 4">
            <a:extLst>
              <a:ext uri="{FF2B5EF4-FFF2-40B4-BE49-F238E27FC236}">
                <a16:creationId xmlns:a16="http://schemas.microsoft.com/office/drawing/2014/main" id="{8D4A5CA8-003A-E6F4-BE49-24E55CC6C5B9}"/>
              </a:ext>
            </a:extLst>
          </p:cNvPr>
          <p:cNvPicPr>
            <a:picLocks noChangeAspect="1"/>
          </p:cNvPicPr>
          <p:nvPr/>
        </p:nvPicPr>
        <p:blipFill>
          <a:blip r:embed="rId2"/>
          <a:stretch>
            <a:fillRect/>
          </a:stretch>
        </p:blipFill>
        <p:spPr>
          <a:xfrm>
            <a:off x="799790" y="1230603"/>
            <a:ext cx="9201460" cy="1192558"/>
          </a:xfrm>
          <a:prstGeom prst="rect">
            <a:avLst/>
          </a:prstGeom>
        </p:spPr>
      </p:pic>
    </p:spTree>
    <p:extLst>
      <p:ext uri="{BB962C8B-B14F-4D97-AF65-F5344CB8AC3E}">
        <p14:creationId xmlns:p14="http://schemas.microsoft.com/office/powerpoint/2010/main" val="11730473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E9AFB8-87F0-F10D-F388-019460618C4B}"/>
              </a:ext>
            </a:extLst>
          </p:cNvPr>
          <p:cNvSpPr txBox="1"/>
          <p:nvPr/>
        </p:nvSpPr>
        <p:spPr>
          <a:xfrm>
            <a:off x="834390" y="293511"/>
            <a:ext cx="5792188" cy="369332"/>
          </a:xfrm>
          <a:prstGeom prst="rect">
            <a:avLst/>
          </a:prstGeom>
          <a:noFill/>
        </p:spPr>
        <p:txBody>
          <a:bodyPr wrap="square" rtlCol="0">
            <a:spAutoFit/>
          </a:bodyPr>
          <a:lstStyle/>
          <a:p>
            <a:r>
              <a:rPr lang="en-IN" b="1" dirty="0">
                <a:solidFill>
                  <a:schemeClr val="bg1"/>
                </a:solidFill>
                <a:latin typeface="Arial" panose="020B0604020202020204" pitchFamily="34" charset="0"/>
                <a:cs typeface="Arial" panose="020B0604020202020204" pitchFamily="34" charset="0"/>
              </a:rPr>
              <a:t>Conclusion:</a:t>
            </a:r>
          </a:p>
        </p:txBody>
      </p:sp>
      <p:sp>
        <p:nvSpPr>
          <p:cNvPr id="3" name="TextBox 2">
            <a:extLst>
              <a:ext uri="{FF2B5EF4-FFF2-40B4-BE49-F238E27FC236}">
                <a16:creationId xmlns:a16="http://schemas.microsoft.com/office/drawing/2014/main" id="{3D6A3D18-8992-E87B-EA3B-6B6D75B2E4BF}"/>
              </a:ext>
            </a:extLst>
          </p:cNvPr>
          <p:cNvSpPr txBox="1"/>
          <p:nvPr/>
        </p:nvSpPr>
        <p:spPr>
          <a:xfrm>
            <a:off x="1117600" y="914400"/>
            <a:ext cx="8186420" cy="646331"/>
          </a:xfrm>
          <a:prstGeom prst="rect">
            <a:avLst/>
          </a:prstGeom>
          <a:noFill/>
        </p:spPr>
        <p:txBody>
          <a:bodyPr wrap="square" rtlCol="0">
            <a:spAutoFit/>
          </a:bodyPr>
          <a:lstStyle/>
          <a:p>
            <a:r>
              <a:rPr lang="en-IN" dirty="0">
                <a:solidFill>
                  <a:schemeClr val="bg1"/>
                </a:solidFill>
                <a:latin typeface="Arial" panose="020B0604020202020204" pitchFamily="34" charset="0"/>
                <a:cs typeface="Arial" panose="020B0604020202020204" pitchFamily="34" charset="0"/>
              </a:rPr>
              <a:t>Among the four models, </a:t>
            </a:r>
            <a:r>
              <a:rPr lang="en-IN" b="1" dirty="0">
                <a:solidFill>
                  <a:schemeClr val="bg1"/>
                </a:solidFill>
                <a:latin typeface="Arial" panose="020B0604020202020204" pitchFamily="34" charset="0"/>
                <a:cs typeface="Arial" panose="020B0604020202020204" pitchFamily="34" charset="0"/>
              </a:rPr>
              <a:t>Decision Tree Classifier Model </a:t>
            </a:r>
            <a:r>
              <a:rPr lang="en-IN" dirty="0">
                <a:solidFill>
                  <a:schemeClr val="bg1"/>
                </a:solidFill>
                <a:latin typeface="Arial" panose="020B0604020202020204" pitchFamily="34" charset="0"/>
                <a:cs typeface="Arial" panose="020B0604020202020204" pitchFamily="34" charset="0"/>
              </a:rPr>
              <a:t>is the best fit model for the given dataset. As it is showing </a:t>
            </a:r>
            <a:r>
              <a:rPr lang="en-IN" b="1" dirty="0">
                <a:solidFill>
                  <a:schemeClr val="bg1"/>
                </a:solidFill>
                <a:latin typeface="Arial" panose="020B0604020202020204" pitchFamily="34" charset="0"/>
                <a:cs typeface="Arial" panose="020B0604020202020204" pitchFamily="34" charset="0"/>
              </a:rPr>
              <a:t>99.54%</a:t>
            </a:r>
            <a:r>
              <a:rPr lang="en-IN" dirty="0">
                <a:solidFill>
                  <a:schemeClr val="bg1"/>
                </a:solidFill>
                <a:latin typeface="Arial" panose="020B0604020202020204" pitchFamily="34" charset="0"/>
                <a:cs typeface="Arial" panose="020B0604020202020204" pitchFamily="34" charset="0"/>
              </a:rPr>
              <a:t> of accuracy.</a:t>
            </a:r>
          </a:p>
        </p:txBody>
      </p:sp>
    </p:spTree>
    <p:extLst>
      <p:ext uri="{BB962C8B-B14F-4D97-AF65-F5344CB8AC3E}">
        <p14:creationId xmlns:p14="http://schemas.microsoft.com/office/powerpoint/2010/main" val="17016068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CCE02-4B8E-6620-DAE1-AF15A18CD9EE}"/>
              </a:ext>
            </a:extLst>
          </p:cNvPr>
          <p:cNvSpPr>
            <a:spLocks noGrp="1"/>
          </p:cNvSpPr>
          <p:nvPr>
            <p:ph type="title"/>
          </p:nvPr>
        </p:nvSpPr>
        <p:spPr/>
        <p:txBody>
          <a:bodyPr/>
          <a:lstStyle/>
          <a:p>
            <a:r>
              <a:rPr lang="en-IN" b="1" dirty="0">
                <a:solidFill>
                  <a:schemeClr val="bg1"/>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1099917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82CB6BE-BC1B-18B5-A5D4-60C072F2787B}"/>
              </a:ext>
            </a:extLst>
          </p:cNvPr>
          <p:cNvSpPr txBox="1"/>
          <p:nvPr/>
        </p:nvSpPr>
        <p:spPr>
          <a:xfrm>
            <a:off x="1170040" y="1307691"/>
            <a:ext cx="8603226" cy="4365522"/>
          </a:xfrm>
          <a:prstGeom prst="rect">
            <a:avLst/>
          </a:prstGeom>
          <a:noFill/>
        </p:spPr>
        <p:txBody>
          <a:bodyPr wrap="square" rtlCol="0">
            <a:spAutoFit/>
          </a:bodyPr>
          <a:lstStyle/>
          <a:p>
            <a:pPr marL="285750" indent="-285750">
              <a:lnSpc>
                <a:spcPct val="107000"/>
              </a:lnSpc>
              <a:spcAft>
                <a:spcPts val="800"/>
              </a:spcAft>
              <a:buFont typeface="Wingdings" panose="05000000000000000000" pitchFamily="2" charset="2"/>
              <a:buChar char="q"/>
            </a:pPr>
            <a:r>
              <a:rPr lang="en-IN"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Fake news has become one of the biggest problems of our age. It has serious impact on our online as well as offline discourse. One can even go as far as saying that, to date, fake news poses a clear and present danger to western democracy and stability of the society.</a:t>
            </a:r>
          </a:p>
          <a:p>
            <a:pPr>
              <a:lnSpc>
                <a:spcPts val="2400"/>
              </a:lnSpc>
            </a:pPr>
            <a:r>
              <a:rPr lang="en-IN" dirty="0">
                <a:solidFill>
                  <a:srgbClr val="000000"/>
                </a:solidFill>
                <a:latin typeface="Arial" panose="020B0604020202020204" pitchFamily="34" charset="0"/>
                <a:ea typeface="Calibri" panose="020F0502020204030204" pitchFamily="34" charset="0"/>
                <a:cs typeface="Times New Roman" panose="02020603050405020304" pitchFamily="18" charset="0"/>
              </a:rPr>
              <a:t>     </a:t>
            </a:r>
          </a:p>
          <a:p>
            <a:pPr>
              <a:lnSpc>
                <a:spcPts val="2400"/>
              </a:lnSpc>
            </a:pPr>
            <a:r>
              <a:rPr lang="en-IN" sz="1800" u="sng" spc="-5" dirty="0">
                <a:solidFill>
                  <a:srgbClr val="292929"/>
                </a:solidFill>
                <a:effectLst/>
                <a:latin typeface="Calibri" panose="020F0502020204030204" pitchFamily="34" charset="0"/>
                <a:ea typeface="Times New Roman" panose="02020603050405020304" pitchFamily="18" charset="0"/>
              </a:rPr>
              <a:t>Content: </a:t>
            </a:r>
          </a:p>
          <a:p>
            <a:pPr>
              <a:lnSpc>
                <a:spcPts val="2400"/>
              </a:lnSpc>
            </a:pPr>
            <a:endParaRPr lang="en-IN" sz="1800" dirty="0">
              <a:effectLst/>
              <a:latin typeface="Times New Roman" panose="02020603050405020304" pitchFamily="18" charset="0"/>
              <a:ea typeface="Times New Roman" panose="02020603050405020304" pitchFamily="18" charset="0"/>
            </a:endParaRPr>
          </a:p>
          <a:p>
            <a:pPr marL="285750" indent="-285750">
              <a:lnSpc>
                <a:spcPct val="107000"/>
              </a:lnSpc>
              <a:spcAft>
                <a:spcPts val="800"/>
              </a:spcAft>
              <a:buFont typeface="Wingdings" panose="05000000000000000000" pitchFamily="2" charset="2"/>
              <a:buChar char="q"/>
            </a:pPr>
            <a:r>
              <a:rPr lang="en-IN"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What's inside is more than just rows and columns. Make it easy for others to get started by  describing how you acquired the data and what time period it represents, too.</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7" name="TextBox 6">
            <a:extLst>
              <a:ext uri="{FF2B5EF4-FFF2-40B4-BE49-F238E27FC236}">
                <a16:creationId xmlns:a16="http://schemas.microsoft.com/office/drawing/2014/main" id="{1D70F76F-A999-2A04-DB59-4EFCD05F880B}"/>
              </a:ext>
            </a:extLst>
          </p:cNvPr>
          <p:cNvSpPr txBox="1"/>
          <p:nvPr/>
        </p:nvSpPr>
        <p:spPr>
          <a:xfrm>
            <a:off x="1317523" y="432619"/>
            <a:ext cx="5083278" cy="584775"/>
          </a:xfrm>
          <a:prstGeom prst="rect">
            <a:avLst/>
          </a:prstGeom>
          <a:noFill/>
        </p:spPr>
        <p:txBody>
          <a:bodyPr wrap="square" rtlCol="0">
            <a:spAutoFit/>
          </a:bodyPr>
          <a:lstStyle/>
          <a:p>
            <a:r>
              <a:rPr lang="en-IN" sz="3200" b="1" dirty="0">
                <a:solidFill>
                  <a:schemeClr val="bg1"/>
                </a:solidFill>
              </a:rPr>
              <a:t>PROBLEM STATEMENT:</a:t>
            </a:r>
          </a:p>
        </p:txBody>
      </p:sp>
    </p:spTree>
    <p:extLst>
      <p:ext uri="{BB962C8B-B14F-4D97-AF65-F5344CB8AC3E}">
        <p14:creationId xmlns:p14="http://schemas.microsoft.com/office/powerpoint/2010/main" val="4074658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034EE35-F294-8D3E-5D9F-3E3105C95903}"/>
              </a:ext>
            </a:extLst>
          </p:cNvPr>
          <p:cNvSpPr txBox="1"/>
          <p:nvPr/>
        </p:nvSpPr>
        <p:spPr>
          <a:xfrm>
            <a:off x="943897" y="1582994"/>
            <a:ext cx="8524568" cy="4601773"/>
          </a:xfrm>
          <a:prstGeom prst="rect">
            <a:avLst/>
          </a:prstGeom>
          <a:noFill/>
        </p:spPr>
        <p:txBody>
          <a:bodyPr wrap="square" rtlCol="0">
            <a:spAutoFit/>
          </a:bodyPr>
          <a:lstStyle/>
          <a:p>
            <a:pPr>
              <a:lnSpc>
                <a:spcPts val="2400"/>
              </a:lnSpc>
              <a:spcBef>
                <a:spcPts val="2400"/>
              </a:spcBef>
            </a:pPr>
            <a:r>
              <a:rPr lang="en-IN" sz="1800" spc="-5" dirty="0">
                <a:solidFill>
                  <a:srgbClr val="292929"/>
                </a:solidFill>
                <a:effectLst/>
                <a:latin typeface="Arial" panose="020B0604020202020204" pitchFamily="34" charset="0"/>
                <a:ea typeface="Times New Roman" panose="02020603050405020304" pitchFamily="18" charset="0"/>
                <a:cs typeface="Arial" panose="020B0604020202020204" pitchFamily="34" charset="0"/>
              </a:rPr>
              <a:t>Fake news's simple meaning is to incorporate information that leads people to the wrong path. Nowadays fake news spreading like water and people share this information without verifying it. This is often done to further or impose certain ideas and is often achieved with political agendas.</a:t>
            </a:r>
            <a:endParaRPr lang="en-IN" sz="1800" dirty="0">
              <a:effectLst/>
              <a:latin typeface="Arial" panose="020B0604020202020204" pitchFamily="34" charset="0"/>
              <a:ea typeface="Times New Roman" panose="02020603050405020304" pitchFamily="18" charset="0"/>
              <a:cs typeface="Arial" panose="020B0604020202020204" pitchFamily="34" charset="0"/>
            </a:endParaRPr>
          </a:p>
          <a:p>
            <a:pPr>
              <a:lnSpc>
                <a:spcPts val="2400"/>
              </a:lnSpc>
              <a:spcBef>
                <a:spcPts val="2400"/>
              </a:spcBef>
            </a:pPr>
            <a:r>
              <a:rPr lang="en-IN" sz="1800" spc="-5" dirty="0">
                <a:solidFill>
                  <a:srgbClr val="292929"/>
                </a:solidFill>
                <a:effectLst/>
                <a:latin typeface="Arial" panose="020B0604020202020204" pitchFamily="34" charset="0"/>
                <a:ea typeface="Times New Roman" panose="02020603050405020304" pitchFamily="18" charset="0"/>
                <a:cs typeface="Arial" panose="020B0604020202020204" pitchFamily="34" charset="0"/>
              </a:rPr>
              <a:t>For media outlets, the ability to attract viewers to their websites is necessary to generate online advertising revenue. So it is necessary to detect fake news.</a:t>
            </a:r>
            <a:endParaRPr lang="en-IN" sz="1800" dirty="0">
              <a:effectLst/>
              <a:latin typeface="Arial" panose="020B0604020202020204" pitchFamily="34" charset="0"/>
              <a:ea typeface="Times New Roman" panose="02020603050405020304" pitchFamily="18"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pPr>
              <a:lnSpc>
                <a:spcPts val="2400"/>
              </a:lnSpc>
            </a:pPr>
            <a:r>
              <a:rPr lang="en-IN" sz="1800" u="sng" spc="-5" dirty="0">
                <a:solidFill>
                  <a:srgbClr val="292929"/>
                </a:solidFill>
                <a:effectLst/>
                <a:latin typeface="Arial" panose="020B0604020202020204" pitchFamily="34" charset="0"/>
                <a:ea typeface="Times New Roman" panose="02020603050405020304" pitchFamily="18" charset="0"/>
                <a:cs typeface="Arial" panose="020B0604020202020204" pitchFamily="34" charset="0"/>
              </a:rPr>
              <a:t>Workflow</a:t>
            </a:r>
            <a:endParaRPr lang="en-IN" sz="1800" dirty="0">
              <a:effectLst/>
              <a:latin typeface="Arial" panose="020B0604020202020204" pitchFamily="34" charset="0"/>
              <a:ea typeface="Times New Roman" panose="02020603050405020304" pitchFamily="18" charset="0"/>
              <a:cs typeface="Arial" panose="020B0604020202020204" pitchFamily="34" charset="0"/>
            </a:endParaRPr>
          </a:p>
          <a:p>
            <a:pPr>
              <a:lnSpc>
                <a:spcPct val="107000"/>
              </a:lnSpc>
              <a:spcAft>
                <a:spcPts val="800"/>
              </a:spcAft>
            </a:pPr>
            <a:r>
              <a:rPr lang="en-IN" sz="1800" dirty="0">
                <a:effectLst/>
                <a:latin typeface="Arial" panose="020B0604020202020204" pitchFamily="34" charset="0"/>
                <a:ea typeface="Calibri" panose="020F0502020204030204" pitchFamily="34" charset="0"/>
                <a:cs typeface="Arial" panose="020B0604020202020204" pitchFamily="34" charset="0"/>
              </a:rPr>
              <a:t> </a:t>
            </a:r>
          </a:p>
          <a:p>
            <a:pPr>
              <a:lnSpc>
                <a:spcPct val="107000"/>
              </a:lnSpc>
              <a:spcAft>
                <a:spcPts val="800"/>
              </a:spcAft>
            </a:pPr>
            <a:r>
              <a:rPr lang="en-IN" sz="1800" spc="-5" dirty="0">
                <a:solidFill>
                  <a:srgbClr val="292929"/>
                </a:solidFill>
                <a:effectLst/>
                <a:latin typeface="Arial" panose="020B0604020202020204" pitchFamily="34" charset="0"/>
                <a:ea typeface="Calibri" panose="020F0502020204030204" pitchFamily="34" charset="0"/>
                <a:cs typeface="Arial" panose="020B0604020202020204" pitchFamily="34" charset="0"/>
              </a:rPr>
              <a:t>In this project, we are using some machine learning and Natural language processing libraries like NLTK, re (Regular Expression), Scikit Learn.</a:t>
            </a:r>
            <a:endParaRPr lang="en-IN" sz="18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IN" sz="1800" spc="-5" dirty="0">
                <a:solidFill>
                  <a:srgbClr val="292929"/>
                </a:solidFill>
                <a:effectLst/>
                <a:latin typeface="Arial" panose="020B0604020202020204" pitchFamily="34" charset="0"/>
                <a:ea typeface="Calibri" panose="020F0502020204030204" pitchFamily="34" charset="0"/>
                <a:cs typeface="Arial" panose="020B0604020202020204" pitchFamily="34" charset="0"/>
              </a:rPr>
              <a:t> </a:t>
            </a:r>
            <a:endParaRPr lang="en-IN" sz="1800" dirty="0">
              <a:effectLst/>
              <a:latin typeface="Arial" panose="020B0604020202020204" pitchFamily="34" charset="0"/>
              <a:ea typeface="Calibri" panose="020F050202020403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A0E1026E-9602-79ED-0AE1-BE1678220907}"/>
              </a:ext>
            </a:extLst>
          </p:cNvPr>
          <p:cNvSpPr txBox="1"/>
          <p:nvPr/>
        </p:nvSpPr>
        <p:spPr>
          <a:xfrm>
            <a:off x="943897" y="550606"/>
            <a:ext cx="4552335" cy="861774"/>
          </a:xfrm>
          <a:prstGeom prst="rect">
            <a:avLst/>
          </a:prstGeom>
          <a:noFill/>
        </p:spPr>
        <p:txBody>
          <a:bodyPr wrap="square" rtlCol="0">
            <a:spAutoFit/>
          </a:bodyPr>
          <a:lstStyle/>
          <a:p>
            <a:r>
              <a:rPr lang="en-IN" sz="3200" b="1" spc="-5" dirty="0">
                <a:solidFill>
                  <a:srgbClr val="292929"/>
                </a:solidFill>
                <a:effectLst/>
                <a:latin typeface="Arial" panose="020B0604020202020204" pitchFamily="34" charset="0"/>
                <a:ea typeface="Times New Roman" panose="02020603050405020304" pitchFamily="18" charset="0"/>
                <a:cs typeface="Arial" panose="020B0604020202020204" pitchFamily="34" charset="0"/>
              </a:rPr>
              <a:t>What is a Fake News?</a:t>
            </a:r>
            <a:endParaRPr lang="en-IN" sz="3200" b="1" dirty="0">
              <a:effectLst/>
              <a:latin typeface="Arial" panose="020B0604020202020204" pitchFamily="34" charset="0"/>
              <a:ea typeface="Times New Roman" panose="02020603050405020304" pitchFamily="18"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7478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9920F2-96A2-B35F-C8A1-9C118D7FB0B7}"/>
              </a:ext>
            </a:extLst>
          </p:cNvPr>
          <p:cNvSpPr txBox="1"/>
          <p:nvPr/>
        </p:nvSpPr>
        <p:spPr>
          <a:xfrm>
            <a:off x="1002891" y="245807"/>
            <a:ext cx="9576620" cy="6524863"/>
          </a:xfrm>
          <a:prstGeom prst="rect">
            <a:avLst/>
          </a:prstGeom>
          <a:noFill/>
        </p:spPr>
        <p:txBody>
          <a:bodyPr wrap="square" rtlCol="0">
            <a:spAutoFit/>
          </a:bodyPr>
          <a:lstStyle/>
          <a:p>
            <a:pPr>
              <a:lnSpc>
                <a:spcPts val="2400"/>
              </a:lnSpc>
            </a:pPr>
            <a:r>
              <a:rPr lang="en-IN" sz="1800" u="sng" spc="-5" dirty="0">
                <a:solidFill>
                  <a:srgbClr val="292929"/>
                </a:solidFill>
                <a:effectLst/>
                <a:latin typeface="Arial" panose="020B0604020202020204" pitchFamily="34" charset="0"/>
                <a:ea typeface="Times New Roman" panose="02020603050405020304" pitchFamily="18" charset="0"/>
                <a:cs typeface="Arial" panose="020B0604020202020204" pitchFamily="34" charset="0"/>
              </a:rPr>
              <a:t>Natural Language Processing</a:t>
            </a:r>
          </a:p>
          <a:p>
            <a:pPr>
              <a:lnSpc>
                <a:spcPts val="2400"/>
              </a:lnSpc>
            </a:pPr>
            <a:endParaRPr lang="en-IN" sz="1800" dirty="0">
              <a:effectLst/>
              <a:latin typeface="Arial" panose="020B0604020202020204" pitchFamily="34" charset="0"/>
              <a:ea typeface="Times New Roman" panose="02020603050405020304" pitchFamily="18" charset="0"/>
              <a:cs typeface="Arial" panose="020B0604020202020204" pitchFamily="34" charset="0"/>
            </a:endParaRPr>
          </a:p>
          <a:p>
            <a:pPr>
              <a:lnSpc>
                <a:spcPts val="2400"/>
              </a:lnSpc>
            </a:pPr>
            <a:r>
              <a:rPr lang="en-IN" sz="1800" spc="-5" dirty="0">
                <a:solidFill>
                  <a:srgbClr val="292929"/>
                </a:solidFill>
                <a:effectLst/>
                <a:latin typeface="Arial" panose="020B0604020202020204" pitchFamily="34" charset="0"/>
                <a:ea typeface="Times New Roman" panose="02020603050405020304" pitchFamily="18" charset="0"/>
                <a:cs typeface="Arial" panose="020B0604020202020204" pitchFamily="34" charset="0"/>
              </a:rPr>
              <a:t>Machine learning data only works with numerical features so we have to convert text data into numerical columns. So we have to pre-process the text and that is called natural language processing.</a:t>
            </a:r>
            <a:endParaRPr lang="en-IN" sz="1800" dirty="0">
              <a:effectLst/>
              <a:latin typeface="Arial" panose="020B0604020202020204" pitchFamily="34" charset="0"/>
              <a:ea typeface="Times New Roman" panose="02020603050405020304" pitchFamily="18" charset="0"/>
              <a:cs typeface="Arial" panose="020B0604020202020204" pitchFamily="34" charset="0"/>
            </a:endParaRPr>
          </a:p>
          <a:p>
            <a:pPr>
              <a:lnSpc>
                <a:spcPts val="2400"/>
              </a:lnSpc>
              <a:spcBef>
                <a:spcPts val="2400"/>
              </a:spcBef>
            </a:pPr>
            <a:r>
              <a:rPr lang="en-IN" sz="1800" spc="-5" dirty="0">
                <a:solidFill>
                  <a:srgbClr val="292929"/>
                </a:solidFill>
                <a:effectLst/>
                <a:latin typeface="Arial" panose="020B0604020202020204" pitchFamily="34" charset="0"/>
                <a:ea typeface="Times New Roman" panose="02020603050405020304" pitchFamily="18" charset="0"/>
                <a:cs typeface="Arial" panose="020B0604020202020204" pitchFamily="34" charset="0"/>
              </a:rPr>
              <a:t>In-text pre-process we are cleaning our text by steaming, lemmatization, remove stop words, remove special symbols and numbers, etc. After cleaning the data we have to feed this text data into a vectorizer which will convert this text data into numerical features.</a:t>
            </a:r>
            <a:endParaRPr lang="en-IN" sz="1800" dirty="0">
              <a:effectLst/>
              <a:latin typeface="Arial" panose="020B0604020202020204" pitchFamily="34" charset="0"/>
              <a:ea typeface="Times New Roman" panose="02020603050405020304" pitchFamily="18" charset="0"/>
              <a:cs typeface="Arial" panose="020B0604020202020204" pitchFamily="34" charset="0"/>
            </a:endParaRPr>
          </a:p>
          <a:p>
            <a:pPr>
              <a:lnSpc>
                <a:spcPts val="2400"/>
              </a:lnSpc>
              <a:spcBef>
                <a:spcPts val="2400"/>
              </a:spcBef>
            </a:pPr>
            <a:r>
              <a:rPr lang="en-IN" sz="1800" spc="-5" dirty="0">
                <a:solidFill>
                  <a:srgbClr val="292929"/>
                </a:solidFill>
                <a:effectLst/>
                <a:latin typeface="Arial" panose="020B0604020202020204" pitchFamily="34" charset="0"/>
                <a:ea typeface="Times New Roman" panose="02020603050405020304" pitchFamily="18" charset="0"/>
                <a:cs typeface="Arial" panose="020B0604020202020204" pitchFamily="34" charset="0"/>
              </a:rPr>
              <a:t> </a:t>
            </a:r>
            <a:endParaRPr lang="en-IN" sz="1800" dirty="0">
              <a:effectLst/>
              <a:latin typeface="Arial" panose="020B0604020202020204" pitchFamily="34" charset="0"/>
              <a:ea typeface="Times New Roman" panose="02020603050405020304" pitchFamily="18" charset="0"/>
              <a:cs typeface="Arial" panose="020B0604020202020204" pitchFamily="34" charset="0"/>
            </a:endParaRPr>
          </a:p>
          <a:p>
            <a:pPr>
              <a:lnSpc>
                <a:spcPts val="2400"/>
              </a:lnSpc>
            </a:pPr>
            <a:r>
              <a:rPr lang="en-IN" sz="1800" spc="-5" dirty="0">
                <a:solidFill>
                  <a:srgbClr val="292929"/>
                </a:solidFill>
                <a:effectLst/>
                <a:latin typeface="Arial" panose="020B0604020202020204" pitchFamily="34" charset="0"/>
                <a:ea typeface="Times New Roman" panose="02020603050405020304" pitchFamily="18" charset="0"/>
                <a:cs typeface="Arial" panose="020B0604020202020204" pitchFamily="34" charset="0"/>
              </a:rPr>
              <a:t>-</a:t>
            </a:r>
            <a:r>
              <a:rPr lang="en-IN" sz="1800" u="sng" spc="-5" dirty="0">
                <a:solidFill>
                  <a:srgbClr val="292929"/>
                </a:solidFill>
                <a:effectLst/>
                <a:latin typeface="Arial" panose="020B0604020202020204" pitchFamily="34" charset="0"/>
                <a:ea typeface="Times New Roman" panose="02020603050405020304" pitchFamily="18" charset="0"/>
                <a:cs typeface="Arial" panose="020B0604020202020204" pitchFamily="34" charset="0"/>
              </a:rPr>
              <a:t>Dataset</a:t>
            </a:r>
            <a:endParaRPr lang="en-IN" sz="1800" dirty="0">
              <a:effectLst/>
              <a:latin typeface="Arial" panose="020B0604020202020204" pitchFamily="34" charset="0"/>
              <a:ea typeface="Times New Roman" panose="02020603050405020304" pitchFamily="18" charset="0"/>
              <a:cs typeface="Arial" panose="020B0604020202020204" pitchFamily="34" charset="0"/>
            </a:endParaRPr>
          </a:p>
          <a:p>
            <a:pPr>
              <a:lnSpc>
                <a:spcPts val="2400"/>
              </a:lnSpc>
              <a:spcBef>
                <a:spcPts val="2400"/>
              </a:spcBef>
            </a:pPr>
            <a:r>
              <a:rPr lang="en-IN" sz="1800" spc="-5" dirty="0">
                <a:solidFill>
                  <a:srgbClr val="292929"/>
                </a:solidFill>
                <a:effectLst/>
                <a:latin typeface="Arial" panose="020B0604020202020204" pitchFamily="34" charset="0"/>
                <a:ea typeface="Times New Roman" panose="02020603050405020304" pitchFamily="18" charset="0"/>
                <a:cs typeface="Arial" panose="020B0604020202020204" pitchFamily="34" charset="0"/>
              </a:rPr>
              <a:t>You can find many datasets for fake news detection on Kaggle or many other sites. I download these datasets from Kaggle. There are two datasets one for fake news and one for true news. In true news, there is 21417 news, and in fake news, there is 23481 news. You have to insert one label column zero for fake news and one for true news. We are combined both datasets using pandas built-in function.</a:t>
            </a:r>
            <a:endParaRPr lang="en-IN" sz="1800" dirty="0">
              <a:effectLst/>
              <a:latin typeface="Arial" panose="020B0604020202020204" pitchFamily="34" charset="0"/>
              <a:ea typeface="Times New Roman" panose="02020603050405020304" pitchFamily="18" charset="0"/>
              <a:cs typeface="Arial" panose="020B0604020202020204" pitchFamily="34" charset="0"/>
            </a:endParaRPr>
          </a:p>
          <a:p>
            <a:pPr>
              <a:lnSpc>
                <a:spcPts val="2400"/>
              </a:lnSpc>
              <a:spcBef>
                <a:spcPts val="2400"/>
              </a:spcBef>
            </a:pPr>
            <a:r>
              <a:rPr lang="en-IN" sz="1800" spc="-5" dirty="0">
                <a:solidFill>
                  <a:srgbClr val="292929"/>
                </a:solidFill>
                <a:effectLst/>
                <a:latin typeface="Arial" panose="020B0604020202020204" pitchFamily="34" charset="0"/>
                <a:ea typeface="Times New Roman" panose="02020603050405020304" pitchFamily="18" charset="0"/>
                <a:cs typeface="Arial" panose="020B0604020202020204" pitchFamily="34" charset="0"/>
              </a:rPr>
              <a:t> </a:t>
            </a:r>
            <a:endParaRPr lang="en-IN" sz="1800" dirty="0">
              <a:effectLst/>
              <a:latin typeface="Arial" panose="020B0604020202020204" pitchFamily="34" charset="0"/>
              <a:ea typeface="Times New Roman" panose="02020603050405020304" pitchFamily="18"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46587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A4A678-0F9F-2C35-6BB7-5C805BD69E15}"/>
              </a:ext>
            </a:extLst>
          </p:cNvPr>
          <p:cNvSpPr txBox="1"/>
          <p:nvPr/>
        </p:nvSpPr>
        <p:spPr>
          <a:xfrm>
            <a:off x="707923" y="373626"/>
            <a:ext cx="5299587" cy="369332"/>
          </a:xfrm>
          <a:prstGeom prst="rect">
            <a:avLst/>
          </a:prstGeom>
          <a:noFill/>
        </p:spPr>
        <p:txBody>
          <a:bodyPr wrap="square" rtlCol="0">
            <a:spAutoFit/>
          </a:bodyPr>
          <a:lstStyle/>
          <a:p>
            <a:r>
              <a:rPr lang="en-IN" dirty="0">
                <a:solidFill>
                  <a:schemeClr val="bg1"/>
                </a:solidFill>
              </a:rPr>
              <a:t>Following libraries are used :</a:t>
            </a:r>
          </a:p>
        </p:txBody>
      </p:sp>
      <p:pic>
        <p:nvPicPr>
          <p:cNvPr id="4" name="Picture 3">
            <a:extLst>
              <a:ext uri="{FF2B5EF4-FFF2-40B4-BE49-F238E27FC236}">
                <a16:creationId xmlns:a16="http://schemas.microsoft.com/office/drawing/2014/main" id="{D4B1E871-BF52-A862-67C1-15598B0B51DA}"/>
              </a:ext>
            </a:extLst>
          </p:cNvPr>
          <p:cNvPicPr>
            <a:picLocks noChangeAspect="1"/>
          </p:cNvPicPr>
          <p:nvPr/>
        </p:nvPicPr>
        <p:blipFill>
          <a:blip r:embed="rId2"/>
          <a:stretch>
            <a:fillRect/>
          </a:stretch>
        </p:blipFill>
        <p:spPr>
          <a:xfrm>
            <a:off x="707923" y="835743"/>
            <a:ext cx="9782389" cy="3234812"/>
          </a:xfrm>
          <a:prstGeom prst="rect">
            <a:avLst/>
          </a:prstGeom>
        </p:spPr>
      </p:pic>
      <p:pic>
        <p:nvPicPr>
          <p:cNvPr id="6" name="Picture 5">
            <a:extLst>
              <a:ext uri="{FF2B5EF4-FFF2-40B4-BE49-F238E27FC236}">
                <a16:creationId xmlns:a16="http://schemas.microsoft.com/office/drawing/2014/main" id="{6E8C192B-561D-E511-7127-DA2FAD2896B9}"/>
              </a:ext>
            </a:extLst>
          </p:cNvPr>
          <p:cNvPicPr>
            <a:picLocks noChangeAspect="1"/>
          </p:cNvPicPr>
          <p:nvPr/>
        </p:nvPicPr>
        <p:blipFill>
          <a:blip r:embed="rId3"/>
          <a:stretch>
            <a:fillRect/>
          </a:stretch>
        </p:blipFill>
        <p:spPr>
          <a:xfrm>
            <a:off x="707922" y="4194983"/>
            <a:ext cx="9782389" cy="1765511"/>
          </a:xfrm>
          <a:prstGeom prst="rect">
            <a:avLst/>
          </a:prstGeom>
        </p:spPr>
      </p:pic>
    </p:spTree>
    <p:extLst>
      <p:ext uri="{BB962C8B-B14F-4D97-AF65-F5344CB8AC3E}">
        <p14:creationId xmlns:p14="http://schemas.microsoft.com/office/powerpoint/2010/main" val="1373791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79D5CF-8E46-A39C-E343-57940B748092}"/>
              </a:ext>
            </a:extLst>
          </p:cNvPr>
          <p:cNvSpPr txBox="1"/>
          <p:nvPr/>
        </p:nvSpPr>
        <p:spPr>
          <a:xfrm>
            <a:off x="745363" y="40574"/>
            <a:ext cx="4052779" cy="369332"/>
          </a:xfrm>
          <a:prstGeom prst="rect">
            <a:avLst/>
          </a:prstGeom>
          <a:noFill/>
        </p:spPr>
        <p:txBody>
          <a:bodyPr wrap="square" rtlCol="0">
            <a:spAutoFit/>
          </a:bodyPr>
          <a:lstStyle/>
          <a:p>
            <a:r>
              <a:rPr lang="en-IN" dirty="0">
                <a:solidFill>
                  <a:schemeClr val="bg1"/>
                </a:solidFill>
                <a:latin typeface="Arial" panose="020B0604020202020204" pitchFamily="34" charset="0"/>
                <a:cs typeface="Arial" panose="020B0604020202020204" pitchFamily="34" charset="0"/>
              </a:rPr>
              <a:t>Read the datasets:</a:t>
            </a:r>
          </a:p>
        </p:txBody>
      </p:sp>
      <p:pic>
        <p:nvPicPr>
          <p:cNvPr id="4" name="Picture 3">
            <a:extLst>
              <a:ext uri="{FF2B5EF4-FFF2-40B4-BE49-F238E27FC236}">
                <a16:creationId xmlns:a16="http://schemas.microsoft.com/office/drawing/2014/main" id="{D61542AC-EE02-2ABF-554A-92D808E2752C}"/>
              </a:ext>
            </a:extLst>
          </p:cNvPr>
          <p:cNvPicPr>
            <a:picLocks noChangeAspect="1"/>
          </p:cNvPicPr>
          <p:nvPr/>
        </p:nvPicPr>
        <p:blipFill>
          <a:blip r:embed="rId2"/>
          <a:stretch>
            <a:fillRect/>
          </a:stretch>
        </p:blipFill>
        <p:spPr>
          <a:xfrm>
            <a:off x="420899" y="509725"/>
            <a:ext cx="6461682" cy="457449"/>
          </a:xfrm>
          <a:prstGeom prst="rect">
            <a:avLst/>
          </a:prstGeom>
        </p:spPr>
      </p:pic>
      <p:pic>
        <p:nvPicPr>
          <p:cNvPr id="6" name="Picture 5">
            <a:extLst>
              <a:ext uri="{FF2B5EF4-FFF2-40B4-BE49-F238E27FC236}">
                <a16:creationId xmlns:a16="http://schemas.microsoft.com/office/drawing/2014/main" id="{74143E8B-D433-1E94-4D6F-4C2FB27B92C8}"/>
              </a:ext>
            </a:extLst>
          </p:cNvPr>
          <p:cNvPicPr>
            <a:picLocks noChangeAspect="1"/>
          </p:cNvPicPr>
          <p:nvPr/>
        </p:nvPicPr>
        <p:blipFill>
          <a:blip r:embed="rId3"/>
          <a:stretch>
            <a:fillRect/>
          </a:stretch>
        </p:blipFill>
        <p:spPr>
          <a:xfrm>
            <a:off x="420899" y="1128538"/>
            <a:ext cx="6461682" cy="2524114"/>
          </a:xfrm>
          <a:prstGeom prst="rect">
            <a:avLst/>
          </a:prstGeom>
        </p:spPr>
      </p:pic>
      <p:pic>
        <p:nvPicPr>
          <p:cNvPr id="8" name="Picture 7">
            <a:extLst>
              <a:ext uri="{FF2B5EF4-FFF2-40B4-BE49-F238E27FC236}">
                <a16:creationId xmlns:a16="http://schemas.microsoft.com/office/drawing/2014/main" id="{6F405613-BD2E-EE73-8059-EA7391B309D5}"/>
              </a:ext>
            </a:extLst>
          </p:cNvPr>
          <p:cNvPicPr>
            <a:picLocks noChangeAspect="1"/>
          </p:cNvPicPr>
          <p:nvPr/>
        </p:nvPicPr>
        <p:blipFill>
          <a:blip r:embed="rId4"/>
          <a:stretch>
            <a:fillRect/>
          </a:stretch>
        </p:blipFill>
        <p:spPr>
          <a:xfrm>
            <a:off x="420899" y="3814016"/>
            <a:ext cx="6461682" cy="2754855"/>
          </a:xfrm>
          <a:prstGeom prst="rect">
            <a:avLst/>
          </a:prstGeom>
        </p:spPr>
      </p:pic>
      <p:sp>
        <p:nvSpPr>
          <p:cNvPr id="12" name="TextBox 11">
            <a:extLst>
              <a:ext uri="{FF2B5EF4-FFF2-40B4-BE49-F238E27FC236}">
                <a16:creationId xmlns:a16="http://schemas.microsoft.com/office/drawing/2014/main" id="{7927C987-20E5-EDE6-DED9-B06C4C4F8F35}"/>
              </a:ext>
            </a:extLst>
          </p:cNvPr>
          <p:cNvSpPr txBox="1"/>
          <p:nvPr/>
        </p:nvSpPr>
        <p:spPr>
          <a:xfrm>
            <a:off x="7403689" y="509725"/>
            <a:ext cx="3991897" cy="3693319"/>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1"/>
                </a:solidFill>
                <a:latin typeface="Arial" panose="020B0604020202020204" pitchFamily="34" charset="0"/>
                <a:cs typeface="Arial" panose="020B0604020202020204" pitchFamily="34" charset="0"/>
              </a:rPr>
              <a:t>The fake news dataset is read as ‘</a:t>
            </a:r>
            <a:r>
              <a:rPr lang="en-IN" dirty="0" err="1">
                <a:solidFill>
                  <a:schemeClr val="bg1"/>
                </a:solidFill>
                <a:latin typeface="Arial" panose="020B0604020202020204" pitchFamily="34" charset="0"/>
                <a:cs typeface="Arial" panose="020B0604020202020204" pitchFamily="34" charset="0"/>
              </a:rPr>
              <a:t>df</a:t>
            </a:r>
            <a:r>
              <a:rPr lang="en-IN" dirty="0">
                <a:solidFill>
                  <a:schemeClr val="bg1"/>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chemeClr val="bg1"/>
                </a:solidFill>
                <a:latin typeface="Arial" panose="020B0604020202020204" pitchFamily="34" charset="0"/>
                <a:cs typeface="Arial" panose="020B0604020202020204" pitchFamily="34" charset="0"/>
              </a:rPr>
              <a:t>To confirm the values and correctness of the dataset, I have ran the code:</a:t>
            </a:r>
          </a:p>
          <a:p>
            <a:endParaRPr lang="en-IN"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err="1">
                <a:solidFill>
                  <a:schemeClr val="bg1"/>
                </a:solidFill>
                <a:latin typeface="Arial" panose="020B0604020202020204" pitchFamily="34" charset="0"/>
                <a:cs typeface="Arial" panose="020B0604020202020204" pitchFamily="34" charset="0"/>
              </a:rPr>
              <a:t>df.head</a:t>
            </a:r>
            <a:r>
              <a:rPr lang="en-IN" dirty="0">
                <a:solidFill>
                  <a:schemeClr val="bg1"/>
                </a:solidFill>
                <a:latin typeface="Arial" panose="020B0604020202020204" pitchFamily="34" charset="0"/>
                <a:cs typeface="Arial" panose="020B0604020202020204" pitchFamily="34" charset="0"/>
              </a:rPr>
              <a:t>() and </a:t>
            </a:r>
          </a:p>
          <a:p>
            <a:pPr marL="285750" indent="-285750">
              <a:buFont typeface="Arial" panose="020B0604020202020204" pitchFamily="34" charset="0"/>
              <a:buChar char="•"/>
            </a:pPr>
            <a:r>
              <a:rPr lang="en-IN" dirty="0" err="1">
                <a:solidFill>
                  <a:schemeClr val="bg1"/>
                </a:solidFill>
                <a:latin typeface="Arial" panose="020B0604020202020204" pitchFamily="34" charset="0"/>
                <a:cs typeface="Arial" panose="020B0604020202020204" pitchFamily="34" charset="0"/>
              </a:rPr>
              <a:t>df.tail</a:t>
            </a:r>
            <a:r>
              <a:rPr lang="en-IN" dirty="0">
                <a:solidFill>
                  <a:schemeClr val="bg1"/>
                </a:solidFill>
                <a:latin typeface="Arial" panose="020B0604020202020204" pitchFamily="34" charset="0"/>
                <a:cs typeface="Arial" panose="020B0604020202020204" pitchFamily="34" charset="0"/>
              </a:rPr>
              <a:t>()</a:t>
            </a:r>
          </a:p>
          <a:p>
            <a:r>
              <a:rPr lang="en-IN" dirty="0">
                <a:solidFill>
                  <a:schemeClr val="bg1"/>
                </a:solidFill>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r>
              <a:rPr lang="en-IN" dirty="0">
                <a:solidFill>
                  <a:schemeClr val="bg1"/>
                </a:solidFill>
                <a:latin typeface="Arial" panose="020B0604020202020204" pitchFamily="34" charset="0"/>
                <a:cs typeface="Arial" panose="020B0604020202020204" pitchFamily="34" charset="0"/>
              </a:rPr>
              <a:t>It showed the first five and last   five data of the dataset respectively.</a:t>
            </a:r>
          </a:p>
        </p:txBody>
      </p:sp>
    </p:spTree>
    <p:extLst>
      <p:ext uri="{BB962C8B-B14F-4D97-AF65-F5344CB8AC3E}">
        <p14:creationId xmlns:p14="http://schemas.microsoft.com/office/powerpoint/2010/main" val="3618267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8598801-9E43-B22D-8859-E38FC052162D}"/>
              </a:ext>
            </a:extLst>
          </p:cNvPr>
          <p:cNvPicPr>
            <a:picLocks noChangeAspect="1"/>
          </p:cNvPicPr>
          <p:nvPr/>
        </p:nvPicPr>
        <p:blipFill>
          <a:blip r:embed="rId2"/>
          <a:stretch>
            <a:fillRect/>
          </a:stretch>
        </p:blipFill>
        <p:spPr>
          <a:xfrm>
            <a:off x="325080" y="163784"/>
            <a:ext cx="7120054" cy="3149857"/>
          </a:xfrm>
          <a:prstGeom prst="rect">
            <a:avLst/>
          </a:prstGeom>
        </p:spPr>
      </p:pic>
      <p:sp>
        <p:nvSpPr>
          <p:cNvPr id="4" name="TextBox 3">
            <a:extLst>
              <a:ext uri="{FF2B5EF4-FFF2-40B4-BE49-F238E27FC236}">
                <a16:creationId xmlns:a16="http://schemas.microsoft.com/office/drawing/2014/main" id="{92D1E40F-9429-C992-1472-96E97A4EA363}"/>
              </a:ext>
            </a:extLst>
          </p:cNvPr>
          <p:cNvSpPr txBox="1"/>
          <p:nvPr/>
        </p:nvSpPr>
        <p:spPr>
          <a:xfrm>
            <a:off x="7875639" y="442452"/>
            <a:ext cx="4021393" cy="3693319"/>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1"/>
                </a:solidFill>
                <a:latin typeface="Arial" panose="020B0604020202020204" pitchFamily="34" charset="0"/>
                <a:cs typeface="Arial" panose="020B0604020202020204" pitchFamily="34" charset="0"/>
              </a:rPr>
              <a:t>True news dataset is read as ‘df01’.</a:t>
            </a:r>
          </a:p>
          <a:p>
            <a:pPr marL="285750" indent="-285750">
              <a:buFont typeface="Arial" panose="020B0604020202020204" pitchFamily="34" charset="0"/>
              <a:buChar char="•"/>
            </a:pPr>
            <a:endParaRPr lang="en-IN"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chemeClr val="bg1"/>
                </a:solidFill>
                <a:latin typeface="Arial" panose="020B0604020202020204" pitchFamily="34" charset="0"/>
                <a:cs typeface="Arial" panose="020B0604020202020204" pitchFamily="34" charset="0"/>
              </a:rPr>
              <a:t>It is having 4 columns :</a:t>
            </a:r>
          </a:p>
          <a:p>
            <a:r>
              <a:rPr lang="en-IN" dirty="0">
                <a:solidFill>
                  <a:schemeClr val="bg1"/>
                </a:solidFill>
                <a:latin typeface="Arial" panose="020B0604020202020204" pitchFamily="34" charset="0"/>
                <a:cs typeface="Arial" panose="020B0604020202020204" pitchFamily="34" charset="0"/>
              </a:rPr>
              <a:t>    Title, text, subject and date.</a:t>
            </a:r>
          </a:p>
          <a:p>
            <a:endParaRPr lang="en-IN"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chemeClr val="bg1"/>
                </a:solidFill>
                <a:latin typeface="Arial" panose="020B0604020202020204" pitchFamily="34" charset="0"/>
                <a:cs typeface="Arial" panose="020B0604020202020204" pitchFamily="34" charset="0"/>
              </a:rPr>
              <a:t>The data in the true news dataset is correct.</a:t>
            </a:r>
          </a:p>
          <a:p>
            <a:pPr marL="285750" indent="-285750">
              <a:buFont typeface="Arial" panose="020B0604020202020204" pitchFamily="34" charset="0"/>
              <a:buChar char="•"/>
            </a:pPr>
            <a:endParaRPr lang="en-IN"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chemeClr val="bg1"/>
                </a:solidFill>
                <a:latin typeface="Arial" panose="020B0604020202020204" pitchFamily="34" charset="0"/>
                <a:cs typeface="Arial" panose="020B0604020202020204" pitchFamily="34" charset="0"/>
              </a:rPr>
              <a:t>This is also cross verified by df01.head() and </a:t>
            </a:r>
          </a:p>
          <a:p>
            <a:r>
              <a:rPr lang="en-IN" dirty="0">
                <a:solidFill>
                  <a:schemeClr val="bg1"/>
                </a:solidFill>
                <a:latin typeface="Arial" panose="020B0604020202020204" pitchFamily="34" charset="0"/>
                <a:cs typeface="Arial" panose="020B0604020202020204" pitchFamily="34" charset="0"/>
              </a:rPr>
              <a:t>     df01.tail()</a:t>
            </a:r>
          </a:p>
          <a:p>
            <a:endParaRPr lang="en-IN" dirty="0">
              <a:solidFill>
                <a:schemeClr val="bg1"/>
              </a:solidFill>
            </a:endParaRPr>
          </a:p>
        </p:txBody>
      </p:sp>
      <p:pic>
        <p:nvPicPr>
          <p:cNvPr id="6" name="Picture 5">
            <a:extLst>
              <a:ext uri="{FF2B5EF4-FFF2-40B4-BE49-F238E27FC236}">
                <a16:creationId xmlns:a16="http://schemas.microsoft.com/office/drawing/2014/main" id="{473CB88D-E287-F365-E6C7-5883FFDB24A6}"/>
              </a:ext>
            </a:extLst>
          </p:cNvPr>
          <p:cNvPicPr>
            <a:picLocks noChangeAspect="1"/>
          </p:cNvPicPr>
          <p:nvPr/>
        </p:nvPicPr>
        <p:blipFill>
          <a:blip r:embed="rId3"/>
          <a:stretch>
            <a:fillRect/>
          </a:stretch>
        </p:blipFill>
        <p:spPr>
          <a:xfrm>
            <a:off x="294968" y="3429000"/>
            <a:ext cx="7120054" cy="3149858"/>
          </a:xfrm>
          <a:prstGeom prst="rect">
            <a:avLst/>
          </a:prstGeom>
        </p:spPr>
      </p:pic>
    </p:spTree>
    <p:extLst>
      <p:ext uri="{BB962C8B-B14F-4D97-AF65-F5344CB8AC3E}">
        <p14:creationId xmlns:p14="http://schemas.microsoft.com/office/powerpoint/2010/main" val="67010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E35BE3-03A9-8AF9-1DAB-7A82D4365A2F}"/>
              </a:ext>
            </a:extLst>
          </p:cNvPr>
          <p:cNvSpPr txBox="1"/>
          <p:nvPr/>
        </p:nvSpPr>
        <p:spPr>
          <a:xfrm>
            <a:off x="754010" y="290407"/>
            <a:ext cx="10824579" cy="923330"/>
          </a:xfrm>
          <a:prstGeom prst="rect">
            <a:avLst/>
          </a:prstGeom>
          <a:noFill/>
        </p:spPr>
        <p:txBody>
          <a:bodyPr wrap="square" rtlCol="0">
            <a:spAutoFit/>
          </a:bodyPr>
          <a:lstStyle/>
          <a:p>
            <a:r>
              <a:rPr lang="en-IN" b="1" dirty="0">
                <a:solidFill>
                  <a:schemeClr val="bg1"/>
                </a:solidFill>
                <a:latin typeface="Arial" panose="020B0604020202020204" pitchFamily="34" charset="0"/>
                <a:cs typeface="Arial" panose="020B0604020202020204" pitchFamily="34" charset="0"/>
              </a:rPr>
              <a:t>EDA:</a:t>
            </a:r>
          </a:p>
          <a:p>
            <a:endParaRPr lang="en-IN" dirty="0">
              <a:solidFill>
                <a:schemeClr val="bg1"/>
              </a:solidFill>
              <a:latin typeface="Arial" panose="020B0604020202020204" pitchFamily="34" charset="0"/>
              <a:cs typeface="Arial" panose="020B0604020202020204" pitchFamily="34" charset="0"/>
            </a:endParaRPr>
          </a:p>
          <a:p>
            <a:r>
              <a:rPr lang="en-IN" dirty="0">
                <a:solidFill>
                  <a:schemeClr val="bg1"/>
                </a:solidFill>
                <a:latin typeface="Arial" panose="020B0604020202020204" pitchFamily="34" charset="0"/>
                <a:cs typeface="Arial" panose="020B0604020202020204" pitchFamily="34" charset="0"/>
              </a:rPr>
              <a:t>To check how many article per subject we have ran the following code</a:t>
            </a:r>
            <a:r>
              <a:rPr lang="en-IN" b="1" dirty="0">
                <a:solidFill>
                  <a:schemeClr val="bg1"/>
                </a:solidFill>
                <a:latin typeface="Arial" panose="020B0604020202020204" pitchFamily="34" charset="0"/>
                <a:cs typeface="Arial" panose="020B0604020202020204" pitchFamily="34" charset="0"/>
              </a:rPr>
              <a:t>:</a:t>
            </a:r>
          </a:p>
        </p:txBody>
      </p:sp>
      <p:pic>
        <p:nvPicPr>
          <p:cNvPr id="4" name="Picture 3">
            <a:extLst>
              <a:ext uri="{FF2B5EF4-FFF2-40B4-BE49-F238E27FC236}">
                <a16:creationId xmlns:a16="http://schemas.microsoft.com/office/drawing/2014/main" id="{060DAB50-5527-78B4-68BB-6CD7BECFC291}"/>
              </a:ext>
            </a:extLst>
          </p:cNvPr>
          <p:cNvPicPr>
            <a:picLocks noChangeAspect="1"/>
          </p:cNvPicPr>
          <p:nvPr/>
        </p:nvPicPr>
        <p:blipFill>
          <a:blip r:embed="rId2"/>
          <a:stretch>
            <a:fillRect/>
          </a:stretch>
        </p:blipFill>
        <p:spPr>
          <a:xfrm>
            <a:off x="799914" y="1213737"/>
            <a:ext cx="10732769" cy="4649853"/>
          </a:xfrm>
          <a:prstGeom prst="rect">
            <a:avLst/>
          </a:prstGeom>
        </p:spPr>
      </p:pic>
    </p:spTree>
    <p:extLst>
      <p:ext uri="{BB962C8B-B14F-4D97-AF65-F5344CB8AC3E}">
        <p14:creationId xmlns:p14="http://schemas.microsoft.com/office/powerpoint/2010/main" val="2378957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54112F-9C2F-650A-73B5-29C0AC5D5C46}"/>
              </a:ext>
            </a:extLst>
          </p:cNvPr>
          <p:cNvPicPr>
            <a:picLocks noChangeAspect="1"/>
          </p:cNvPicPr>
          <p:nvPr/>
        </p:nvPicPr>
        <p:blipFill>
          <a:blip r:embed="rId2"/>
          <a:stretch>
            <a:fillRect/>
          </a:stretch>
        </p:blipFill>
        <p:spPr>
          <a:xfrm>
            <a:off x="731245" y="798310"/>
            <a:ext cx="8664215" cy="3727970"/>
          </a:xfrm>
          <a:prstGeom prst="rect">
            <a:avLst/>
          </a:prstGeom>
        </p:spPr>
      </p:pic>
      <p:sp>
        <p:nvSpPr>
          <p:cNvPr id="4" name="TextBox 3">
            <a:extLst>
              <a:ext uri="{FF2B5EF4-FFF2-40B4-BE49-F238E27FC236}">
                <a16:creationId xmlns:a16="http://schemas.microsoft.com/office/drawing/2014/main" id="{A8DB4533-92B9-08FB-5C4C-BFF872B41CC1}"/>
              </a:ext>
            </a:extLst>
          </p:cNvPr>
          <p:cNvSpPr txBox="1"/>
          <p:nvPr/>
        </p:nvSpPr>
        <p:spPr>
          <a:xfrm>
            <a:off x="587022" y="428978"/>
            <a:ext cx="10522938" cy="369332"/>
          </a:xfrm>
          <a:prstGeom prst="rect">
            <a:avLst/>
          </a:prstGeom>
          <a:noFill/>
        </p:spPr>
        <p:txBody>
          <a:bodyPr wrap="square" rtlCol="0">
            <a:spAutoFit/>
          </a:bodyPr>
          <a:lstStyle/>
          <a:p>
            <a:r>
              <a:rPr lang="en-IN" dirty="0">
                <a:solidFill>
                  <a:schemeClr val="bg1"/>
                </a:solidFill>
                <a:latin typeface="Arial" panose="020B0604020202020204" pitchFamily="34" charset="0"/>
                <a:cs typeface="Arial" panose="020B0604020202020204" pitchFamily="34" charset="0"/>
              </a:rPr>
              <a:t>To check how many fake and real articles are there we ran the following code:</a:t>
            </a:r>
          </a:p>
        </p:txBody>
      </p:sp>
      <p:sp>
        <p:nvSpPr>
          <p:cNvPr id="5" name="TextBox 4">
            <a:extLst>
              <a:ext uri="{FF2B5EF4-FFF2-40B4-BE49-F238E27FC236}">
                <a16:creationId xmlns:a16="http://schemas.microsoft.com/office/drawing/2014/main" id="{95BDB1EF-A4D0-0D39-82D9-693143DF30BB}"/>
              </a:ext>
            </a:extLst>
          </p:cNvPr>
          <p:cNvSpPr txBox="1"/>
          <p:nvPr/>
        </p:nvSpPr>
        <p:spPr>
          <a:xfrm>
            <a:off x="731245" y="4775200"/>
            <a:ext cx="8819155" cy="1477328"/>
          </a:xfrm>
          <a:prstGeom prst="rect">
            <a:avLst/>
          </a:prstGeom>
          <a:noFill/>
        </p:spPr>
        <p:txBody>
          <a:bodyPr wrap="square" rtlCol="0">
            <a:spAutoFit/>
          </a:bodyPr>
          <a:lstStyle/>
          <a:p>
            <a:r>
              <a:rPr lang="en-IN" dirty="0">
                <a:solidFill>
                  <a:schemeClr val="bg1"/>
                </a:solidFill>
                <a:latin typeface="Arial" panose="020B0604020202020204" pitchFamily="34" charset="0"/>
                <a:cs typeface="Arial" panose="020B0604020202020204" pitchFamily="34" charset="0"/>
              </a:rPr>
              <a:t>From the above graph we can say that there are </a:t>
            </a:r>
          </a:p>
          <a:p>
            <a:endParaRPr lang="en-IN" dirty="0">
              <a:solidFill>
                <a:schemeClr val="bg1"/>
              </a:solidFill>
              <a:latin typeface="Arial" panose="020B0604020202020204" pitchFamily="34" charset="0"/>
              <a:cs typeface="Arial" panose="020B0604020202020204" pitchFamily="34" charset="0"/>
            </a:endParaRPr>
          </a:p>
          <a:p>
            <a:r>
              <a:rPr lang="en-IN" b="1" dirty="0">
                <a:solidFill>
                  <a:schemeClr val="bg1"/>
                </a:solidFill>
                <a:latin typeface="Arial" panose="020B0604020202020204" pitchFamily="34" charset="0"/>
                <a:cs typeface="Arial" panose="020B0604020202020204" pitchFamily="34" charset="0"/>
              </a:rPr>
              <a:t>23502</a:t>
            </a:r>
            <a:r>
              <a:rPr lang="en-IN" dirty="0">
                <a:solidFill>
                  <a:schemeClr val="bg1"/>
                </a:solidFill>
                <a:latin typeface="Arial" panose="020B0604020202020204" pitchFamily="34" charset="0"/>
                <a:cs typeface="Arial" panose="020B0604020202020204" pitchFamily="34" charset="0"/>
              </a:rPr>
              <a:t> fake articles as it is denoted by 0.</a:t>
            </a:r>
          </a:p>
          <a:p>
            <a:endParaRPr lang="en-IN" dirty="0">
              <a:solidFill>
                <a:schemeClr val="bg1"/>
              </a:solidFill>
              <a:latin typeface="Arial" panose="020B0604020202020204" pitchFamily="34" charset="0"/>
              <a:cs typeface="Arial" panose="020B0604020202020204" pitchFamily="34" charset="0"/>
            </a:endParaRPr>
          </a:p>
          <a:p>
            <a:r>
              <a:rPr lang="en-IN" b="1" dirty="0">
                <a:solidFill>
                  <a:schemeClr val="bg1"/>
                </a:solidFill>
                <a:latin typeface="Arial" panose="020B0604020202020204" pitchFamily="34" charset="0"/>
                <a:cs typeface="Arial" panose="020B0604020202020204" pitchFamily="34" charset="0"/>
              </a:rPr>
              <a:t>21417</a:t>
            </a:r>
            <a:r>
              <a:rPr lang="en-IN" dirty="0">
                <a:solidFill>
                  <a:schemeClr val="bg1"/>
                </a:solidFill>
                <a:latin typeface="Arial" panose="020B0604020202020204" pitchFamily="34" charset="0"/>
                <a:cs typeface="Arial" panose="020B0604020202020204" pitchFamily="34" charset="0"/>
              </a:rPr>
              <a:t> real articles and it is denoted by 1.</a:t>
            </a:r>
          </a:p>
        </p:txBody>
      </p:sp>
    </p:spTree>
    <p:extLst>
      <p:ext uri="{BB962C8B-B14F-4D97-AF65-F5344CB8AC3E}">
        <p14:creationId xmlns:p14="http://schemas.microsoft.com/office/powerpoint/2010/main" val="1979426376"/>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4603</TotalTime>
  <Words>707</Words>
  <Application>Microsoft Office PowerPoint</Application>
  <PresentationFormat>Widescreen</PresentationFormat>
  <Paragraphs>84</Paragraphs>
  <Slides>19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Century Gothic</vt:lpstr>
      <vt:lpstr>Times New Roman</vt:lpstr>
      <vt:lpstr>Wingdings</vt:lpstr>
      <vt:lpstr>Wingdings 3</vt:lpstr>
      <vt:lpstr>Slice</vt:lpstr>
      <vt:lpstr>FAKE NEWS REPORT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REPORT</dc:title>
  <dc:creator>Aarti Ambhore</dc:creator>
  <cp:lastModifiedBy>Aarti Ambhore</cp:lastModifiedBy>
  <cp:revision>7</cp:revision>
  <dcterms:created xsi:type="dcterms:W3CDTF">2023-01-04T14:07:00Z</dcterms:created>
  <dcterms:modified xsi:type="dcterms:W3CDTF">2023-01-08T15:55:15Z</dcterms:modified>
</cp:coreProperties>
</file>