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6"/>
  </p:notesMasterIdLst>
  <p:sldIdLst>
    <p:sldId id="353" r:id="rId2"/>
    <p:sldId id="259" r:id="rId3"/>
    <p:sldId id="303" r:id="rId4"/>
    <p:sldId id="304" r:id="rId5"/>
    <p:sldId id="261" r:id="rId6"/>
    <p:sldId id="288" r:id="rId7"/>
    <p:sldId id="344" r:id="rId8"/>
    <p:sldId id="311" r:id="rId9"/>
    <p:sldId id="291" r:id="rId10"/>
    <p:sldId id="305" r:id="rId11"/>
    <p:sldId id="333" r:id="rId12"/>
    <p:sldId id="354" r:id="rId13"/>
    <p:sldId id="336" r:id="rId14"/>
    <p:sldId id="337" r:id="rId15"/>
    <p:sldId id="338" r:id="rId16"/>
    <p:sldId id="266" r:id="rId17"/>
    <p:sldId id="339" r:id="rId18"/>
    <p:sldId id="307" r:id="rId19"/>
    <p:sldId id="340" r:id="rId20"/>
    <p:sldId id="342" r:id="rId21"/>
    <p:sldId id="343" r:id="rId22"/>
    <p:sldId id="306" r:id="rId23"/>
    <p:sldId id="296" r:id="rId24"/>
    <p:sldId id="309" r:id="rId25"/>
    <p:sldId id="265" r:id="rId26"/>
    <p:sldId id="346" r:id="rId27"/>
    <p:sldId id="274" r:id="rId28"/>
    <p:sldId id="347" r:id="rId29"/>
    <p:sldId id="301" r:id="rId30"/>
    <p:sldId id="286" r:id="rId31"/>
    <p:sldId id="355" r:id="rId32"/>
    <p:sldId id="356" r:id="rId33"/>
    <p:sldId id="285" r:id="rId34"/>
    <p:sldId id="29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19-12-2022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6757954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564244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7691165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452940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8322701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0E9758-A4C1-422D-BC12-91C8DB7B1F83}"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2880460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0E9758-A4C1-422D-BC12-91C8DB7B1F83}" type="datetimeFigureOut">
              <a:rPr lang="en-IN" smtClean="0"/>
              <a:t>19-12-2022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8523390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0872581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4891129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8494631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1739437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E9758-A4C1-422D-BC12-91C8DB7B1F83}"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548009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E9758-A4C1-422D-BC12-91C8DB7B1F83}"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7007045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E9758-A4C1-422D-BC12-91C8DB7B1F83}"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3612194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9758-A4C1-422D-BC12-91C8DB7B1F83}"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5974562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1445668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584570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A0E9758-A4C1-422D-BC12-91C8DB7B1F83}" type="datetimeFigureOut">
              <a:rPr lang="en-IN" smtClean="0"/>
              <a:t>19-12-2022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595187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9318-83E3-A226-7962-C3F6449ADB1F}"/>
              </a:ext>
            </a:extLst>
          </p:cNvPr>
          <p:cNvSpPr>
            <a:spLocks noGrp="1"/>
          </p:cNvSpPr>
          <p:nvPr>
            <p:ph type="title"/>
          </p:nvPr>
        </p:nvSpPr>
        <p:spPr/>
        <p:txBody>
          <a:bodyPr/>
          <a:lstStyle/>
          <a:p>
            <a:r>
              <a:rPr lang="en-IN" b="1" dirty="0">
                <a:latin typeface="Calibri" panose="020F0502020204030204" pitchFamily="34" charset="0"/>
                <a:cs typeface="Calibri" panose="020F0502020204030204" pitchFamily="34" charset="0"/>
              </a:rPr>
              <a:t>USED CAR PRICE PREDICTION</a:t>
            </a:r>
          </a:p>
        </p:txBody>
      </p:sp>
      <p:sp>
        <p:nvSpPr>
          <p:cNvPr id="3" name="Text Placeholder 2">
            <a:extLst>
              <a:ext uri="{FF2B5EF4-FFF2-40B4-BE49-F238E27FC236}">
                <a16:creationId xmlns:a16="http://schemas.microsoft.com/office/drawing/2014/main" id="{11D2AD86-775E-3536-E72A-DA692131926B}"/>
              </a:ext>
            </a:extLst>
          </p:cNvPr>
          <p:cNvSpPr>
            <a:spLocks noGrp="1"/>
          </p:cNvSpPr>
          <p:nvPr>
            <p:ph type="body" idx="1"/>
          </p:nvPr>
        </p:nvSpPr>
        <p:spPr/>
        <p:txBody>
          <a:bodyPr/>
          <a:lstStyle/>
          <a:p>
            <a:endParaRPr lang="en-IN" dirty="0"/>
          </a:p>
          <a:p>
            <a:endParaRPr lang="en-IN" dirty="0"/>
          </a:p>
          <a:p>
            <a:r>
              <a:rPr lang="en-IN" b="1" dirty="0">
                <a:solidFill>
                  <a:schemeClr val="accent6">
                    <a:lumMod val="50000"/>
                  </a:schemeClr>
                </a:solidFill>
              </a:rPr>
              <a:t>Aarti A Ambhore</a:t>
            </a:r>
          </a:p>
        </p:txBody>
      </p:sp>
    </p:spTree>
    <p:extLst>
      <p:ext uri="{BB962C8B-B14F-4D97-AF65-F5344CB8AC3E}">
        <p14:creationId xmlns:p14="http://schemas.microsoft.com/office/powerpoint/2010/main" val="40091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72" y="541176"/>
            <a:ext cx="9422095" cy="1595534"/>
          </a:xfrm>
        </p:spPr>
        <p:txBody>
          <a:bodyPr/>
          <a:lstStyle/>
          <a:p>
            <a:r>
              <a:rPr lang="en-US" sz="2800" b="1" dirty="0">
                <a:latin typeface="Calibri" panose="020F0502020204030204" pitchFamily="34" charset="0"/>
                <a:cs typeface="Calibri" panose="020F0502020204030204" pitchFamily="34" charset="0"/>
              </a:rPr>
              <a:t>Target Variable (Selling Price)</a:t>
            </a:r>
            <a:br>
              <a:rPr lang="en-US" sz="28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Univariate Analysis</a:t>
            </a:r>
            <a:endParaRPr lang="en-IN" sz="20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1629B46-D05D-A747-E324-4AE34C6E7BF5}"/>
              </a:ext>
            </a:extLst>
          </p:cNvPr>
          <p:cNvPicPr>
            <a:picLocks noChangeAspect="1"/>
          </p:cNvPicPr>
          <p:nvPr/>
        </p:nvPicPr>
        <p:blipFill>
          <a:blip r:embed="rId2"/>
          <a:stretch>
            <a:fillRect/>
          </a:stretch>
        </p:blipFill>
        <p:spPr>
          <a:xfrm>
            <a:off x="224292" y="2239347"/>
            <a:ext cx="6061682" cy="4077477"/>
          </a:xfrm>
          <a:prstGeom prst="rect">
            <a:avLst/>
          </a:prstGeom>
        </p:spPr>
      </p:pic>
      <p:sp>
        <p:nvSpPr>
          <p:cNvPr id="11" name="TextBox 10">
            <a:extLst>
              <a:ext uri="{FF2B5EF4-FFF2-40B4-BE49-F238E27FC236}">
                <a16:creationId xmlns:a16="http://schemas.microsoft.com/office/drawing/2014/main" id="{3740A414-F61A-12E1-786E-135E24A922DF}"/>
              </a:ext>
            </a:extLst>
          </p:cNvPr>
          <p:cNvSpPr txBox="1"/>
          <p:nvPr/>
        </p:nvSpPr>
        <p:spPr>
          <a:xfrm>
            <a:off x="6285973" y="2752531"/>
            <a:ext cx="5610557"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From the graph we can say that the data is normally distributed.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380" y="3441700"/>
            <a:ext cx="3563620" cy="582930"/>
          </a:xfrm>
        </p:spPr>
        <p:txBody>
          <a:bodyPr/>
          <a:lstStyle/>
          <a:p>
            <a:r>
              <a:rPr lang="en-IN" altLang="en-US"/>
              <a:t>Manual Used Car are mostly available for sale</a:t>
            </a:r>
          </a:p>
        </p:txBody>
      </p:sp>
      <p:pic>
        <p:nvPicPr>
          <p:cNvPr id="7" name="Picture 6">
            <a:extLst>
              <a:ext uri="{FF2B5EF4-FFF2-40B4-BE49-F238E27FC236}">
                <a16:creationId xmlns:a16="http://schemas.microsoft.com/office/drawing/2014/main" id="{66EDD563-14A5-4597-BDE8-9D7B9658AC0D}"/>
              </a:ext>
            </a:extLst>
          </p:cNvPr>
          <p:cNvPicPr>
            <a:picLocks noChangeAspect="1"/>
          </p:cNvPicPr>
          <p:nvPr/>
        </p:nvPicPr>
        <p:blipFill>
          <a:blip r:embed="rId2"/>
          <a:stretch>
            <a:fillRect/>
          </a:stretch>
        </p:blipFill>
        <p:spPr>
          <a:xfrm>
            <a:off x="516260" y="830422"/>
            <a:ext cx="4656223" cy="3409314"/>
          </a:xfrm>
          <a:prstGeom prst="rect">
            <a:avLst/>
          </a:prstGeom>
        </p:spPr>
      </p:pic>
      <p:pic>
        <p:nvPicPr>
          <p:cNvPr id="9" name="Picture 8">
            <a:extLst>
              <a:ext uri="{FF2B5EF4-FFF2-40B4-BE49-F238E27FC236}">
                <a16:creationId xmlns:a16="http://schemas.microsoft.com/office/drawing/2014/main" id="{48D5A76C-175D-D68A-2271-F0879B3907C5}"/>
              </a:ext>
            </a:extLst>
          </p:cNvPr>
          <p:cNvPicPr>
            <a:picLocks noChangeAspect="1"/>
          </p:cNvPicPr>
          <p:nvPr/>
        </p:nvPicPr>
        <p:blipFill>
          <a:blip r:embed="rId3"/>
          <a:stretch>
            <a:fillRect/>
          </a:stretch>
        </p:blipFill>
        <p:spPr>
          <a:xfrm>
            <a:off x="6372809" y="830426"/>
            <a:ext cx="4890246" cy="3409314"/>
          </a:xfrm>
          <a:prstGeom prst="rect">
            <a:avLst/>
          </a:prstGeom>
        </p:spPr>
      </p:pic>
      <p:sp>
        <p:nvSpPr>
          <p:cNvPr id="10" name="TextBox 9">
            <a:extLst>
              <a:ext uri="{FF2B5EF4-FFF2-40B4-BE49-F238E27FC236}">
                <a16:creationId xmlns:a16="http://schemas.microsoft.com/office/drawing/2014/main" id="{7B909BA1-6DE9-DC26-6CBB-A6FF4E9F1132}"/>
              </a:ext>
            </a:extLst>
          </p:cNvPr>
          <p:cNvSpPr txBox="1"/>
          <p:nvPr/>
        </p:nvSpPr>
        <p:spPr>
          <a:xfrm>
            <a:off x="326571" y="4469363"/>
            <a:ext cx="9199984" cy="1908215"/>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From above both the graphs we can say that,</a:t>
            </a:r>
          </a:p>
          <a:p>
            <a:r>
              <a:rPr lang="en-IN" sz="20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
            </a:pPr>
            <a:r>
              <a:rPr lang="en-IN" sz="2000" dirty="0">
                <a:latin typeface="Calibri" panose="020F0502020204030204" pitchFamily="34" charset="0"/>
                <a:cs typeface="Calibri" panose="020F0502020204030204" pitchFamily="34" charset="0"/>
              </a:rPr>
              <a:t>Manual cars are highly available for the sale</a:t>
            </a:r>
          </a:p>
          <a:p>
            <a:endParaRPr lang="en-IN"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2000" dirty="0">
                <a:latin typeface="Calibri" panose="020F0502020204030204" pitchFamily="34" charset="0"/>
                <a:cs typeface="Calibri" panose="020F0502020204030204" pitchFamily="34" charset="0"/>
              </a:rPr>
              <a:t>And cars with petrol and diesel are available for sales respectively.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5AF7C-AA39-4065-FDDC-3B82769443D4}"/>
              </a:ext>
            </a:extLst>
          </p:cNvPr>
          <p:cNvPicPr>
            <a:picLocks noChangeAspect="1"/>
          </p:cNvPicPr>
          <p:nvPr/>
        </p:nvPicPr>
        <p:blipFill>
          <a:blip r:embed="rId2"/>
          <a:stretch>
            <a:fillRect/>
          </a:stretch>
        </p:blipFill>
        <p:spPr>
          <a:xfrm>
            <a:off x="566466" y="835806"/>
            <a:ext cx="5529534" cy="3493598"/>
          </a:xfrm>
          <a:prstGeom prst="rect">
            <a:avLst/>
          </a:prstGeom>
        </p:spPr>
      </p:pic>
      <p:sp>
        <p:nvSpPr>
          <p:cNvPr id="5" name="TextBox 4">
            <a:extLst>
              <a:ext uri="{FF2B5EF4-FFF2-40B4-BE49-F238E27FC236}">
                <a16:creationId xmlns:a16="http://schemas.microsoft.com/office/drawing/2014/main" id="{F6AD2A8B-C0B0-7777-DE8B-F2175820AD9F}"/>
              </a:ext>
            </a:extLst>
          </p:cNvPr>
          <p:cNvSpPr txBox="1"/>
          <p:nvPr/>
        </p:nvSpPr>
        <p:spPr>
          <a:xfrm>
            <a:off x="839755" y="4553339"/>
            <a:ext cx="1048760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From the above graph we can say that most of the cars are manufactured in 2017, 2015 followed by 2016 </a:t>
            </a:r>
          </a:p>
        </p:txBody>
      </p:sp>
    </p:spTree>
    <p:extLst>
      <p:ext uri="{BB962C8B-B14F-4D97-AF65-F5344CB8AC3E}">
        <p14:creationId xmlns:p14="http://schemas.microsoft.com/office/powerpoint/2010/main" val="66060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6449"/>
            <a:ext cx="10972800" cy="755780"/>
          </a:xfrm>
        </p:spPr>
        <p:txBody>
          <a:bodyPr/>
          <a:lstStyle/>
          <a:p>
            <a:r>
              <a:rPr lang="en-IN" altLang="en-US" sz="2000" dirty="0">
                <a:latin typeface="Calibri" panose="020F0502020204030204" pitchFamily="34" charset="0"/>
                <a:cs typeface="Calibri" panose="020F0502020204030204" pitchFamily="34" charset="0"/>
              </a:rPr>
              <a:t>Automatic Car Price is higher when compared to Manual Car transmission Car Price</a:t>
            </a:r>
          </a:p>
        </p:txBody>
      </p:sp>
      <p:pic>
        <p:nvPicPr>
          <p:cNvPr id="7" name="Picture 6">
            <a:extLst>
              <a:ext uri="{FF2B5EF4-FFF2-40B4-BE49-F238E27FC236}">
                <a16:creationId xmlns:a16="http://schemas.microsoft.com/office/drawing/2014/main" id="{DAF1A080-F3AA-E966-9F71-42DB8B9C08D2}"/>
              </a:ext>
            </a:extLst>
          </p:cNvPr>
          <p:cNvPicPr>
            <a:picLocks noChangeAspect="1"/>
          </p:cNvPicPr>
          <p:nvPr/>
        </p:nvPicPr>
        <p:blipFill>
          <a:blip r:embed="rId2"/>
          <a:stretch>
            <a:fillRect/>
          </a:stretch>
        </p:blipFill>
        <p:spPr>
          <a:xfrm>
            <a:off x="413151" y="1927838"/>
            <a:ext cx="8062659" cy="40846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454660"/>
            <a:ext cx="9721915" cy="1672720"/>
          </a:xfrm>
        </p:spPr>
        <p:txBody>
          <a:bodyPr/>
          <a:lstStyle/>
          <a:p>
            <a:r>
              <a:rPr lang="en-IN" altLang="en-US" sz="2800" dirty="0">
                <a:latin typeface="Calibri" panose="020F0502020204030204" pitchFamily="34" charset="0"/>
                <a:cs typeface="Calibri" panose="020F0502020204030204" pitchFamily="34" charset="0"/>
              </a:rPr>
              <a:t>Used Cars with fuel type: “Diesel” and “Petrol” are mostly costly</a:t>
            </a:r>
          </a:p>
        </p:txBody>
      </p:sp>
      <p:pic>
        <p:nvPicPr>
          <p:cNvPr id="4" name="Content Placeholder 3"/>
          <p:cNvPicPr>
            <a:picLocks noGrp="1" noChangeAspect="1"/>
          </p:cNvPicPr>
          <p:nvPr>
            <p:ph idx="1"/>
          </p:nvPr>
        </p:nvPicPr>
        <p:blipFill>
          <a:blip r:embed="rId2"/>
          <a:stretch>
            <a:fillRect/>
          </a:stretch>
        </p:blipFill>
        <p:spPr>
          <a:xfrm>
            <a:off x="1688842" y="2276668"/>
            <a:ext cx="7781730" cy="42827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659"/>
            <a:ext cx="10363200" cy="1542091"/>
          </a:xfrm>
        </p:spPr>
        <p:txBody>
          <a:bodyPr/>
          <a:lstStyle/>
          <a:p>
            <a:r>
              <a:rPr lang="en-IN" altLang="en-US" sz="2800" dirty="0">
                <a:latin typeface="Calibri" panose="020F0502020204030204" pitchFamily="34" charset="0"/>
                <a:cs typeface="Calibri" panose="020F0502020204030204" pitchFamily="34" charset="0"/>
              </a:rPr>
              <a:t>During 2013 - 2017, people were selling the cars with high price, but due to this pandemic (covid-19) the used car sale price is drastically reduced</a:t>
            </a:r>
          </a:p>
        </p:txBody>
      </p:sp>
      <p:pic>
        <p:nvPicPr>
          <p:cNvPr id="7" name="Picture 6">
            <a:extLst>
              <a:ext uri="{FF2B5EF4-FFF2-40B4-BE49-F238E27FC236}">
                <a16:creationId xmlns:a16="http://schemas.microsoft.com/office/drawing/2014/main" id="{0E83522A-3017-5EA6-DF4C-85962BEF0BF4}"/>
              </a:ext>
            </a:extLst>
          </p:cNvPr>
          <p:cNvPicPr>
            <a:picLocks noChangeAspect="1"/>
          </p:cNvPicPr>
          <p:nvPr/>
        </p:nvPicPr>
        <p:blipFill>
          <a:blip r:embed="rId2"/>
          <a:stretch>
            <a:fillRect/>
          </a:stretch>
        </p:blipFill>
        <p:spPr>
          <a:xfrm>
            <a:off x="990478" y="2219969"/>
            <a:ext cx="8176969" cy="39856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08" y="410548"/>
            <a:ext cx="6941976" cy="1250302"/>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3B95C01-4FD3-B678-5EC6-6FCCF5F212CB}"/>
              </a:ext>
            </a:extLst>
          </p:cNvPr>
          <p:cNvPicPr>
            <a:picLocks noChangeAspect="1"/>
          </p:cNvPicPr>
          <p:nvPr/>
        </p:nvPicPr>
        <p:blipFill>
          <a:blip r:embed="rId2"/>
          <a:stretch>
            <a:fillRect/>
          </a:stretch>
        </p:blipFill>
        <p:spPr>
          <a:xfrm>
            <a:off x="429209" y="1418253"/>
            <a:ext cx="7903028" cy="50291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5696147"/>
            <a:ext cx="10002415" cy="956580"/>
          </a:xfrm>
        </p:spPr>
        <p:txBody>
          <a:bodyPr/>
          <a:lstStyle/>
          <a:p>
            <a:r>
              <a:rPr lang="en-US" sz="1600" b="1" dirty="0">
                <a:solidFill>
                  <a:schemeClr val="tx1"/>
                </a:solidFill>
                <a:latin typeface="Calibri" panose="020F0502020204030204" pitchFamily="34" charset="0"/>
                <a:cs typeface="Calibri" panose="020F0502020204030204" pitchFamily="34" charset="0"/>
              </a:rPr>
              <a:t>We s</a:t>
            </a:r>
            <a:r>
              <a:rPr lang="en-IN" altLang="en-US" sz="1600" b="1" dirty="0" err="1">
                <a:solidFill>
                  <a:schemeClr val="tx1"/>
                </a:solidFill>
                <a:latin typeface="Calibri" panose="020F0502020204030204" pitchFamily="34" charset="0"/>
                <a:cs typeface="Calibri" panose="020F0502020204030204" pitchFamily="34" charset="0"/>
              </a:rPr>
              <a:t>ee</a:t>
            </a:r>
            <a:r>
              <a:rPr lang="en-IN" altLang="en-US" sz="1600" b="1" dirty="0">
                <a:solidFill>
                  <a:schemeClr val="tx1"/>
                </a:solidFill>
                <a:latin typeface="Calibri" panose="020F0502020204030204" pitchFamily="34" charset="0"/>
                <a:cs typeface="Calibri" panose="020F0502020204030204" pitchFamily="34" charset="0"/>
              </a:rPr>
              <a:t> that,</a:t>
            </a:r>
            <a:br>
              <a:rPr lang="en-US" sz="1600" b="1" dirty="0">
                <a:solidFill>
                  <a:schemeClr val="tx1"/>
                </a:solidFill>
                <a:latin typeface="Calibri" panose="020F0502020204030204" pitchFamily="34" charset="0"/>
                <a:cs typeface="Calibri" panose="020F0502020204030204" pitchFamily="34" charset="0"/>
              </a:rPr>
            </a:br>
            <a:r>
              <a:rPr lang="en-US" sz="1600" b="1" dirty="0">
                <a:solidFill>
                  <a:schemeClr val="tx1"/>
                </a:solidFill>
                <a:latin typeface="Calibri" panose="020F0502020204030204" pitchFamily="34" charset="0"/>
                <a:cs typeface="Calibri" panose="020F0502020204030204" pitchFamily="34" charset="0"/>
              </a:rPr>
              <a:t>the largest correlated features are "Engine" and "Price" with correlated values: "0.64"</a:t>
            </a:r>
            <a:br>
              <a:rPr lang="en-US" sz="1600" b="1" dirty="0">
                <a:solidFill>
                  <a:schemeClr val="tx1"/>
                </a:solidFill>
                <a:latin typeface="Calibri" panose="020F0502020204030204" pitchFamily="34" charset="0"/>
                <a:cs typeface="Calibri" panose="020F0502020204030204" pitchFamily="34" charset="0"/>
              </a:rPr>
            </a:br>
            <a:r>
              <a:rPr lang="en-US" sz="1600" b="1" dirty="0">
                <a:solidFill>
                  <a:schemeClr val="tx1"/>
                </a:solidFill>
                <a:latin typeface="Calibri" panose="020F0502020204030204" pitchFamily="34" charset="0"/>
                <a:cs typeface="Calibri" panose="020F0502020204030204" pitchFamily="34" charset="0"/>
              </a:rPr>
              <a:t>the lowest correlated features are "Owner(s)" and "Price" with correlated values: "-0.065"</a:t>
            </a:r>
          </a:p>
        </p:txBody>
      </p:sp>
      <p:pic>
        <p:nvPicPr>
          <p:cNvPr id="7" name="Picture 6">
            <a:extLst>
              <a:ext uri="{FF2B5EF4-FFF2-40B4-BE49-F238E27FC236}">
                <a16:creationId xmlns:a16="http://schemas.microsoft.com/office/drawing/2014/main" id="{37F5CF25-9AE6-F084-1A92-8E7FA5EB051A}"/>
              </a:ext>
            </a:extLst>
          </p:cNvPr>
          <p:cNvPicPr>
            <a:picLocks noChangeAspect="1"/>
          </p:cNvPicPr>
          <p:nvPr/>
        </p:nvPicPr>
        <p:blipFill>
          <a:blip r:embed="rId2"/>
          <a:stretch>
            <a:fillRect/>
          </a:stretch>
        </p:blipFill>
        <p:spPr>
          <a:xfrm>
            <a:off x="1916068" y="1161853"/>
            <a:ext cx="8359864" cy="45342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64826-CD4C-45DD-46F3-8ED3384BF846}"/>
              </a:ext>
            </a:extLst>
          </p:cNvPr>
          <p:cNvSpPr>
            <a:spLocks noGrp="1"/>
          </p:cNvSpPr>
          <p:nvPr>
            <p:ph type="title"/>
          </p:nvPr>
        </p:nvSpPr>
        <p:spPr>
          <a:xfrm>
            <a:off x="373224" y="438540"/>
            <a:ext cx="9543143" cy="457200"/>
          </a:xfrm>
        </p:spPr>
        <p:txBody>
          <a:bodyPr/>
          <a:lstStyle/>
          <a:p>
            <a:r>
              <a:rPr lang="en-IN" sz="2800" b="1" dirty="0">
                <a:latin typeface="Calibri" panose="020F0502020204030204" pitchFamily="34" charset="0"/>
                <a:cs typeface="Calibri" panose="020F0502020204030204" pitchFamily="34" charset="0"/>
              </a:rPr>
              <a:t>Checking the distribution:</a:t>
            </a:r>
          </a:p>
        </p:txBody>
      </p:sp>
      <p:pic>
        <p:nvPicPr>
          <p:cNvPr id="13" name="Picture 12">
            <a:extLst>
              <a:ext uri="{FF2B5EF4-FFF2-40B4-BE49-F238E27FC236}">
                <a16:creationId xmlns:a16="http://schemas.microsoft.com/office/drawing/2014/main" id="{46598636-E4D4-E941-7CA6-51A8B968DD61}"/>
              </a:ext>
            </a:extLst>
          </p:cNvPr>
          <p:cNvPicPr>
            <a:picLocks noChangeAspect="1"/>
          </p:cNvPicPr>
          <p:nvPr/>
        </p:nvPicPr>
        <p:blipFill>
          <a:blip r:embed="rId2"/>
          <a:stretch>
            <a:fillRect/>
          </a:stretch>
        </p:blipFill>
        <p:spPr>
          <a:xfrm>
            <a:off x="111967" y="957938"/>
            <a:ext cx="3620279" cy="2708991"/>
          </a:xfrm>
          <a:prstGeom prst="rect">
            <a:avLst/>
          </a:prstGeom>
        </p:spPr>
      </p:pic>
      <p:pic>
        <p:nvPicPr>
          <p:cNvPr id="15" name="Picture 14">
            <a:extLst>
              <a:ext uri="{FF2B5EF4-FFF2-40B4-BE49-F238E27FC236}">
                <a16:creationId xmlns:a16="http://schemas.microsoft.com/office/drawing/2014/main" id="{2126D8B2-4D1A-DB05-75FD-2F333611ABC2}"/>
              </a:ext>
            </a:extLst>
          </p:cNvPr>
          <p:cNvPicPr>
            <a:picLocks noChangeAspect="1"/>
          </p:cNvPicPr>
          <p:nvPr/>
        </p:nvPicPr>
        <p:blipFill>
          <a:blip r:embed="rId3"/>
          <a:stretch>
            <a:fillRect/>
          </a:stretch>
        </p:blipFill>
        <p:spPr>
          <a:xfrm>
            <a:off x="3732246" y="957938"/>
            <a:ext cx="4366726" cy="2708991"/>
          </a:xfrm>
          <a:prstGeom prst="rect">
            <a:avLst/>
          </a:prstGeom>
        </p:spPr>
      </p:pic>
      <p:pic>
        <p:nvPicPr>
          <p:cNvPr id="17" name="Picture 16">
            <a:extLst>
              <a:ext uri="{FF2B5EF4-FFF2-40B4-BE49-F238E27FC236}">
                <a16:creationId xmlns:a16="http://schemas.microsoft.com/office/drawing/2014/main" id="{AF4BD6C4-F305-DDC3-DA8C-8A6AC688C827}"/>
              </a:ext>
            </a:extLst>
          </p:cNvPr>
          <p:cNvPicPr>
            <a:picLocks noChangeAspect="1"/>
          </p:cNvPicPr>
          <p:nvPr/>
        </p:nvPicPr>
        <p:blipFill>
          <a:blip r:embed="rId4"/>
          <a:stretch>
            <a:fillRect/>
          </a:stretch>
        </p:blipFill>
        <p:spPr>
          <a:xfrm>
            <a:off x="8098973" y="957938"/>
            <a:ext cx="3981060" cy="2708991"/>
          </a:xfrm>
          <a:prstGeom prst="rect">
            <a:avLst/>
          </a:prstGeom>
        </p:spPr>
      </p:pic>
      <p:pic>
        <p:nvPicPr>
          <p:cNvPr id="19" name="Picture 18">
            <a:extLst>
              <a:ext uri="{FF2B5EF4-FFF2-40B4-BE49-F238E27FC236}">
                <a16:creationId xmlns:a16="http://schemas.microsoft.com/office/drawing/2014/main" id="{BF7BB97E-FDAE-4EB4-25A2-ECC3AF01B979}"/>
              </a:ext>
            </a:extLst>
          </p:cNvPr>
          <p:cNvPicPr>
            <a:picLocks noChangeAspect="1"/>
          </p:cNvPicPr>
          <p:nvPr/>
        </p:nvPicPr>
        <p:blipFill>
          <a:blip r:embed="rId5"/>
          <a:stretch>
            <a:fillRect/>
          </a:stretch>
        </p:blipFill>
        <p:spPr>
          <a:xfrm>
            <a:off x="65318" y="3834882"/>
            <a:ext cx="3666928" cy="2584578"/>
          </a:xfrm>
          <a:prstGeom prst="rect">
            <a:avLst/>
          </a:prstGeom>
        </p:spPr>
      </p:pic>
      <p:pic>
        <p:nvPicPr>
          <p:cNvPr id="21" name="Picture 20">
            <a:extLst>
              <a:ext uri="{FF2B5EF4-FFF2-40B4-BE49-F238E27FC236}">
                <a16:creationId xmlns:a16="http://schemas.microsoft.com/office/drawing/2014/main" id="{BBB77B4F-5880-64C6-A832-856A14F2E707}"/>
              </a:ext>
            </a:extLst>
          </p:cNvPr>
          <p:cNvPicPr>
            <a:picLocks noChangeAspect="1"/>
          </p:cNvPicPr>
          <p:nvPr/>
        </p:nvPicPr>
        <p:blipFill>
          <a:blip r:embed="rId6"/>
          <a:stretch>
            <a:fillRect/>
          </a:stretch>
        </p:blipFill>
        <p:spPr>
          <a:xfrm>
            <a:off x="3811555" y="3834882"/>
            <a:ext cx="4287417" cy="2584578"/>
          </a:xfrm>
          <a:prstGeom prst="rect">
            <a:avLst/>
          </a:prstGeom>
        </p:spPr>
      </p:pic>
      <p:pic>
        <p:nvPicPr>
          <p:cNvPr id="23" name="Picture 22">
            <a:extLst>
              <a:ext uri="{FF2B5EF4-FFF2-40B4-BE49-F238E27FC236}">
                <a16:creationId xmlns:a16="http://schemas.microsoft.com/office/drawing/2014/main" id="{148AF551-5407-1453-C45F-1E68EC15B7C7}"/>
              </a:ext>
            </a:extLst>
          </p:cNvPr>
          <p:cNvPicPr>
            <a:picLocks noChangeAspect="1"/>
          </p:cNvPicPr>
          <p:nvPr/>
        </p:nvPicPr>
        <p:blipFill>
          <a:blip r:embed="rId7"/>
          <a:stretch>
            <a:fillRect/>
          </a:stretch>
        </p:blipFill>
        <p:spPr>
          <a:xfrm>
            <a:off x="8145622" y="3834882"/>
            <a:ext cx="3981060" cy="25845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2416628"/>
            <a:ext cx="10515600" cy="3153909"/>
          </a:xfrm>
        </p:spPr>
        <p:txBody>
          <a:bodyPr>
            <a:normAutofit/>
          </a:bodyPr>
          <a:lstStyle/>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457200" indent="-457200">
              <a:buFont typeface="+mj-lt"/>
              <a:buAutoNum type="arabicPeriod"/>
            </a:pPr>
            <a:r>
              <a:rPr lang="en-US" sz="2000" dirty="0">
                <a:effectLst/>
                <a:latin typeface="Calibri" panose="020F0502020204030204" pitchFamily="34" charset="0"/>
                <a:ea typeface="Calibri" panose="020F0502020204030204" pitchFamily="34" charset="0"/>
                <a:cs typeface="Calibri" panose="020F0502020204030204" pitchFamily="34" charset="0"/>
              </a:rPr>
              <a:t>Data Collection Phase</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Model Building Phase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a:t>…Continued…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r>
              <a:rPr lang="en-US" sz="2000" b="1" dirty="0">
                <a:latin typeface="Calibri" panose="020F0502020204030204" pitchFamily="34" charset="0"/>
                <a:cs typeface="Calibri" panose="020F0502020204030204" pitchFamily="34" charset="0"/>
              </a:rPr>
              <a:t>Outliers removal : IQR and Z-Score method</a:t>
            </a:r>
            <a:endParaRPr lang="en-IN" altLang="en-US" sz="2000" b="1" dirty="0">
              <a:solidFill>
                <a:srgbClr val="0070C0"/>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573CC510-1E68-289F-F49C-557E8C82EAB0}"/>
              </a:ext>
            </a:extLst>
          </p:cNvPr>
          <p:cNvPicPr>
            <a:picLocks noChangeAspect="1"/>
          </p:cNvPicPr>
          <p:nvPr/>
        </p:nvPicPr>
        <p:blipFill>
          <a:blip r:embed="rId2"/>
          <a:stretch>
            <a:fillRect/>
          </a:stretch>
        </p:blipFill>
        <p:spPr>
          <a:xfrm>
            <a:off x="432204" y="1362273"/>
            <a:ext cx="5663796" cy="3743960"/>
          </a:xfrm>
          <a:prstGeom prst="rect">
            <a:avLst/>
          </a:prstGeom>
        </p:spPr>
      </p:pic>
      <p:pic>
        <p:nvPicPr>
          <p:cNvPr id="13" name="Picture 12">
            <a:extLst>
              <a:ext uri="{FF2B5EF4-FFF2-40B4-BE49-F238E27FC236}">
                <a16:creationId xmlns:a16="http://schemas.microsoft.com/office/drawing/2014/main" id="{FEB1D2C7-A795-FA2B-DD57-40B8ADF704CB}"/>
              </a:ext>
            </a:extLst>
          </p:cNvPr>
          <p:cNvPicPr>
            <a:picLocks noChangeAspect="1"/>
          </p:cNvPicPr>
          <p:nvPr/>
        </p:nvPicPr>
        <p:blipFill>
          <a:blip r:embed="rId3"/>
          <a:stretch>
            <a:fillRect/>
          </a:stretch>
        </p:blipFill>
        <p:spPr>
          <a:xfrm>
            <a:off x="6096000" y="1377827"/>
            <a:ext cx="5551716" cy="3718047"/>
          </a:xfrm>
          <a:prstGeom prst="rect">
            <a:avLst/>
          </a:prstGeom>
        </p:spPr>
      </p:pic>
      <p:sp>
        <p:nvSpPr>
          <p:cNvPr id="3" name="TextBox 2">
            <a:extLst>
              <a:ext uri="{FF2B5EF4-FFF2-40B4-BE49-F238E27FC236}">
                <a16:creationId xmlns:a16="http://schemas.microsoft.com/office/drawing/2014/main" id="{1ED59DEE-30B3-5806-E0A7-5DAD34BE8E97}"/>
              </a:ext>
            </a:extLst>
          </p:cNvPr>
          <p:cNvSpPr txBox="1"/>
          <p:nvPr/>
        </p:nvSpPr>
        <p:spPr>
          <a:xfrm>
            <a:off x="522514" y="5309628"/>
            <a:ext cx="9106678" cy="1323439"/>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Percentage loss in IQR method is 1.0283</a:t>
            </a:r>
          </a:p>
          <a:p>
            <a:r>
              <a:rPr lang="en-IN" sz="2000" dirty="0">
                <a:latin typeface="Calibri" panose="020F0502020204030204" pitchFamily="34" charset="0"/>
                <a:cs typeface="Calibri" panose="020F0502020204030204" pitchFamily="34" charset="0"/>
              </a:rPr>
              <a:t>And percentage loss in Z-Score method is 3.3258</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So, in IQR there is less percentage loss so continuing with IQR method.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085184"/>
            <a:ext cx="8750119" cy="513183"/>
          </a:xfrm>
        </p:spPr>
        <p:txBody>
          <a:bodyPr/>
          <a:lstStyle/>
          <a:p>
            <a:r>
              <a:rPr lang="en-US" sz="2000" dirty="0">
                <a:solidFill>
                  <a:schemeClr val="tx1"/>
                </a:solidFill>
                <a:latin typeface="Calibri" panose="020F0502020204030204" pitchFamily="34" charset="0"/>
                <a:cs typeface="Calibri" panose="020F0502020204030204" pitchFamily="34" charset="0"/>
              </a:rPr>
              <a:t>From the above we can say that we have removed the skewness from the dataset.</a:t>
            </a:r>
          </a:p>
        </p:txBody>
      </p:sp>
      <p:pic>
        <p:nvPicPr>
          <p:cNvPr id="7" name="Picture 6">
            <a:extLst>
              <a:ext uri="{FF2B5EF4-FFF2-40B4-BE49-F238E27FC236}">
                <a16:creationId xmlns:a16="http://schemas.microsoft.com/office/drawing/2014/main" id="{7089528A-10EB-5602-C82B-96B0E6AAA517}"/>
              </a:ext>
            </a:extLst>
          </p:cNvPr>
          <p:cNvPicPr>
            <a:picLocks noChangeAspect="1"/>
          </p:cNvPicPr>
          <p:nvPr/>
        </p:nvPicPr>
        <p:blipFill>
          <a:blip r:embed="rId2"/>
          <a:stretch>
            <a:fillRect/>
          </a:stretch>
        </p:blipFill>
        <p:spPr>
          <a:xfrm>
            <a:off x="145658" y="234315"/>
            <a:ext cx="5247436" cy="4188395"/>
          </a:xfrm>
          <a:prstGeom prst="rect">
            <a:avLst/>
          </a:prstGeom>
        </p:spPr>
      </p:pic>
      <p:pic>
        <p:nvPicPr>
          <p:cNvPr id="13" name="Picture 12">
            <a:extLst>
              <a:ext uri="{FF2B5EF4-FFF2-40B4-BE49-F238E27FC236}">
                <a16:creationId xmlns:a16="http://schemas.microsoft.com/office/drawing/2014/main" id="{42CE47A8-FD69-5B6F-54EB-141CEF196253}"/>
              </a:ext>
            </a:extLst>
          </p:cNvPr>
          <p:cNvPicPr>
            <a:picLocks noChangeAspect="1"/>
          </p:cNvPicPr>
          <p:nvPr/>
        </p:nvPicPr>
        <p:blipFill>
          <a:blip r:embed="rId3"/>
          <a:stretch>
            <a:fillRect/>
          </a:stretch>
        </p:blipFill>
        <p:spPr>
          <a:xfrm>
            <a:off x="5546832" y="165196"/>
            <a:ext cx="6069779" cy="43228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p>
        </p:txBody>
      </p:sp>
      <p:pic>
        <p:nvPicPr>
          <p:cNvPr id="2" name="Picture 1"/>
          <p:cNvPicPr>
            <a:picLocks noChangeAspect="1"/>
          </p:cNvPicPr>
          <p:nvPr/>
        </p:nvPicPr>
        <p:blipFill>
          <a:blip r:embed="rId2"/>
          <a:stretch>
            <a:fillRect/>
          </a:stretch>
        </p:blipFill>
        <p:spPr>
          <a:xfrm>
            <a:off x="6369050" y="2162175"/>
            <a:ext cx="4555490" cy="44932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23220"/>
          </a:xfrm>
          <a:prstGeom prst="rect">
            <a:avLst/>
          </a:prstGeom>
          <a:noFill/>
        </p:spPr>
        <p:txBody>
          <a:bodyPr wrap="square" rtlCol="0">
            <a:spAutoFit/>
          </a:bodyPr>
          <a:lstStyle/>
          <a:p>
            <a:r>
              <a:rPr lang="en-IN" sz="2800" b="1" dirty="0">
                <a:effectLst/>
                <a:latin typeface="Calibri" panose="020F0502020204030204" pitchFamily="34" charset="0"/>
                <a:ea typeface="Times New Roman" panose="02020603050405020304" pitchFamily="18" charset="0"/>
                <a:cs typeface="Calibri" panose="020F0502020204030204" pitchFamily="34" charset="0"/>
              </a:rPr>
              <a:t>Encoding of Data Frame:</a:t>
            </a:r>
            <a:endParaRPr lang="en-IN" sz="2800" dirty="0">
              <a:latin typeface="Calibri" panose="020F0502020204030204" pitchFamily="34" charset="0"/>
              <a:cs typeface="Calibri" panose="020F0502020204030204" pitchFamily="34" charset="0"/>
            </a:endParaRPr>
          </a:p>
        </p:txBody>
      </p:sp>
      <p:sp>
        <p:nvSpPr>
          <p:cNvPr id="4" name="TextBox 3"/>
          <p:cNvSpPr txBox="1"/>
          <p:nvPr/>
        </p:nvSpPr>
        <p:spPr>
          <a:xfrm>
            <a:off x="923925" y="805932"/>
            <a:ext cx="10572750" cy="400110"/>
          </a:xfrm>
          <a:prstGeom prst="rect">
            <a:avLst/>
          </a:prstGeom>
          <a:noFill/>
        </p:spPr>
        <p:txBody>
          <a:bodyPr wrap="square" rtlCol="0">
            <a:spAutoFit/>
          </a:bodyPr>
          <a:lstStyle/>
          <a:p>
            <a:r>
              <a:rPr lang="en-IN" sz="20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Encoding Technique is used for this problem</a:t>
            </a:r>
            <a:r>
              <a:rPr lang="en-IN" sz="1600" b="0" dirty="0">
                <a:solidFill>
                  <a:srgbClr val="000000"/>
                </a:solidFill>
                <a:effectLst/>
                <a:latin typeface="Times New Roman" panose="02020603050405020304" pitchFamily="18" charset="0"/>
                <a:ea typeface="Times New Roman" panose="02020603050405020304" pitchFamily="18" charset="0"/>
              </a:rPr>
              <a:t>:</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23925" y="4238792"/>
            <a:ext cx="7993420" cy="646331"/>
          </a:xfrm>
          <a:prstGeom prst="rect">
            <a:avLst/>
          </a:prstGeom>
          <a:noFill/>
        </p:spPr>
        <p:txBody>
          <a:bodyPr wrap="square" rtlCol="0">
            <a:spAutoFit/>
          </a:bodyPr>
          <a:lstStyle/>
          <a:p>
            <a:r>
              <a:rPr lang="en-IN"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Secondly, proceed with getting dummies for location and Brand</a:t>
            </a:r>
            <a:endParaRPr lang="en-IN" sz="18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45851F5-C456-E87F-3AF3-5E75FA7324EB}"/>
              </a:ext>
            </a:extLst>
          </p:cNvPr>
          <p:cNvPicPr>
            <a:picLocks noChangeAspect="1"/>
          </p:cNvPicPr>
          <p:nvPr/>
        </p:nvPicPr>
        <p:blipFill>
          <a:blip r:embed="rId2"/>
          <a:stretch>
            <a:fillRect/>
          </a:stretch>
        </p:blipFill>
        <p:spPr>
          <a:xfrm>
            <a:off x="774495" y="1249914"/>
            <a:ext cx="8145570" cy="3004845"/>
          </a:xfrm>
          <a:prstGeom prst="rect">
            <a:avLst/>
          </a:prstGeom>
        </p:spPr>
      </p:pic>
      <p:pic>
        <p:nvPicPr>
          <p:cNvPr id="11" name="Picture 10">
            <a:extLst>
              <a:ext uri="{FF2B5EF4-FFF2-40B4-BE49-F238E27FC236}">
                <a16:creationId xmlns:a16="http://schemas.microsoft.com/office/drawing/2014/main" id="{D3E75E5E-A9D5-B3EA-A5CB-7ACE96393C3D}"/>
              </a:ext>
            </a:extLst>
          </p:cNvPr>
          <p:cNvPicPr>
            <a:picLocks noChangeAspect="1"/>
          </p:cNvPicPr>
          <p:nvPr/>
        </p:nvPicPr>
        <p:blipFill>
          <a:blip r:embed="rId3"/>
          <a:stretch>
            <a:fillRect/>
          </a:stretch>
        </p:blipFill>
        <p:spPr>
          <a:xfrm>
            <a:off x="923925" y="4734026"/>
            <a:ext cx="7321536" cy="17620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94522" y="503854"/>
            <a:ext cx="9881119" cy="706964"/>
          </a:xfrm>
        </p:spPr>
        <p:txBody>
          <a:bodyPr/>
          <a:lstStyle/>
          <a:p>
            <a:pPr marL="0" indent="0">
              <a:buNone/>
            </a:pPr>
            <a:r>
              <a:rPr lang="en-IN"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sym typeface="+mn-ea"/>
              </a:rPr>
              <a:t>Now, we can see all features is converted into numerical one after proceeding with encoding technique.</a:t>
            </a:r>
            <a:endParaRPr lang="en-IN"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dirty="0"/>
          </a:p>
        </p:txBody>
      </p:sp>
      <p:pic>
        <p:nvPicPr>
          <p:cNvPr id="8" name="Picture 7">
            <a:extLst>
              <a:ext uri="{FF2B5EF4-FFF2-40B4-BE49-F238E27FC236}">
                <a16:creationId xmlns:a16="http://schemas.microsoft.com/office/drawing/2014/main" id="{84A70C23-936C-5D8B-E4A0-0527D9632CC4}"/>
              </a:ext>
            </a:extLst>
          </p:cNvPr>
          <p:cNvPicPr>
            <a:picLocks noChangeAspect="1"/>
          </p:cNvPicPr>
          <p:nvPr/>
        </p:nvPicPr>
        <p:blipFill>
          <a:blip r:embed="rId2"/>
          <a:stretch>
            <a:fillRect/>
          </a:stretch>
        </p:blipFill>
        <p:spPr>
          <a:xfrm>
            <a:off x="477792" y="1578257"/>
            <a:ext cx="10728273" cy="396274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749550"/>
            <a:ext cx="10972800" cy="582613"/>
          </a:xfrm>
        </p:spPr>
        <p:txBody>
          <a:bodyPr/>
          <a:lstStyle/>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p>
        </p:txBody>
      </p:sp>
      <p:sp>
        <p:nvSpPr>
          <p:cNvPr id="3" name="Content Placeholder 2"/>
          <p:cNvSpPr>
            <a:spLocks noGrp="1"/>
          </p:cNvSpPr>
          <p:nvPr>
            <p:ph sz="half" idx="1"/>
          </p:nvPr>
        </p:nvSpPr>
        <p:spPr>
          <a:xfrm>
            <a:off x="-103505" y="4711065"/>
            <a:ext cx="5384800" cy="4953000"/>
          </a:xfrm>
        </p:spPr>
        <p:txBody>
          <a:bodyPr/>
          <a:lstStyle/>
          <a:p>
            <a:endParaRPr lang="en-US"/>
          </a:p>
        </p:txBody>
      </p:sp>
      <p:sp>
        <p:nvSpPr>
          <p:cNvPr id="4" name="Content Placeholder 3"/>
          <p:cNvSpPr>
            <a:spLocks noGrp="1"/>
          </p:cNvSpPr>
          <p:nvPr>
            <p:ph sz="half" idx="2"/>
          </p:nvPr>
        </p:nvSpPr>
        <p:spPr>
          <a:xfrm>
            <a:off x="5871845" y="4711065"/>
            <a:ext cx="5384800" cy="4953000"/>
          </a:xfrm>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Model Building and Evaluation</a:t>
            </a:r>
            <a:endParaRPr lang="en-IN" sz="2800" dirty="0">
              <a:solidFill>
                <a:schemeClr val="bg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63690" y="2481943"/>
            <a:ext cx="8916923" cy="3694921"/>
          </a:xfrm>
        </p:spPr>
        <p:txBody>
          <a:bodyPr>
            <a:normAutofit/>
          </a:bodyPr>
          <a:lstStyle/>
          <a:p>
            <a:pPr marL="0" indent="0">
              <a:buNone/>
            </a:pPr>
            <a:r>
              <a:rPr lang="en-US" sz="2000" dirty="0">
                <a:latin typeface="Calibri" panose="020F0502020204030204" pitchFamily="34" charset="0"/>
                <a:cs typeface="Calibri" panose="020F0502020204030204" pitchFamily="34" charset="0"/>
              </a:rPr>
              <a:t>These are modelling approach made to build an model :</a:t>
            </a:r>
          </a:p>
          <a:p>
            <a:pPr>
              <a:buFont typeface="Arial" panose="020B0604020202020204" pitchFamily="34" charset="0"/>
              <a:buChar char="•"/>
            </a:pPr>
            <a:r>
              <a:rPr lang="en-IN" altLang="en-US" sz="2000" dirty="0">
                <a:latin typeface="Calibri" panose="020F0502020204030204" pitchFamily="34" charset="0"/>
                <a:cs typeface="Calibri" panose="020F0502020204030204" pitchFamily="34" charset="0"/>
              </a:rPr>
              <a:t>Random Forest</a:t>
            </a: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IN" sz="2000" dirty="0">
                <a:latin typeface="Calibri" panose="020F0502020204030204" pitchFamily="34" charset="0"/>
                <a:cs typeface="Calibri" panose="020F0502020204030204" pitchFamily="34" charset="0"/>
              </a:rPr>
              <a:t>k-nearest </a:t>
            </a:r>
            <a:r>
              <a:rPr lang="en-IN" sz="2000" dirty="0" err="1">
                <a:latin typeface="Calibri" panose="020F0502020204030204" pitchFamily="34" charset="0"/>
                <a:cs typeface="Calibri" panose="020F0502020204030204" pitchFamily="34" charset="0"/>
              </a:rPr>
              <a:t>neighbors</a:t>
            </a:r>
            <a:r>
              <a:rPr lang="en-IN" sz="2000" dirty="0">
                <a:latin typeface="Calibri" panose="020F0502020204030204" pitchFamily="34" charset="0"/>
                <a:cs typeface="Calibri" panose="020F0502020204030204" pitchFamily="34" charset="0"/>
              </a:rPr>
              <a:t> (KNN)</a:t>
            </a: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Decision Tree</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Gradient</a:t>
            </a:r>
            <a:r>
              <a:rPr lang="en-I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Boosting</a:t>
            </a:r>
          </a:p>
          <a:p>
            <a:pPr>
              <a:buFont typeface="Arial" panose="020B0604020202020204" pitchFamily="34" charset="0"/>
              <a:buChar char="•"/>
            </a:pPr>
            <a:r>
              <a:rPr lang="en-IN" altLang="en-US" sz="2000" dirty="0" err="1">
                <a:latin typeface="Calibri" panose="020F0502020204030204" pitchFamily="34" charset="0"/>
                <a:cs typeface="Calibri" panose="020F0502020204030204" pitchFamily="34" charset="0"/>
              </a:rPr>
              <a:t>Lasso</a:t>
            </a:r>
          </a:p>
          <a:p>
            <a:pPr>
              <a:buFont typeface="Arial" panose="020B0604020202020204" pitchFamily="34" charset="0"/>
              <a:buChar char="•"/>
            </a:pPr>
            <a:r>
              <a:rPr lang="en-IN" altLang="en-US" sz="2000" dirty="0" err="1">
                <a:latin typeface="Calibri" panose="020F0502020204030204" pitchFamily="34" charset="0"/>
                <a:cs typeface="Calibri" panose="020F0502020204030204" pitchFamily="34" charset="0"/>
              </a:rPr>
              <a:t>Ridge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DC8614-3FBA-7C67-280B-659B1C994501}"/>
              </a:ext>
            </a:extLst>
          </p:cNvPr>
          <p:cNvSpPr>
            <a:spLocks noGrp="1"/>
          </p:cNvSpPr>
          <p:nvPr>
            <p:ph type="title"/>
          </p:nvPr>
        </p:nvSpPr>
        <p:spPr/>
        <p:txBody>
          <a:bodyPr/>
          <a:lstStyle/>
          <a:p>
            <a:r>
              <a:rPr lang="en-IN" sz="2800" b="1" dirty="0">
                <a:latin typeface="Calibri" panose="020F0502020204030204" pitchFamily="34" charset="0"/>
                <a:cs typeface="Calibri" panose="020F0502020204030204" pitchFamily="34" charset="0"/>
              </a:rPr>
              <a:t>Overview of the score:</a:t>
            </a:r>
          </a:p>
        </p:txBody>
      </p:sp>
      <p:pic>
        <p:nvPicPr>
          <p:cNvPr id="9" name="Picture 8">
            <a:extLst>
              <a:ext uri="{FF2B5EF4-FFF2-40B4-BE49-F238E27FC236}">
                <a16:creationId xmlns:a16="http://schemas.microsoft.com/office/drawing/2014/main" id="{5FB85082-51EC-9DDF-1169-D1E946A51C13}"/>
              </a:ext>
            </a:extLst>
          </p:cNvPr>
          <p:cNvPicPr>
            <a:picLocks noChangeAspect="1"/>
          </p:cNvPicPr>
          <p:nvPr/>
        </p:nvPicPr>
        <p:blipFill>
          <a:blip r:embed="rId2"/>
          <a:stretch>
            <a:fillRect/>
          </a:stretch>
        </p:blipFill>
        <p:spPr>
          <a:xfrm>
            <a:off x="475863" y="1812920"/>
            <a:ext cx="6895321" cy="2684435"/>
          </a:xfrm>
          <a:prstGeom prst="rect">
            <a:avLst/>
          </a:prstGeom>
        </p:spPr>
      </p:pic>
      <p:sp>
        <p:nvSpPr>
          <p:cNvPr id="10" name="TextBox 9">
            <a:extLst>
              <a:ext uri="{FF2B5EF4-FFF2-40B4-BE49-F238E27FC236}">
                <a16:creationId xmlns:a16="http://schemas.microsoft.com/office/drawing/2014/main" id="{B3024CA8-BDF0-5F36-98A8-CDB8815EDAB6}"/>
              </a:ext>
            </a:extLst>
          </p:cNvPr>
          <p:cNvSpPr txBox="1"/>
          <p:nvPr/>
        </p:nvSpPr>
        <p:spPr>
          <a:xfrm>
            <a:off x="811764" y="4629643"/>
            <a:ext cx="8761413"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According to performance matrix R2 for Random forest is higher than any other model, so this is our best 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Calibri" panose="020F0502020204030204" pitchFamily="34" charset="0"/>
                <a:cs typeface="Calibri" panose="020F0502020204030204" pitchFamily="34" charset="0"/>
              </a:rPr>
              <a:t>Performance matrix of the model</a:t>
            </a:r>
            <a:endParaRPr lang="en-IN" sz="2800" b="1"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ABB40D9-A0CC-E267-B4D4-60E17E662EA0}"/>
              </a:ext>
            </a:extLst>
          </p:cNvPr>
          <p:cNvPicPr>
            <a:picLocks noChangeAspect="1"/>
          </p:cNvPicPr>
          <p:nvPr/>
        </p:nvPicPr>
        <p:blipFill>
          <a:blip r:embed="rId2"/>
          <a:stretch>
            <a:fillRect/>
          </a:stretch>
        </p:blipFill>
        <p:spPr>
          <a:xfrm>
            <a:off x="483799" y="1802324"/>
            <a:ext cx="8817104" cy="39546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9765069" cy="558460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1.Data Collection Phase:</a:t>
            </a:r>
          </a:p>
          <a:p>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pPr>
              <a:lnSpc>
                <a:spcPct val="150000"/>
              </a:lnSpc>
            </a:pPr>
            <a:r>
              <a:rPr lang="en-US" sz="2000" dirty="0">
                <a:latin typeface="Calibri" panose="020F0502020204030204" pitchFamily="34" charset="0"/>
                <a:cs typeface="Calibri" panose="020F0502020204030204" pitchFamily="34" charset="0"/>
              </a:rPr>
              <a:t>You have to scrape at least 5000 used cars data. You can scrape more data as well, it’s up to you. more the data better the model In this section You need to scrape the data of used cars from websites (</a:t>
            </a:r>
            <a:r>
              <a:rPr lang="en-US" sz="2000" dirty="0" err="1">
                <a:latin typeface="Calibri" panose="020F0502020204030204" pitchFamily="34" charset="0"/>
                <a:cs typeface="Calibri" panose="020F0502020204030204" pitchFamily="34" charset="0"/>
              </a:rPr>
              <a:t>Olx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cardekho</a:t>
            </a:r>
            <a:r>
              <a:rPr lang="en-US" sz="2000" dirty="0">
                <a:latin typeface="Calibri" panose="020F0502020204030204" pitchFamily="34" charset="0"/>
                <a:cs typeface="Calibri" panose="020F0502020204030204" pitchFamily="34"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Try to include all types of cars in your data for example- SUV, Sedans, Coupe, minivan, Hatchback. </a:t>
            </a:r>
            <a:endParaRPr lang="en-US" sz="2000" b="1" dirty="0">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336" y="693421"/>
            <a:ext cx="6400799" cy="640858"/>
          </a:xfrm>
        </p:spPr>
        <p:txBody>
          <a:bodyPr>
            <a:normAutofit/>
          </a:bodyPr>
          <a:lstStyle/>
          <a:p>
            <a:r>
              <a:rPr lang="en-US" sz="2800" b="1" dirty="0">
                <a:latin typeface="Calibri" panose="020F0502020204030204" pitchFamily="34" charset="0"/>
                <a:cs typeface="Calibri" panose="020F0502020204030204" pitchFamily="34" charset="0"/>
              </a:rPr>
              <a:t>Best Model</a:t>
            </a:r>
            <a:endParaRPr lang="en-IN" sz="28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250303" y="1977390"/>
            <a:ext cx="8630816" cy="2613272"/>
          </a:xfrm>
        </p:spPr>
        <p:txBody>
          <a:bodyPr>
            <a:normAutofit fontScale="97500"/>
          </a:bodyPr>
          <a:lstStyle/>
          <a:p>
            <a:r>
              <a:rPr lang="en-US" sz="2100" dirty="0">
                <a:solidFill>
                  <a:schemeClr val="bg1"/>
                </a:solidFill>
                <a:latin typeface="Calibri" panose="020F0502020204030204" pitchFamily="34" charset="0"/>
                <a:cs typeface="Calibri" panose="020F0502020204030204" pitchFamily="34" charset="0"/>
              </a:rPr>
              <a:t>Hyper parameter Tuning performance is carried out for </a:t>
            </a:r>
            <a:r>
              <a:rPr lang="en-IN" altLang="en-US" sz="2100" dirty="0" err="1">
                <a:solidFill>
                  <a:schemeClr val="bg1"/>
                </a:solidFill>
                <a:latin typeface="Calibri" panose="020F0502020204030204" pitchFamily="34" charset="0"/>
                <a:cs typeface="Calibri" panose="020F0502020204030204" pitchFamily="34" charset="0"/>
              </a:rPr>
              <a:t>Random Forest</a:t>
            </a:r>
            <a:r>
              <a:rPr lang="en-US" sz="2100" dirty="0">
                <a:solidFill>
                  <a:schemeClr val="bg1"/>
                </a:solidFill>
                <a:latin typeface="Calibri" panose="020F0502020204030204" pitchFamily="34" charset="0"/>
                <a:cs typeface="Calibri" panose="020F0502020204030204" pitchFamily="34" charset="0"/>
              </a:rPr>
              <a:t> </a:t>
            </a:r>
            <a:r>
              <a:rPr lang="en-IN" sz="2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Regressor:</a:t>
            </a:r>
          </a:p>
          <a:p>
            <a:endParaRPr lang="en-US" sz="2100" dirty="0">
              <a:solidFill>
                <a:schemeClr val="bg1"/>
              </a:solidFill>
              <a:latin typeface="Calibri" panose="020F0502020204030204" pitchFamily="34" charset="0"/>
              <a:cs typeface="Calibri" panose="020F0502020204030204" pitchFamily="34" charset="0"/>
            </a:endParaRPr>
          </a:p>
          <a:p>
            <a:r>
              <a:rPr lang="en-US" sz="2100" dirty="0">
                <a:solidFill>
                  <a:schemeClr val="bg1"/>
                </a:solidFill>
                <a:latin typeface="Calibri" panose="020F0502020204030204" pitchFamily="34" charset="0"/>
                <a:cs typeface="Calibri" panose="020F0502020204030204" pitchFamily="34" charset="0"/>
              </a:rPr>
              <a:t>Hyper parameter Tuning i.e.,R2 score  = </a:t>
            </a:r>
            <a:r>
              <a:rPr lang="en-IN" sz="2100" dirty="0">
                <a:solidFill>
                  <a:schemeClr val="bg1"/>
                </a:solidFill>
                <a:latin typeface="Calibri" panose="020F0502020204030204" pitchFamily="34" charset="0"/>
                <a:cs typeface="Calibri" panose="020F0502020204030204" pitchFamily="34" charset="0"/>
              </a:rPr>
              <a:t>90.71</a:t>
            </a:r>
            <a:r>
              <a:rPr lang="en-US" sz="2100" dirty="0">
                <a:solidFill>
                  <a:schemeClr val="bg1"/>
                </a:solidFill>
                <a:latin typeface="Calibri" panose="020F0502020204030204" pitchFamily="34" charset="0"/>
                <a:cs typeface="Calibri" panose="020F0502020204030204" pitchFamily="34" charset="0"/>
              </a:rPr>
              <a:t>%  </a:t>
            </a:r>
          </a:p>
          <a:p>
            <a:r>
              <a:rPr lang="en-US" sz="2100" dirty="0">
                <a:solidFill>
                  <a:schemeClr val="bg1"/>
                </a:solidFill>
                <a:latin typeface="Calibri" panose="020F0502020204030204" pitchFamily="34" charset="0"/>
                <a:cs typeface="Calibri" panose="020F0502020204030204" pitchFamily="34" charset="0"/>
              </a:rPr>
              <a:t>So we can say that </a:t>
            </a:r>
            <a:r>
              <a:rPr lang="en-IN" altLang="en-US" sz="2100" dirty="0" err="1">
                <a:solidFill>
                  <a:schemeClr val="bg1"/>
                </a:solidFill>
                <a:latin typeface="Calibri" panose="020F0502020204030204" pitchFamily="34" charset="0"/>
                <a:cs typeface="Calibri" panose="020F0502020204030204" pitchFamily="34" charset="0"/>
                <a:sym typeface="+mn-ea"/>
              </a:rPr>
              <a:t>Random Forest</a:t>
            </a:r>
            <a:r>
              <a:rPr lang="en-US" sz="2100" dirty="0">
                <a:solidFill>
                  <a:schemeClr val="bg1"/>
                </a:solidFill>
                <a:latin typeface="Calibri" panose="020F0502020204030204" pitchFamily="34" charset="0"/>
                <a:cs typeface="Calibri" panose="020F0502020204030204" pitchFamily="34" charset="0"/>
                <a:sym typeface="+mn-ea"/>
              </a:rPr>
              <a:t> </a:t>
            </a:r>
            <a:r>
              <a:rPr lang="en-IN" sz="2100" dirty="0">
                <a:solidFill>
                  <a:schemeClr val="bg1"/>
                </a:solidFill>
                <a:effectLst/>
                <a:latin typeface="Calibri" panose="020F0502020204030204" pitchFamily="34" charset="0"/>
                <a:ea typeface="Calibri" panose="020F0502020204030204" pitchFamily="34" charset="0"/>
                <a:cs typeface="Calibri" panose="020F0502020204030204" pitchFamily="34" charset="0"/>
                <a:sym typeface="+mn-ea"/>
              </a:rPr>
              <a:t>Regressor </a:t>
            </a:r>
            <a:r>
              <a:rPr lang="en-US" sz="2100" dirty="0">
                <a:solidFill>
                  <a:schemeClr val="bg1"/>
                </a:solidFill>
                <a:latin typeface="Calibri" panose="020F0502020204030204" pitchFamily="34" charset="0"/>
                <a:cs typeface="Calibri" panose="020F0502020204030204" pitchFamily="34" charset="0"/>
              </a:rPr>
              <a:t>is best model for these dataset</a:t>
            </a:r>
            <a:r>
              <a:rPr lang="en-US" sz="2800" dirty="0">
                <a:solidFill>
                  <a:schemeClr val="bg1"/>
                </a:solidFill>
                <a:latin typeface="Times New Roman" panose="02020603050405020304" pitchFamily="18" charset="0"/>
                <a:cs typeface="Times New Roman" panose="02020603050405020304" pitchFamily="18" charset="0"/>
              </a:rPr>
              <a:t>. </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094C-F4E5-C623-90C3-97F0EE59E35B}"/>
              </a:ext>
            </a:extLst>
          </p:cNvPr>
          <p:cNvSpPr>
            <a:spLocks noGrp="1"/>
          </p:cNvSpPr>
          <p:nvPr>
            <p:ph type="title"/>
          </p:nvPr>
        </p:nvSpPr>
        <p:spPr>
          <a:xfrm>
            <a:off x="475861" y="587830"/>
            <a:ext cx="8826759" cy="653142"/>
          </a:xfrm>
        </p:spPr>
        <p:txBody>
          <a:bodyPr/>
          <a:lstStyle/>
          <a:p>
            <a:r>
              <a:rPr lang="en-IN" sz="2800" b="1" dirty="0">
                <a:latin typeface="Calibri" panose="020F0502020204030204" pitchFamily="34" charset="0"/>
                <a:cs typeface="Calibri" panose="020F0502020204030204" pitchFamily="34" charset="0"/>
              </a:rPr>
              <a:t>Plotting Predicted vs actual values</a:t>
            </a:r>
          </a:p>
        </p:txBody>
      </p:sp>
      <p:pic>
        <p:nvPicPr>
          <p:cNvPr id="4" name="Picture 3">
            <a:extLst>
              <a:ext uri="{FF2B5EF4-FFF2-40B4-BE49-F238E27FC236}">
                <a16:creationId xmlns:a16="http://schemas.microsoft.com/office/drawing/2014/main" id="{92191E02-D40B-77A5-7D72-DAF57BAE6C76}"/>
              </a:ext>
            </a:extLst>
          </p:cNvPr>
          <p:cNvPicPr>
            <a:picLocks noChangeAspect="1"/>
          </p:cNvPicPr>
          <p:nvPr/>
        </p:nvPicPr>
        <p:blipFill>
          <a:blip r:embed="rId2"/>
          <a:stretch>
            <a:fillRect/>
          </a:stretch>
        </p:blipFill>
        <p:spPr>
          <a:xfrm>
            <a:off x="291672" y="1240972"/>
            <a:ext cx="5626897" cy="3816220"/>
          </a:xfrm>
          <a:prstGeom prst="rect">
            <a:avLst/>
          </a:prstGeom>
        </p:spPr>
      </p:pic>
      <p:pic>
        <p:nvPicPr>
          <p:cNvPr id="6" name="Picture 5">
            <a:extLst>
              <a:ext uri="{FF2B5EF4-FFF2-40B4-BE49-F238E27FC236}">
                <a16:creationId xmlns:a16="http://schemas.microsoft.com/office/drawing/2014/main" id="{9E8CE308-8964-77D9-1D00-A161FA3A098B}"/>
              </a:ext>
            </a:extLst>
          </p:cNvPr>
          <p:cNvPicPr>
            <a:picLocks noChangeAspect="1"/>
          </p:cNvPicPr>
          <p:nvPr/>
        </p:nvPicPr>
        <p:blipFill>
          <a:blip r:embed="rId3"/>
          <a:stretch>
            <a:fillRect/>
          </a:stretch>
        </p:blipFill>
        <p:spPr>
          <a:xfrm>
            <a:off x="6102758" y="1240973"/>
            <a:ext cx="5797570" cy="3816220"/>
          </a:xfrm>
          <a:prstGeom prst="rect">
            <a:avLst/>
          </a:prstGeom>
        </p:spPr>
      </p:pic>
    </p:spTree>
    <p:extLst>
      <p:ext uri="{BB962C8B-B14F-4D97-AF65-F5344CB8AC3E}">
        <p14:creationId xmlns:p14="http://schemas.microsoft.com/office/powerpoint/2010/main" val="1485762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C344-C840-917B-E336-C4E7C2561842}"/>
              </a:ext>
            </a:extLst>
          </p:cNvPr>
          <p:cNvSpPr>
            <a:spLocks noGrp="1"/>
          </p:cNvSpPr>
          <p:nvPr>
            <p:ph type="title"/>
          </p:nvPr>
        </p:nvSpPr>
        <p:spPr>
          <a:xfrm>
            <a:off x="539133" y="516468"/>
            <a:ext cx="8761413" cy="1041744"/>
          </a:xfrm>
        </p:spPr>
        <p:txBody>
          <a:bodyPr/>
          <a:lstStyle/>
          <a:p>
            <a:r>
              <a:rPr lang="en-IN" sz="2800" b="1" dirty="0">
                <a:latin typeface="Calibri" panose="020F0502020204030204" pitchFamily="34" charset="0"/>
                <a:cs typeface="Calibri" panose="020F0502020204030204" pitchFamily="34" charset="0"/>
              </a:rPr>
              <a:t>Saving the model</a:t>
            </a:r>
          </a:p>
        </p:txBody>
      </p:sp>
      <p:pic>
        <p:nvPicPr>
          <p:cNvPr id="4" name="Picture 3">
            <a:extLst>
              <a:ext uri="{FF2B5EF4-FFF2-40B4-BE49-F238E27FC236}">
                <a16:creationId xmlns:a16="http://schemas.microsoft.com/office/drawing/2014/main" id="{64036BA7-2EFB-231D-0E15-EB6605815BE2}"/>
              </a:ext>
            </a:extLst>
          </p:cNvPr>
          <p:cNvPicPr>
            <a:picLocks noChangeAspect="1"/>
          </p:cNvPicPr>
          <p:nvPr/>
        </p:nvPicPr>
        <p:blipFill>
          <a:blip r:embed="rId2"/>
          <a:stretch>
            <a:fillRect/>
          </a:stretch>
        </p:blipFill>
        <p:spPr>
          <a:xfrm>
            <a:off x="803596" y="3516448"/>
            <a:ext cx="6716878" cy="1214171"/>
          </a:xfrm>
          <a:prstGeom prst="rect">
            <a:avLst/>
          </a:prstGeom>
        </p:spPr>
      </p:pic>
      <p:sp>
        <p:nvSpPr>
          <p:cNvPr id="5" name="TextBox 4">
            <a:extLst>
              <a:ext uri="{FF2B5EF4-FFF2-40B4-BE49-F238E27FC236}">
                <a16:creationId xmlns:a16="http://schemas.microsoft.com/office/drawing/2014/main" id="{F468CD7A-6E19-399C-B3F3-87DFFA85CE34}"/>
              </a:ext>
            </a:extLst>
          </p:cNvPr>
          <p:cNvSpPr txBox="1"/>
          <p:nvPr/>
        </p:nvSpPr>
        <p:spPr>
          <a:xfrm flipH="1">
            <a:off x="960118" y="2146041"/>
            <a:ext cx="6056501" cy="1015663"/>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The model has been saved </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Also saved the csv file for this </a:t>
            </a:r>
            <a:r>
              <a:rPr lang="en-IN" sz="2000" dirty="0" err="1">
                <a:latin typeface="Calibri" panose="020F0502020204030204" pitchFamily="34" charset="0"/>
                <a:cs typeface="Calibri" panose="020F0502020204030204" pitchFamily="34" charset="0"/>
              </a:rPr>
              <a:t>dataframe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1721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878"/>
            <a:ext cx="3803780" cy="824100"/>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rPr>
            </a:br>
            <a:r>
              <a:rPr lang="en-IN" sz="3100" b="1" dirty="0">
                <a:solidFill>
                  <a:schemeClr val="bg1"/>
                </a:solidFill>
                <a:effectLst>
                  <a:outerShdw blurRad="38100" dist="19050" dir="2700000" algn="tl" rotWithShape="0">
                    <a:schemeClr val="dk1">
                      <a:lumMod val="50000"/>
                      <a:alpha val="40000"/>
                    </a:schemeClr>
                  </a:outerShdw>
                </a:effectLst>
                <a:latin typeface="Calibri" panose="020F0502020204030204" pitchFamily="34" charset="0"/>
                <a:ea typeface="Times New Roman" panose="02020603050405020304" pitchFamily="18" charset="0"/>
                <a:cs typeface="Calibri" panose="020F0502020204030204" pitchFamily="34"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544286" y="2286000"/>
            <a:ext cx="10960359" cy="4086808"/>
          </a:xfrm>
        </p:spPr>
        <p:txBody>
          <a:bodyPr>
            <a:normAutofit/>
          </a:bodyPr>
          <a:lstStyle/>
          <a:p>
            <a:pPr>
              <a:spcAft>
                <a:spcPts val="1200"/>
              </a:spcAft>
            </a:pPr>
            <a:r>
              <a:rPr lang="en-IN" sz="2000" dirty="0">
                <a:effectLst/>
                <a:latin typeface="Calibri" panose="020F0502020204030204" pitchFamily="34" charset="0"/>
                <a:ea typeface="Times New Roman" panose="02020603050405020304" pitchFamily="18" charset="0"/>
                <a:cs typeface="Calibri" panose="020F0502020204030204" pitchFamily="34"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2000" dirty="0">
                <a:effectLst/>
                <a:latin typeface="Calibri" panose="020F0502020204030204" pitchFamily="34" charset="0"/>
                <a:ea typeface="Times New Roman" panose="02020603050405020304" pitchFamily="18" charset="0"/>
                <a:cs typeface="Calibri" panose="020F0502020204030204" pitchFamily="34"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20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b="1" dirty="0">
                <a:solidFill>
                  <a:schemeClr val="accent6">
                    <a:lumMod val="50000"/>
                  </a:schemeClr>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9643771" cy="5478423"/>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2.Model Building Phase:</a:t>
            </a:r>
          </a:p>
          <a:p>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pPr>
              <a:lnSpc>
                <a:spcPct val="150000"/>
              </a:lnSpc>
            </a:pPr>
            <a:r>
              <a:rPr lang="en-US" sz="2000" dirty="0">
                <a:latin typeface="Calibri" panose="020F0502020204030204" pitchFamily="34" charset="0"/>
                <a:cs typeface="Calibri" panose="020F0502020204030204" pitchFamily="34"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a:t>
            </a:r>
          </a:p>
          <a:p>
            <a:pPr>
              <a:lnSpc>
                <a:spcPct val="150000"/>
              </a:lnSpc>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457200" indent="-457200">
              <a:buAutoNum type="arabicPeriod"/>
            </a:pPr>
            <a:r>
              <a:rPr lang="en-US" sz="2000" dirty="0">
                <a:latin typeface="Calibri" panose="020F0502020204030204" pitchFamily="34" charset="0"/>
                <a:cs typeface="Calibri" panose="020F0502020204030204" pitchFamily="34" charset="0"/>
              </a:rPr>
              <a:t>Data Cleaning </a:t>
            </a:r>
          </a:p>
          <a:p>
            <a:pPr marL="457200" indent="-457200">
              <a:buAutoNum type="arabicPeriod"/>
            </a:pPr>
            <a:r>
              <a:rPr lang="en-US" sz="2000" dirty="0">
                <a:latin typeface="Calibri" panose="020F0502020204030204" pitchFamily="34" charset="0"/>
                <a:cs typeface="Calibri" panose="020F0502020204030204" pitchFamily="34" charset="0"/>
              </a:rPr>
              <a:t>Exploratory Data Analysis </a:t>
            </a:r>
          </a:p>
          <a:p>
            <a:pPr marL="457200" indent="-457200">
              <a:buAutoNum type="arabicPeriod"/>
            </a:pPr>
            <a:r>
              <a:rPr lang="en-US" sz="2000" dirty="0">
                <a:latin typeface="Calibri" panose="020F0502020204030204" pitchFamily="34" charset="0"/>
                <a:cs typeface="Calibri" panose="020F0502020204030204" pitchFamily="34" charset="0"/>
              </a:rPr>
              <a:t>Data Pre-processing </a:t>
            </a:r>
          </a:p>
          <a:p>
            <a:pPr marL="457200" indent="-457200">
              <a:buAutoNum type="arabicPeriod"/>
            </a:pPr>
            <a:r>
              <a:rPr lang="en-US" sz="2000" dirty="0">
                <a:latin typeface="Calibri" panose="020F0502020204030204" pitchFamily="34" charset="0"/>
                <a:cs typeface="Calibri" panose="020F0502020204030204" pitchFamily="34" charset="0"/>
              </a:rPr>
              <a:t>Model Building </a:t>
            </a:r>
          </a:p>
          <a:p>
            <a:pPr marL="457200" indent="-457200">
              <a:buAutoNum type="arabicPeriod"/>
            </a:pPr>
            <a:r>
              <a:rPr lang="en-US" sz="2000" dirty="0">
                <a:latin typeface="Calibri" panose="020F0502020204030204" pitchFamily="34" charset="0"/>
                <a:cs typeface="Calibri" panose="020F0502020204030204" pitchFamily="34" charset="0"/>
              </a:rPr>
              <a:t>Model Evaluation </a:t>
            </a:r>
          </a:p>
          <a:p>
            <a:pPr marL="457200" indent="-457200">
              <a:buAutoNum type="arabicPeriod"/>
            </a:pPr>
            <a:r>
              <a:rPr lang="en-US" sz="2000" dirty="0">
                <a:latin typeface="Calibri" panose="020F0502020204030204" pitchFamily="34" charset="0"/>
                <a:cs typeface="Calibri" panose="020F0502020204030204" pitchFamily="34" charset="0"/>
              </a:rPr>
              <a:t>Selecting the best model</a:t>
            </a:r>
            <a:endParaRPr lang="en-US" sz="2000" b="1"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Data Description</a:t>
            </a:r>
            <a:endParaRPr lang="en-IN" sz="2800" b="1" dirty="0">
              <a:solidFill>
                <a:schemeClr val="bg1"/>
              </a:solidFill>
              <a:latin typeface="Calibri" panose="020F0502020204030204" pitchFamily="34" charset="0"/>
              <a:cs typeface="Calibri" panose="020F0502020204030204" pitchFamily="34" charset="0"/>
            </a:endParaRPr>
          </a:p>
        </p:txBody>
      </p:sp>
      <p:sp>
        <p:nvSpPr>
          <p:cNvPr id="8" name="Rectangle 5"/>
          <p:cNvSpPr>
            <a:spLocks noGrp="1" noChangeArrowheads="1"/>
          </p:cNvSpPr>
          <p:nvPr>
            <p:ph idx="1"/>
          </p:nvPr>
        </p:nvSpPr>
        <p:spPr bwMode="auto">
          <a:xfrm>
            <a:off x="914400" y="3032762"/>
            <a:ext cx="97878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dataset contains </a:t>
            </a:r>
            <a:r>
              <a:rPr kumimoji="0" lang="en-IN"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6224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records (rows) and </a:t>
            </a:r>
            <a:r>
              <a:rPr kumimoji="0" lang="en-IN"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12</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features (columns).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number of features is </a:t>
            </a:r>
            <a:r>
              <a:rPr kumimoji="0" lang="en-IN"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12</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pPr>
            <a:endParaRPr lang="en-US" altLang="en-US" sz="200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'Unnamed: 0', 'Unnamed: 0.1', 'Model',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Make_Year</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Driven_Kilometers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'Fuel', 'Transmission', 'Owner(s)', 'Mileage', 'Engine', 'Price', 'Location </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Calibri" panose="020F0502020204030204" pitchFamily="34" charset="0"/>
                <a:cs typeface="Calibri" panose="020F0502020204030204" pitchFamily="34" charset="0"/>
              </a:rPr>
              <a:t>Target Variable </a:t>
            </a:r>
            <a:endParaRPr lang="en-IN" sz="28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54954" y="2603500"/>
            <a:ext cx="8825659" cy="825500"/>
          </a:xfrm>
        </p:spPr>
        <p:txBody>
          <a:bodyPr>
            <a:normAutofit/>
          </a:bodyPr>
          <a:lstStyle/>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Price(Selling Price): It’s continuous type of data, so the model approach is  carried out for Regression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b="1" dirty="0">
                <a:latin typeface="Calibri" panose="020F0502020204030204" pitchFamily="34" charset="0"/>
                <a:cs typeface="Calibri" panose="020F0502020204030204" pitchFamily="34" charset="0"/>
              </a:rPr>
              <a:t>Checking for the null values:</a:t>
            </a:r>
          </a:p>
        </p:txBody>
      </p:sp>
      <p:pic>
        <p:nvPicPr>
          <p:cNvPr id="10" name="Picture 9">
            <a:extLst>
              <a:ext uri="{FF2B5EF4-FFF2-40B4-BE49-F238E27FC236}">
                <a16:creationId xmlns:a16="http://schemas.microsoft.com/office/drawing/2014/main" id="{DEA2FF75-9310-56D9-F53A-C8D833E2CA51}"/>
              </a:ext>
            </a:extLst>
          </p:cNvPr>
          <p:cNvPicPr>
            <a:picLocks noChangeAspect="1"/>
          </p:cNvPicPr>
          <p:nvPr/>
        </p:nvPicPr>
        <p:blipFill>
          <a:blip r:embed="rId2"/>
          <a:stretch>
            <a:fillRect/>
          </a:stretch>
        </p:blipFill>
        <p:spPr>
          <a:xfrm>
            <a:off x="643942" y="2146790"/>
            <a:ext cx="7641642" cy="3355757"/>
          </a:xfrm>
          <a:prstGeom prst="rect">
            <a:avLst/>
          </a:prstGeom>
        </p:spPr>
      </p:pic>
      <p:sp>
        <p:nvSpPr>
          <p:cNvPr id="11" name="TextBox 10">
            <a:extLst>
              <a:ext uri="{FF2B5EF4-FFF2-40B4-BE49-F238E27FC236}">
                <a16:creationId xmlns:a16="http://schemas.microsoft.com/office/drawing/2014/main" id="{E0C377DA-2CF1-4F69-C44D-A575F95E5911}"/>
              </a:ext>
            </a:extLst>
          </p:cNvPr>
          <p:cNvSpPr txBox="1"/>
          <p:nvPr/>
        </p:nvSpPr>
        <p:spPr>
          <a:xfrm flipH="1">
            <a:off x="1259632" y="5924939"/>
            <a:ext cx="8714759"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From above we can clearly say that there no null value in the given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1" y="188912"/>
            <a:ext cx="6260841" cy="865447"/>
          </a:xfrm>
        </p:spPr>
        <p:txBody>
          <a:bodyPr>
            <a:normAutofit/>
          </a:bodyPr>
          <a:lstStyle/>
          <a:p>
            <a:r>
              <a:rPr lang="en-US" sz="2800" b="1" dirty="0">
                <a:latin typeface="Calibri" panose="020F0502020204030204" pitchFamily="34" charset="0"/>
                <a:cs typeface="Calibri" panose="020F0502020204030204" pitchFamily="34" charset="0"/>
              </a:rPr>
              <a:t>Statistical Summary</a:t>
            </a:r>
            <a:endParaRPr lang="en-IN" sz="2800" b="1" dirty="0">
              <a:latin typeface="Calibri" panose="020F0502020204030204" pitchFamily="34" charset="0"/>
              <a:cs typeface="Calibri" panose="020F0502020204030204" pitchFamily="34" charset="0"/>
            </a:endParaRPr>
          </a:p>
        </p:txBody>
      </p:sp>
      <p:sp>
        <p:nvSpPr>
          <p:cNvPr id="4" name="Text Placeholder 3"/>
          <p:cNvSpPr>
            <a:spLocks noGrp="1"/>
          </p:cNvSpPr>
          <p:nvPr>
            <p:ph type="body" sz="half" idx="2"/>
          </p:nvPr>
        </p:nvSpPr>
        <p:spPr>
          <a:xfrm>
            <a:off x="569166" y="1138336"/>
            <a:ext cx="8789437" cy="438537"/>
          </a:xfrm>
        </p:spPr>
        <p:txBody>
          <a:bodyPr>
            <a:normAutofit/>
          </a:bodyPr>
          <a:lstStyle/>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T</a:t>
            </a: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 see statistical information</a:t>
            </a:r>
            <a:endParaRPr lang="en-IN" sz="2000" dirty="0">
              <a:solidFill>
                <a:schemeClr val="bg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FB91519-728A-9FF7-A5E9-66AAB656D1E2}"/>
              </a:ext>
            </a:extLst>
          </p:cNvPr>
          <p:cNvPicPr>
            <a:picLocks noChangeAspect="1"/>
          </p:cNvPicPr>
          <p:nvPr/>
        </p:nvPicPr>
        <p:blipFill>
          <a:blip r:embed="rId2"/>
          <a:stretch>
            <a:fillRect/>
          </a:stretch>
        </p:blipFill>
        <p:spPr>
          <a:xfrm>
            <a:off x="485187" y="1537487"/>
            <a:ext cx="8789437" cy="4037813"/>
          </a:xfrm>
          <a:prstGeom prst="rect">
            <a:avLst/>
          </a:prstGeom>
        </p:spPr>
      </p:pic>
      <p:sp>
        <p:nvSpPr>
          <p:cNvPr id="10" name="TextBox 9">
            <a:extLst>
              <a:ext uri="{FF2B5EF4-FFF2-40B4-BE49-F238E27FC236}">
                <a16:creationId xmlns:a16="http://schemas.microsoft.com/office/drawing/2014/main" id="{EF4D5240-6FF3-F1FB-185B-2D15E9D9FF27}"/>
              </a:ext>
            </a:extLst>
          </p:cNvPr>
          <p:cNvSpPr txBox="1"/>
          <p:nvPr/>
        </p:nvSpPr>
        <p:spPr>
          <a:xfrm>
            <a:off x="4767943" y="5575300"/>
            <a:ext cx="6783355"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There are outliers in the data so the outliers has been removed using IQR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br>
              <a:rPr lang="en-IN" sz="6600" b="1" dirty="0"/>
            </a:b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175</TotalTime>
  <Words>1170</Words>
  <Application>Microsoft Office PowerPoint</Application>
  <PresentationFormat>Widescreen</PresentationFormat>
  <Paragraphs>99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Century Gothic</vt:lpstr>
      <vt:lpstr>Times New Roman</vt:lpstr>
      <vt:lpstr>Wingdings</vt:lpstr>
      <vt:lpstr>Wingdings 3</vt:lpstr>
      <vt:lpstr>Ion Boardroom</vt:lpstr>
      <vt:lpstr>USED CAR PRICE PREDICTION</vt:lpstr>
      <vt:lpstr>Problem Statement</vt:lpstr>
      <vt:lpstr>PowerPoint Presentation</vt:lpstr>
      <vt:lpstr>PowerPoint Presentation</vt:lpstr>
      <vt:lpstr>Data Description</vt:lpstr>
      <vt:lpstr>Target Variable </vt:lpstr>
      <vt:lpstr>Checking for the null values:</vt:lpstr>
      <vt:lpstr>Statistical Summary</vt:lpstr>
      <vt:lpstr>EDA(Exploratory Data Analysis) </vt:lpstr>
      <vt:lpstr>Target Variable (Selling Price) Univariate Analysis</vt:lpstr>
      <vt:lpstr>Manual Used Car are mostly available for sale</vt:lpstr>
      <vt:lpstr>PowerPoint Presentation</vt:lpstr>
      <vt:lpstr>Automatic Car Price is higher when compared to Manual Car transmission Car Price</vt:lpstr>
      <vt:lpstr>Used Cars with fuel type: “Diesel” and “Petrol” are mostly costly</vt:lpstr>
      <vt:lpstr>During 2013 - 2017, people were selling the cars with high price, but due to this pandemic (covid-19) the used car sale price is drastically reduced</vt:lpstr>
      <vt:lpstr>    Correlation matrix: </vt:lpstr>
      <vt:lpstr>We see that, the largest correlated features are "Engine" and "Price" with correlated values: "0.64" the lowest correlated features are "Owner(s)" and "Price" with correlated values: "-0.065"</vt:lpstr>
      <vt:lpstr>PowerPoint Presentation</vt:lpstr>
      <vt:lpstr>Checking the distribution:</vt:lpstr>
      <vt:lpstr>Outliers removal : IQR and Z-Score method</vt:lpstr>
      <vt:lpstr>From the above we can say that we have removed the skewness from the dataset.</vt:lpstr>
      <vt:lpstr>PowerPoint Presentation</vt:lpstr>
      <vt:lpstr>Encoding the Categorical Columns</vt:lpstr>
      <vt:lpstr>PowerPoint Presentation</vt:lpstr>
      <vt:lpstr> </vt:lpstr>
      <vt:lpstr>MODEL BUILDING</vt:lpstr>
      <vt:lpstr>Model Building and Evaluation</vt:lpstr>
      <vt:lpstr>Overview of the score:</vt:lpstr>
      <vt:lpstr>Performance matrix of the model</vt:lpstr>
      <vt:lpstr>Best Model</vt:lpstr>
      <vt:lpstr>Plotting Predicted vs actual values</vt:lpstr>
      <vt:lpstr>Saving the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Aarti Ambhore</cp:lastModifiedBy>
  <cp:revision>32</cp:revision>
  <dcterms:created xsi:type="dcterms:W3CDTF">2021-07-08T14:55:00Z</dcterms:created>
  <dcterms:modified xsi:type="dcterms:W3CDTF">2022-12-19T12:54:41Z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