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ti\Desktop\question1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ti\Desktop\question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ti\Desktop\applican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Application</a:t>
            </a:r>
          </a:p>
        </c:rich>
      </c:tx>
      <c:layout>
        <c:manualLayout>
          <c:xMode val="edge"/>
          <c:yMode val="edge"/>
          <c:x val="0.38538786003704845"/>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80314960629919"/>
          <c:y val="2.5428331875182269E-2"/>
          <c:w val="0.89019685039370078"/>
          <c:h val="0.8416746864975212"/>
        </c:manualLayout>
      </c:layout>
      <c:barChart>
        <c:barDir val="col"/>
        <c:grouping val="clustered"/>
        <c:varyColors val="0"/>
        <c:ser>
          <c:idx val="0"/>
          <c:order val="0"/>
          <c:tx>
            <c:v>2011</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18</c:v>
              </c:pt>
            </c:numLit>
          </c:val>
          <c:extLst>
            <c:ext xmlns:c16="http://schemas.microsoft.com/office/drawing/2014/chart" uri="{C3380CC4-5D6E-409C-BE32-E72D297353CC}">
              <c16:uniqueId val="{00000000-3015-4DAA-950A-3D049D5B3851}"/>
            </c:ext>
          </c:extLst>
        </c:ser>
        <c:ser>
          <c:idx val="1"/>
          <c:order val="1"/>
          <c:tx>
            <c:v>2012</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32</c:v>
              </c:pt>
            </c:numLit>
          </c:val>
          <c:extLst>
            <c:ext xmlns:c16="http://schemas.microsoft.com/office/drawing/2014/chart" uri="{C3380CC4-5D6E-409C-BE32-E72D297353CC}">
              <c16:uniqueId val="{00000001-3015-4DAA-950A-3D049D5B3851}"/>
            </c:ext>
          </c:extLst>
        </c:ser>
        <c:ser>
          <c:idx val="2"/>
          <c:order val="2"/>
          <c:tx>
            <c:v>2013</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41</c:v>
              </c:pt>
            </c:numLit>
          </c:val>
          <c:extLst>
            <c:ext xmlns:c16="http://schemas.microsoft.com/office/drawing/2014/chart" uri="{C3380CC4-5D6E-409C-BE32-E72D297353CC}">
              <c16:uniqueId val="{00000002-3015-4DAA-950A-3D049D5B3851}"/>
            </c:ext>
          </c:extLst>
        </c:ser>
        <c:ser>
          <c:idx val="3"/>
          <c:order val="3"/>
          <c:tx>
            <c:v>2014</c:v>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89</c:v>
              </c:pt>
            </c:numLit>
          </c:val>
          <c:extLst>
            <c:ext xmlns:c16="http://schemas.microsoft.com/office/drawing/2014/chart" uri="{C3380CC4-5D6E-409C-BE32-E72D297353CC}">
              <c16:uniqueId val="{00000003-3015-4DAA-950A-3D049D5B3851}"/>
            </c:ext>
          </c:extLst>
        </c:ser>
        <c:ser>
          <c:idx val="4"/>
          <c:order val="4"/>
          <c:tx>
            <c:v>2015</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160</c:v>
              </c:pt>
            </c:numLit>
          </c:val>
          <c:extLst>
            <c:ext xmlns:c16="http://schemas.microsoft.com/office/drawing/2014/chart" uri="{C3380CC4-5D6E-409C-BE32-E72D297353CC}">
              <c16:uniqueId val="{00000004-3015-4DAA-950A-3D049D5B3851}"/>
            </c:ext>
          </c:extLst>
        </c:ser>
        <c:ser>
          <c:idx val="5"/>
          <c:order val="5"/>
          <c:tx>
            <c:v>2016</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Lit>
              <c:formatCode>General</c:formatCode>
              <c:ptCount val="1"/>
              <c:pt idx="0">
                <c:v>251</c:v>
              </c:pt>
            </c:numLit>
          </c:val>
          <c:extLst>
            <c:ext xmlns:c16="http://schemas.microsoft.com/office/drawing/2014/chart" uri="{C3380CC4-5D6E-409C-BE32-E72D297353CC}">
              <c16:uniqueId val="{00000005-3015-4DAA-950A-3D049D5B3851}"/>
            </c:ext>
          </c:extLst>
        </c:ser>
        <c:dLbls>
          <c:dLblPos val="outEnd"/>
          <c:showLegendKey val="0"/>
          <c:showVal val="1"/>
          <c:showCatName val="0"/>
          <c:showSerName val="0"/>
          <c:showPercent val="0"/>
          <c:showBubbleSize val="0"/>
        </c:dLbls>
        <c:gapWidth val="219"/>
        <c:overlap val="-27"/>
        <c:axId val="425028920"/>
        <c:axId val="425025968"/>
      </c:barChart>
      <c:catAx>
        <c:axId val="425028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025968"/>
        <c:crosses val="autoZero"/>
        <c:auto val="1"/>
        <c:lblAlgn val="ctr"/>
        <c:lblOffset val="100"/>
        <c:noMultiLvlLbl val="0"/>
      </c:catAx>
      <c:valAx>
        <c:axId val="42502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028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certified</c:v>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6"/>
              <c:pt idx="0">
                <c:v>2011</c:v>
              </c:pt>
              <c:pt idx="1">
                <c:v>2012</c:v>
              </c:pt>
              <c:pt idx="2">
                <c:v>2013</c:v>
              </c:pt>
              <c:pt idx="3">
                <c:v>2014</c:v>
              </c:pt>
              <c:pt idx="4">
                <c:v>2015</c:v>
              </c:pt>
              <c:pt idx="5">
                <c:v>2016</c:v>
              </c:pt>
            </c:numLit>
          </c:cat>
          <c:val>
            <c:numRef>
              <c:f>Sheet1!$B$2:$B$7</c:f>
              <c:numCache>
                <c:formatCode>General</c:formatCode>
                <c:ptCount val="6"/>
                <c:pt idx="1">
                  <c:v>84.83</c:v>
                </c:pt>
                <c:pt idx="2">
                  <c:v>84.85</c:v>
                </c:pt>
                <c:pt idx="3">
                  <c:v>86.61</c:v>
                </c:pt>
                <c:pt idx="4">
                  <c:v>87.62</c:v>
                </c:pt>
                <c:pt idx="5">
                  <c:v>88.45</c:v>
                </c:pt>
              </c:numCache>
            </c:numRef>
          </c:val>
          <c:smooth val="0"/>
          <c:extLst>
            <c:ext xmlns:c16="http://schemas.microsoft.com/office/drawing/2014/chart" uri="{C3380CC4-5D6E-409C-BE32-E72D297353CC}">
              <c16:uniqueId val="{00000000-200D-4158-95F1-A5333A036CD2}"/>
            </c:ext>
          </c:extLst>
        </c:ser>
        <c:ser>
          <c:idx val="1"/>
          <c:order val="1"/>
          <c:tx>
            <c:v>certified-withdrawn</c:v>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6"/>
              <c:pt idx="0">
                <c:v>2011</c:v>
              </c:pt>
              <c:pt idx="1">
                <c:v>2012</c:v>
              </c:pt>
              <c:pt idx="2">
                <c:v>2013</c:v>
              </c:pt>
              <c:pt idx="3">
                <c:v>2014</c:v>
              </c:pt>
              <c:pt idx="4">
                <c:v>2015</c:v>
              </c:pt>
              <c:pt idx="5">
                <c:v>2016</c:v>
              </c:pt>
            </c:numLit>
          </c:cat>
          <c:val>
            <c:numRef>
              <c:f>Sheet1!$C$2:$C$7</c:f>
              <c:numCache>
                <c:formatCode>General</c:formatCode>
                <c:ptCount val="6"/>
                <c:pt idx="1">
                  <c:v>3.23</c:v>
                </c:pt>
                <c:pt idx="2">
                  <c:v>7.48</c:v>
                </c:pt>
                <c:pt idx="3">
                  <c:v>8.01</c:v>
                </c:pt>
                <c:pt idx="4">
                  <c:v>6.99</c:v>
                </c:pt>
                <c:pt idx="5">
                  <c:v>6.63</c:v>
                </c:pt>
              </c:numCache>
            </c:numRef>
          </c:val>
          <c:smooth val="0"/>
          <c:extLst>
            <c:ext xmlns:c16="http://schemas.microsoft.com/office/drawing/2014/chart" uri="{C3380CC4-5D6E-409C-BE32-E72D297353CC}">
              <c16:uniqueId val="{00000001-200D-4158-95F1-A5333A036CD2}"/>
            </c:ext>
          </c:extLst>
        </c:ser>
        <c:ser>
          <c:idx val="2"/>
          <c:order val="2"/>
          <c:tx>
            <c:v>withdrawn</c:v>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6"/>
              <c:pt idx="0">
                <c:v>2011</c:v>
              </c:pt>
              <c:pt idx="1">
                <c:v>2012</c:v>
              </c:pt>
              <c:pt idx="2">
                <c:v>2013</c:v>
              </c:pt>
              <c:pt idx="3">
                <c:v>2014</c:v>
              </c:pt>
              <c:pt idx="4">
                <c:v>2015</c:v>
              </c:pt>
              <c:pt idx="5">
                <c:v>2016</c:v>
              </c:pt>
            </c:numLit>
          </c:cat>
          <c:val>
            <c:numRef>
              <c:f>Sheet1!$D$2:$D$7</c:f>
              <c:numCache>
                <c:formatCode>General</c:formatCode>
                <c:ptCount val="6"/>
                <c:pt idx="1">
                  <c:v>2.81</c:v>
                </c:pt>
                <c:pt idx="2">
                  <c:v>2.58</c:v>
                </c:pt>
                <c:pt idx="3">
                  <c:v>2.62</c:v>
                </c:pt>
                <c:pt idx="4">
                  <c:v>3.08</c:v>
                </c:pt>
                <c:pt idx="5">
                  <c:v>3.14</c:v>
                </c:pt>
              </c:numCache>
            </c:numRef>
          </c:val>
          <c:smooth val="0"/>
          <c:extLst>
            <c:ext xmlns:c16="http://schemas.microsoft.com/office/drawing/2014/chart" uri="{C3380CC4-5D6E-409C-BE32-E72D297353CC}">
              <c16:uniqueId val="{00000002-200D-4158-95F1-A5333A036CD2}"/>
            </c:ext>
          </c:extLst>
        </c:ser>
        <c:ser>
          <c:idx val="3"/>
          <c:order val="3"/>
          <c:tx>
            <c:v>denied</c:v>
          </c:tx>
          <c:spPr>
            <a:ln w="38100"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6"/>
              <c:pt idx="0">
                <c:v>2011</c:v>
              </c:pt>
              <c:pt idx="1">
                <c:v>2012</c:v>
              </c:pt>
              <c:pt idx="2">
                <c:v>2013</c:v>
              </c:pt>
              <c:pt idx="3">
                <c:v>2014</c:v>
              </c:pt>
              <c:pt idx="4">
                <c:v>2015</c:v>
              </c:pt>
              <c:pt idx="5">
                <c:v>2016</c:v>
              </c:pt>
            </c:numLit>
          </c:cat>
          <c:val>
            <c:numRef>
              <c:f>Sheet1!$E$2:$E$7</c:f>
              <c:numCache>
                <c:formatCode>General</c:formatCode>
                <c:ptCount val="6"/>
                <c:pt idx="1">
                  <c:v>8.11</c:v>
                </c:pt>
                <c:pt idx="2">
                  <c:v>5.07</c:v>
                </c:pt>
                <c:pt idx="3">
                  <c:v>2.74</c:v>
                </c:pt>
                <c:pt idx="4">
                  <c:v>2.29</c:v>
                </c:pt>
                <c:pt idx="5">
                  <c:v>1.76</c:v>
                </c:pt>
              </c:numCache>
            </c:numRef>
          </c:val>
          <c:smooth val="0"/>
          <c:extLst>
            <c:ext xmlns:c16="http://schemas.microsoft.com/office/drawing/2014/chart" uri="{C3380CC4-5D6E-409C-BE32-E72D297353CC}">
              <c16:uniqueId val="{00000003-200D-4158-95F1-A5333A036CD2}"/>
            </c:ext>
          </c:extLst>
        </c:ser>
        <c:ser>
          <c:idx val="4"/>
          <c:order val="4"/>
          <c:spPr>
            <a:ln w="38100"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Lit>
              <c:formatCode>General</c:formatCode>
              <c:ptCount val="6"/>
              <c:pt idx="0">
                <c:v>2011</c:v>
              </c:pt>
              <c:pt idx="1">
                <c:v>2012</c:v>
              </c:pt>
              <c:pt idx="2">
                <c:v>2013</c:v>
              </c:pt>
              <c:pt idx="3">
                <c:v>2014</c:v>
              </c:pt>
              <c:pt idx="4">
                <c:v>2015</c:v>
              </c:pt>
              <c:pt idx="5">
                <c:v>2016</c:v>
              </c:pt>
            </c:numLit>
          </c:cat>
          <c:val>
            <c:numRef>
              <c:f>Sheet1!$F$2:$F$7</c:f>
              <c:numCache>
                <c:formatCode>General</c:formatCode>
                <c:ptCount val="6"/>
              </c:numCache>
            </c:numRef>
          </c:val>
          <c:smooth val="0"/>
          <c:extLst>
            <c:ext xmlns:c16="http://schemas.microsoft.com/office/drawing/2014/chart" uri="{C3380CC4-5D6E-409C-BE32-E72D297353CC}">
              <c16:uniqueId val="{00000004-200D-4158-95F1-A5333A036CD2}"/>
            </c:ext>
          </c:extLst>
        </c:ser>
        <c:dLbls>
          <c:dLblPos val="ctr"/>
          <c:showLegendKey val="0"/>
          <c:showVal val="1"/>
          <c:showCatName val="0"/>
          <c:showSerName val="0"/>
          <c:showPercent val="0"/>
          <c:showBubbleSize val="0"/>
        </c:dLbls>
        <c:smooth val="0"/>
        <c:axId val="106325120"/>
        <c:axId val="106326656"/>
      </c:lineChart>
      <c:catAx>
        <c:axId val="10632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06326656"/>
        <c:crosses val="autoZero"/>
        <c:auto val="1"/>
        <c:lblAlgn val="ctr"/>
        <c:lblOffset val="100"/>
        <c:noMultiLvlLbl val="0"/>
      </c:catAx>
      <c:valAx>
        <c:axId val="106326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25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78031496062992"/>
          <c:y val="2.7777777777777776E-2"/>
          <c:w val="0.85219685039370074"/>
          <c:h val="0.8416746864975212"/>
        </c:manualLayout>
      </c:layout>
      <c:barChart>
        <c:barDir val="col"/>
        <c:grouping val="clustered"/>
        <c:varyColors val="0"/>
        <c:ser>
          <c:idx val="1"/>
          <c:order val="0"/>
          <c:tx>
            <c:v>2012</c:v>
          </c:tx>
          <c:spPr>
            <a:solidFill>
              <a:schemeClr val="accent2"/>
            </a:solidFill>
            <a:ln>
              <a:noFill/>
            </a:ln>
            <a:effectLst/>
          </c:spPr>
          <c:invertIfNegative val="0"/>
          <c:val>
            <c:numLit>
              <c:formatCode>General</c:formatCode>
              <c:ptCount val="1"/>
              <c:pt idx="0">
                <c:v>415607</c:v>
              </c:pt>
            </c:numLit>
          </c:val>
          <c:extLst>
            <c:ext xmlns:c16="http://schemas.microsoft.com/office/drawing/2014/chart" uri="{C3380CC4-5D6E-409C-BE32-E72D297353CC}">
              <c16:uniqueId val="{00000000-EDB6-45CD-8CEB-D38653BC0DBB}"/>
            </c:ext>
          </c:extLst>
        </c:ser>
        <c:ser>
          <c:idx val="2"/>
          <c:order val="1"/>
          <c:tx>
            <c:v>2013</c:v>
          </c:tx>
          <c:spPr>
            <a:solidFill>
              <a:schemeClr val="accent3"/>
            </a:solidFill>
            <a:ln>
              <a:noFill/>
            </a:ln>
            <a:effectLst/>
          </c:spPr>
          <c:invertIfNegative val="0"/>
          <c:val>
            <c:numLit>
              <c:formatCode>General</c:formatCode>
              <c:ptCount val="1"/>
              <c:pt idx="0">
                <c:v>442114</c:v>
              </c:pt>
            </c:numLit>
          </c:val>
          <c:extLst>
            <c:ext xmlns:c16="http://schemas.microsoft.com/office/drawing/2014/chart" uri="{C3380CC4-5D6E-409C-BE32-E72D297353CC}">
              <c16:uniqueId val="{00000001-EDB6-45CD-8CEB-D38653BC0DBB}"/>
            </c:ext>
          </c:extLst>
        </c:ser>
        <c:ser>
          <c:idx val="3"/>
          <c:order val="2"/>
          <c:tx>
            <c:v>2014</c:v>
          </c:tx>
          <c:spPr>
            <a:solidFill>
              <a:schemeClr val="accent4"/>
            </a:solidFill>
            <a:ln>
              <a:noFill/>
            </a:ln>
            <a:effectLst/>
          </c:spPr>
          <c:invertIfNegative val="0"/>
          <c:val>
            <c:numLit>
              <c:formatCode>General</c:formatCode>
              <c:ptCount val="1"/>
              <c:pt idx="0">
                <c:v>519627</c:v>
              </c:pt>
            </c:numLit>
          </c:val>
          <c:extLst>
            <c:ext xmlns:c16="http://schemas.microsoft.com/office/drawing/2014/chart" uri="{C3380CC4-5D6E-409C-BE32-E72D297353CC}">
              <c16:uniqueId val="{00000002-EDB6-45CD-8CEB-D38653BC0DBB}"/>
            </c:ext>
          </c:extLst>
        </c:ser>
        <c:ser>
          <c:idx val="4"/>
          <c:order val="3"/>
          <c:tx>
            <c:v>2015</c:v>
          </c:tx>
          <c:spPr>
            <a:solidFill>
              <a:schemeClr val="accent5"/>
            </a:solidFill>
            <a:ln>
              <a:noFill/>
            </a:ln>
            <a:effectLst/>
          </c:spPr>
          <c:invertIfNegative val="0"/>
          <c:val>
            <c:numLit>
              <c:formatCode>General</c:formatCode>
              <c:ptCount val="1"/>
              <c:pt idx="0">
                <c:v>618727</c:v>
              </c:pt>
            </c:numLit>
          </c:val>
          <c:extLst>
            <c:ext xmlns:c16="http://schemas.microsoft.com/office/drawing/2014/chart" uri="{C3380CC4-5D6E-409C-BE32-E72D297353CC}">
              <c16:uniqueId val="{00000003-EDB6-45CD-8CEB-D38653BC0DBB}"/>
            </c:ext>
          </c:extLst>
        </c:ser>
        <c:ser>
          <c:idx val="5"/>
          <c:order val="4"/>
          <c:tx>
            <c:v>2016</c:v>
          </c:tx>
          <c:spPr>
            <a:solidFill>
              <a:schemeClr val="accent6"/>
            </a:solidFill>
            <a:ln>
              <a:noFill/>
            </a:ln>
            <a:effectLst/>
          </c:spPr>
          <c:invertIfNegative val="0"/>
          <c:val>
            <c:numLit>
              <c:formatCode>General</c:formatCode>
              <c:ptCount val="1"/>
              <c:pt idx="0">
                <c:v>647803</c:v>
              </c:pt>
            </c:numLit>
          </c:val>
          <c:extLst>
            <c:ext xmlns:c16="http://schemas.microsoft.com/office/drawing/2014/chart" uri="{C3380CC4-5D6E-409C-BE32-E72D297353CC}">
              <c16:uniqueId val="{00000004-EDB6-45CD-8CEB-D38653BC0DBB}"/>
            </c:ext>
          </c:extLst>
        </c:ser>
        <c:dLbls>
          <c:showLegendKey val="0"/>
          <c:showVal val="0"/>
          <c:showCatName val="0"/>
          <c:showSerName val="0"/>
          <c:showPercent val="0"/>
          <c:showBubbleSize val="0"/>
        </c:dLbls>
        <c:gapWidth val="219"/>
        <c:overlap val="-27"/>
        <c:axId val="447952872"/>
        <c:axId val="447946312"/>
      </c:barChart>
      <c:valAx>
        <c:axId val="447946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952872"/>
        <c:crosses val="autoZero"/>
        <c:crossBetween val="between"/>
      </c:valAx>
      <c:catAx>
        <c:axId val="4479528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94631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E05E0E2-D8AF-4235-8B13-93B17837D865}" type="datetimeFigureOut">
              <a:rPr lang="en-US" smtClean="0"/>
              <a:t>10/26/2017</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C2797D3C-1693-48B0-B804-EA3DA8984AEE}"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7957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5E0E2-D8AF-4235-8B13-93B17837D865}"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314924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1E05E0E2-D8AF-4235-8B13-93B17837D865}" type="datetimeFigureOut">
              <a:rPr lang="en-US" smtClean="0"/>
              <a:t>10/26/2017</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C2797D3C-1693-48B0-B804-EA3DA8984AEE}"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26523"/>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5E0E2-D8AF-4235-8B13-93B17837D865}"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33736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1E05E0E2-D8AF-4235-8B13-93B17837D865}" type="datetimeFigureOut">
              <a:rPr lang="en-US" smtClean="0"/>
              <a:t>10/26/2017</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C2797D3C-1693-48B0-B804-EA3DA8984AEE}"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4999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5E0E2-D8AF-4235-8B13-93B17837D865}"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25017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5E0E2-D8AF-4235-8B13-93B17837D865}"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188049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5E0E2-D8AF-4235-8B13-93B17837D865}"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367434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E0E2-D8AF-4235-8B13-93B17837D865}" type="datetimeFigureOut">
              <a:rPr lang="en-US" smtClean="0"/>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21060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5E0E2-D8AF-4235-8B13-93B17837D865}"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402980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05E0E2-D8AF-4235-8B13-93B17837D865}"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7D3C-1693-48B0-B804-EA3DA8984AEE}" type="slidenum">
              <a:rPr lang="en-US" smtClean="0"/>
              <a:t>‹#›</a:t>
            </a:fld>
            <a:endParaRPr lang="en-US"/>
          </a:p>
        </p:txBody>
      </p:sp>
    </p:spTree>
    <p:extLst>
      <p:ext uri="{BB962C8B-B14F-4D97-AF65-F5344CB8AC3E}">
        <p14:creationId xmlns:p14="http://schemas.microsoft.com/office/powerpoint/2010/main" val="310316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1E05E0E2-D8AF-4235-8B13-93B17837D865}" type="datetimeFigureOut">
              <a:rPr lang="en-US" smtClean="0"/>
              <a:t>10/26/2017</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C2797D3C-1693-48B0-B804-EA3DA8984AEE}"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3030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257D-9F06-45E7-9154-862723734856}"/>
              </a:ext>
            </a:extLst>
          </p:cNvPr>
          <p:cNvSpPr>
            <a:spLocks noGrp="1"/>
          </p:cNvSpPr>
          <p:nvPr>
            <p:ph type="ctrTitle"/>
          </p:nvPr>
        </p:nvSpPr>
        <p:spPr>
          <a:xfrm>
            <a:off x="2703443" y="212036"/>
            <a:ext cx="7248939" cy="3379304"/>
          </a:xfrm>
        </p:spPr>
        <p:txBody>
          <a:bodyPr>
            <a:normAutofit/>
          </a:bodyPr>
          <a:lstStyle/>
          <a:p>
            <a:br>
              <a:rPr lang="en-US" sz="4800" dirty="0"/>
            </a:br>
            <a:r>
              <a:rPr lang="en-US" sz="4800" dirty="0"/>
              <a:t>Analyzing H1b data using Hadoop ecosystem</a:t>
            </a:r>
          </a:p>
        </p:txBody>
      </p:sp>
      <p:sp>
        <p:nvSpPr>
          <p:cNvPr id="3" name="Subtitle 2">
            <a:extLst>
              <a:ext uri="{FF2B5EF4-FFF2-40B4-BE49-F238E27FC236}">
                <a16:creationId xmlns:a16="http://schemas.microsoft.com/office/drawing/2014/main" id="{9A6469A8-042A-4B99-B579-C8C735C84384}"/>
              </a:ext>
            </a:extLst>
          </p:cNvPr>
          <p:cNvSpPr>
            <a:spLocks noGrp="1"/>
          </p:cNvSpPr>
          <p:nvPr>
            <p:ph type="subTitle" idx="1"/>
          </p:nvPr>
        </p:nvSpPr>
        <p:spPr>
          <a:xfrm>
            <a:off x="1088913" y="4717775"/>
            <a:ext cx="10718773" cy="1526506"/>
          </a:xfrm>
        </p:spPr>
        <p:txBody>
          <a:bodyPr>
            <a:normAutofit/>
          </a:bodyPr>
          <a:lstStyle/>
          <a:p>
            <a:r>
              <a:rPr lang="en-US" sz="1800" dirty="0"/>
              <a:t>                                                                                                                                                                         Presented by:               </a:t>
            </a:r>
          </a:p>
          <a:p>
            <a:r>
              <a:rPr lang="en-US" sz="1800" dirty="0"/>
              <a:t>                                                                                                                                                                         Name : Arti </a:t>
            </a:r>
            <a:r>
              <a:rPr lang="en-US" sz="1800" dirty="0" err="1"/>
              <a:t>Hanmant</a:t>
            </a:r>
            <a:r>
              <a:rPr lang="en-US" sz="1800" dirty="0"/>
              <a:t> Biradar</a:t>
            </a:r>
          </a:p>
          <a:p>
            <a:r>
              <a:rPr lang="en-US" sz="1800" dirty="0"/>
              <a:t>                                                                                                                                                                         Student ID : S181107500054</a:t>
            </a:r>
          </a:p>
          <a:p>
            <a:r>
              <a:rPr lang="en-US" sz="1800" dirty="0"/>
              <a:t>                                                                                                                                                                          Centre : NIIT Pune Deccan  </a:t>
            </a:r>
          </a:p>
        </p:txBody>
      </p:sp>
    </p:spTree>
    <p:extLst>
      <p:ext uri="{BB962C8B-B14F-4D97-AF65-F5344CB8AC3E}">
        <p14:creationId xmlns:p14="http://schemas.microsoft.com/office/powerpoint/2010/main" val="133422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4A51-0733-4334-8D65-930852B50C2E}"/>
              </a:ext>
            </a:extLst>
          </p:cNvPr>
          <p:cNvSpPr>
            <a:spLocks noGrp="1"/>
          </p:cNvSpPr>
          <p:nvPr>
            <p:ph type="ctrTitle"/>
          </p:nvPr>
        </p:nvSpPr>
        <p:spPr>
          <a:xfrm>
            <a:off x="1088913" y="1"/>
            <a:ext cx="7034362" cy="490329"/>
          </a:xfrm>
        </p:spPr>
        <p:txBody>
          <a:bodyPr>
            <a:normAutofit/>
          </a:bodyPr>
          <a:lstStyle/>
          <a:p>
            <a:r>
              <a:rPr lang="en-US" sz="2800" dirty="0"/>
              <a:t>                             Analyzing factor</a:t>
            </a:r>
          </a:p>
        </p:txBody>
      </p:sp>
      <p:sp>
        <p:nvSpPr>
          <p:cNvPr id="3" name="Subtitle 2">
            <a:extLst>
              <a:ext uri="{FF2B5EF4-FFF2-40B4-BE49-F238E27FC236}">
                <a16:creationId xmlns:a16="http://schemas.microsoft.com/office/drawing/2014/main" id="{ADD426E0-3877-4183-9277-8A20FDC2E076}"/>
              </a:ext>
            </a:extLst>
          </p:cNvPr>
          <p:cNvSpPr>
            <a:spLocks noGrp="1"/>
          </p:cNvSpPr>
          <p:nvPr>
            <p:ph type="subTitle" idx="1"/>
          </p:nvPr>
        </p:nvSpPr>
        <p:spPr>
          <a:xfrm>
            <a:off x="1088913" y="702365"/>
            <a:ext cx="9976651" cy="5857461"/>
          </a:xfrm>
        </p:spPr>
        <p:txBody>
          <a:bodyPr/>
          <a:lstStyle/>
          <a:p>
            <a:r>
              <a:rPr lang="en-IN" dirty="0"/>
              <a:t>6) Find the percentage and the count of each case status on total applications for each year. Create a graph depicting the pattern of All the cases over the period of time.</a:t>
            </a:r>
          </a:p>
          <a:p>
            <a:endParaRPr lang="en-US" dirty="0"/>
          </a:p>
          <a:p>
            <a:r>
              <a:rPr lang="en-IN" dirty="0"/>
              <a:t> 7) Create a bar graph to depict the number of applications for each year</a:t>
            </a:r>
            <a:endParaRPr lang="en-US" dirty="0"/>
          </a:p>
          <a:p>
            <a:r>
              <a:rPr lang="en-IN" dirty="0"/>
              <a:t> </a:t>
            </a:r>
            <a:endParaRPr lang="en-US" dirty="0"/>
          </a:p>
          <a:p>
            <a:r>
              <a:rPr lang="en-IN" dirty="0"/>
              <a:t>8) Find the average Prevailing Wage for each Job for each Year (take part time and full time separate)</a:t>
            </a:r>
            <a:endParaRPr lang="en-US" dirty="0"/>
          </a:p>
          <a:p>
            <a:r>
              <a:rPr lang="en-IN" dirty="0"/>
              <a:t> </a:t>
            </a:r>
            <a:endParaRPr lang="en-US" dirty="0"/>
          </a:p>
          <a:p>
            <a:r>
              <a:rPr lang="en-IN" dirty="0"/>
              <a:t>9) Which are top ten employers who have the highest success rate in petitions?</a:t>
            </a:r>
            <a:endParaRPr lang="en-US" dirty="0"/>
          </a:p>
          <a:p>
            <a:r>
              <a:rPr lang="en-IN" dirty="0"/>
              <a:t> </a:t>
            </a:r>
            <a:endParaRPr lang="en-US" dirty="0"/>
          </a:p>
          <a:p>
            <a:r>
              <a:rPr lang="en-IN" dirty="0"/>
              <a:t>10) Which are the top 10 job positions which have the highest success rate in petitions?</a:t>
            </a:r>
            <a:endParaRPr lang="en-US" dirty="0"/>
          </a:p>
          <a:p>
            <a:endParaRPr lang="en-US" dirty="0"/>
          </a:p>
          <a:p>
            <a:r>
              <a:rPr lang="en-IN" dirty="0"/>
              <a:t>11) Export result for question no 10 to </a:t>
            </a:r>
            <a:r>
              <a:rPr lang="en-IN" dirty="0" err="1"/>
              <a:t>MySql</a:t>
            </a:r>
            <a:r>
              <a:rPr lang="en-IN" dirty="0"/>
              <a:t> database.</a:t>
            </a:r>
            <a:endParaRPr lang="en-US" dirty="0"/>
          </a:p>
          <a:p>
            <a:endParaRPr lang="en-US" dirty="0"/>
          </a:p>
        </p:txBody>
      </p:sp>
    </p:spTree>
    <p:extLst>
      <p:ext uri="{BB962C8B-B14F-4D97-AF65-F5344CB8AC3E}">
        <p14:creationId xmlns:p14="http://schemas.microsoft.com/office/powerpoint/2010/main" val="445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53B2-0278-4B50-BDC2-640AA8893E7E}"/>
              </a:ext>
            </a:extLst>
          </p:cNvPr>
          <p:cNvSpPr>
            <a:spLocks noGrp="1"/>
          </p:cNvSpPr>
          <p:nvPr>
            <p:ph type="ctrTitle"/>
          </p:nvPr>
        </p:nvSpPr>
        <p:spPr>
          <a:xfrm>
            <a:off x="-92764" y="0"/>
            <a:ext cx="12019722" cy="1139687"/>
          </a:xfrm>
        </p:spPr>
        <p:txBody>
          <a:bodyPr>
            <a:normAutofit/>
          </a:bodyPr>
          <a:lstStyle/>
          <a:p>
            <a:r>
              <a:rPr lang="en-IN" sz="2000" dirty="0"/>
              <a:t>1 a) Is the number of petitions with Data Engineer job title increasing over   TIME? </a:t>
            </a:r>
            <a:br>
              <a:rPr lang="en-IN" sz="2000" dirty="0"/>
            </a:br>
            <a:r>
              <a:rPr lang="en-IN" sz="2000" dirty="0"/>
              <a:t>        </a:t>
            </a:r>
            <a:br>
              <a:rPr lang="en-US" sz="2000" dirty="0"/>
            </a:br>
            <a:endParaRPr lang="en-US" sz="2000" dirty="0"/>
          </a:p>
        </p:txBody>
      </p:sp>
      <p:sp>
        <p:nvSpPr>
          <p:cNvPr id="3" name="Subtitle 2">
            <a:extLst>
              <a:ext uri="{FF2B5EF4-FFF2-40B4-BE49-F238E27FC236}">
                <a16:creationId xmlns:a16="http://schemas.microsoft.com/office/drawing/2014/main" id="{36354454-DE15-4824-A1E4-7A849573C523}"/>
              </a:ext>
            </a:extLst>
          </p:cNvPr>
          <p:cNvSpPr>
            <a:spLocks noGrp="1"/>
          </p:cNvSpPr>
          <p:nvPr>
            <p:ph type="subTitle" idx="1"/>
          </p:nvPr>
        </p:nvSpPr>
        <p:spPr>
          <a:xfrm>
            <a:off x="106017" y="556591"/>
            <a:ext cx="11516139" cy="6301409"/>
          </a:xfrm>
        </p:spPr>
        <p:txBody>
          <a:bodyPr/>
          <a:lstStyle/>
          <a:p>
            <a:pPr marL="342900" indent="-342900">
              <a:buFont typeface="Arial" panose="020B0604020202020204" pitchFamily="34" charset="0"/>
              <a:buChar char="•"/>
            </a:pPr>
            <a:r>
              <a:rPr lang="en-US" dirty="0"/>
              <a:t>Technology used : </a:t>
            </a:r>
            <a:r>
              <a:rPr lang="en-US" dirty="0" err="1"/>
              <a:t>Mapreduce</a:t>
            </a:r>
            <a:endParaRPr lang="en-US" dirty="0"/>
          </a:p>
          <a:p>
            <a:endParaRPr lang="en-US" dirty="0"/>
          </a:p>
          <a:p>
            <a:pPr marL="342900" indent="-342900">
              <a:buFont typeface="Arial" panose="020B0604020202020204" pitchFamily="34" charset="0"/>
              <a:buChar char="•"/>
            </a:pPr>
            <a:r>
              <a:rPr lang="en-US" dirty="0"/>
              <a:t>Solution : </a:t>
            </a:r>
          </a:p>
          <a:p>
            <a:pPr marL="342900" indent="-342900">
              <a:buFont typeface="Arial" panose="020B0604020202020204" pitchFamily="34" charset="0"/>
              <a:buChar char="•"/>
            </a:pPr>
            <a:r>
              <a:rPr lang="en-US" dirty="0"/>
              <a:t>       Year      </a:t>
            </a:r>
            <a:r>
              <a:rPr lang="en-US" dirty="0" err="1"/>
              <a:t>No.Of</a:t>
            </a:r>
            <a:r>
              <a:rPr lang="en-US" dirty="0"/>
              <a:t> Application</a:t>
            </a:r>
          </a:p>
          <a:p>
            <a:r>
              <a:rPr lang="en-IN" dirty="0"/>
              <a:t>                 2011     18</a:t>
            </a:r>
            <a:endParaRPr lang="en-US" dirty="0"/>
          </a:p>
          <a:p>
            <a:r>
              <a:rPr lang="en-IN" dirty="0"/>
              <a:t>                2012     32</a:t>
            </a:r>
            <a:endParaRPr lang="en-US" dirty="0"/>
          </a:p>
          <a:p>
            <a:r>
              <a:rPr lang="en-IN" dirty="0"/>
              <a:t>               2013     41</a:t>
            </a:r>
            <a:endParaRPr lang="en-US" dirty="0"/>
          </a:p>
          <a:p>
            <a:r>
              <a:rPr lang="en-IN" dirty="0"/>
              <a:t>               2014     89</a:t>
            </a:r>
            <a:endParaRPr lang="en-US" dirty="0"/>
          </a:p>
          <a:p>
            <a:r>
              <a:rPr lang="en-IN" dirty="0"/>
              <a:t>               2015     160	</a:t>
            </a:r>
            <a:endParaRPr lang="en-US" dirty="0"/>
          </a:p>
          <a:p>
            <a:r>
              <a:rPr lang="en-IN" dirty="0"/>
              <a:t>               2016     251</a:t>
            </a:r>
            <a:endParaRPr lang="en-US" dirty="0"/>
          </a:p>
          <a:p>
            <a:r>
              <a:rPr lang="en-IN"/>
              <a:t>                </a:t>
            </a:r>
            <a:endParaRPr lang="en-US" dirty="0"/>
          </a:p>
          <a:p>
            <a:r>
              <a:rPr lang="en-US" dirty="0"/>
              <a:t>              </a:t>
            </a:r>
            <a:br>
              <a:rPr lang="en-US" dirty="0"/>
            </a:br>
            <a:endParaRPr lang="en-US" dirty="0"/>
          </a:p>
          <a:p>
            <a:pPr marL="342900" indent="-342900">
              <a:buFont typeface="Arial" panose="020B0604020202020204" pitchFamily="34" charset="0"/>
              <a:buChar char="•"/>
            </a:pPr>
            <a:endParaRPr lang="en-US" dirty="0"/>
          </a:p>
        </p:txBody>
      </p:sp>
      <p:graphicFrame>
        <p:nvGraphicFramePr>
          <p:cNvPr id="4" name="Chart 3">
            <a:extLst>
              <a:ext uri="{FF2B5EF4-FFF2-40B4-BE49-F238E27FC236}">
                <a16:creationId xmlns:a16="http://schemas.microsoft.com/office/drawing/2014/main" id="{DF083DFB-6589-4B81-B0B0-BB190C535E7B}"/>
              </a:ext>
            </a:extLst>
          </p:cNvPr>
          <p:cNvGraphicFramePr>
            <a:graphicFrameLocks/>
          </p:cNvGraphicFramePr>
          <p:nvPr>
            <p:extLst>
              <p:ext uri="{D42A27DB-BD31-4B8C-83A1-F6EECF244321}">
                <p14:modId xmlns:p14="http://schemas.microsoft.com/office/powerpoint/2010/main" val="1021352772"/>
              </p:ext>
            </p:extLst>
          </p:nvPr>
        </p:nvGraphicFramePr>
        <p:xfrm>
          <a:off x="5194852" y="1470991"/>
          <a:ext cx="5784159" cy="43732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574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3CFE-D16E-4F51-BC30-5C26BEBFE756}"/>
              </a:ext>
            </a:extLst>
          </p:cNvPr>
          <p:cNvSpPr>
            <a:spLocks noGrp="1"/>
          </p:cNvSpPr>
          <p:nvPr>
            <p:ph type="ctrTitle"/>
          </p:nvPr>
        </p:nvSpPr>
        <p:spPr>
          <a:xfrm>
            <a:off x="0" y="1"/>
            <a:ext cx="11781183" cy="675860"/>
          </a:xfrm>
        </p:spPr>
        <p:txBody>
          <a:bodyPr>
            <a:normAutofit/>
          </a:bodyPr>
          <a:lstStyle/>
          <a:p>
            <a:r>
              <a:rPr lang="en-IN" sz="2200" dirty="0"/>
              <a:t>1b) Find top 5 job titles who are having highest growth in </a:t>
            </a:r>
            <a:r>
              <a:rPr lang="en-IN" sz="2200" dirty="0" err="1"/>
              <a:t>applicatios</a:t>
            </a:r>
            <a:r>
              <a:rPr lang="en-IN" sz="2200" dirty="0"/>
              <a:t>.</a:t>
            </a:r>
            <a:endParaRPr lang="en-US" dirty="0"/>
          </a:p>
        </p:txBody>
      </p:sp>
      <p:sp>
        <p:nvSpPr>
          <p:cNvPr id="3" name="Subtitle 2">
            <a:extLst>
              <a:ext uri="{FF2B5EF4-FFF2-40B4-BE49-F238E27FC236}">
                <a16:creationId xmlns:a16="http://schemas.microsoft.com/office/drawing/2014/main" id="{B2F62277-CB6F-426D-96F9-C231F37B87CA}"/>
              </a:ext>
            </a:extLst>
          </p:cNvPr>
          <p:cNvSpPr>
            <a:spLocks noGrp="1"/>
          </p:cNvSpPr>
          <p:nvPr>
            <p:ph type="subTitle" idx="1"/>
          </p:nvPr>
        </p:nvSpPr>
        <p:spPr>
          <a:xfrm>
            <a:off x="331305" y="675862"/>
            <a:ext cx="11145078" cy="5976730"/>
          </a:xfrm>
        </p:spPr>
        <p:txBody>
          <a:bodyPr/>
          <a:lstStyle/>
          <a:p>
            <a:r>
              <a:rPr lang="en-US" dirty="0"/>
              <a:t>         Technology used : </a:t>
            </a:r>
            <a:r>
              <a:rPr lang="en-US" dirty="0" err="1"/>
              <a:t>Mapreduce</a:t>
            </a:r>
            <a:endParaRPr lang="en-US" dirty="0"/>
          </a:p>
          <a:p>
            <a:endParaRPr lang="en-US" dirty="0"/>
          </a:p>
          <a:p>
            <a:r>
              <a:rPr lang="en-US" dirty="0"/>
              <a:t>         Solution :</a:t>
            </a:r>
          </a:p>
          <a:p>
            <a:r>
              <a:rPr lang="en-US" dirty="0"/>
              <a:t>                         </a:t>
            </a:r>
            <a:r>
              <a:rPr lang="en-US" dirty="0" err="1"/>
              <a:t>job_title</a:t>
            </a:r>
            <a:r>
              <a:rPr lang="en-US" dirty="0"/>
              <a:t>                                                      Average growth</a:t>
            </a:r>
          </a:p>
          <a:p>
            <a:r>
              <a:rPr lang="en-US" dirty="0"/>
              <a:t>                     (SENIOR SYSTEMS ANYLIST JC60,       4229.8)</a:t>
            </a:r>
          </a:p>
          <a:p>
            <a:endParaRPr lang="en-US" dirty="0"/>
          </a:p>
          <a:p>
            <a:r>
              <a:rPr lang="en-US" dirty="0"/>
              <a:t>                     (SOFTWARE DEVELOPER 2,                    3382.8)</a:t>
            </a:r>
          </a:p>
          <a:p>
            <a:endParaRPr lang="en-US" dirty="0"/>
          </a:p>
          <a:p>
            <a:r>
              <a:rPr lang="en-US" dirty="0"/>
              <a:t>                     (MODULE LEAD,                                            3195.2)</a:t>
            </a:r>
          </a:p>
          <a:p>
            <a:endParaRPr lang="en-US" dirty="0"/>
          </a:p>
          <a:p>
            <a:r>
              <a:rPr lang="en-US" dirty="0"/>
              <a:t>                     (SYSTEM ANYLIST JC65,                             2969.8)</a:t>
            </a:r>
          </a:p>
          <a:p>
            <a:endParaRPr lang="en-US" dirty="0"/>
          </a:p>
          <a:p>
            <a:r>
              <a:rPr lang="en-US" dirty="0"/>
              <a:t>                     (LEAD,                                                                 2507.0)</a:t>
            </a:r>
          </a:p>
        </p:txBody>
      </p:sp>
    </p:spTree>
    <p:extLst>
      <p:ext uri="{BB962C8B-B14F-4D97-AF65-F5344CB8AC3E}">
        <p14:creationId xmlns:p14="http://schemas.microsoft.com/office/powerpoint/2010/main" val="429139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CA2D-8756-4B42-B338-F99022F679C2}"/>
              </a:ext>
            </a:extLst>
          </p:cNvPr>
          <p:cNvSpPr>
            <a:spLocks noGrp="1"/>
          </p:cNvSpPr>
          <p:nvPr>
            <p:ph type="ctrTitle"/>
          </p:nvPr>
        </p:nvSpPr>
        <p:spPr>
          <a:xfrm>
            <a:off x="0" y="0"/>
            <a:ext cx="11794435" cy="424070"/>
          </a:xfrm>
        </p:spPr>
        <p:txBody>
          <a:bodyPr>
            <a:normAutofit fontScale="90000"/>
          </a:bodyPr>
          <a:lstStyle/>
          <a:p>
            <a:r>
              <a:rPr lang="en-IN" sz="2200" dirty="0"/>
              <a:t>2 a) Which part of the US has the most Data Engineer jobs for each year?</a:t>
            </a:r>
            <a:br>
              <a:rPr lang="en-IN" sz="8000" dirty="0"/>
            </a:br>
            <a:endParaRPr lang="en-US" dirty="0"/>
          </a:p>
        </p:txBody>
      </p:sp>
      <p:sp>
        <p:nvSpPr>
          <p:cNvPr id="3" name="Subtitle 2">
            <a:extLst>
              <a:ext uri="{FF2B5EF4-FFF2-40B4-BE49-F238E27FC236}">
                <a16:creationId xmlns:a16="http://schemas.microsoft.com/office/drawing/2014/main" id="{5EA360E2-6B31-49A6-B700-C88D2A0856E8}"/>
              </a:ext>
            </a:extLst>
          </p:cNvPr>
          <p:cNvSpPr>
            <a:spLocks noGrp="1"/>
          </p:cNvSpPr>
          <p:nvPr>
            <p:ph type="subTitle" idx="1"/>
          </p:nvPr>
        </p:nvSpPr>
        <p:spPr>
          <a:xfrm>
            <a:off x="675861" y="569843"/>
            <a:ext cx="11211339" cy="6288157"/>
          </a:xfrm>
        </p:spPr>
        <p:txBody>
          <a:bodyPr/>
          <a:lstStyle/>
          <a:p>
            <a:r>
              <a:rPr lang="en-US" dirty="0"/>
              <a:t>Technology used : Pig</a:t>
            </a:r>
          </a:p>
          <a:p>
            <a:r>
              <a:rPr lang="en-US" dirty="0"/>
              <a:t>            Data Engineer                                     work-site       No Of Application</a:t>
            </a:r>
          </a:p>
          <a:p>
            <a:r>
              <a:rPr lang="en-US" dirty="0"/>
              <a:t>    (DATA ENGINEER,SAN FRANCISCO,CALIFORNIA,2011,3)</a:t>
            </a:r>
          </a:p>
          <a:p>
            <a:r>
              <a:rPr lang="en-US" dirty="0"/>
              <a:t>    (DATA ENGINEER,SAN FRANCISCO,CALIFORNIA,2012,7)</a:t>
            </a:r>
          </a:p>
          <a:p>
            <a:r>
              <a:rPr lang="en-US" dirty="0"/>
              <a:t>     (DATA ENGINEER,MENLO PARK,CALIFORNIA,2013,10)</a:t>
            </a:r>
          </a:p>
          <a:p>
            <a:r>
              <a:rPr lang="en-US" dirty="0"/>
              <a:t>     (DATA ENGINEER,MENLO PARK,CALIFORNIA,2014,13)</a:t>
            </a:r>
          </a:p>
          <a:p>
            <a:r>
              <a:rPr lang="en-US" dirty="0"/>
              <a:t>     (DATA ENGINEER,SAN FRANCISCO,CALIFORNIA,2015,33)</a:t>
            </a:r>
          </a:p>
          <a:p>
            <a:r>
              <a:rPr lang="en-US" dirty="0"/>
              <a:t>      (DATA ENGINEER,MENLO PARK,CALIFORNIA,2016,35)</a:t>
            </a:r>
          </a:p>
          <a:p>
            <a:endParaRPr lang="en-US" dirty="0"/>
          </a:p>
        </p:txBody>
      </p:sp>
    </p:spTree>
    <p:extLst>
      <p:ext uri="{BB962C8B-B14F-4D97-AF65-F5344CB8AC3E}">
        <p14:creationId xmlns:p14="http://schemas.microsoft.com/office/powerpoint/2010/main" val="288431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39BA-CEC9-4967-A55C-F7A10AA0E300}"/>
              </a:ext>
            </a:extLst>
          </p:cNvPr>
          <p:cNvSpPr>
            <a:spLocks noGrp="1"/>
          </p:cNvSpPr>
          <p:nvPr>
            <p:ph type="ctrTitle"/>
          </p:nvPr>
        </p:nvSpPr>
        <p:spPr>
          <a:xfrm>
            <a:off x="0" y="1"/>
            <a:ext cx="12019721" cy="556590"/>
          </a:xfrm>
        </p:spPr>
        <p:txBody>
          <a:bodyPr>
            <a:normAutofit fontScale="90000"/>
          </a:bodyPr>
          <a:lstStyle/>
          <a:p>
            <a:r>
              <a:rPr lang="en-IN" sz="2000" dirty="0"/>
              <a:t>2 b) find top 5 locations in the US who have got certified visa for each year.</a:t>
            </a:r>
            <a:endParaRPr lang="en-US" sz="2000" dirty="0"/>
          </a:p>
        </p:txBody>
      </p:sp>
      <p:sp>
        <p:nvSpPr>
          <p:cNvPr id="3" name="Subtitle 2">
            <a:extLst>
              <a:ext uri="{FF2B5EF4-FFF2-40B4-BE49-F238E27FC236}">
                <a16:creationId xmlns:a16="http://schemas.microsoft.com/office/drawing/2014/main" id="{EC135C8C-8F0E-4D30-8F86-FF070D0D88EE}"/>
              </a:ext>
            </a:extLst>
          </p:cNvPr>
          <p:cNvSpPr>
            <a:spLocks noGrp="1"/>
          </p:cNvSpPr>
          <p:nvPr>
            <p:ph type="subTitle" idx="1"/>
          </p:nvPr>
        </p:nvSpPr>
        <p:spPr>
          <a:xfrm>
            <a:off x="742122" y="371061"/>
            <a:ext cx="10349948" cy="6321287"/>
          </a:xfrm>
        </p:spPr>
        <p:txBody>
          <a:bodyPr/>
          <a:lstStyle/>
          <a:p>
            <a:r>
              <a:rPr lang="en-US" dirty="0"/>
              <a:t>Technology used : Hive</a:t>
            </a:r>
          </a:p>
          <a:p>
            <a:endParaRPr lang="en-US" dirty="0"/>
          </a:p>
          <a:p>
            <a:r>
              <a:rPr lang="en-US" dirty="0"/>
              <a:t>Solution : year 2011</a:t>
            </a:r>
          </a:p>
          <a:p>
            <a:endParaRPr lang="en-US" dirty="0"/>
          </a:p>
          <a:p>
            <a:endParaRPr lang="en-US" dirty="0"/>
          </a:p>
          <a:p>
            <a:r>
              <a:rPr lang="en-IN" dirty="0"/>
              <a:t>NEW YORK, NEW YORK	                      2011	23172</a:t>
            </a:r>
            <a:endParaRPr lang="en-US" dirty="0"/>
          </a:p>
          <a:p>
            <a:r>
              <a:rPr lang="en-IN" dirty="0"/>
              <a:t>HOUSTON, TEXAS	                      2011       8184</a:t>
            </a:r>
            <a:endParaRPr lang="en-US" dirty="0"/>
          </a:p>
          <a:p>
            <a:r>
              <a:rPr lang="en-IN" dirty="0"/>
              <a:t>CHICAGO, ILLINOIS	                      2011	5188</a:t>
            </a:r>
            <a:endParaRPr lang="en-US" dirty="0"/>
          </a:p>
          <a:p>
            <a:r>
              <a:rPr lang="en-IN" dirty="0"/>
              <a:t>SAN JOSE, CALIFORNIA	                      2011	4713</a:t>
            </a:r>
            <a:endParaRPr lang="en-US" dirty="0"/>
          </a:p>
          <a:p>
            <a:r>
              <a:rPr lang="en-IN" dirty="0"/>
              <a:t>SAN FRANCISCO, CALIFORNIA            2011	4711</a:t>
            </a:r>
            <a:endParaRPr lang="en-US" dirty="0"/>
          </a:p>
          <a:p>
            <a:r>
              <a:rPr lang="en-IN" dirty="0"/>
              <a:t> </a:t>
            </a:r>
            <a:endParaRPr lang="en-US" dirty="0"/>
          </a:p>
          <a:p>
            <a:br>
              <a:rPr lang="en-US" dirty="0"/>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2212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8CA3-2FB1-4DA2-A36E-EFAFABED3379}"/>
              </a:ext>
            </a:extLst>
          </p:cNvPr>
          <p:cNvSpPr>
            <a:spLocks noGrp="1"/>
          </p:cNvSpPr>
          <p:nvPr>
            <p:ph type="ctrTitle"/>
          </p:nvPr>
        </p:nvSpPr>
        <p:spPr>
          <a:xfrm>
            <a:off x="0" y="1"/>
            <a:ext cx="11953461" cy="450574"/>
          </a:xfrm>
        </p:spPr>
        <p:txBody>
          <a:bodyPr>
            <a:normAutofit fontScale="90000"/>
          </a:bodyPr>
          <a:lstStyle/>
          <a:p>
            <a:r>
              <a:rPr lang="en-IN" sz="2000" dirty="0"/>
              <a:t>3)Which industry has the most number of Data Scientist positions?</a:t>
            </a:r>
            <a:br>
              <a:rPr lang="en-US" sz="2000" dirty="0"/>
            </a:br>
            <a:endParaRPr lang="en-US" sz="2000" dirty="0"/>
          </a:p>
        </p:txBody>
      </p:sp>
      <p:sp>
        <p:nvSpPr>
          <p:cNvPr id="3" name="Subtitle 2">
            <a:extLst>
              <a:ext uri="{FF2B5EF4-FFF2-40B4-BE49-F238E27FC236}">
                <a16:creationId xmlns:a16="http://schemas.microsoft.com/office/drawing/2014/main" id="{DA58B49D-EF31-457C-86B2-54B3B738A374}"/>
              </a:ext>
            </a:extLst>
          </p:cNvPr>
          <p:cNvSpPr>
            <a:spLocks noGrp="1"/>
          </p:cNvSpPr>
          <p:nvPr>
            <p:ph type="subTitle" idx="1"/>
          </p:nvPr>
        </p:nvSpPr>
        <p:spPr>
          <a:xfrm>
            <a:off x="265043" y="569843"/>
            <a:ext cx="10853531" cy="6288157"/>
          </a:xfrm>
        </p:spPr>
        <p:txBody>
          <a:bodyPr/>
          <a:lstStyle/>
          <a:p>
            <a:r>
              <a:rPr lang="en-US" dirty="0"/>
              <a:t>             Technology used : </a:t>
            </a:r>
            <a:r>
              <a:rPr lang="en-US" dirty="0" err="1"/>
              <a:t>Mapreduce</a:t>
            </a:r>
            <a:endParaRPr lang="en-US" dirty="0"/>
          </a:p>
          <a:p>
            <a:endParaRPr lang="en-US" dirty="0"/>
          </a:p>
          <a:p>
            <a:r>
              <a:rPr lang="en-US" dirty="0"/>
              <a:t>             Solution :             Industry                 No of Jobs</a:t>
            </a:r>
          </a:p>
          <a:p>
            <a:r>
              <a:rPr lang="en-US" dirty="0"/>
              <a:t>                                            STATISTICIANS,  369</a:t>
            </a:r>
          </a:p>
          <a:p>
            <a:br>
              <a:rPr lang="en-US" dirty="0"/>
            </a:br>
            <a:r>
              <a:rPr lang="en-US" dirty="0"/>
              <a:t>                                           COMPUTER AND INFORMATION RESEARCH SCIENTISTS,  283</a:t>
            </a:r>
          </a:p>
          <a:p>
            <a:br>
              <a:rPr lang="en-US" dirty="0"/>
            </a:br>
            <a:r>
              <a:rPr lang="en-US" dirty="0"/>
              <a:t>                                           OPERATIONS RESEARCH ANALYSTS,  237</a:t>
            </a:r>
          </a:p>
          <a:p>
            <a:br>
              <a:rPr lang="en-US" dirty="0"/>
            </a:br>
            <a:r>
              <a:rPr lang="en-US" dirty="0"/>
              <a:t>                                           Computer and Information Research Scientists,  115</a:t>
            </a:r>
          </a:p>
          <a:p>
            <a:br>
              <a:rPr lang="en-US" dirty="0"/>
            </a:br>
            <a:r>
              <a:rPr lang="en-US" dirty="0"/>
              <a:t>                                           COMPUTER OCCUPATIONS, ALL OTHER,  113</a:t>
            </a:r>
          </a:p>
          <a:p>
            <a:br>
              <a:rPr lang="en-US" dirty="0"/>
            </a:br>
            <a:r>
              <a:rPr lang="en-US" dirty="0"/>
              <a:t>                                           MATHEMATICIANS,  107</a:t>
            </a:r>
            <a:br>
              <a:rPr lang="en-US" dirty="0"/>
            </a:br>
            <a:endParaRPr lang="en-US" dirty="0"/>
          </a:p>
          <a:p>
            <a:endParaRPr lang="en-US" dirty="0"/>
          </a:p>
        </p:txBody>
      </p:sp>
    </p:spTree>
    <p:extLst>
      <p:ext uri="{BB962C8B-B14F-4D97-AF65-F5344CB8AC3E}">
        <p14:creationId xmlns:p14="http://schemas.microsoft.com/office/powerpoint/2010/main" val="403708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66C0-FFFD-46DD-8A57-03F908AA2D3F}"/>
              </a:ext>
            </a:extLst>
          </p:cNvPr>
          <p:cNvSpPr>
            <a:spLocks noGrp="1"/>
          </p:cNvSpPr>
          <p:nvPr>
            <p:ph type="ctrTitle"/>
          </p:nvPr>
        </p:nvSpPr>
        <p:spPr>
          <a:xfrm>
            <a:off x="0" y="1"/>
            <a:ext cx="12046225" cy="477077"/>
          </a:xfrm>
        </p:spPr>
        <p:txBody>
          <a:bodyPr>
            <a:normAutofit fontScale="90000"/>
          </a:bodyPr>
          <a:lstStyle/>
          <a:p>
            <a:r>
              <a:rPr lang="en-IN" sz="2000" dirty="0"/>
              <a:t>4)Which top 5 employers file the most petitions each year?</a:t>
            </a:r>
            <a:br>
              <a:rPr lang="en-US" sz="2000" dirty="0"/>
            </a:br>
            <a:endParaRPr lang="en-US" sz="2000" dirty="0"/>
          </a:p>
        </p:txBody>
      </p:sp>
      <p:sp>
        <p:nvSpPr>
          <p:cNvPr id="3" name="Subtitle 2">
            <a:extLst>
              <a:ext uri="{FF2B5EF4-FFF2-40B4-BE49-F238E27FC236}">
                <a16:creationId xmlns:a16="http://schemas.microsoft.com/office/drawing/2014/main" id="{141662D1-E2D7-4908-B6E8-40FC3E750006}"/>
              </a:ext>
            </a:extLst>
          </p:cNvPr>
          <p:cNvSpPr>
            <a:spLocks noGrp="1"/>
          </p:cNvSpPr>
          <p:nvPr>
            <p:ph type="subTitle" idx="1"/>
          </p:nvPr>
        </p:nvSpPr>
        <p:spPr>
          <a:xfrm>
            <a:off x="675861" y="477078"/>
            <a:ext cx="10893287" cy="6202017"/>
          </a:xfrm>
        </p:spPr>
        <p:txBody>
          <a:bodyPr/>
          <a:lstStyle/>
          <a:p>
            <a:r>
              <a:rPr lang="en-US" dirty="0"/>
              <a:t>Technology used : </a:t>
            </a:r>
            <a:r>
              <a:rPr lang="en-US" dirty="0" err="1"/>
              <a:t>Mapreduce</a:t>
            </a:r>
            <a:endParaRPr lang="en-US" dirty="0"/>
          </a:p>
          <a:p>
            <a:endParaRPr lang="en-US" dirty="0"/>
          </a:p>
          <a:p>
            <a:r>
              <a:rPr lang="en-US" dirty="0"/>
              <a:t>Solution :</a:t>
            </a:r>
          </a:p>
          <a:p>
            <a:r>
              <a:rPr lang="en-US" dirty="0"/>
              <a:t>Year 2011</a:t>
            </a:r>
          </a:p>
          <a:p>
            <a:r>
              <a:rPr lang="en-US" dirty="0"/>
              <a:t>       Employer Name                                                    Year          Count</a:t>
            </a:r>
          </a:p>
          <a:p>
            <a:r>
              <a:rPr lang="en-US" dirty="0"/>
              <a:t>     TATA CONSULTANCY SERVICES LIMITED	2011,        5416</a:t>
            </a:r>
            <a:br>
              <a:rPr lang="en-US" dirty="0"/>
            </a:br>
            <a:r>
              <a:rPr lang="en-US" dirty="0"/>
              <a:t>      MICROSOFT CORPORATION	                  2011,        4253</a:t>
            </a:r>
            <a:br>
              <a:rPr lang="en-US" dirty="0"/>
            </a:br>
            <a:r>
              <a:rPr lang="en-US" dirty="0"/>
              <a:t>      DELOITTE CONSULTING LLP                        	2011,         3621</a:t>
            </a:r>
            <a:br>
              <a:rPr lang="en-US" dirty="0"/>
            </a:br>
            <a:r>
              <a:rPr lang="en-US" dirty="0"/>
              <a:t>       WIPRO LIMITED	                                     2011,      3028</a:t>
            </a:r>
            <a:br>
              <a:rPr lang="en-US" dirty="0"/>
            </a:br>
            <a:r>
              <a:rPr lang="en-US" dirty="0"/>
              <a:t>       COGNIZANT TECHNOLOGY SOLUTIONS U.S. CORPORATION	2011,2721</a:t>
            </a:r>
            <a:br>
              <a:rPr lang="en-US" dirty="0"/>
            </a:br>
            <a:endParaRPr lang="en-US" dirty="0"/>
          </a:p>
          <a:p>
            <a:endParaRPr lang="en-US" dirty="0"/>
          </a:p>
        </p:txBody>
      </p:sp>
    </p:spTree>
    <p:extLst>
      <p:ext uri="{BB962C8B-B14F-4D97-AF65-F5344CB8AC3E}">
        <p14:creationId xmlns:p14="http://schemas.microsoft.com/office/powerpoint/2010/main" val="161933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8CB2-2138-4353-AF87-5874755AFB23}"/>
              </a:ext>
            </a:extLst>
          </p:cNvPr>
          <p:cNvSpPr>
            <a:spLocks noGrp="1"/>
          </p:cNvSpPr>
          <p:nvPr>
            <p:ph type="ctrTitle"/>
          </p:nvPr>
        </p:nvSpPr>
        <p:spPr>
          <a:xfrm>
            <a:off x="92765" y="106018"/>
            <a:ext cx="11728174" cy="596347"/>
          </a:xfrm>
        </p:spPr>
        <p:txBody>
          <a:bodyPr>
            <a:normAutofit fontScale="90000"/>
          </a:bodyPr>
          <a:lstStyle/>
          <a:p>
            <a:r>
              <a:rPr lang="en-IN" sz="2000" dirty="0"/>
              <a:t>5) Find the most popular top 10 job positions for H1B visa applications for each year?</a:t>
            </a:r>
            <a:br>
              <a:rPr lang="en-US" sz="2000" dirty="0"/>
            </a:br>
            <a:endParaRPr lang="en-US" sz="2000" dirty="0"/>
          </a:p>
        </p:txBody>
      </p:sp>
      <p:sp>
        <p:nvSpPr>
          <p:cNvPr id="3" name="Subtitle 2">
            <a:extLst>
              <a:ext uri="{FF2B5EF4-FFF2-40B4-BE49-F238E27FC236}">
                <a16:creationId xmlns:a16="http://schemas.microsoft.com/office/drawing/2014/main" id="{F0E8958A-15E0-49D3-B1D5-093DEC352452}"/>
              </a:ext>
            </a:extLst>
          </p:cNvPr>
          <p:cNvSpPr>
            <a:spLocks noGrp="1"/>
          </p:cNvSpPr>
          <p:nvPr>
            <p:ph type="subTitle" idx="1"/>
          </p:nvPr>
        </p:nvSpPr>
        <p:spPr>
          <a:xfrm>
            <a:off x="781878" y="940904"/>
            <a:ext cx="10787270" cy="5541915"/>
          </a:xfrm>
        </p:spPr>
        <p:txBody>
          <a:bodyPr/>
          <a:lstStyle/>
          <a:p>
            <a:r>
              <a:rPr lang="en-US" dirty="0"/>
              <a:t>Technology used : Hive</a:t>
            </a:r>
          </a:p>
          <a:p>
            <a:r>
              <a:rPr lang="en-US" dirty="0"/>
              <a:t>Solution : year 2011</a:t>
            </a:r>
          </a:p>
          <a:p>
            <a:r>
              <a:rPr lang="en-US" dirty="0"/>
              <a:t>                     Year         </a:t>
            </a:r>
            <a:r>
              <a:rPr lang="en-US" dirty="0" err="1"/>
              <a:t>Job_Title</a:t>
            </a:r>
            <a:r>
              <a:rPr lang="en-US" dirty="0"/>
              <a:t>                                                     Count            Rank</a:t>
            </a:r>
          </a:p>
        </p:txBody>
      </p:sp>
      <p:sp>
        <p:nvSpPr>
          <p:cNvPr id="4" name="Rectangle 3">
            <a:extLst>
              <a:ext uri="{FF2B5EF4-FFF2-40B4-BE49-F238E27FC236}">
                <a16:creationId xmlns:a16="http://schemas.microsoft.com/office/drawing/2014/main" id="{B21ABEC9-837A-490A-8E32-47477B6DD4AA}"/>
              </a:ext>
            </a:extLst>
          </p:cNvPr>
          <p:cNvSpPr/>
          <p:nvPr/>
        </p:nvSpPr>
        <p:spPr>
          <a:xfrm>
            <a:off x="1828801" y="1908314"/>
            <a:ext cx="7315200" cy="3095722"/>
          </a:xfrm>
          <a:prstGeom prst="rect">
            <a:avLst/>
          </a:prstGeom>
        </p:spPr>
        <p:txBody>
          <a:bodyPr wrap="square">
            <a:spAutoFit/>
          </a:bodyPr>
          <a:lstStyle/>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PROGRAMMER ANALYST	               31799          1</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SOFTWARE ENGINEER	               12763	   2</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COMPUTER PROGRAMMER	        8998	   3</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SYSTEMS ANALYST                    	8644	   4</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BUSINESS ANALYST	                        3891	   5</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COMPUTER SYSTEMS ANALYST	3698	   6</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ASSISTANT PROFESSOR	                3467           7</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PHYSICAL THERAPIST	                3377	   8</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SENIOR SOFTWARE ENGINEER	2935	   9</a:t>
            </a:r>
            <a:endParaRPr lang="en-US" sz="1600" dirty="0">
              <a:solidFill>
                <a:schemeClr val="bg2">
                  <a:lumMod val="10000"/>
                  <a:lumOff val="90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IN" kern="50" dirty="0">
                <a:solidFill>
                  <a:schemeClr val="bg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rPr>
              <a:t>2011	        SENIOR CONSULTANT	                2798          10</a:t>
            </a:r>
            <a:endParaRPr lang="en-US" sz="1600" dirty="0">
              <a:solidFill>
                <a:schemeClr val="bg2">
                  <a:lumMod val="10000"/>
                  <a:lumOff val="9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670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2E70-BB88-4097-8897-8630B00E916A}"/>
              </a:ext>
            </a:extLst>
          </p:cNvPr>
          <p:cNvSpPr>
            <a:spLocks noGrp="1"/>
          </p:cNvSpPr>
          <p:nvPr>
            <p:ph type="ctrTitle"/>
          </p:nvPr>
        </p:nvSpPr>
        <p:spPr>
          <a:xfrm>
            <a:off x="0" y="145774"/>
            <a:ext cx="11781183" cy="954156"/>
          </a:xfrm>
        </p:spPr>
        <p:txBody>
          <a:bodyPr>
            <a:noAutofit/>
          </a:bodyPr>
          <a:lstStyle/>
          <a:p>
            <a:r>
              <a:rPr lang="en-IN" sz="2000" dirty="0"/>
              <a:t>6) Find the percentage and the count of each case status on total applications for each year. Create a graph depicting the pattern of All the cases over the period of time.</a:t>
            </a:r>
            <a:br>
              <a:rPr lang="en-IN" sz="2000" dirty="0"/>
            </a:br>
            <a:endParaRPr lang="en-US" sz="2000" dirty="0"/>
          </a:p>
        </p:txBody>
      </p:sp>
      <p:sp>
        <p:nvSpPr>
          <p:cNvPr id="3" name="Subtitle 2">
            <a:extLst>
              <a:ext uri="{FF2B5EF4-FFF2-40B4-BE49-F238E27FC236}">
                <a16:creationId xmlns:a16="http://schemas.microsoft.com/office/drawing/2014/main" id="{095DB619-F09D-4836-82F3-35D3DF88AADD}"/>
              </a:ext>
            </a:extLst>
          </p:cNvPr>
          <p:cNvSpPr>
            <a:spLocks noGrp="1"/>
          </p:cNvSpPr>
          <p:nvPr>
            <p:ph type="subTitle" idx="1"/>
          </p:nvPr>
        </p:nvSpPr>
        <p:spPr>
          <a:xfrm>
            <a:off x="861391" y="1099930"/>
            <a:ext cx="11065565" cy="5579165"/>
          </a:xfrm>
        </p:spPr>
        <p:txBody>
          <a:bodyPr/>
          <a:lstStyle/>
          <a:p>
            <a:r>
              <a:rPr lang="en-US" dirty="0"/>
              <a:t>Technology used : Pig</a:t>
            </a:r>
          </a:p>
          <a:p>
            <a:endParaRPr lang="en-US" dirty="0"/>
          </a:p>
          <a:p>
            <a:r>
              <a:rPr lang="en-US" dirty="0"/>
              <a:t>Solution : </a:t>
            </a:r>
          </a:p>
          <a:p>
            <a:endParaRPr lang="en-US" dirty="0"/>
          </a:p>
          <a:p>
            <a:r>
              <a:rPr lang="en-US" dirty="0"/>
              <a:t>Year                 certified            </a:t>
            </a:r>
            <a:r>
              <a:rPr lang="en-US" dirty="0" err="1"/>
              <a:t>certified</a:t>
            </a:r>
            <a:r>
              <a:rPr lang="en-US" dirty="0"/>
              <a:t> withdrawn        denied</a:t>
            </a:r>
          </a:p>
          <a:p>
            <a:r>
              <a:rPr lang="en-US" dirty="0"/>
              <a:t>2011                   84.83                            3.23                                     8.11</a:t>
            </a:r>
          </a:p>
          <a:p>
            <a:r>
              <a:rPr lang="en-US" dirty="0"/>
              <a:t>2012                   84.85                           7.48                                      5.07</a:t>
            </a:r>
          </a:p>
          <a:p>
            <a:r>
              <a:rPr lang="en-US" dirty="0"/>
              <a:t>2013                    86.61                          8.01                                      2.74</a:t>
            </a:r>
          </a:p>
          <a:p>
            <a:r>
              <a:rPr lang="en-US" dirty="0"/>
              <a:t>2014                    87.62                          6.99                                    2.29</a:t>
            </a:r>
          </a:p>
          <a:p>
            <a:r>
              <a:rPr lang="en-US" dirty="0"/>
              <a:t>2015                    88.45                          6.63                                     1.76</a:t>
            </a:r>
          </a:p>
          <a:p>
            <a:r>
              <a:rPr lang="en-US" dirty="0"/>
              <a:t>2016                   87.93                            7.26                                    1.41</a:t>
            </a:r>
          </a:p>
          <a:p>
            <a:endParaRPr lang="en-US" dirty="0"/>
          </a:p>
        </p:txBody>
      </p:sp>
      <p:graphicFrame>
        <p:nvGraphicFramePr>
          <p:cNvPr id="8" name="Chart 7">
            <a:extLst>
              <a:ext uri="{FF2B5EF4-FFF2-40B4-BE49-F238E27FC236}">
                <a16:creationId xmlns:a16="http://schemas.microsoft.com/office/drawing/2014/main" id="{08693178-0E00-4CA5-9810-85106C2D9AB1}"/>
              </a:ext>
            </a:extLst>
          </p:cNvPr>
          <p:cNvGraphicFramePr>
            <a:graphicFrameLocks/>
          </p:cNvGraphicFramePr>
          <p:nvPr>
            <p:extLst>
              <p:ext uri="{D42A27DB-BD31-4B8C-83A1-F6EECF244321}">
                <p14:modId xmlns:p14="http://schemas.microsoft.com/office/powerpoint/2010/main" val="3197248194"/>
              </p:ext>
            </p:extLst>
          </p:nvPr>
        </p:nvGraphicFramePr>
        <p:xfrm>
          <a:off x="7315200" y="1266092"/>
          <a:ext cx="4876799" cy="50684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3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9CEE-DFED-4BE1-B64F-5CAC217B142A}"/>
              </a:ext>
            </a:extLst>
          </p:cNvPr>
          <p:cNvSpPr>
            <a:spLocks noGrp="1"/>
          </p:cNvSpPr>
          <p:nvPr>
            <p:ph type="ctrTitle"/>
          </p:nvPr>
        </p:nvSpPr>
        <p:spPr>
          <a:xfrm>
            <a:off x="159026" y="145773"/>
            <a:ext cx="11900452" cy="477079"/>
          </a:xfrm>
        </p:spPr>
        <p:txBody>
          <a:bodyPr>
            <a:normAutofit/>
          </a:bodyPr>
          <a:lstStyle/>
          <a:p>
            <a:r>
              <a:rPr lang="en-IN" sz="2000" dirty="0"/>
              <a:t>7) Create a bar graph to depict the number of applications for each year</a:t>
            </a:r>
            <a:endParaRPr lang="en-US" sz="2000" dirty="0"/>
          </a:p>
        </p:txBody>
      </p:sp>
      <p:sp>
        <p:nvSpPr>
          <p:cNvPr id="3" name="Subtitle 2">
            <a:extLst>
              <a:ext uri="{FF2B5EF4-FFF2-40B4-BE49-F238E27FC236}">
                <a16:creationId xmlns:a16="http://schemas.microsoft.com/office/drawing/2014/main" id="{D80D2DC2-7EAD-42CA-9966-43D87CBE3986}"/>
              </a:ext>
            </a:extLst>
          </p:cNvPr>
          <p:cNvSpPr>
            <a:spLocks noGrp="1"/>
          </p:cNvSpPr>
          <p:nvPr>
            <p:ph type="subTitle" idx="1"/>
          </p:nvPr>
        </p:nvSpPr>
        <p:spPr>
          <a:xfrm>
            <a:off x="755375" y="649357"/>
            <a:ext cx="11078816" cy="6069495"/>
          </a:xfrm>
        </p:spPr>
        <p:txBody>
          <a:bodyPr/>
          <a:lstStyle/>
          <a:p>
            <a:r>
              <a:rPr lang="en-US" dirty="0"/>
              <a:t>Technology used : Hive</a:t>
            </a:r>
          </a:p>
          <a:p>
            <a:endParaRPr lang="en-US" dirty="0"/>
          </a:p>
          <a:p>
            <a:r>
              <a:rPr lang="en-US" dirty="0"/>
              <a:t>Solution : </a:t>
            </a:r>
          </a:p>
          <a:p>
            <a:endParaRPr lang="en-US" dirty="0"/>
          </a:p>
          <a:p>
            <a:r>
              <a:rPr lang="en-US" dirty="0"/>
              <a:t>Year        Applicant</a:t>
            </a:r>
          </a:p>
          <a:p>
            <a:r>
              <a:rPr lang="en-US" dirty="0"/>
              <a:t>2011          358767</a:t>
            </a:r>
          </a:p>
          <a:p>
            <a:r>
              <a:rPr lang="en-US" dirty="0"/>
              <a:t>2012          415607</a:t>
            </a:r>
          </a:p>
          <a:p>
            <a:r>
              <a:rPr lang="en-US" dirty="0"/>
              <a:t>2013           442114</a:t>
            </a:r>
          </a:p>
          <a:p>
            <a:r>
              <a:rPr lang="en-US" dirty="0"/>
              <a:t>2014           519427</a:t>
            </a:r>
          </a:p>
          <a:p>
            <a:r>
              <a:rPr lang="en-US" dirty="0"/>
              <a:t>2015           618727</a:t>
            </a:r>
          </a:p>
          <a:p>
            <a:r>
              <a:rPr lang="en-US" dirty="0"/>
              <a:t>2016           647803</a:t>
            </a:r>
          </a:p>
        </p:txBody>
      </p:sp>
      <p:graphicFrame>
        <p:nvGraphicFramePr>
          <p:cNvPr id="4" name="Chart 3">
            <a:extLst>
              <a:ext uri="{FF2B5EF4-FFF2-40B4-BE49-F238E27FC236}">
                <a16:creationId xmlns:a16="http://schemas.microsoft.com/office/drawing/2014/main" id="{6180A5C6-49E5-4C6F-897D-A59611A68CC3}"/>
              </a:ext>
            </a:extLst>
          </p:cNvPr>
          <p:cNvGraphicFramePr>
            <a:graphicFrameLocks/>
          </p:cNvGraphicFramePr>
          <p:nvPr>
            <p:extLst>
              <p:ext uri="{D42A27DB-BD31-4B8C-83A1-F6EECF244321}">
                <p14:modId xmlns:p14="http://schemas.microsoft.com/office/powerpoint/2010/main" val="3532046826"/>
              </p:ext>
            </p:extLst>
          </p:nvPr>
        </p:nvGraphicFramePr>
        <p:xfrm>
          <a:off x="4386470" y="2057400"/>
          <a:ext cx="6745356" cy="37205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600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4362-5C01-40AF-A6B9-CC766A0C3C81}"/>
              </a:ext>
            </a:extLst>
          </p:cNvPr>
          <p:cNvSpPr>
            <a:spLocks noGrp="1"/>
          </p:cNvSpPr>
          <p:nvPr>
            <p:ph type="ctrTitle"/>
          </p:nvPr>
        </p:nvSpPr>
        <p:spPr>
          <a:xfrm>
            <a:off x="1088913" y="397565"/>
            <a:ext cx="7034362" cy="1113183"/>
          </a:xfrm>
        </p:spPr>
        <p:txBody>
          <a:bodyPr>
            <a:normAutofit/>
          </a:bodyPr>
          <a:lstStyle/>
          <a:p>
            <a:r>
              <a:rPr lang="en-US" sz="2800" dirty="0"/>
              <a:t>                                            </a:t>
            </a:r>
            <a:r>
              <a:rPr lang="en-US" sz="2800" b="1" i="0" dirty="0"/>
              <a:t>big data</a:t>
            </a:r>
            <a:endParaRPr lang="en-US" sz="2800" dirty="0"/>
          </a:p>
        </p:txBody>
      </p:sp>
      <p:sp>
        <p:nvSpPr>
          <p:cNvPr id="3" name="Subtitle 2">
            <a:extLst>
              <a:ext uri="{FF2B5EF4-FFF2-40B4-BE49-F238E27FC236}">
                <a16:creationId xmlns:a16="http://schemas.microsoft.com/office/drawing/2014/main" id="{EC8BAAB4-66A4-4A78-B804-62A8A3ED7C68}"/>
              </a:ext>
            </a:extLst>
          </p:cNvPr>
          <p:cNvSpPr>
            <a:spLocks noGrp="1"/>
          </p:cNvSpPr>
          <p:nvPr>
            <p:ph type="subTitle" idx="1"/>
          </p:nvPr>
        </p:nvSpPr>
        <p:spPr>
          <a:xfrm>
            <a:off x="1088913" y="1126436"/>
            <a:ext cx="9777869" cy="5117846"/>
          </a:xfrm>
        </p:spPr>
        <p:txBody>
          <a:bodyPr/>
          <a:lstStyle/>
          <a:p>
            <a:endParaRPr lang="en-US" b="1" i="0" dirty="0"/>
          </a:p>
          <a:p>
            <a:pPr marL="342900" indent="-342900">
              <a:buFont typeface="Arial" panose="020B0604020202020204" pitchFamily="34" charset="0"/>
              <a:buChar char="•"/>
            </a:pPr>
            <a:r>
              <a:rPr lang="en-US" b="1" dirty="0"/>
              <a:t>Big data</a:t>
            </a:r>
            <a:r>
              <a:rPr lang="en-US" dirty="0"/>
              <a:t> is a term that describes the large volume of </a:t>
            </a:r>
            <a:r>
              <a:rPr lang="en-US" b="1" dirty="0"/>
              <a:t>data</a:t>
            </a:r>
            <a:r>
              <a:rPr lang="en-US" dirty="0"/>
              <a:t> – both structured and unstructured</a:t>
            </a:r>
            <a:endParaRPr lang="en-US" b="1" dirty="0"/>
          </a:p>
          <a:p>
            <a:endParaRPr lang="en-US" b="1" dirty="0"/>
          </a:p>
          <a:p>
            <a:pPr marL="342900" indent="-342900">
              <a:buFont typeface="Arial" panose="020B0604020202020204" pitchFamily="34" charset="0"/>
              <a:buChar char="•"/>
            </a:pPr>
            <a:r>
              <a:rPr lang="en-US" b="1" dirty="0"/>
              <a:t> Big data</a:t>
            </a:r>
            <a:r>
              <a:rPr lang="en-US" dirty="0"/>
              <a:t> challenges include capturing </a:t>
            </a:r>
            <a:r>
              <a:rPr lang="en-US" b="1" dirty="0"/>
              <a:t>data</a:t>
            </a:r>
            <a:r>
              <a:rPr lang="en-US" dirty="0"/>
              <a:t>, </a:t>
            </a:r>
            <a:r>
              <a:rPr lang="en-US" b="1" dirty="0"/>
              <a:t>data</a:t>
            </a:r>
            <a:r>
              <a:rPr lang="en-US" dirty="0"/>
              <a:t> storage , </a:t>
            </a:r>
            <a:r>
              <a:rPr lang="en-US" b="1" dirty="0"/>
              <a:t>data</a:t>
            </a:r>
            <a:r>
              <a:rPr lang="en-US" dirty="0"/>
              <a:t> analysis, search, sharing, transfer, visualization, querying, updating and information privacy.</a:t>
            </a:r>
          </a:p>
        </p:txBody>
      </p:sp>
    </p:spTree>
    <p:extLst>
      <p:ext uri="{BB962C8B-B14F-4D97-AF65-F5344CB8AC3E}">
        <p14:creationId xmlns:p14="http://schemas.microsoft.com/office/powerpoint/2010/main" val="138030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52C3-2BCA-4003-AE0B-9F541761A49C}"/>
              </a:ext>
            </a:extLst>
          </p:cNvPr>
          <p:cNvSpPr>
            <a:spLocks noGrp="1"/>
          </p:cNvSpPr>
          <p:nvPr>
            <p:ph type="ctrTitle"/>
          </p:nvPr>
        </p:nvSpPr>
        <p:spPr>
          <a:xfrm>
            <a:off x="0" y="92766"/>
            <a:ext cx="11555895" cy="702365"/>
          </a:xfrm>
        </p:spPr>
        <p:txBody>
          <a:bodyPr>
            <a:noAutofit/>
          </a:bodyPr>
          <a:lstStyle/>
          <a:p>
            <a:r>
              <a:rPr lang="en-IN" sz="2000" dirty="0"/>
              <a:t>8) Find the average Prevailing Wage for each Job for each Year (take part time and full time separate)</a:t>
            </a:r>
            <a:br>
              <a:rPr lang="en-US" sz="2000" dirty="0"/>
            </a:br>
            <a:endParaRPr lang="en-US" sz="2000" dirty="0"/>
          </a:p>
        </p:txBody>
      </p:sp>
      <p:sp>
        <p:nvSpPr>
          <p:cNvPr id="3" name="Subtitle 2">
            <a:extLst>
              <a:ext uri="{FF2B5EF4-FFF2-40B4-BE49-F238E27FC236}">
                <a16:creationId xmlns:a16="http://schemas.microsoft.com/office/drawing/2014/main" id="{DC2BE629-90C3-46A2-BBE3-F56A19F178CB}"/>
              </a:ext>
            </a:extLst>
          </p:cNvPr>
          <p:cNvSpPr>
            <a:spLocks noGrp="1"/>
          </p:cNvSpPr>
          <p:nvPr>
            <p:ph type="subTitle" idx="1"/>
          </p:nvPr>
        </p:nvSpPr>
        <p:spPr>
          <a:xfrm>
            <a:off x="795131" y="967409"/>
            <a:ext cx="10588486" cy="5777948"/>
          </a:xfrm>
        </p:spPr>
        <p:txBody>
          <a:bodyPr/>
          <a:lstStyle/>
          <a:p>
            <a:r>
              <a:rPr lang="en-US" dirty="0"/>
              <a:t>Technology used :  Hive</a:t>
            </a:r>
          </a:p>
          <a:p>
            <a:endParaRPr lang="en-US" dirty="0"/>
          </a:p>
          <a:p>
            <a:r>
              <a:rPr lang="en-US" dirty="0"/>
              <a:t>Solution : Year 2011</a:t>
            </a:r>
          </a:p>
          <a:p>
            <a:r>
              <a:rPr lang="en-US" dirty="0" err="1"/>
              <a:t>Job_title</a:t>
            </a:r>
            <a:r>
              <a:rPr lang="en-US" dirty="0"/>
              <a:t>              Full Time Position          Year                          Average Prevailing Wage</a:t>
            </a:r>
          </a:p>
          <a:p>
            <a:r>
              <a:rPr lang="en-US" dirty="0"/>
              <a:t>ASSOCIATE SQA ENGINEER  Y               2011               9853122.909</a:t>
            </a:r>
          </a:p>
          <a:p>
            <a:r>
              <a:rPr lang="en-US" dirty="0"/>
              <a:t>TEACHER (MATHEMATICS)     Y             2011              9491354</a:t>
            </a:r>
          </a:p>
          <a:p>
            <a:r>
              <a:rPr lang="en-US" dirty="0"/>
              <a:t>SENIOR AUDIT ASSOCIATE     Y         2011                9422870</a:t>
            </a:r>
          </a:p>
          <a:p>
            <a:r>
              <a:rPr lang="en-US" dirty="0"/>
              <a:t>ELEMENTARY SCHOOL SPANISH TEACHER   Y      2011        9078950</a:t>
            </a:r>
          </a:p>
          <a:p>
            <a:r>
              <a:rPr lang="en-US" dirty="0"/>
              <a:t>DATA ADMINISTRATOR         Y             2011               8976796.8</a:t>
            </a:r>
          </a:p>
          <a:p>
            <a:r>
              <a:rPr lang="en-US" dirty="0"/>
              <a:t>SENIOR FINANCE MANAGER   Y       2011                8831672.062</a:t>
            </a:r>
          </a:p>
          <a:p>
            <a:r>
              <a:rPr lang="en-US" dirty="0"/>
              <a:t>PRINCIPAL ARCHITECT  Y         2011                      8453338.3</a:t>
            </a:r>
          </a:p>
        </p:txBody>
      </p:sp>
    </p:spTree>
    <p:extLst>
      <p:ext uri="{BB962C8B-B14F-4D97-AF65-F5344CB8AC3E}">
        <p14:creationId xmlns:p14="http://schemas.microsoft.com/office/powerpoint/2010/main" val="77008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4C5A-B23D-4128-8FC8-39B6036F9CC7}"/>
              </a:ext>
            </a:extLst>
          </p:cNvPr>
          <p:cNvSpPr>
            <a:spLocks noGrp="1"/>
          </p:cNvSpPr>
          <p:nvPr>
            <p:ph type="ctrTitle"/>
          </p:nvPr>
        </p:nvSpPr>
        <p:spPr>
          <a:xfrm>
            <a:off x="212035" y="119272"/>
            <a:ext cx="11635408" cy="675860"/>
          </a:xfrm>
        </p:spPr>
        <p:txBody>
          <a:bodyPr>
            <a:normAutofit fontScale="90000"/>
          </a:bodyPr>
          <a:lstStyle/>
          <a:p>
            <a:r>
              <a:rPr lang="en-IN" sz="2000" dirty="0"/>
              <a:t>9) Which are top ten employers who have the highest success rate in petitions?</a:t>
            </a:r>
            <a:br>
              <a:rPr lang="en-US" sz="2000" dirty="0"/>
            </a:br>
            <a:endParaRPr lang="en-US" sz="2000" dirty="0"/>
          </a:p>
        </p:txBody>
      </p:sp>
      <p:sp>
        <p:nvSpPr>
          <p:cNvPr id="3" name="Subtitle 2">
            <a:extLst>
              <a:ext uri="{FF2B5EF4-FFF2-40B4-BE49-F238E27FC236}">
                <a16:creationId xmlns:a16="http://schemas.microsoft.com/office/drawing/2014/main" id="{5A775340-222F-4974-9AD3-709AA4C875A6}"/>
              </a:ext>
            </a:extLst>
          </p:cNvPr>
          <p:cNvSpPr>
            <a:spLocks noGrp="1"/>
          </p:cNvSpPr>
          <p:nvPr>
            <p:ph type="subTitle" idx="1"/>
          </p:nvPr>
        </p:nvSpPr>
        <p:spPr>
          <a:xfrm>
            <a:off x="781879" y="821637"/>
            <a:ext cx="11158330" cy="5422644"/>
          </a:xfrm>
        </p:spPr>
        <p:txBody>
          <a:bodyPr/>
          <a:lstStyle/>
          <a:p>
            <a:r>
              <a:rPr lang="en-US" dirty="0"/>
              <a:t>Technology used : Pig</a:t>
            </a:r>
          </a:p>
          <a:p>
            <a:endParaRPr lang="en-US" dirty="0"/>
          </a:p>
          <a:p>
            <a:r>
              <a:rPr lang="en-US" dirty="0"/>
              <a:t>Solution :</a:t>
            </a:r>
          </a:p>
          <a:p>
            <a:endParaRPr lang="en-US" dirty="0"/>
          </a:p>
          <a:p>
            <a:r>
              <a:rPr lang="en-US" dirty="0" err="1"/>
              <a:t>Employear</a:t>
            </a:r>
            <a:r>
              <a:rPr lang="en-US" dirty="0"/>
              <a:t>  Name                                                          Total             Success Rate</a:t>
            </a:r>
          </a:p>
          <a:p>
            <a:endParaRPr lang="en-US" dirty="0"/>
          </a:p>
          <a:p>
            <a:r>
              <a:rPr lang="en-IN" dirty="0"/>
              <a:t>HTC GLOBAL SERVICES, INC.                                 1164	       100.0</a:t>
            </a:r>
            <a:endParaRPr lang="en-US" dirty="0"/>
          </a:p>
          <a:p>
            <a:r>
              <a:rPr lang="en-IN" dirty="0"/>
              <a:t>INFOSYS LIMITED	                                            130592 	      99.540</a:t>
            </a:r>
            <a:endParaRPr lang="en-US" dirty="0"/>
          </a:p>
          <a:p>
            <a:r>
              <a:rPr lang="en-IN" dirty="0"/>
              <a:t>DIASPARK, INC.	                                                         1419.0	      99.506</a:t>
            </a:r>
            <a:endParaRPr lang="en-US" dirty="0"/>
          </a:p>
          <a:p>
            <a:r>
              <a:rPr lang="en-IN" dirty="0"/>
              <a:t>ACCENTURE LLP	                                             33447.0	        99.393</a:t>
            </a:r>
            <a:endParaRPr lang="en-US" dirty="0"/>
          </a:p>
          <a:p>
            <a:r>
              <a:rPr lang="en-IN" dirty="0"/>
              <a:t>TECH MAHINDRA (AMERICAS),INC                      10732.0        99.338</a:t>
            </a:r>
            <a:endParaRPr lang="en-US" dirty="0"/>
          </a:p>
          <a:p>
            <a:r>
              <a:rPr lang="en-IN" dirty="0"/>
              <a:t>TATA CONSULTANCY SERVICES LIMITED           64726          99.337</a:t>
            </a:r>
            <a:endParaRPr lang="en-US" dirty="0"/>
          </a:p>
          <a:p>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58658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299E-401A-4EA2-B687-BCAF697716E2}"/>
              </a:ext>
            </a:extLst>
          </p:cNvPr>
          <p:cNvSpPr>
            <a:spLocks noGrp="1"/>
          </p:cNvSpPr>
          <p:nvPr>
            <p:ph type="ctrTitle"/>
          </p:nvPr>
        </p:nvSpPr>
        <p:spPr>
          <a:xfrm>
            <a:off x="145774" y="2"/>
            <a:ext cx="11714921" cy="715616"/>
          </a:xfrm>
        </p:spPr>
        <p:txBody>
          <a:bodyPr>
            <a:normAutofit fontScale="90000"/>
          </a:bodyPr>
          <a:lstStyle/>
          <a:p>
            <a:r>
              <a:rPr lang="en-IN" sz="2000" dirty="0"/>
              <a:t>10) Which are the top 10 job positions which have the highest success rate in petitions?</a:t>
            </a:r>
            <a:br>
              <a:rPr lang="en-US" sz="2000" dirty="0"/>
            </a:br>
            <a:endParaRPr lang="en-US" sz="2000" dirty="0"/>
          </a:p>
        </p:txBody>
      </p:sp>
      <p:sp>
        <p:nvSpPr>
          <p:cNvPr id="3" name="Subtitle 2">
            <a:extLst>
              <a:ext uri="{FF2B5EF4-FFF2-40B4-BE49-F238E27FC236}">
                <a16:creationId xmlns:a16="http://schemas.microsoft.com/office/drawing/2014/main" id="{B5015810-A1D3-46F8-9E1A-8B423145949B}"/>
              </a:ext>
            </a:extLst>
          </p:cNvPr>
          <p:cNvSpPr>
            <a:spLocks noGrp="1"/>
          </p:cNvSpPr>
          <p:nvPr>
            <p:ph type="subTitle" idx="1"/>
          </p:nvPr>
        </p:nvSpPr>
        <p:spPr>
          <a:xfrm>
            <a:off x="768627" y="861391"/>
            <a:ext cx="10880034" cy="5382889"/>
          </a:xfrm>
        </p:spPr>
        <p:txBody>
          <a:bodyPr/>
          <a:lstStyle/>
          <a:p>
            <a:r>
              <a:rPr lang="en-US" dirty="0"/>
              <a:t>Technology used : Pig</a:t>
            </a:r>
          </a:p>
          <a:p>
            <a:endParaRPr lang="en-US" dirty="0"/>
          </a:p>
          <a:p>
            <a:r>
              <a:rPr lang="en-US" dirty="0"/>
              <a:t>Solution : </a:t>
            </a:r>
          </a:p>
          <a:p>
            <a:endParaRPr lang="en-US" dirty="0"/>
          </a:p>
          <a:p>
            <a:r>
              <a:rPr lang="en-US" dirty="0"/>
              <a:t>     </a:t>
            </a:r>
            <a:r>
              <a:rPr lang="en-US" dirty="0" err="1"/>
              <a:t>Job_Title</a:t>
            </a:r>
            <a:r>
              <a:rPr lang="en-US" dirty="0"/>
              <a:t>                                                       Total                     Success Rate</a:t>
            </a:r>
          </a:p>
          <a:p>
            <a:endParaRPr lang="en-US" dirty="0"/>
          </a:p>
          <a:p>
            <a:r>
              <a:rPr lang="en-IN" dirty="0"/>
              <a:t> PRODUCTION SUPPORT LEAD – US   1301.0	     100.0</a:t>
            </a:r>
            <a:endParaRPr lang="en-US" dirty="0"/>
          </a:p>
          <a:p>
            <a:r>
              <a:rPr lang="en-IN" dirty="0"/>
              <a:t>ASSOCIATE CONSULTANT - US	          4393.0	     99.93</a:t>
            </a:r>
            <a:endParaRPr lang="en-US" dirty="0"/>
          </a:p>
          <a:p>
            <a:r>
              <a:rPr lang="en-IN" dirty="0"/>
              <a:t>SYSTEMS ENGINEER - US	          10036.0	     99.90</a:t>
            </a:r>
            <a:endParaRPr lang="en-US" dirty="0"/>
          </a:p>
          <a:p>
            <a:r>
              <a:rPr lang="en-IN" dirty="0"/>
              <a:t>TEST ENGINEER - US	                       2198.0	     99.86</a:t>
            </a:r>
            <a:endParaRPr lang="en-US" dirty="0"/>
          </a:p>
          <a:p>
            <a:r>
              <a:rPr lang="en-IN" dirty="0"/>
              <a:t>PRODUCTION SUPPORT ANALYST – US 1451.0    99.86</a:t>
            </a:r>
            <a:endParaRPr lang="en-US" dirty="0"/>
          </a:p>
          <a:p>
            <a:r>
              <a:rPr lang="en-IN" dirty="0"/>
              <a:t>TEST ANALYST - US	                       4958.0	     99.81</a:t>
            </a:r>
            <a:endParaRPr lang="en-US" dirty="0"/>
          </a:p>
        </p:txBody>
      </p:sp>
    </p:spTree>
    <p:extLst>
      <p:ext uri="{BB962C8B-B14F-4D97-AF65-F5344CB8AC3E}">
        <p14:creationId xmlns:p14="http://schemas.microsoft.com/office/powerpoint/2010/main" val="5970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EDC1-A3E9-45BA-9621-2E5454C25FDA}"/>
              </a:ext>
            </a:extLst>
          </p:cNvPr>
          <p:cNvSpPr>
            <a:spLocks noGrp="1"/>
          </p:cNvSpPr>
          <p:nvPr>
            <p:ph type="ctrTitle"/>
          </p:nvPr>
        </p:nvSpPr>
        <p:spPr>
          <a:xfrm>
            <a:off x="490330" y="79514"/>
            <a:ext cx="11436627" cy="543339"/>
          </a:xfrm>
        </p:spPr>
        <p:txBody>
          <a:bodyPr>
            <a:normAutofit/>
          </a:bodyPr>
          <a:lstStyle/>
          <a:p>
            <a:r>
              <a:rPr lang="en-IN" sz="2000" dirty="0"/>
              <a:t>11) Export result for question no 10 to </a:t>
            </a:r>
            <a:r>
              <a:rPr lang="en-IN" sz="2000" dirty="0" err="1"/>
              <a:t>MySql</a:t>
            </a:r>
            <a:r>
              <a:rPr lang="en-IN" sz="2000" dirty="0"/>
              <a:t> database</a:t>
            </a:r>
            <a:endParaRPr lang="en-US" sz="2000" dirty="0"/>
          </a:p>
        </p:txBody>
      </p:sp>
      <p:sp>
        <p:nvSpPr>
          <p:cNvPr id="3" name="Subtitle 2">
            <a:extLst>
              <a:ext uri="{FF2B5EF4-FFF2-40B4-BE49-F238E27FC236}">
                <a16:creationId xmlns:a16="http://schemas.microsoft.com/office/drawing/2014/main" id="{9257DD91-535E-48E3-87ED-2227F5B18E8F}"/>
              </a:ext>
            </a:extLst>
          </p:cNvPr>
          <p:cNvSpPr>
            <a:spLocks noGrp="1"/>
          </p:cNvSpPr>
          <p:nvPr>
            <p:ph type="subTitle" idx="1"/>
          </p:nvPr>
        </p:nvSpPr>
        <p:spPr>
          <a:xfrm>
            <a:off x="795131" y="649357"/>
            <a:ext cx="10866782" cy="6082747"/>
          </a:xfrm>
        </p:spPr>
        <p:txBody>
          <a:bodyPr>
            <a:normAutofit fontScale="85000" lnSpcReduction="20000"/>
          </a:bodyPr>
          <a:lstStyle/>
          <a:p>
            <a:r>
              <a:rPr lang="en-US" dirty="0"/>
              <a:t>Technology used : </a:t>
            </a:r>
            <a:r>
              <a:rPr lang="en-US" dirty="0" err="1"/>
              <a:t>Sqoop</a:t>
            </a:r>
            <a:r>
              <a:rPr lang="en-US" dirty="0"/>
              <a:t> and </a:t>
            </a:r>
            <a:r>
              <a:rPr lang="en-US" dirty="0" err="1"/>
              <a:t>Mysql</a:t>
            </a:r>
            <a:endParaRPr lang="en-US" dirty="0"/>
          </a:p>
          <a:p>
            <a:r>
              <a:rPr lang="en-US" dirty="0"/>
              <a:t>Solution : </a:t>
            </a:r>
          </a:p>
          <a:p>
            <a:r>
              <a:rPr lang="en-IN" dirty="0"/>
              <a:t>1.mysql –u root –p</a:t>
            </a:r>
          </a:p>
          <a:p>
            <a:r>
              <a:rPr lang="en-IN" dirty="0"/>
              <a:t>Password$:</a:t>
            </a:r>
            <a:r>
              <a:rPr lang="en-IN" dirty="0" err="1"/>
              <a:t>hduser</a:t>
            </a:r>
            <a:endParaRPr lang="en-IN" dirty="0"/>
          </a:p>
          <a:p>
            <a:endParaRPr lang="en-IN" dirty="0"/>
          </a:p>
          <a:p>
            <a:r>
              <a:rPr lang="en-IN" dirty="0"/>
              <a:t>2.create database h1b; </a:t>
            </a:r>
          </a:p>
          <a:p>
            <a:endParaRPr lang="en-IN" dirty="0"/>
          </a:p>
          <a:p>
            <a:r>
              <a:rPr lang="en-IN" dirty="0"/>
              <a:t>3.use h1b;</a:t>
            </a:r>
          </a:p>
          <a:p>
            <a:endParaRPr lang="en-IN" dirty="0"/>
          </a:p>
          <a:p>
            <a:r>
              <a:rPr lang="en-IN" dirty="0"/>
              <a:t>4.create table question11 (</a:t>
            </a:r>
            <a:r>
              <a:rPr lang="en-IN" dirty="0" err="1"/>
              <a:t>job_title</a:t>
            </a:r>
            <a:r>
              <a:rPr lang="en-IN" dirty="0"/>
              <a:t> varchar(200) ,</a:t>
            </a:r>
            <a:r>
              <a:rPr lang="en-IN" dirty="0" err="1"/>
              <a:t>success_rate</a:t>
            </a:r>
            <a:r>
              <a:rPr lang="en-IN" dirty="0"/>
              <a:t>  float, petitions </a:t>
            </a:r>
            <a:r>
              <a:rPr lang="en-IN" dirty="0" err="1"/>
              <a:t>int</a:t>
            </a:r>
            <a:r>
              <a:rPr lang="en-IN" dirty="0"/>
              <a:t>) ;</a:t>
            </a:r>
          </a:p>
          <a:p>
            <a:endParaRPr lang="en-IN" dirty="0"/>
          </a:p>
          <a:p>
            <a:r>
              <a:rPr lang="en-US" dirty="0"/>
              <a:t>+--------------+--------------+------+-----+---------+-------+</a:t>
            </a:r>
            <a:br>
              <a:rPr lang="en-US" dirty="0"/>
            </a:br>
            <a:r>
              <a:rPr lang="en-US" dirty="0"/>
              <a:t>| Field        | Type         | Null | Key | Default | Extra |</a:t>
            </a:r>
            <a:br>
              <a:rPr lang="en-US" dirty="0"/>
            </a:br>
            <a:r>
              <a:rPr lang="en-US" dirty="0"/>
              <a:t>+--------------+--------------+------+-----+---------+-------+</a:t>
            </a:r>
            <a:br>
              <a:rPr lang="en-US" dirty="0"/>
            </a:br>
            <a:r>
              <a:rPr lang="en-US" dirty="0"/>
              <a:t>| </a:t>
            </a:r>
            <a:r>
              <a:rPr lang="en-US" dirty="0" err="1"/>
              <a:t>job_title</a:t>
            </a:r>
            <a:r>
              <a:rPr lang="en-US" dirty="0"/>
              <a:t>    | varchar(200) | YES  |     | NULL    |       |</a:t>
            </a:r>
            <a:br>
              <a:rPr lang="en-US" dirty="0"/>
            </a:br>
            <a:r>
              <a:rPr lang="en-US" dirty="0"/>
              <a:t>| </a:t>
            </a:r>
            <a:r>
              <a:rPr lang="en-US" dirty="0" err="1"/>
              <a:t>success_rate</a:t>
            </a:r>
            <a:r>
              <a:rPr lang="en-US" dirty="0"/>
              <a:t> | float        | YES  |     | NULL    |       |</a:t>
            </a:r>
            <a:br>
              <a:rPr lang="en-US" dirty="0"/>
            </a:br>
            <a:r>
              <a:rPr lang="en-US" dirty="0"/>
              <a:t>| petitions    | </a:t>
            </a:r>
            <a:r>
              <a:rPr lang="en-US" dirty="0" err="1"/>
              <a:t>int</a:t>
            </a:r>
            <a:r>
              <a:rPr lang="en-US" dirty="0"/>
              <a:t>(11)      | YES  |     | NULL    |       |</a:t>
            </a:r>
            <a:br>
              <a:rPr lang="en-US" dirty="0"/>
            </a:br>
            <a:r>
              <a:rPr lang="en-US" dirty="0"/>
              <a:t>+--------------+--------------+------+-----+---------+-------+</a:t>
            </a:r>
          </a:p>
          <a:p>
            <a:endParaRPr lang="en-IN" dirty="0"/>
          </a:p>
          <a:p>
            <a:r>
              <a:rPr lang="en-IN" dirty="0"/>
              <a:t>5. </a:t>
            </a:r>
            <a:r>
              <a:rPr lang="en-IN" dirty="0" err="1"/>
              <a:t>mysql</a:t>
            </a:r>
            <a:r>
              <a:rPr lang="en-IN" dirty="0"/>
              <a:t>&gt; describe question11;</a:t>
            </a:r>
          </a:p>
          <a:p>
            <a:endParaRPr lang="en-IN" dirty="0"/>
          </a:p>
          <a:p>
            <a:r>
              <a:rPr lang="en-IN" dirty="0"/>
              <a:t>6.Sqoop export  –connect </a:t>
            </a:r>
            <a:r>
              <a:rPr lang="en-IN" dirty="0" err="1"/>
              <a:t>jdbc:mysql</a:t>
            </a:r>
            <a:r>
              <a:rPr lang="en-IN" dirty="0"/>
              <a:t>://localhost/h1b  –username root  –password </a:t>
            </a:r>
            <a:r>
              <a:rPr lang="en-IN" dirty="0" err="1"/>
              <a:t>hduser</a:t>
            </a:r>
            <a:r>
              <a:rPr lang="en-IN" dirty="0"/>
              <a:t>  –export-</a:t>
            </a:r>
            <a:r>
              <a:rPr lang="en-IN" dirty="0" err="1"/>
              <a:t>dir</a:t>
            </a:r>
            <a:r>
              <a:rPr lang="en-IN" dirty="0"/>
              <a:t> /project/question101  –input-fields-terminated-by ’\t’;</a:t>
            </a:r>
          </a:p>
          <a:p>
            <a:endParaRPr lang="en-US" dirty="0"/>
          </a:p>
        </p:txBody>
      </p:sp>
    </p:spTree>
    <p:extLst>
      <p:ext uri="{BB962C8B-B14F-4D97-AF65-F5344CB8AC3E}">
        <p14:creationId xmlns:p14="http://schemas.microsoft.com/office/powerpoint/2010/main" val="126891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8E08-3E31-45BC-9E73-0B3AAB12785F}"/>
              </a:ext>
            </a:extLst>
          </p:cNvPr>
          <p:cNvSpPr>
            <a:spLocks noGrp="1"/>
          </p:cNvSpPr>
          <p:nvPr>
            <p:ph type="ctrTitle"/>
          </p:nvPr>
        </p:nvSpPr>
        <p:spPr>
          <a:xfrm>
            <a:off x="1088913" y="92765"/>
            <a:ext cx="9539330" cy="980661"/>
          </a:xfrm>
        </p:spPr>
        <p:txBody>
          <a:bodyPr>
            <a:normAutofit/>
          </a:bodyPr>
          <a:lstStyle/>
          <a:p>
            <a:r>
              <a:rPr lang="en-US" sz="2000" dirty="0"/>
              <a:t>                                                        Conclusion</a:t>
            </a:r>
          </a:p>
        </p:txBody>
      </p:sp>
      <p:sp>
        <p:nvSpPr>
          <p:cNvPr id="3" name="Subtitle 2">
            <a:extLst>
              <a:ext uri="{FF2B5EF4-FFF2-40B4-BE49-F238E27FC236}">
                <a16:creationId xmlns:a16="http://schemas.microsoft.com/office/drawing/2014/main" id="{50F17E7E-FB08-44E0-80D1-03993C51E021}"/>
              </a:ext>
            </a:extLst>
          </p:cNvPr>
          <p:cNvSpPr>
            <a:spLocks noGrp="1"/>
          </p:cNvSpPr>
          <p:nvPr>
            <p:ph type="subTitle" idx="1"/>
          </p:nvPr>
        </p:nvSpPr>
        <p:spPr>
          <a:xfrm>
            <a:off x="1088913" y="1179443"/>
            <a:ext cx="10453729" cy="4359967"/>
          </a:xfrm>
        </p:spPr>
        <p:txBody>
          <a:bodyPr/>
          <a:lstStyle/>
          <a:p>
            <a:pPr marL="342900" indent="-342900">
              <a:buFont typeface="Arial" panose="020B0604020202020204" pitchFamily="34" charset="0"/>
              <a:buChar char="•"/>
            </a:pPr>
            <a:r>
              <a:rPr lang="en-US" dirty="0"/>
              <a:t>Petitions for data engineer job are increasing over 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Jobs for Data Science are more In Statistician</a:t>
            </a:r>
            <a:r>
              <a:rPr lang="en-IN" dirty="0">
                <a:solidFill>
                  <a:schemeClr val="dk1"/>
                </a:solidFill>
              </a:rPr>
              <a:t> </a:t>
            </a:r>
            <a:r>
              <a:rPr lang="en-US" dirty="0"/>
              <a:t> industries.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Success rate of INFOSYS LIMITED is more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System Engineer –US has  more success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err="1"/>
              <a:t>Sqoop</a:t>
            </a:r>
            <a:r>
              <a:rPr lang="en-IN" dirty="0"/>
              <a:t> is </a:t>
            </a:r>
            <a:r>
              <a:rPr lang="en-IN" dirty="0" err="1"/>
              <a:t>Usefull</a:t>
            </a:r>
            <a:r>
              <a:rPr lang="en-IN" dirty="0"/>
              <a:t> when we have data on HDFS that need to be exported into the MySQL tables or vice-versa.</a:t>
            </a: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01168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C39C48-62E4-4D3A-B97E-7AA0C4DED57F}"/>
              </a:ext>
            </a:extLst>
          </p:cNvPr>
          <p:cNvSpPr>
            <a:spLocks noGrp="1"/>
          </p:cNvSpPr>
          <p:nvPr>
            <p:ph type="subTitle" idx="1"/>
          </p:nvPr>
        </p:nvSpPr>
        <p:spPr>
          <a:xfrm>
            <a:off x="2891210" y="2809462"/>
            <a:ext cx="7034362" cy="1524000"/>
          </a:xfrm>
        </p:spPr>
        <p:txBody>
          <a:bodyPr>
            <a:normAutofit/>
          </a:bodyPr>
          <a:lstStyle/>
          <a:p>
            <a:r>
              <a:rPr lang="en-US" sz="4400" dirty="0"/>
              <a:t>                      Thank you</a:t>
            </a:r>
          </a:p>
        </p:txBody>
      </p:sp>
    </p:spTree>
    <p:extLst>
      <p:ext uri="{BB962C8B-B14F-4D97-AF65-F5344CB8AC3E}">
        <p14:creationId xmlns:p14="http://schemas.microsoft.com/office/powerpoint/2010/main" val="218697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BE18-1E66-473D-B841-01764B48AE4F}"/>
              </a:ext>
            </a:extLst>
          </p:cNvPr>
          <p:cNvSpPr>
            <a:spLocks noGrp="1"/>
          </p:cNvSpPr>
          <p:nvPr>
            <p:ph type="ctrTitle"/>
          </p:nvPr>
        </p:nvSpPr>
        <p:spPr>
          <a:xfrm>
            <a:off x="1088913" y="0"/>
            <a:ext cx="7034362" cy="649357"/>
          </a:xfrm>
        </p:spPr>
        <p:txBody>
          <a:bodyPr>
            <a:normAutofit/>
          </a:bodyPr>
          <a:lstStyle/>
          <a:p>
            <a:r>
              <a:rPr lang="en-US" sz="2800" dirty="0"/>
              <a:t>                            5 ‘V’ s of big data</a:t>
            </a:r>
          </a:p>
        </p:txBody>
      </p:sp>
      <p:sp>
        <p:nvSpPr>
          <p:cNvPr id="3" name="Subtitle 2">
            <a:extLst>
              <a:ext uri="{FF2B5EF4-FFF2-40B4-BE49-F238E27FC236}">
                <a16:creationId xmlns:a16="http://schemas.microsoft.com/office/drawing/2014/main" id="{B631BA89-D150-45D8-A464-031D8173706E}"/>
              </a:ext>
            </a:extLst>
          </p:cNvPr>
          <p:cNvSpPr>
            <a:spLocks noGrp="1"/>
          </p:cNvSpPr>
          <p:nvPr>
            <p:ph type="subTitle" idx="1"/>
          </p:nvPr>
        </p:nvSpPr>
        <p:spPr/>
        <p:txBody>
          <a:bodyPr/>
          <a:lstStyle/>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F9169DA-3046-48D5-A534-6A54C8D40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7" y="530086"/>
            <a:ext cx="10243931" cy="6327913"/>
          </a:xfrm>
          <a:prstGeom prst="rect">
            <a:avLst/>
          </a:prstGeom>
        </p:spPr>
      </p:pic>
    </p:spTree>
    <p:extLst>
      <p:ext uri="{BB962C8B-B14F-4D97-AF65-F5344CB8AC3E}">
        <p14:creationId xmlns:p14="http://schemas.microsoft.com/office/powerpoint/2010/main" val="192049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66DA-BF04-41E4-972A-371744F246F6}"/>
              </a:ext>
            </a:extLst>
          </p:cNvPr>
          <p:cNvSpPr>
            <a:spLocks noGrp="1"/>
          </p:cNvSpPr>
          <p:nvPr>
            <p:ph type="ctrTitle"/>
          </p:nvPr>
        </p:nvSpPr>
        <p:spPr>
          <a:xfrm>
            <a:off x="1088912" y="0"/>
            <a:ext cx="10771784" cy="2199862"/>
          </a:xfrm>
        </p:spPr>
        <p:txBody>
          <a:bodyPr>
            <a:normAutofit/>
          </a:bodyPr>
          <a:lstStyle/>
          <a:p>
            <a:r>
              <a:rPr lang="en-US" sz="4400" dirty="0"/>
              <a:t>                 </a:t>
            </a:r>
            <a:r>
              <a:rPr lang="en-US" sz="2800" dirty="0"/>
              <a:t>Hadoop ecosystem</a:t>
            </a:r>
          </a:p>
        </p:txBody>
      </p:sp>
      <p:sp>
        <p:nvSpPr>
          <p:cNvPr id="3" name="Subtitle 2">
            <a:extLst>
              <a:ext uri="{FF2B5EF4-FFF2-40B4-BE49-F238E27FC236}">
                <a16:creationId xmlns:a16="http://schemas.microsoft.com/office/drawing/2014/main" id="{8AD59D7E-E61B-4BB0-B09D-779450D66613}"/>
              </a:ext>
            </a:extLst>
          </p:cNvPr>
          <p:cNvSpPr>
            <a:spLocks noGrp="1"/>
          </p:cNvSpPr>
          <p:nvPr>
            <p:ph type="subTitle" idx="1"/>
          </p:nvPr>
        </p:nvSpPr>
        <p:spPr>
          <a:xfrm>
            <a:off x="1088913" y="1470991"/>
            <a:ext cx="9618843" cy="4773289"/>
          </a:xfrm>
        </p:spPr>
        <p:txBody>
          <a:bodyPr/>
          <a:lstStyle/>
          <a:p>
            <a:endParaRPr lang="en-US" dirty="0"/>
          </a:p>
        </p:txBody>
      </p:sp>
      <p:pic>
        <p:nvPicPr>
          <p:cNvPr id="9" name="Picture 8">
            <a:extLst>
              <a:ext uri="{FF2B5EF4-FFF2-40B4-BE49-F238E27FC236}">
                <a16:creationId xmlns:a16="http://schemas.microsoft.com/office/drawing/2014/main" id="{F9C12D17-B9C8-4580-92DC-F2708D13B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70" y="662609"/>
            <a:ext cx="11118574" cy="6195391"/>
          </a:xfrm>
          <a:prstGeom prst="rect">
            <a:avLst/>
          </a:prstGeom>
        </p:spPr>
      </p:pic>
    </p:spTree>
    <p:extLst>
      <p:ext uri="{BB962C8B-B14F-4D97-AF65-F5344CB8AC3E}">
        <p14:creationId xmlns:p14="http://schemas.microsoft.com/office/powerpoint/2010/main" val="323538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7DEF-F44C-4BCF-954B-70F803290286}"/>
              </a:ext>
            </a:extLst>
          </p:cNvPr>
          <p:cNvSpPr>
            <a:spLocks noGrp="1"/>
          </p:cNvSpPr>
          <p:nvPr>
            <p:ph type="ctrTitle"/>
          </p:nvPr>
        </p:nvSpPr>
        <p:spPr>
          <a:xfrm>
            <a:off x="1088913" y="238540"/>
            <a:ext cx="10095922" cy="2305878"/>
          </a:xfrm>
        </p:spPr>
        <p:txBody>
          <a:bodyPr>
            <a:normAutofit/>
          </a:bodyPr>
          <a:lstStyle/>
          <a:p>
            <a:r>
              <a:rPr lang="en-US" sz="2800" dirty="0"/>
              <a:t>                                      </a:t>
            </a:r>
            <a:r>
              <a:rPr lang="en-US" sz="2800" dirty="0" err="1"/>
              <a:t>Hdfs</a:t>
            </a:r>
            <a:r>
              <a:rPr lang="en-US" sz="2800" dirty="0"/>
              <a:t> architecture</a:t>
            </a:r>
          </a:p>
        </p:txBody>
      </p:sp>
      <p:sp>
        <p:nvSpPr>
          <p:cNvPr id="3" name="Subtitle 2">
            <a:extLst>
              <a:ext uri="{FF2B5EF4-FFF2-40B4-BE49-F238E27FC236}">
                <a16:creationId xmlns:a16="http://schemas.microsoft.com/office/drawing/2014/main" id="{1AD2A149-100D-4DA2-B2C8-D1FC5FEDBA94}"/>
              </a:ext>
            </a:extLst>
          </p:cNvPr>
          <p:cNvSpPr>
            <a:spLocks noGrp="1"/>
          </p:cNvSpPr>
          <p:nvPr>
            <p:ph type="subTitle" idx="1"/>
          </p:nvPr>
        </p:nvSpPr>
        <p:spPr>
          <a:xfrm>
            <a:off x="1088914" y="1762539"/>
            <a:ext cx="9738112" cy="4481741"/>
          </a:xfrm>
        </p:spPr>
        <p:txBody>
          <a:bodyPr/>
          <a:lstStyle/>
          <a:p>
            <a:endParaRPr lang="en-US" dirty="0"/>
          </a:p>
        </p:txBody>
      </p:sp>
      <p:pic>
        <p:nvPicPr>
          <p:cNvPr id="5" name="Picture 4">
            <a:extLst>
              <a:ext uri="{FF2B5EF4-FFF2-40B4-BE49-F238E27FC236}">
                <a16:creationId xmlns:a16="http://schemas.microsoft.com/office/drawing/2014/main" id="{5705CDB2-38AA-4331-98B7-1FC1983FC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5" y="808383"/>
            <a:ext cx="10469217" cy="5830956"/>
          </a:xfrm>
          <a:prstGeom prst="rect">
            <a:avLst/>
          </a:prstGeom>
        </p:spPr>
      </p:pic>
    </p:spTree>
    <p:extLst>
      <p:ext uri="{BB962C8B-B14F-4D97-AF65-F5344CB8AC3E}">
        <p14:creationId xmlns:p14="http://schemas.microsoft.com/office/powerpoint/2010/main" val="1866591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843E-1CA0-437C-ACFF-B05459751009}"/>
              </a:ext>
            </a:extLst>
          </p:cNvPr>
          <p:cNvSpPr>
            <a:spLocks noGrp="1"/>
          </p:cNvSpPr>
          <p:nvPr>
            <p:ph type="ctrTitle"/>
          </p:nvPr>
        </p:nvSpPr>
        <p:spPr>
          <a:xfrm>
            <a:off x="1088913" y="159027"/>
            <a:ext cx="7034362" cy="609599"/>
          </a:xfrm>
        </p:spPr>
        <p:txBody>
          <a:bodyPr>
            <a:normAutofit/>
          </a:bodyPr>
          <a:lstStyle/>
          <a:p>
            <a:r>
              <a:rPr lang="en-US" sz="2800" dirty="0"/>
              <a:t>                                             yarn</a:t>
            </a:r>
          </a:p>
        </p:txBody>
      </p:sp>
      <p:sp>
        <p:nvSpPr>
          <p:cNvPr id="3" name="Subtitle 2">
            <a:extLst>
              <a:ext uri="{FF2B5EF4-FFF2-40B4-BE49-F238E27FC236}">
                <a16:creationId xmlns:a16="http://schemas.microsoft.com/office/drawing/2014/main" id="{E8CE43E5-7007-4362-AF5B-A2F9EBCBB005}"/>
              </a:ext>
            </a:extLst>
          </p:cNvPr>
          <p:cNvSpPr>
            <a:spLocks noGrp="1"/>
          </p:cNvSpPr>
          <p:nvPr>
            <p:ph type="subTitle" idx="1"/>
          </p:nvPr>
        </p:nvSpPr>
        <p:spPr>
          <a:xfrm>
            <a:off x="1088913" y="954157"/>
            <a:ext cx="9048999" cy="5290123"/>
          </a:xfrm>
        </p:spPr>
        <p:txBody>
          <a:bodyPr/>
          <a:lstStyle/>
          <a:p>
            <a:endParaRPr lang="en-US" dirty="0"/>
          </a:p>
        </p:txBody>
      </p:sp>
      <p:pic>
        <p:nvPicPr>
          <p:cNvPr id="5" name="Picture 4">
            <a:extLst>
              <a:ext uri="{FF2B5EF4-FFF2-40B4-BE49-F238E27FC236}">
                <a16:creationId xmlns:a16="http://schemas.microsoft.com/office/drawing/2014/main" id="{7410DD5E-2735-4B0C-8CC1-B7BBCCEA5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7" y="636104"/>
            <a:ext cx="10575234" cy="6042992"/>
          </a:xfrm>
          <a:prstGeom prst="rect">
            <a:avLst/>
          </a:prstGeom>
        </p:spPr>
      </p:pic>
    </p:spTree>
    <p:extLst>
      <p:ext uri="{BB962C8B-B14F-4D97-AF65-F5344CB8AC3E}">
        <p14:creationId xmlns:p14="http://schemas.microsoft.com/office/powerpoint/2010/main" val="131178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C88E-9A7E-46DA-8F99-1DF152E99295}"/>
              </a:ext>
            </a:extLst>
          </p:cNvPr>
          <p:cNvSpPr>
            <a:spLocks noGrp="1"/>
          </p:cNvSpPr>
          <p:nvPr>
            <p:ph type="ctrTitle"/>
          </p:nvPr>
        </p:nvSpPr>
        <p:spPr>
          <a:xfrm>
            <a:off x="1088912" y="106017"/>
            <a:ext cx="8505661" cy="636105"/>
          </a:xfrm>
        </p:spPr>
        <p:txBody>
          <a:bodyPr>
            <a:normAutofit/>
          </a:bodyPr>
          <a:lstStyle/>
          <a:p>
            <a:r>
              <a:rPr lang="en-US" sz="2800" dirty="0"/>
              <a:t>                           Advantages of </a:t>
            </a:r>
            <a:r>
              <a:rPr lang="en-US" sz="2800" dirty="0" err="1"/>
              <a:t>hadoop</a:t>
            </a:r>
            <a:endParaRPr lang="en-US" sz="2800" dirty="0"/>
          </a:p>
        </p:txBody>
      </p:sp>
      <p:sp>
        <p:nvSpPr>
          <p:cNvPr id="3" name="Subtitle 2">
            <a:extLst>
              <a:ext uri="{FF2B5EF4-FFF2-40B4-BE49-F238E27FC236}">
                <a16:creationId xmlns:a16="http://schemas.microsoft.com/office/drawing/2014/main" id="{DB973E42-15EC-40EB-A2BF-33390C0D2264}"/>
              </a:ext>
            </a:extLst>
          </p:cNvPr>
          <p:cNvSpPr>
            <a:spLocks noGrp="1"/>
          </p:cNvSpPr>
          <p:nvPr>
            <p:ph type="subTitle" idx="1"/>
          </p:nvPr>
        </p:nvSpPr>
        <p:spPr>
          <a:xfrm>
            <a:off x="1088914" y="742122"/>
            <a:ext cx="10334460" cy="6115877"/>
          </a:xfrm>
        </p:spPr>
        <p:txBody>
          <a:bodyPr>
            <a:normAutofit lnSpcReduction="10000"/>
          </a:bodyPr>
          <a:lstStyle/>
          <a:p>
            <a:pPr marL="342900" indent="-342900">
              <a:buFont typeface="Arial" panose="020B0604020202020204" pitchFamily="34" charset="0"/>
              <a:buChar char="•"/>
            </a:pPr>
            <a:r>
              <a:rPr lang="en-US" dirty="0"/>
              <a:t>Scalable:</a:t>
            </a:r>
          </a:p>
          <a:p>
            <a:r>
              <a:rPr lang="en-US" dirty="0"/>
              <a:t>              Hadoop  is a highly scalable storage platform, because it can store and distribute very large data sets across hundreds of inexpensive servers that operate in parallel.  Relational database systems (RDBMS) that can't scale to process large amounts of data.</a:t>
            </a:r>
          </a:p>
          <a:p>
            <a:endParaRPr lang="en-US" dirty="0"/>
          </a:p>
          <a:p>
            <a:pPr marL="342900" indent="-342900">
              <a:buFont typeface="Arial" panose="020B0604020202020204" pitchFamily="34" charset="0"/>
              <a:buChar char="•"/>
            </a:pPr>
            <a:r>
              <a:rPr lang="en-US" dirty="0"/>
              <a:t>Cost effective:</a:t>
            </a:r>
          </a:p>
          <a:p>
            <a:r>
              <a:rPr lang="en-US" dirty="0"/>
              <a:t>              Hadoop also offers a cost effective storage solution for businesses. It offers computing and storage capabilities for hundreds of pounds per terabyte.</a:t>
            </a:r>
          </a:p>
          <a:p>
            <a:endParaRPr lang="en-US" dirty="0"/>
          </a:p>
          <a:p>
            <a:pPr marL="342900" indent="-342900">
              <a:buFont typeface="Arial" panose="020B0604020202020204" pitchFamily="34" charset="0"/>
              <a:buChar char="•"/>
            </a:pPr>
            <a:r>
              <a:rPr lang="en-US" dirty="0"/>
              <a:t>Fast:</a:t>
            </a:r>
          </a:p>
          <a:p>
            <a:r>
              <a:rPr lang="en-US" dirty="0"/>
              <a:t>              The tools for data processing are often on the same servers where the data is located, resulting in much faster data processing.</a:t>
            </a:r>
          </a:p>
          <a:p>
            <a:endParaRPr lang="en-US" dirty="0"/>
          </a:p>
          <a:p>
            <a:pPr marL="342900" indent="-342900">
              <a:buFont typeface="Arial" panose="020B0604020202020204" pitchFamily="34" charset="0"/>
              <a:buChar char="•"/>
            </a:pPr>
            <a:r>
              <a:rPr lang="en-US" dirty="0"/>
              <a:t>Low Cost:</a:t>
            </a:r>
          </a:p>
          <a:p>
            <a:r>
              <a:rPr lang="en-US" dirty="0"/>
              <a:t>               </a:t>
            </a:r>
            <a:r>
              <a:rPr lang="en-IN" dirty="0"/>
              <a:t>The open-source framework is free and uses commodity hardware to store large quantities of data.</a:t>
            </a:r>
            <a:endParaRPr lang="en-US" dirty="0"/>
          </a:p>
          <a:p>
            <a:endParaRPr lang="en-US" i="0" dirty="0"/>
          </a:p>
          <a:p>
            <a:r>
              <a:rPr lang="en-US" i="0" dirty="0"/>
              <a:t>             </a:t>
            </a:r>
          </a:p>
          <a:p>
            <a:pPr marL="342900" indent="-342900">
              <a:buFont typeface="Arial" panose="020B0604020202020204" pitchFamily="34" charset="0"/>
              <a:buChar char="•"/>
            </a:pPr>
            <a:endParaRPr lang="en-US" i="0" dirty="0"/>
          </a:p>
        </p:txBody>
      </p:sp>
    </p:spTree>
    <p:extLst>
      <p:ext uri="{BB962C8B-B14F-4D97-AF65-F5344CB8AC3E}">
        <p14:creationId xmlns:p14="http://schemas.microsoft.com/office/powerpoint/2010/main" val="326139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606B-C501-404E-AF5F-CE74DD8829E2}"/>
              </a:ext>
            </a:extLst>
          </p:cNvPr>
          <p:cNvSpPr>
            <a:spLocks noGrp="1"/>
          </p:cNvSpPr>
          <p:nvPr>
            <p:ph type="ctrTitle"/>
          </p:nvPr>
        </p:nvSpPr>
        <p:spPr>
          <a:xfrm>
            <a:off x="1088913" y="106017"/>
            <a:ext cx="7034362" cy="490331"/>
          </a:xfrm>
        </p:spPr>
        <p:txBody>
          <a:bodyPr>
            <a:normAutofit/>
          </a:bodyPr>
          <a:lstStyle/>
          <a:p>
            <a:r>
              <a:rPr lang="en-US" sz="2800" dirty="0"/>
              <a:t>                              Technology used</a:t>
            </a:r>
          </a:p>
        </p:txBody>
      </p:sp>
      <p:sp>
        <p:nvSpPr>
          <p:cNvPr id="3" name="Subtitle 2">
            <a:extLst>
              <a:ext uri="{FF2B5EF4-FFF2-40B4-BE49-F238E27FC236}">
                <a16:creationId xmlns:a16="http://schemas.microsoft.com/office/drawing/2014/main" id="{C04E3007-AC58-456F-A6EC-C1D13E382229}"/>
              </a:ext>
            </a:extLst>
          </p:cNvPr>
          <p:cNvSpPr>
            <a:spLocks noGrp="1"/>
          </p:cNvSpPr>
          <p:nvPr>
            <p:ph type="subTitle" idx="1"/>
          </p:nvPr>
        </p:nvSpPr>
        <p:spPr>
          <a:xfrm>
            <a:off x="1088913" y="596348"/>
            <a:ext cx="10572999" cy="6261651"/>
          </a:xfrm>
        </p:spPr>
        <p:txBody>
          <a:bodyPr/>
          <a:lstStyle/>
          <a:p>
            <a:pPr marL="342900" indent="-342900">
              <a:buFont typeface="Arial" panose="020B0604020202020204" pitchFamily="34" charset="0"/>
              <a:buChar char="•"/>
            </a:pPr>
            <a:r>
              <a:rPr lang="en-US" dirty="0" err="1"/>
              <a:t>Mapreduce</a:t>
            </a:r>
            <a:r>
              <a:rPr lang="en-US" dirty="0"/>
              <a:t> :</a:t>
            </a:r>
            <a:r>
              <a:rPr lang="en-IN" dirty="0"/>
              <a:t> a  parallel processing software framework. It is comprised of two steps. Map step is a master node that takes input and partitions them into smaller sub-problems and then distributes them to worker nodes. After the map step has taken place, the master node takes the answer to all of the sub-problems and combines them to produce output.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Hive : a data warehousing and SQL like query language that presents the data in the form of tables. Hive programming is similar to data Warehousing.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Pig : a platform for manipulating data stored in HDFS and that includes a compiler for map reduce programs   and high level language called Pig Latin.</a:t>
            </a:r>
            <a:r>
              <a:rPr lang="en-GB" b="1" dirty="0"/>
              <a:t> : </a:t>
            </a:r>
            <a:r>
              <a:rPr lang="en-GB" dirty="0"/>
              <a:t>It is a procedural language platform used to develop a script for MapReduce operations</a:t>
            </a:r>
            <a:r>
              <a:rPr lang="en-GB" b="1" dirty="0"/>
              <a:t>.</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err="1"/>
              <a:t>Sqoop</a:t>
            </a:r>
            <a:r>
              <a:rPr lang="en-IN" dirty="0"/>
              <a:t> :</a:t>
            </a:r>
            <a:r>
              <a:rPr lang="en-GB" dirty="0"/>
              <a:t>: It is used to import and export data to and from between HDFS and RDBMS</a:t>
            </a:r>
            <a:endParaRPr lang="en-US" dirty="0"/>
          </a:p>
          <a:p>
            <a:r>
              <a:rPr lang="en-IN" b="1" dirty="0"/>
              <a:t> </a:t>
            </a:r>
            <a:endParaRPr lang="en-US" dirty="0"/>
          </a:p>
          <a:p>
            <a:pPr marL="342900" indent="-342900">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163297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22B-4481-456A-B65C-8BF29BF8873E}"/>
              </a:ext>
            </a:extLst>
          </p:cNvPr>
          <p:cNvSpPr>
            <a:spLocks noGrp="1"/>
          </p:cNvSpPr>
          <p:nvPr>
            <p:ph type="ctrTitle"/>
          </p:nvPr>
        </p:nvSpPr>
        <p:spPr>
          <a:xfrm>
            <a:off x="1088913" y="0"/>
            <a:ext cx="7034362" cy="530087"/>
          </a:xfrm>
        </p:spPr>
        <p:txBody>
          <a:bodyPr>
            <a:normAutofit/>
          </a:bodyPr>
          <a:lstStyle/>
          <a:p>
            <a:r>
              <a:rPr lang="en-US" sz="2800" dirty="0"/>
              <a:t>                             Analyzing factor</a:t>
            </a:r>
          </a:p>
        </p:txBody>
      </p:sp>
      <p:sp>
        <p:nvSpPr>
          <p:cNvPr id="3" name="Subtitle 2">
            <a:extLst>
              <a:ext uri="{FF2B5EF4-FFF2-40B4-BE49-F238E27FC236}">
                <a16:creationId xmlns:a16="http://schemas.microsoft.com/office/drawing/2014/main" id="{9185ED58-C8BF-48DD-B413-3DDCA6319117}"/>
              </a:ext>
            </a:extLst>
          </p:cNvPr>
          <p:cNvSpPr>
            <a:spLocks noGrp="1"/>
          </p:cNvSpPr>
          <p:nvPr>
            <p:ph type="subTitle" idx="1"/>
          </p:nvPr>
        </p:nvSpPr>
        <p:spPr>
          <a:xfrm>
            <a:off x="1088913" y="530087"/>
            <a:ext cx="10626008" cy="5340626"/>
          </a:xfrm>
        </p:spPr>
        <p:txBody>
          <a:bodyPr/>
          <a:lstStyle/>
          <a:p>
            <a:pPr fontAlgn="base"/>
            <a:r>
              <a:rPr lang="en-IN" dirty="0"/>
              <a:t>      We will be performing analysis on the H1B visa applicants.</a:t>
            </a:r>
            <a:endParaRPr lang="en-US" dirty="0"/>
          </a:p>
          <a:p>
            <a:pPr fontAlgn="base"/>
            <a:r>
              <a:rPr lang="en-IN" dirty="0"/>
              <a:t> </a:t>
            </a:r>
            <a:endParaRPr lang="en-US" dirty="0"/>
          </a:p>
          <a:p>
            <a:r>
              <a:rPr lang="en-IN" dirty="0"/>
              <a:t>1 a) Is the number of petitions with Data Engineer job title increasing over    </a:t>
            </a:r>
          </a:p>
          <a:p>
            <a:r>
              <a:rPr lang="en-IN" dirty="0"/>
              <a:t>        time?</a:t>
            </a:r>
            <a:endParaRPr lang="en-US" dirty="0"/>
          </a:p>
          <a:p>
            <a:r>
              <a:rPr lang="en-IN" dirty="0"/>
              <a:t>   b) Find top 5 job titles who are having highest growth in applications.</a:t>
            </a:r>
            <a:endParaRPr lang="en-US" dirty="0"/>
          </a:p>
          <a:p>
            <a:r>
              <a:rPr lang="en-IN" dirty="0"/>
              <a:t> </a:t>
            </a:r>
            <a:endParaRPr lang="en-US" dirty="0"/>
          </a:p>
          <a:p>
            <a:r>
              <a:rPr lang="en-IN" dirty="0"/>
              <a:t>2 a) Which part of the US has the most Data Engineer jobs for each year?</a:t>
            </a:r>
            <a:endParaRPr lang="en-US" dirty="0"/>
          </a:p>
          <a:p>
            <a:r>
              <a:rPr lang="en-IN" dirty="0"/>
              <a:t>   b) find top 5 locations in the US who have got certified visa for each year.</a:t>
            </a:r>
            <a:endParaRPr lang="en-US" dirty="0"/>
          </a:p>
          <a:p>
            <a:r>
              <a:rPr lang="en-IN" dirty="0"/>
              <a:t> </a:t>
            </a:r>
            <a:endParaRPr lang="en-US" dirty="0"/>
          </a:p>
          <a:p>
            <a:r>
              <a:rPr lang="en-IN" dirty="0"/>
              <a:t>3)Which industry has the most number of Data Scientist positions?</a:t>
            </a:r>
            <a:endParaRPr lang="en-US" dirty="0"/>
          </a:p>
          <a:p>
            <a:r>
              <a:rPr lang="en-IN" dirty="0"/>
              <a:t> </a:t>
            </a:r>
            <a:endParaRPr lang="en-US" dirty="0"/>
          </a:p>
          <a:p>
            <a:r>
              <a:rPr lang="en-IN" dirty="0"/>
              <a:t>4)Which top 5 employers file the most petitions each year?</a:t>
            </a:r>
            <a:endParaRPr lang="en-US" dirty="0"/>
          </a:p>
          <a:p>
            <a:r>
              <a:rPr lang="en-IN" dirty="0"/>
              <a:t> </a:t>
            </a:r>
          </a:p>
          <a:p>
            <a:r>
              <a:rPr lang="en-IN" dirty="0"/>
              <a:t>5) Find the most popular top 10 job positions for H1B visa applications for each year?</a:t>
            </a:r>
            <a:endParaRPr lang="en-US" dirty="0"/>
          </a:p>
          <a:p>
            <a:endParaRPr lang="en-US" dirty="0"/>
          </a:p>
          <a:p>
            <a:endParaRPr lang="en-US" dirty="0"/>
          </a:p>
        </p:txBody>
      </p:sp>
    </p:spTree>
    <p:extLst>
      <p:ext uri="{BB962C8B-B14F-4D97-AF65-F5344CB8AC3E}">
        <p14:creationId xmlns:p14="http://schemas.microsoft.com/office/powerpoint/2010/main" val="47393838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1228</TotalTime>
  <Words>961</Words>
  <Application>Microsoft Office PowerPoint</Application>
  <PresentationFormat>Widescreen</PresentationFormat>
  <Paragraphs>244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Schoolbook</vt:lpstr>
      <vt:lpstr>Corbel</vt:lpstr>
      <vt:lpstr>Times New Roman</vt:lpstr>
      <vt:lpstr>Headlines</vt:lpstr>
      <vt:lpstr> Analyzing H1b data using Hadoop ecosystem</vt:lpstr>
      <vt:lpstr>                                            big data</vt:lpstr>
      <vt:lpstr>                            5 ‘V’ s of big data</vt:lpstr>
      <vt:lpstr>                 Hadoop ecosystem</vt:lpstr>
      <vt:lpstr>                                      Hdfs architecture</vt:lpstr>
      <vt:lpstr>                                             yarn</vt:lpstr>
      <vt:lpstr>                           Advantages of hadoop</vt:lpstr>
      <vt:lpstr>                              Technology used</vt:lpstr>
      <vt:lpstr>                             Analyzing factor</vt:lpstr>
      <vt:lpstr>                             Analyzing factor</vt:lpstr>
      <vt:lpstr>1 a) Is the number of petitions with Data Engineer job title increasing over   TIME?           </vt:lpstr>
      <vt:lpstr>1b) Find top 5 job titles who are having highest growth in applicatios.</vt:lpstr>
      <vt:lpstr>2 a) Which part of the US has the most Data Engineer jobs for each year? </vt:lpstr>
      <vt:lpstr>2 b) find top 5 locations in the US who have got certified visa for each year.</vt:lpstr>
      <vt:lpstr>3)Which industry has the most number of Data Scientist positions? </vt:lpstr>
      <vt:lpstr>4)Which top 5 employers file the most petitions each year? </vt:lpstr>
      <vt:lpstr>5) Find the most popular top 10 job positions for H1B visa applications for each year? </vt:lpstr>
      <vt:lpstr>6) Find the percentage and the count of each case status on total applications for each year. Create a graph depicting the pattern of All the cases over the period of time. </vt:lpstr>
      <vt:lpstr>7) Create a bar graph to depict the number of applications for each year</vt:lpstr>
      <vt:lpstr>8) Find the average Prevailing Wage for each Job for each Year (take part time and full time separate) </vt:lpstr>
      <vt:lpstr>9) Which are top ten employers who have the highest success rate in petitions? </vt:lpstr>
      <vt:lpstr>10) Which are the top 10 job positions which have the highest success rate in petitions? </vt:lpstr>
      <vt:lpstr>11) Export result for question no 10 to MySql database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Biradar</dc:creator>
  <cp:lastModifiedBy>Arti Biradar</cp:lastModifiedBy>
  <cp:revision>64</cp:revision>
  <dcterms:created xsi:type="dcterms:W3CDTF">2017-10-23T11:09:14Z</dcterms:created>
  <dcterms:modified xsi:type="dcterms:W3CDTF">2017-10-26T07:22:15Z</dcterms:modified>
</cp:coreProperties>
</file>