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1NUMWf3jyxdWdddssrbYnS0+K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11" autoAdjust="0"/>
  </p:normalViewPr>
  <p:slideViewPr>
    <p:cSldViewPr snapToGrid="0">
      <p:cViewPr varScale="1">
        <p:scale>
          <a:sx n="58" d="100"/>
          <a:sy n="58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To new plate or no? Diluting or no?</a:t>
            </a:r>
            <a:endParaRPr/>
          </a:p>
        </p:txBody>
      </p:sp>
      <p:sp>
        <p:nvSpPr>
          <p:cNvPr id="171" name="Google Shape;17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To new plate or no? Diluting or no?</a:t>
            </a:r>
            <a:endParaRPr/>
          </a:p>
        </p:txBody>
      </p:sp>
      <p:sp>
        <p:nvSpPr>
          <p:cNvPr id="184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total 99 primer pairs (400bp amplicon size) to cover the whole genome</a:t>
            </a:r>
            <a:endParaRPr/>
          </a:p>
        </p:txBody>
      </p:sp>
      <p:sp>
        <p:nvSpPr>
          <p:cNvPr id="115" name="Google Shape;11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primalschem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l="35333" t="34286" r="26951" b="38624"/>
          <a:stretch/>
        </p:blipFill>
        <p:spPr>
          <a:xfrm>
            <a:off x="5181600" y="385953"/>
            <a:ext cx="1828800" cy="18578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2667000"/>
            <a:ext cx="9144000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 sz="4400">
                <a:solidFill>
                  <a:srgbClr val="F6EECA"/>
                </a:solidFill>
              </a:rPr>
              <a:t>RT-PCR and Genome Enrichment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744411" y="6240123"/>
            <a:ext cx="8703177" cy="84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F6EECA"/>
                </a:solidFill>
                <a:latin typeface="Calibri"/>
                <a:ea typeface="Calibri"/>
                <a:cs typeface="Calibri"/>
                <a:sym typeface="Calibri"/>
              </a:rPr>
              <a:t>ARTIC TRAIN 02AUG22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1400"/>
              <a:buFont typeface="Arial"/>
              <a:buNone/>
            </a:pPr>
            <a:r>
              <a:rPr lang="en-AU" dirty="0">
                <a:solidFill>
                  <a:srgbClr val="F6EECA"/>
                </a:solidFill>
                <a:latin typeface="Calibri"/>
                <a:cs typeface="Calibri"/>
                <a:sym typeface="Calibri"/>
              </a:rPr>
              <a:t>Rhys Izuagbe</a:t>
            </a:r>
            <a:endParaRPr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A96C489-243D-4494-B789-C439EB0FCA4B}"/>
              </a:ext>
            </a:extLst>
          </p:cNvPr>
          <p:cNvSpPr txBox="1"/>
          <p:nvPr/>
        </p:nvSpPr>
        <p:spPr>
          <a:xfrm>
            <a:off x="3047999" y="3424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dirty="0">
                <a:solidFill>
                  <a:srgbClr val="F6EECA"/>
                </a:solidFill>
              </a:rPr>
              <a:t>ARTIC Network Train the Trainer - August 2022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Multiplex PCR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6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As each sample cDNA is split between two PCR reactions, twice the wells are required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Ensure that the Pool A and Pool B reactions are properly separated and maintain awareness of sample location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High risk of contamination if you’re not careful</a:t>
            </a:r>
            <a:endParaRPr/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8629" y="4953822"/>
            <a:ext cx="6353628" cy="1814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951583"/>
            <a:ext cx="5054600" cy="1816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Pooling sample products</a:t>
            </a: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6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Following PCR, Pool A and B products can be combined into a single tube/well for each sample.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6EECA"/>
              </a:solidFill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917146"/>
            <a:ext cx="5366429" cy="224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17187" y="2917146"/>
            <a:ext cx="1123950" cy="229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6641" y="2917146"/>
            <a:ext cx="1181100" cy="22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98591" y="2917146"/>
            <a:ext cx="1247775" cy="227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/>
          <p:nvPr/>
        </p:nvSpPr>
        <p:spPr>
          <a:xfrm>
            <a:off x="8127770" y="3591832"/>
            <a:ext cx="653143" cy="653143"/>
          </a:xfrm>
          <a:prstGeom prst="plus">
            <a:avLst>
              <a:gd name="adj" fmla="val 42500"/>
            </a:avLst>
          </a:prstGeom>
          <a:solidFill>
            <a:srgbClr val="F1605D"/>
          </a:solidFill>
          <a:ln w="12700" cap="flat" cmpd="sng">
            <a:solidFill>
              <a:srgbClr val="F160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9842042" y="3736861"/>
            <a:ext cx="868680" cy="363084"/>
          </a:xfrm>
          <a:prstGeom prst="rightArrow">
            <a:avLst>
              <a:gd name="adj1" fmla="val 45803"/>
              <a:gd name="adj2" fmla="val 89875"/>
            </a:avLst>
          </a:prstGeom>
          <a:solidFill>
            <a:srgbClr val="F16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Next step- SPRI</a:t>
            </a:r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58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Solid-Phase Reversible Immobilisation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Method used to purify the pooled PCR products of residual salts, enzymes, dNTPs ect</a:t>
            </a:r>
            <a:endParaRPr>
              <a:solidFill>
                <a:srgbClr val="F6EECA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Binds DNA products to magnetically immobilised beads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Unbound materials can then be washed out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6EECA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6EECA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6EECA"/>
              </a:solidFill>
            </a:endParaRPr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4150" y="4326512"/>
            <a:ext cx="6743700" cy="225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957401" y="1290399"/>
            <a:ext cx="4277197" cy="427719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/>
          <p:nvPr/>
        </p:nvSpPr>
        <p:spPr>
          <a:xfrm>
            <a:off x="3078479" y="1107492"/>
            <a:ext cx="6035039" cy="5008828"/>
          </a:xfrm>
          <a:prstGeom prst="ellipse">
            <a:avLst/>
          </a:prstGeom>
          <a:solidFill>
            <a:srgbClr val="345C67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5">
            <a:alphaModFix/>
          </a:blip>
          <a:srcRect l="35333" t="34286" r="26951" b="38624"/>
          <a:stretch/>
        </p:blipFill>
        <p:spPr>
          <a:xfrm>
            <a:off x="5186765" y="2500083"/>
            <a:ext cx="1828800" cy="185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3196" y="3016196"/>
            <a:ext cx="825607" cy="825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Objectives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Define and outline genome enrichment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Outline the RT-PCR procedures used by the ARTIC nCOV pipeline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Introduce the next steps in the ARTIC nCOV pipeline – Solid Phase Reversible Immobilisation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cDNA synthesis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Transcription of extracted RNA into cDNA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More stable for long term storage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Necessary first step for PCR-whole genome enrichment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6EECA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Important to maintain control of samples throughout the entire process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5598" y="4465027"/>
            <a:ext cx="6180804" cy="210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cDNA synthesis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You will need: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LunaScript RT SuperMix (NEB)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Sample RNA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6EECA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CDNA synthesis requires &lt; 15 minutes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1104" y="3681230"/>
            <a:ext cx="2437833" cy="292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6092" y="3705225"/>
            <a:ext cx="3622512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Amplicon based whole-genome enrichment 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2871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Amplification of cDNA covering the whole genome occurs in two reactions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Amplicons are designed to overlap each other, robust against mutations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Primer pairs are alternated between two pools, A &amp; 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>
                <a:solidFill>
                  <a:srgbClr val="F6EECA"/>
                </a:solidFill>
              </a:rPr>
              <a:t>Avoids overlapping amplicons within a given pool producing aberrant products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0650" y="4488576"/>
            <a:ext cx="9410700" cy="18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Primal Scheme</a:t>
            </a:r>
            <a:endParaRPr>
              <a:solidFill>
                <a:srgbClr val="F6EECA"/>
              </a:solidFill>
            </a:endParaRPr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1770743" y="5986462"/>
            <a:ext cx="2997200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1800"/>
              <a:buNone/>
            </a:pPr>
            <a:r>
              <a:rPr lang="en-AU" sz="1800" b="0" i="0" u="sng" strike="noStrike">
                <a:solidFill>
                  <a:srgbClr val="F6EECA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https://primalscheme.com/</a:t>
            </a:r>
            <a:endParaRPr>
              <a:solidFill>
                <a:srgbClr val="F6EECA"/>
              </a:solidFill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1481068"/>
            <a:ext cx="5623568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53259" y="2352057"/>
            <a:ext cx="3348614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5105469"/>
            <a:ext cx="5623568" cy="35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48973" y="1532483"/>
            <a:ext cx="4924609" cy="614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6885473" y="1481068"/>
            <a:ext cx="5054600" cy="717550"/>
          </a:xfrm>
          <a:prstGeom prst="rect">
            <a:avLst/>
          </a:prstGeom>
          <a:noFill/>
          <a:ln w="38100" cap="flat" cmpd="sng">
            <a:solidFill>
              <a:srgbClr val="F6EEC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7957952" y="3297167"/>
            <a:ext cx="1489132" cy="251319"/>
          </a:xfrm>
          <a:prstGeom prst="rect">
            <a:avLst/>
          </a:prstGeom>
          <a:noFill/>
          <a:ln w="38100" cap="flat" cmpd="sng">
            <a:solidFill>
              <a:srgbClr val="F6EEC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6"/>
          <p:cNvCxnSpPr/>
          <p:nvPr/>
        </p:nvCxnSpPr>
        <p:spPr>
          <a:xfrm>
            <a:off x="6885473" y="2198618"/>
            <a:ext cx="1072479" cy="1098549"/>
          </a:xfrm>
          <a:prstGeom prst="straightConnector1">
            <a:avLst/>
          </a:prstGeom>
          <a:noFill/>
          <a:ln w="38100" cap="flat" cmpd="sng">
            <a:solidFill>
              <a:srgbClr val="F6EEC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6"/>
          <p:cNvCxnSpPr/>
          <p:nvPr/>
        </p:nvCxnSpPr>
        <p:spPr>
          <a:xfrm flipH="1">
            <a:off x="9427566" y="2198195"/>
            <a:ext cx="2512507" cy="1098972"/>
          </a:xfrm>
          <a:prstGeom prst="straightConnector1">
            <a:avLst/>
          </a:prstGeom>
          <a:noFill/>
          <a:ln w="38100" cap="flat" cmpd="sng">
            <a:solidFill>
              <a:srgbClr val="F6EEC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ARTIC nCOV primer scheme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688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 dirty="0">
                <a:solidFill>
                  <a:srgbClr val="F6EECA"/>
                </a:solidFill>
              </a:rPr>
              <a:t>V1 –First introduced in January 2020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 dirty="0">
                <a:solidFill>
                  <a:srgbClr val="F6EECA"/>
                </a:solidFill>
              </a:rPr>
              <a:t>V2 –Modifications made to V1 to fix primer-dimers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 dirty="0">
                <a:solidFill>
                  <a:srgbClr val="F6EECA"/>
                </a:solidFill>
              </a:rPr>
              <a:t>V3 –Added alternative primers to V2 but was unsuitable for Delta or Omicron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 dirty="0">
                <a:solidFill>
                  <a:srgbClr val="F6EECA"/>
                </a:solidFill>
              </a:rPr>
              <a:t>V4 –Entirely new scheme to avoid dropouts common in Alpha, Beta, Delta  and Gamma variants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 dirty="0">
                <a:solidFill>
                  <a:srgbClr val="F6EECA"/>
                </a:solidFill>
              </a:rPr>
              <a:t>V4.1 –Current release, updated for better functionality of some primers against Omicron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Char char="•"/>
            </a:pPr>
            <a:r>
              <a:rPr lang="en-AU" dirty="0">
                <a:solidFill>
                  <a:srgbClr val="F6EECA"/>
                </a:solidFill>
              </a:rPr>
              <a:t>V5 –Time will tell…</a:t>
            </a:r>
            <a:endParaRPr dirty="0"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5618" y="1825625"/>
            <a:ext cx="2747282" cy="286647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8907009" y="4718878"/>
            <a:ext cx="2984500" cy="87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000"/>
              <a:buFont typeface="Arial"/>
              <a:buNone/>
            </a:pPr>
            <a:r>
              <a:rPr lang="en-AU" sz="2000" b="0" i="0" u="none" strike="noStrike" cap="none">
                <a:solidFill>
                  <a:srgbClr val="F6EECA"/>
                </a:solidFill>
                <a:latin typeface="Calibri"/>
                <a:ea typeface="Calibri"/>
                <a:cs typeface="Calibri"/>
                <a:sym typeface="Calibri"/>
              </a:rPr>
              <a:t>Dr Josh Quick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000"/>
              <a:buFont typeface="Arial"/>
              <a:buNone/>
            </a:pPr>
            <a:r>
              <a:rPr lang="en-AU" sz="2000" b="0" i="0" u="none" strike="noStrike" cap="none">
                <a:solidFill>
                  <a:srgbClr val="F6EECA"/>
                </a:solidFill>
                <a:latin typeface="Calibri"/>
                <a:ea typeface="Calibri"/>
                <a:cs typeface="Calibri"/>
                <a:sym typeface="Calibri"/>
              </a:rPr>
              <a:t>University of Birmingham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ARTIC nCOV primer scheme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937387" cy="47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None/>
            </a:pPr>
            <a:r>
              <a:rPr lang="en-AU">
                <a:solidFill>
                  <a:srgbClr val="F6EECA"/>
                </a:solidFill>
              </a:rPr>
              <a:t>11 Delta samples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AB3584-C52A-4876-A1E1-FE0551C20E23}"/>
              </a:ext>
            </a:extLst>
          </p:cNvPr>
          <p:cNvGrpSpPr/>
          <p:nvPr/>
        </p:nvGrpSpPr>
        <p:grpSpPr>
          <a:xfrm>
            <a:off x="2306892" y="4330747"/>
            <a:ext cx="9674708" cy="2029618"/>
            <a:chOff x="2306892" y="2501940"/>
            <a:chExt cx="9674708" cy="2029618"/>
          </a:xfrm>
        </p:grpSpPr>
        <p:pic>
          <p:nvPicPr>
            <p:cNvPr id="148" name="Google Shape;148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06892" y="2501940"/>
              <a:ext cx="6737321" cy="2029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8"/>
            <p:cNvSpPr txBox="1"/>
            <p:nvPr/>
          </p:nvSpPr>
          <p:spPr>
            <a:xfrm>
              <a:off x="9044213" y="2501940"/>
              <a:ext cx="2937387" cy="475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EECA"/>
                </a:buClr>
                <a:buSzPts val="2800"/>
                <a:buFont typeface="Arial"/>
                <a:buNone/>
              </a:pPr>
              <a:r>
                <a:rPr lang="en-AU" sz="2800" b="0" i="0" u="none" strike="noStrike" cap="none">
                  <a:solidFill>
                    <a:srgbClr val="F6EECA"/>
                  </a:solidFill>
                  <a:latin typeface="Calibri"/>
                  <a:ea typeface="Calibri"/>
                  <a:cs typeface="Calibri"/>
                  <a:sym typeface="Calibri"/>
                </a:rPr>
                <a:t>Version 4.0</a:t>
              </a: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C67FDB-1B41-49DF-BA0E-D4E7355FE145}"/>
              </a:ext>
            </a:extLst>
          </p:cNvPr>
          <p:cNvGrpSpPr/>
          <p:nvPr/>
        </p:nvGrpSpPr>
        <p:grpSpPr>
          <a:xfrm>
            <a:off x="2306892" y="2435685"/>
            <a:ext cx="9704615" cy="1760125"/>
            <a:chOff x="2306893" y="4732750"/>
            <a:chExt cx="9704615" cy="1760125"/>
          </a:xfrm>
        </p:grpSpPr>
        <p:pic>
          <p:nvPicPr>
            <p:cNvPr id="11" name="Google Shape;149;p8">
              <a:extLst>
                <a:ext uri="{FF2B5EF4-FFF2-40B4-BE49-F238E27FC236}">
                  <a16:creationId xmlns:a16="http://schemas.microsoft.com/office/drawing/2014/main" id="{692F7EF7-CA32-4B9D-BA05-1CBF90E13E2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06893" y="4732750"/>
              <a:ext cx="6737321" cy="176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51;p8">
              <a:extLst>
                <a:ext uri="{FF2B5EF4-FFF2-40B4-BE49-F238E27FC236}">
                  <a16:creationId xmlns:a16="http://schemas.microsoft.com/office/drawing/2014/main" id="{83D63EDA-F49A-46E3-A866-6C56075C8486}"/>
                </a:ext>
              </a:extLst>
            </p:cNvPr>
            <p:cNvSpPr txBox="1"/>
            <p:nvPr/>
          </p:nvSpPr>
          <p:spPr>
            <a:xfrm>
              <a:off x="9074121" y="4732750"/>
              <a:ext cx="2937387" cy="475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EECA"/>
                </a:buClr>
                <a:buSzPts val="2800"/>
                <a:buFont typeface="Arial"/>
                <a:buNone/>
              </a:pPr>
              <a:r>
                <a:rPr lang="en-AU" sz="2800" b="0" i="0" u="none" strike="noStrike" cap="none">
                  <a:solidFill>
                    <a:srgbClr val="F6EECA"/>
                  </a:solidFill>
                  <a:latin typeface="Calibri"/>
                  <a:ea typeface="Calibri"/>
                  <a:cs typeface="Calibri"/>
                  <a:sym typeface="Calibri"/>
                </a:rPr>
                <a:t>Version 3.0</a:t>
              </a:r>
              <a:endParaRPr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59F426-57A5-4B73-BC39-58D97FB1723A}"/>
              </a:ext>
            </a:extLst>
          </p:cNvPr>
          <p:cNvCxnSpPr>
            <a:cxnSpLocks/>
          </p:cNvCxnSpPr>
          <p:nvPr/>
        </p:nvCxnSpPr>
        <p:spPr>
          <a:xfrm flipV="1">
            <a:off x="1419225" y="3372897"/>
            <a:ext cx="1868742" cy="957850"/>
          </a:xfrm>
          <a:prstGeom prst="straightConnector1">
            <a:avLst/>
          </a:prstGeom>
          <a:ln w="57150">
            <a:solidFill>
              <a:srgbClr val="F16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35CE-4C03-4858-99A4-04809741D4C4}"/>
              </a:ext>
            </a:extLst>
          </p:cNvPr>
          <p:cNvCxnSpPr>
            <a:cxnSpLocks/>
          </p:cNvCxnSpPr>
          <p:nvPr/>
        </p:nvCxnSpPr>
        <p:spPr>
          <a:xfrm>
            <a:off x="1419225" y="4330747"/>
            <a:ext cx="1868742" cy="984203"/>
          </a:xfrm>
          <a:prstGeom prst="straightConnector1">
            <a:avLst/>
          </a:prstGeom>
          <a:ln w="57150">
            <a:solidFill>
              <a:srgbClr val="F16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4400"/>
              <a:buFont typeface="Calibri"/>
              <a:buNone/>
            </a:pPr>
            <a:r>
              <a:rPr lang="en-AU">
                <a:solidFill>
                  <a:srgbClr val="F6EECA"/>
                </a:solidFill>
              </a:rPr>
              <a:t>Multiplex PCR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6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EECA"/>
              </a:buClr>
              <a:buSzPts val="2800"/>
              <a:buNone/>
            </a:pPr>
            <a:r>
              <a:rPr lang="en-AU">
                <a:solidFill>
                  <a:srgbClr val="F6EECA"/>
                </a:solidFill>
              </a:rPr>
              <a:t>You will need: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None/>
            </a:pPr>
            <a:r>
              <a:rPr lang="en-AU">
                <a:solidFill>
                  <a:srgbClr val="F6EECA"/>
                </a:solidFill>
              </a:rPr>
              <a:t>Q5 Hot Start DNA Polymerase (NEB)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None/>
            </a:pPr>
            <a:r>
              <a:rPr lang="en-AU">
                <a:solidFill>
                  <a:srgbClr val="F6EECA"/>
                </a:solidFill>
              </a:rPr>
              <a:t>10X Q5 reaction buffer (NEB)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None/>
            </a:pPr>
            <a:r>
              <a:rPr lang="en-AU">
                <a:solidFill>
                  <a:srgbClr val="F6EECA"/>
                </a:solidFill>
              </a:rPr>
              <a:t>Primer pools A and B (4.1)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None/>
            </a:pPr>
            <a:r>
              <a:rPr lang="en-AU">
                <a:solidFill>
                  <a:srgbClr val="F6EECA"/>
                </a:solidFill>
              </a:rPr>
              <a:t>dNTP mix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EECA"/>
              </a:buClr>
              <a:buSzPts val="2800"/>
              <a:buNone/>
            </a:pPr>
            <a:r>
              <a:rPr lang="en-AU">
                <a:solidFill>
                  <a:srgbClr val="F6EECA"/>
                </a:solidFill>
              </a:rPr>
              <a:t>Nuclease Free Water</a:t>
            </a:r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451" y="4915354"/>
            <a:ext cx="2100424" cy="172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8460" y="3187857"/>
            <a:ext cx="6006646" cy="3454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RT-PCR and Genome Enrichment</vt:lpstr>
      <vt:lpstr>Objectives</vt:lpstr>
      <vt:lpstr>cDNA synthesis</vt:lpstr>
      <vt:lpstr>cDNA synthesis</vt:lpstr>
      <vt:lpstr>Amplicon based whole-genome enrichment </vt:lpstr>
      <vt:lpstr>Primal Scheme</vt:lpstr>
      <vt:lpstr>ARTIC nCOV primer scheme</vt:lpstr>
      <vt:lpstr>ARTIC nCOV primer scheme</vt:lpstr>
      <vt:lpstr>Multiplex PCR</vt:lpstr>
      <vt:lpstr>Multiplex PCR</vt:lpstr>
      <vt:lpstr>Pooling sample products</vt:lpstr>
      <vt:lpstr>Next step- SPRI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RT-PCR and Genome Enrichment</dc:title>
  <dc:creator>Rhys Izuagbe</dc:creator>
  <cp:lastModifiedBy>Kess Rowe</cp:lastModifiedBy>
  <cp:revision>2</cp:revision>
  <dcterms:created xsi:type="dcterms:W3CDTF">2022-07-26T10:53:36Z</dcterms:created>
  <dcterms:modified xsi:type="dcterms:W3CDTF">2022-11-18T15:04:50Z</dcterms:modified>
</cp:coreProperties>
</file>