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7" r:id="rId6"/>
    <p:sldId id="261" r:id="rId7"/>
    <p:sldId id="272" r:id="rId8"/>
    <p:sldId id="262" r:id="rId9"/>
    <p:sldId id="270" r:id="rId10"/>
    <p:sldId id="271" r:id="rId11"/>
    <p:sldId id="268" r:id="rId12"/>
    <p:sldId id="263" r:id="rId13"/>
    <p:sldId id="264" r:id="rId14"/>
    <p:sldId id="265" r:id="rId15"/>
    <p:sldId id="26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859" autoAdjust="0"/>
  </p:normalViewPr>
  <p:slideViewPr>
    <p:cSldViewPr snapToGrid="0">
      <p:cViewPr varScale="1">
        <p:scale>
          <a:sx n="51" d="100"/>
          <a:sy n="51" d="100"/>
        </p:scale>
        <p:origin x="11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00BD-8BAD-45FB-89E4-D0FF13E97F7E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D37F1-A20D-4845-AF5F-C7576CD1A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26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MIXING</a:t>
            </a:r>
          </a:p>
          <a:p>
            <a:r>
              <a:rPr lang="en-AU" dirty="0"/>
              <a:t>Use a reservoir for the SPRI beads. Mix samples thoroughly using a new tip for each sample – place tip into tip park after mixing each sample. </a:t>
            </a:r>
          </a:p>
          <a:p>
            <a:r>
              <a:rPr lang="en-AU" dirty="0"/>
              <a:t>Ensure the plate is properly seated on the magnet</a:t>
            </a:r>
          </a:p>
          <a:p>
            <a:r>
              <a:rPr lang="en-AU" dirty="0"/>
              <a:t>ASPIRATING</a:t>
            </a:r>
          </a:p>
          <a:p>
            <a:r>
              <a:rPr lang="en-AU" dirty="0"/>
              <a:t>When aspirating (with a side magnet) guide the pipette tip up and down the opposite wall to avoid disturbing the beads</a:t>
            </a:r>
          </a:p>
          <a:p>
            <a:r>
              <a:rPr lang="en-AU" dirty="0"/>
              <a:t>Aspirate as much supernatant as possible</a:t>
            </a:r>
          </a:p>
          <a:p>
            <a:r>
              <a:rPr lang="en-AU" dirty="0"/>
              <a:t>WASTE</a:t>
            </a:r>
          </a:p>
          <a:p>
            <a:r>
              <a:rPr lang="en-AU" dirty="0"/>
              <a:t>Dispense slowly, avoid bubbles and aerosols. Capture waste in an empty tip box with paper towel in the bottom.</a:t>
            </a:r>
          </a:p>
          <a:p>
            <a:r>
              <a:rPr lang="en-AU" dirty="0"/>
              <a:t>When disposing tips, eject only when tips ate contained in the waste bag. </a:t>
            </a:r>
          </a:p>
          <a:p>
            <a:r>
              <a:rPr lang="en-AU" dirty="0"/>
              <a:t>WASH</a:t>
            </a:r>
          </a:p>
          <a:p>
            <a:r>
              <a:rPr lang="en-AU" dirty="0"/>
              <a:t>Ethanol will quickly evaporate drying beads. Do not let beads air dry for more than 1min </a:t>
            </a:r>
          </a:p>
          <a:p>
            <a:r>
              <a:rPr lang="en-AU" dirty="0"/>
              <a:t>ELUTE</a:t>
            </a:r>
          </a:p>
          <a:p>
            <a:r>
              <a:rPr lang="en-AU" dirty="0"/>
              <a:t>Elute 35ul of the total 40ul to avoid bead carryover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D37F1-A20D-4845-AF5F-C7576CD1A72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54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ready to use and optimized Enzyme Mix together with Reaction buffer to convert your amplicons to repaired fragments having 5′ phosphorylated, 3′ </a:t>
            </a:r>
            <a:r>
              <a:rPr lang="en-GB" sz="1800" b="0" i="0" u="none" strike="noStrike" dirty="0" err="1">
                <a:solidFill>
                  <a:srgbClr val="333333"/>
                </a:solidFill>
                <a:effectLst/>
                <a:latin typeface="Helvetica Neue"/>
              </a:rPr>
              <a:t>dA</a:t>
            </a: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-tailed ends.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End-polishing – preparing blunted ends: it means remove 3’ overhangs and fill in 5’.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All ligations require a phosphate on the 5’ ends.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Add a single A (deoxyadenosine) to the 3’ ends – this tail will needed for barcode ligation.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Though you need few enzymes the end-prep reaction can be conduct in one tube. Because enzymes work at different temperature (while one active another one inactive).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D37F1-A20D-4845-AF5F-C7576CD1A72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89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Ligation Master Mix  (module).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one native barcode from the EXP-NBD104 (1-12), EXP-NBD114 (13-24) or EXP-NBD196 per sample. Use 12 or more barcodes per library or there will be insufficient total material to achieve good yields.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D37F1-A20D-4845-AF5F-C7576CD1A72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41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ABD4-EEA1-42C9-9F40-6B5EF592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E1204-CFBE-4451-942A-F204DF9C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BC72-12AF-4E4E-B765-7E280798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65B8-485D-48BA-A609-62FDA280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E946-EFA5-4893-A059-F269B779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27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83F9-9C34-4ED8-B0BC-89B86C18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C3643-AB90-42F2-99A3-A14D7596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4D8-3FF3-44EF-B93C-11F342A6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0598-81DD-43B8-8228-527723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ABB0-A852-42B1-ABEB-764176E5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0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85D4F-E1C9-4811-9E7A-85FA8BFB7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BBD4-F51A-474D-BB81-57D3F4628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D0E4-AB16-4709-9894-9497558A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299C-4F0F-4563-9131-97F984E4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7755-61E9-4C08-8251-49E0282F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35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F6BC-4C6F-4DD4-AAAC-11119993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EB0D-3377-4CC6-940A-68B4DFAF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04D4-BFD4-4CB5-AC75-E7192D2E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41A2-6456-4F9D-BE98-3D937B0B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25C0-E3F0-4E6B-B917-E611E266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5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4138-44EB-4B93-AB26-3E9122E7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09C49-CF81-401A-BC98-C4E05AB7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BE51-51DC-420D-9C02-31BCB56D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59A8-6E55-42DD-8CFB-9D2BAFD0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9758-DC88-4F94-8C44-ECF222A4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17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C9CD-8DF3-4D8B-87FE-539A4D19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80AB-16CD-450E-972D-17E370B7C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C7CD7-45B6-4C68-905A-F731AEEC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B0BC8-B302-4C85-9488-982C59E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02214-F19A-4F4A-AF58-A3F43302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35712-A357-4EBF-BF62-8D70258F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8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3E97-2D4A-489C-8B81-4160E360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AC82-25A4-40A3-AC03-B3D5DA2E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F842F-4A46-4CA3-88B6-4B023343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9EA05-1E54-4C5E-ABAB-E10C98AC5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BB327-77C5-4C05-AD87-459C64B73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A3B25-0161-4128-88FD-04C04609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1AFFE-91D2-47C5-8F61-CA26FA0A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D7440-6B89-4AA1-B73D-F28C276F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5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61B4-B2A5-429D-A5A5-F02F4299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7A11-01A1-4FCC-BEDF-A7E7C039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8E30-C85D-466C-AFAB-DA275DFB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C3BF-DC78-4264-8FFF-8B599A56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2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F3026-A67D-4C01-9BA4-ECA675A3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B57A1-9DD1-4A45-9762-CB22308D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D7A7-3DBB-4DDF-8498-68E9F845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04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EBA3-B38A-4B04-B1E5-9CE77F57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60F8-0806-41D0-A180-24F28F4F5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6E70-0146-4FA3-BDCC-048108D4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AC491-6CCC-4613-A3A1-025B67FF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7275-E8FF-4189-B3A2-AC5B7EC8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A7A88-F90A-4914-BEFF-90557224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4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ED45-7175-40CC-8B52-82049BC3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685D1-40DC-427A-9DCF-6E58AB196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9B0F-D834-435D-B189-8D81AF81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8A9B4-22B5-49F0-9489-9BCE5ADB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878C8-BB43-4F4F-A862-B94B7621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5C11A-6AF6-43B7-98C9-81F014EC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3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BF221-F4A5-40A4-B067-43A27C64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93BC-3446-48BB-AB82-B8965D86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EE0A-3B97-4FF4-8844-68287EB53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6068-C5EE-43B2-8358-E65A823AE53B}" type="datetimeFigureOut">
              <a:rPr lang="en-AU" smtClean="0"/>
              <a:t>18/11/2022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5833-1D1E-4509-90C9-8946B02E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F76DF-9AA0-43EB-A16D-017BE39C1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C599-6E16-429A-AB3D-3952F8736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64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B6A0510-F7DD-4006-B8E9-7A5AF2761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5333" t="34286" r="26951" b="38624"/>
          <a:stretch/>
        </p:blipFill>
        <p:spPr>
          <a:xfrm>
            <a:off x="5181600" y="385953"/>
            <a:ext cx="1828800" cy="18578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0C02858-F661-4461-8198-D20958B1D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7000"/>
            <a:ext cx="9144000" cy="842962"/>
          </a:xfrm>
        </p:spPr>
        <p:txBody>
          <a:bodyPr>
            <a:normAutofit/>
          </a:bodyPr>
          <a:lstStyle/>
          <a:p>
            <a:r>
              <a:rPr lang="en-AU" sz="4400" dirty="0">
                <a:solidFill>
                  <a:srgbClr val="F6EECA"/>
                </a:solidFill>
              </a:rPr>
              <a:t>SPRI, End Preparation and Barcoding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26214D6D-CE42-46D9-8101-B5A2586D4604}"/>
              </a:ext>
            </a:extLst>
          </p:cNvPr>
          <p:cNvSpPr txBox="1">
            <a:spLocks/>
          </p:cNvSpPr>
          <p:nvPr/>
        </p:nvSpPr>
        <p:spPr>
          <a:xfrm>
            <a:off x="1744411" y="6240123"/>
            <a:ext cx="8703177" cy="84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>
                <a:solidFill>
                  <a:srgbClr val="F6EECA"/>
                </a:solidFill>
              </a:rPr>
              <a:t>ARTIC TRAIN 03AUG22</a:t>
            </a:r>
          </a:p>
          <a:p>
            <a:r>
              <a:rPr lang="en-AU" sz="1400" dirty="0">
                <a:solidFill>
                  <a:srgbClr val="F6EECA"/>
                </a:solidFill>
              </a:rPr>
              <a:t>Rhys Izuagbe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BF61706-AF97-4189-A74F-CBD5506E7A74}"/>
              </a:ext>
            </a:extLst>
          </p:cNvPr>
          <p:cNvSpPr txBox="1"/>
          <p:nvPr/>
        </p:nvSpPr>
        <p:spPr>
          <a:xfrm>
            <a:off x="3047999" y="3424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 dirty="0">
                <a:solidFill>
                  <a:srgbClr val="F6EECA"/>
                </a:solidFill>
              </a:rPr>
              <a:t>ARTIC Network Train the Trainer - August 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4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Using a tip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1557" cy="4483735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6EECA"/>
                </a:solidFill>
              </a:rPr>
              <a:t>Always keep the pipette vertical</a:t>
            </a:r>
          </a:p>
          <a:p>
            <a:r>
              <a:rPr lang="en-AU" dirty="0">
                <a:solidFill>
                  <a:srgbClr val="F6EECA"/>
                </a:solidFill>
              </a:rPr>
              <a:t>Never blowout outside of the tip park</a:t>
            </a:r>
          </a:p>
          <a:p>
            <a:r>
              <a:rPr lang="en-AU" dirty="0">
                <a:solidFill>
                  <a:srgbClr val="F6EECA"/>
                </a:solidFill>
              </a:rPr>
              <a:t>Dispense waste slowly avoiding aerosols</a:t>
            </a:r>
          </a:p>
          <a:p>
            <a:r>
              <a:rPr lang="en-AU" dirty="0">
                <a:solidFill>
                  <a:srgbClr val="F6EECA"/>
                </a:solidFill>
              </a:rPr>
              <a:t>When taking tips (1), firmly seat your pipette (2), plunge to the second stop before resting at the first stop (3) </a:t>
            </a:r>
          </a:p>
          <a:p>
            <a:r>
              <a:rPr lang="en-AU" dirty="0">
                <a:solidFill>
                  <a:srgbClr val="F6EECA"/>
                </a:solidFill>
              </a:rPr>
              <a:t>Keep the plunger depressed to the first stop and carefully raise tips (4)</a:t>
            </a:r>
          </a:p>
          <a:p>
            <a:endParaRPr lang="en-AU" dirty="0">
              <a:solidFill>
                <a:srgbClr val="F6EECA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6F1724-5210-4A0E-BE8C-EC09C798C181}"/>
              </a:ext>
            </a:extLst>
          </p:cNvPr>
          <p:cNvGrpSpPr/>
          <p:nvPr/>
        </p:nvGrpSpPr>
        <p:grpSpPr>
          <a:xfrm>
            <a:off x="6301207" y="4832200"/>
            <a:ext cx="4024095" cy="1872947"/>
            <a:chOff x="0" y="0"/>
            <a:chExt cx="5731510" cy="26676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F426FE-64F7-4E9B-8121-A804C2D9B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266763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64E9C4-2788-48C1-8353-FA27C4C3ACFA}"/>
                </a:ext>
              </a:extLst>
            </p:cNvPr>
            <p:cNvGrpSpPr/>
            <p:nvPr/>
          </p:nvGrpSpPr>
          <p:grpSpPr>
            <a:xfrm>
              <a:off x="385638" y="159026"/>
              <a:ext cx="5051287" cy="2410691"/>
              <a:chOff x="0" y="0"/>
              <a:chExt cx="5051287" cy="241069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EEE551F-5D0E-4F42-8F62-1409E3C82479}"/>
                  </a:ext>
                </a:extLst>
              </p:cNvPr>
              <p:cNvCxnSpPr/>
              <p:nvPr/>
            </p:nvCxnSpPr>
            <p:spPr>
              <a:xfrm>
                <a:off x="1920240" y="0"/>
                <a:ext cx="0" cy="241069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FA85FC6-1B8A-426A-86B0-ECA7E0155A61}"/>
                  </a:ext>
                </a:extLst>
              </p:cNvPr>
              <p:cNvCxnSpPr/>
              <p:nvPr/>
            </p:nvCxnSpPr>
            <p:spPr>
              <a:xfrm>
                <a:off x="4186362" y="0"/>
                <a:ext cx="0" cy="241069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66997C8-9EAD-41BC-A67A-F086F58DAF6E}"/>
                  </a:ext>
                </a:extLst>
              </p:cNvPr>
              <p:cNvGrpSpPr/>
              <p:nvPr/>
            </p:nvGrpSpPr>
            <p:grpSpPr>
              <a:xfrm>
                <a:off x="0" y="0"/>
                <a:ext cx="5051287" cy="2410691"/>
                <a:chOff x="0" y="0"/>
                <a:chExt cx="5051287" cy="2410691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5DAAA00-3955-42AA-9D40-4521069CAC9F}"/>
                    </a:ext>
                  </a:extLst>
                </p:cNvPr>
                <p:cNvCxnSpPr/>
                <p:nvPr/>
              </p:nvCxnSpPr>
              <p:spPr>
                <a:xfrm>
                  <a:off x="767301" y="0"/>
                  <a:ext cx="0" cy="241069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 Box 2">
                  <a:extLst>
                    <a:ext uri="{FF2B5EF4-FFF2-40B4-BE49-F238E27FC236}">
                      <a16:creationId xmlns:a16="http://schemas.microsoft.com/office/drawing/2014/main" id="{3F49F2D2-DA60-4385-AAE8-8B7F45D1A1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240404"/>
                  <a:ext cx="375920" cy="275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/>
                  <a:r>
                    <a:rPr lang="en-A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" name="Text Box 2">
                  <a:extLst>
                    <a:ext uri="{FF2B5EF4-FFF2-40B4-BE49-F238E27FC236}">
                      <a16:creationId xmlns:a16="http://schemas.microsoft.com/office/drawing/2014/main" id="{BB4B69B7-0046-4826-ABC2-F0394319C1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769" y="1701579"/>
                  <a:ext cx="375920" cy="275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/>
                  <a:r>
                    <a:rPr lang="en-A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0" name="Text Box 2">
                  <a:extLst>
                    <a:ext uri="{FF2B5EF4-FFF2-40B4-BE49-F238E27FC236}">
                      <a16:creationId xmlns:a16="http://schemas.microsoft.com/office/drawing/2014/main" id="{0D5D0DF5-FB69-432C-8318-8E3510BC7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9976" y="1709531"/>
                  <a:ext cx="375920" cy="275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/>
                  <a:r>
                    <a:rPr lang="en-A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1" name="Text Box 2">
                  <a:extLst>
                    <a:ext uri="{FF2B5EF4-FFF2-40B4-BE49-F238E27FC236}">
                      <a16:creationId xmlns:a16="http://schemas.microsoft.com/office/drawing/2014/main" id="{2F0358A3-3EA5-42EE-B4D7-97F6AEF68A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5367" y="989938"/>
                  <a:ext cx="375920" cy="2755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/>
                  <a:r>
                    <a:rPr lang="en-AU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4</a:t>
                  </a:r>
                </a:p>
              </p:txBody>
            </p:sp>
          </p:grpSp>
        </p:grpSp>
      </p:grpSp>
      <p:pic>
        <p:nvPicPr>
          <p:cNvPr id="24" name="Picture 23" descr="Diagram, engineering drawing&#10;&#10;Description automatically generated">
            <a:extLst>
              <a:ext uri="{FF2B5EF4-FFF2-40B4-BE49-F238E27FC236}">
                <a16:creationId xmlns:a16="http://schemas.microsoft.com/office/drawing/2014/main" id="{C723AC45-BAEB-4E75-9E32-1C6CA58742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617"/>
          <a:stretch/>
        </p:blipFill>
        <p:spPr>
          <a:xfrm>
            <a:off x="2071905" y="4813012"/>
            <a:ext cx="4024095" cy="18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9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QC and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913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rgbClr val="F6EECA"/>
                </a:solidFill>
              </a:rPr>
              <a:t>Following SPRI, fluorometric analysis can be done by QUBIT</a:t>
            </a:r>
          </a:p>
          <a:p>
            <a:r>
              <a:rPr lang="en-AU" dirty="0">
                <a:solidFill>
                  <a:srgbClr val="F6EECA"/>
                </a:solidFill>
              </a:rPr>
              <a:t>Generally, samples &gt;3ng/</a:t>
            </a:r>
            <a:r>
              <a:rPr lang="en-AU" dirty="0" err="1">
                <a:solidFill>
                  <a:srgbClr val="F6EECA"/>
                </a:solidFill>
              </a:rPr>
              <a:t>ul</a:t>
            </a:r>
            <a:r>
              <a:rPr lang="en-AU" dirty="0">
                <a:solidFill>
                  <a:srgbClr val="F6EECA"/>
                </a:solidFill>
              </a:rPr>
              <a:t> are acceptable for sequencing</a:t>
            </a:r>
          </a:p>
          <a:p>
            <a:r>
              <a:rPr lang="en-AU" dirty="0">
                <a:solidFill>
                  <a:srgbClr val="F6EECA"/>
                </a:solidFill>
              </a:rPr>
              <a:t>Negative controls should always be checked and remain &lt;0.0Xng/</a:t>
            </a:r>
            <a:r>
              <a:rPr lang="en-AU" dirty="0" err="1">
                <a:solidFill>
                  <a:srgbClr val="F6EECA"/>
                </a:solidFill>
              </a:rPr>
              <a:t>ul</a:t>
            </a:r>
            <a:endParaRPr lang="en-AU" dirty="0">
              <a:solidFill>
                <a:srgbClr val="F6EECA"/>
              </a:solidFill>
            </a:endParaRPr>
          </a:p>
          <a:p>
            <a:endParaRPr lang="en-AU" dirty="0">
              <a:solidFill>
                <a:srgbClr val="F6EECA"/>
              </a:solidFill>
            </a:endParaRPr>
          </a:p>
          <a:p>
            <a:r>
              <a:rPr lang="en-AU" dirty="0">
                <a:solidFill>
                  <a:srgbClr val="F6EECA"/>
                </a:solidFill>
              </a:rPr>
              <a:t>Pay attention to the concentration “pattern” to improve your SPRI</a:t>
            </a:r>
          </a:p>
          <a:p>
            <a:pPr marL="0" indent="0">
              <a:buNone/>
            </a:pPr>
            <a:endParaRPr lang="en-AU" dirty="0">
              <a:solidFill>
                <a:srgbClr val="F6EECA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C0936C-293C-4999-B05E-A59B0657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6" b="92395" l="9887" r="89972">
                        <a14:foregroundMark x1="21045" y1="83840" x2="22458" y2="84411"/>
                        <a14:foregroundMark x1="11441" y1="73574" x2="19633" y2="81939"/>
                        <a14:foregroundMark x1="18362" y1="82129" x2="12853" y2="76046"/>
                        <a14:foregroundMark x1="25565" y1="85932" x2="48588" y2="92395"/>
                        <a14:foregroundMark x1="54802" y1="88213" x2="87429" y2="44106"/>
                        <a14:foregroundMark x1="83333" y1="51141" x2="88842" y2="42966"/>
                        <a14:foregroundMark x1="89266" y1="43156" x2="89266" y2="40114"/>
                        <a14:foregroundMark x1="12429" y1="76616" x2="12571" y2="76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92" y="3956538"/>
            <a:ext cx="310261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6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End Preparation (EP)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61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6EECA"/>
                </a:solidFill>
              </a:rPr>
              <a:t>Prepares amplicons with </a:t>
            </a:r>
            <a:r>
              <a:rPr lang="en-AU" dirty="0" err="1">
                <a:solidFill>
                  <a:srgbClr val="F6EECA"/>
                </a:solidFill>
              </a:rPr>
              <a:t>dA</a:t>
            </a:r>
            <a:r>
              <a:rPr lang="en-AU" dirty="0">
                <a:solidFill>
                  <a:srgbClr val="F6EECA"/>
                </a:solidFill>
              </a:rPr>
              <a:t>-tailing needed for later barcode ligation</a:t>
            </a:r>
          </a:p>
          <a:p>
            <a:pPr marL="0" indent="0">
              <a:buNone/>
            </a:pPr>
            <a:endParaRPr lang="en-AU" dirty="0">
              <a:solidFill>
                <a:srgbClr val="F6EECA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6EECA"/>
                </a:solidFill>
              </a:rPr>
              <a:t>You will need: 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F6EECA"/>
                </a:solidFill>
              </a:rPr>
              <a:t>NEBNext</a:t>
            </a:r>
            <a:r>
              <a:rPr lang="en-AU" dirty="0">
                <a:solidFill>
                  <a:srgbClr val="F6EECA"/>
                </a:solidFill>
              </a:rPr>
              <a:t> Ultra II End Prep Enzyme Mix</a:t>
            </a:r>
          </a:p>
          <a:p>
            <a:pPr marL="0" indent="0">
              <a:buNone/>
            </a:pPr>
            <a:r>
              <a:rPr lang="en-AU" dirty="0" err="1">
                <a:solidFill>
                  <a:srgbClr val="F6EECA"/>
                </a:solidFill>
              </a:rPr>
              <a:t>NEBNext</a:t>
            </a:r>
            <a:r>
              <a:rPr lang="en-AU" dirty="0">
                <a:solidFill>
                  <a:srgbClr val="F6EECA"/>
                </a:solidFill>
              </a:rPr>
              <a:t> Ultra II End Prep Reaction Buffer</a:t>
            </a:r>
          </a:p>
          <a:p>
            <a:pPr marL="0" indent="0">
              <a:buNone/>
            </a:pPr>
            <a:r>
              <a:rPr lang="en-AU" dirty="0">
                <a:solidFill>
                  <a:srgbClr val="F6EECA"/>
                </a:solidFill>
              </a:rPr>
              <a:t>Pooled SPRI-cleaned amplicons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F9B5D7-1F0E-4A1A-865E-D839689E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29" y="3039294"/>
            <a:ext cx="4179560" cy="364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8B60B46-4141-4733-A91F-20964306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239" y="0"/>
            <a:ext cx="4179560" cy="26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7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End Preparation (EP)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913"/>
          </a:xfrm>
        </p:spPr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Three actions, end polishing, 5’ phosphorylation, 3’ da-tailing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6DC277-A44D-41AF-BF18-864A56224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01" y="2905206"/>
            <a:ext cx="6075998" cy="377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7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Barcode ligation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1675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6EECA"/>
                </a:solidFill>
              </a:rPr>
              <a:t>You will need:</a:t>
            </a:r>
          </a:p>
          <a:p>
            <a:r>
              <a:rPr lang="en-AU" dirty="0" err="1">
                <a:solidFill>
                  <a:srgbClr val="F6EECA"/>
                </a:solidFill>
              </a:rPr>
              <a:t>NEBNext</a:t>
            </a:r>
            <a:r>
              <a:rPr lang="en-AU" dirty="0">
                <a:solidFill>
                  <a:srgbClr val="F6EECA"/>
                </a:solidFill>
              </a:rPr>
              <a:t> Ultra II Ligation Module Kit (NEB)</a:t>
            </a:r>
          </a:p>
          <a:p>
            <a:r>
              <a:rPr lang="en-AU" dirty="0">
                <a:solidFill>
                  <a:srgbClr val="F6EECA"/>
                </a:solidFill>
              </a:rPr>
              <a:t>Native barcoding kit</a:t>
            </a:r>
          </a:p>
          <a:p>
            <a:r>
              <a:rPr lang="en-AU" dirty="0">
                <a:solidFill>
                  <a:srgbClr val="F6EECA"/>
                </a:solidFill>
              </a:rPr>
              <a:t>End prepared amplicons</a:t>
            </a:r>
          </a:p>
          <a:p>
            <a:r>
              <a:rPr lang="en-AU" dirty="0">
                <a:solidFill>
                  <a:srgbClr val="F6EECA"/>
                </a:solidFill>
              </a:rPr>
              <a:t>Chosen ONT native barcode kit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B9F6E5-9826-47AC-ACA3-D3C4E098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454" y="4098717"/>
            <a:ext cx="4448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2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Barcode ligation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1675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rgbClr val="F6EECA"/>
                </a:solidFill>
              </a:rPr>
              <a:t>Native barcoding vs rapid barcoding, different mechanisms-different preps</a:t>
            </a:r>
          </a:p>
          <a:p>
            <a:r>
              <a:rPr lang="en-AU" dirty="0">
                <a:solidFill>
                  <a:srgbClr val="F6EECA"/>
                </a:solidFill>
              </a:rPr>
              <a:t>Each barcode is a unique DNA sequence ligated to both ends of amplicons</a:t>
            </a:r>
          </a:p>
          <a:p>
            <a:endParaRPr lang="en-AU" dirty="0">
              <a:solidFill>
                <a:srgbClr val="F6EECA"/>
              </a:solidFill>
            </a:endParaRPr>
          </a:p>
          <a:p>
            <a:r>
              <a:rPr lang="en-AU" dirty="0">
                <a:solidFill>
                  <a:srgbClr val="F6EECA"/>
                </a:solidFill>
              </a:rPr>
              <a:t>ONT native barcode kits available:</a:t>
            </a:r>
          </a:p>
          <a:p>
            <a:r>
              <a:rPr lang="en-AU" dirty="0">
                <a:solidFill>
                  <a:srgbClr val="F6EECA"/>
                </a:solidFill>
              </a:rPr>
              <a:t>EXP-NBD104 (1-12)</a:t>
            </a:r>
          </a:p>
          <a:p>
            <a:r>
              <a:rPr lang="en-AU" dirty="0">
                <a:solidFill>
                  <a:srgbClr val="F6EECA"/>
                </a:solidFill>
              </a:rPr>
              <a:t>EXP-NBD1114 (13-24)</a:t>
            </a:r>
          </a:p>
          <a:p>
            <a:r>
              <a:rPr lang="en-AU" dirty="0">
                <a:solidFill>
                  <a:srgbClr val="F6EECA"/>
                </a:solidFill>
              </a:rPr>
              <a:t>EXP-NBD196 (1-96)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6B77B7-5D1C-4016-893C-A2A95167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4" y="3429000"/>
            <a:ext cx="3970648" cy="143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4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9446C0F-54FB-49F0-9388-2956B1FEF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3957401" y="1290399"/>
            <a:ext cx="4277197" cy="42771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2CD7BF3-DD93-48A5-82E3-E192226CC614}"/>
              </a:ext>
            </a:extLst>
          </p:cNvPr>
          <p:cNvSpPr/>
          <p:nvPr/>
        </p:nvSpPr>
        <p:spPr>
          <a:xfrm>
            <a:off x="3078479" y="1107492"/>
            <a:ext cx="6035039" cy="5008828"/>
          </a:xfrm>
          <a:prstGeom prst="ellipse">
            <a:avLst/>
          </a:prstGeom>
          <a:solidFill>
            <a:srgbClr val="345C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31D33F3-C8AC-4152-A10E-436A79A2A2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333" t="34286" r="26951" b="38624"/>
          <a:stretch/>
        </p:blipFill>
        <p:spPr>
          <a:xfrm>
            <a:off x="5186765" y="2500083"/>
            <a:ext cx="1828800" cy="18578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7FDE0AD-1284-44A1-BBA8-747FB28FD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3196" y="3016196"/>
            <a:ext cx="825607" cy="8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9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Define and detail the purpose of SPRI, EP and Barcoding</a:t>
            </a:r>
          </a:p>
          <a:p>
            <a:r>
              <a:rPr lang="en-AU" dirty="0">
                <a:solidFill>
                  <a:srgbClr val="F6EECA"/>
                </a:solidFill>
              </a:rPr>
              <a:t>Outline the protocol for each</a:t>
            </a:r>
          </a:p>
          <a:p>
            <a:r>
              <a:rPr lang="en-AU" dirty="0">
                <a:solidFill>
                  <a:srgbClr val="F6EECA"/>
                </a:solidFill>
              </a:rPr>
              <a:t>Introduce the next steps in the ARTIC </a:t>
            </a:r>
            <a:r>
              <a:rPr lang="en-AU" dirty="0" err="1">
                <a:solidFill>
                  <a:srgbClr val="F6EECA"/>
                </a:solidFill>
              </a:rPr>
              <a:t>nCOV</a:t>
            </a:r>
            <a:r>
              <a:rPr lang="en-AU" dirty="0">
                <a:solidFill>
                  <a:srgbClr val="F6EECA"/>
                </a:solidFill>
              </a:rPr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6928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SPRI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913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rgbClr val="F6EECA"/>
                </a:solidFill>
              </a:rPr>
              <a:t>Magnetic beads </a:t>
            </a:r>
          </a:p>
          <a:p>
            <a:r>
              <a:rPr lang="en-AU" dirty="0">
                <a:solidFill>
                  <a:srgbClr val="F6EECA"/>
                </a:solidFill>
              </a:rPr>
              <a:t>Magnetic rack or plate</a:t>
            </a:r>
          </a:p>
          <a:p>
            <a:r>
              <a:rPr lang="en-AU" dirty="0">
                <a:solidFill>
                  <a:srgbClr val="F6EECA"/>
                </a:solidFill>
              </a:rPr>
              <a:t>70% Ethanol </a:t>
            </a:r>
          </a:p>
          <a:p>
            <a:r>
              <a:rPr lang="en-AU" dirty="0">
                <a:solidFill>
                  <a:srgbClr val="F6EECA"/>
                </a:solidFill>
              </a:rPr>
              <a:t>MQ grade water</a:t>
            </a:r>
          </a:p>
          <a:p>
            <a:r>
              <a:rPr lang="en-AU" dirty="0">
                <a:solidFill>
                  <a:srgbClr val="F6EECA"/>
                </a:solidFill>
              </a:rPr>
              <a:t>Pooled amplicons of each sample</a:t>
            </a:r>
          </a:p>
        </p:txBody>
      </p:sp>
    </p:spTree>
    <p:extLst>
      <p:ext uri="{BB962C8B-B14F-4D97-AF65-F5344CB8AC3E}">
        <p14:creationId xmlns:p14="http://schemas.microsoft.com/office/powerpoint/2010/main" val="331933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Principles of SPRI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913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solidFill>
                  <a:srgbClr val="F6EECA"/>
                </a:solidFill>
              </a:rPr>
              <a:t>Solid-Phase Reversible Immobilisation</a:t>
            </a:r>
          </a:p>
          <a:p>
            <a:r>
              <a:rPr lang="en-AU" dirty="0">
                <a:solidFill>
                  <a:srgbClr val="F6EECA"/>
                </a:solidFill>
              </a:rPr>
              <a:t>Reversibly binds DNA (or RNA) to magnetic beads which can be precipitated </a:t>
            </a:r>
          </a:p>
          <a:p>
            <a:r>
              <a:rPr lang="en-AU" dirty="0">
                <a:solidFill>
                  <a:srgbClr val="F6EECA"/>
                </a:solidFill>
              </a:rPr>
              <a:t>Unbound materials can then be easily aspirated</a:t>
            </a:r>
          </a:p>
          <a:p>
            <a:r>
              <a:rPr lang="en-AU" dirty="0">
                <a:solidFill>
                  <a:srgbClr val="F6EECA"/>
                </a:solidFill>
              </a:rPr>
              <a:t>Excellent tool for improving qPCR and sequencing quality</a:t>
            </a:r>
          </a:p>
          <a:p>
            <a:endParaRPr lang="en-AU" dirty="0">
              <a:solidFill>
                <a:srgbClr val="F6EECA"/>
              </a:solidFill>
            </a:endParaRPr>
          </a:p>
          <a:p>
            <a:r>
              <a:rPr lang="en-AU" dirty="0">
                <a:solidFill>
                  <a:srgbClr val="F6EECA"/>
                </a:solidFill>
              </a:rPr>
              <a:t>Beads have a polystyrene core coated in magnetite and carboxyl layers</a:t>
            </a:r>
          </a:p>
          <a:p>
            <a:endParaRPr lang="en-AU" dirty="0">
              <a:solidFill>
                <a:srgbClr val="F6EECA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5BBD17-3996-4554-BDEC-2D13F7AE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78" y="4599803"/>
            <a:ext cx="6040465" cy="20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9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Principles of SPRI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913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rgbClr val="F6EECA"/>
                </a:solidFill>
              </a:rPr>
              <a:t>Size selection</a:t>
            </a:r>
          </a:p>
          <a:p>
            <a:r>
              <a:rPr lang="en-AU" dirty="0">
                <a:solidFill>
                  <a:srgbClr val="F6EECA"/>
                </a:solidFill>
              </a:rPr>
              <a:t>Specific ratios of bead solution containing PEG and </a:t>
            </a:r>
            <a:r>
              <a:rPr lang="en-AU" dirty="0" err="1">
                <a:solidFill>
                  <a:srgbClr val="F6EECA"/>
                </a:solidFill>
              </a:rPr>
              <a:t>NaCL</a:t>
            </a:r>
            <a:r>
              <a:rPr lang="en-AU" dirty="0">
                <a:solidFill>
                  <a:srgbClr val="F6EECA"/>
                </a:solidFill>
              </a:rPr>
              <a:t> to sample</a:t>
            </a:r>
          </a:p>
          <a:p>
            <a:r>
              <a:rPr lang="en-AU" dirty="0">
                <a:solidFill>
                  <a:srgbClr val="F6EECA"/>
                </a:solidFill>
              </a:rPr>
              <a:t>Important to adhere to the protocol targeting &gt;400bp fragments</a:t>
            </a:r>
          </a:p>
          <a:p>
            <a:r>
              <a:rPr lang="en-AU" dirty="0">
                <a:solidFill>
                  <a:srgbClr val="F6EECA"/>
                </a:solidFill>
              </a:rPr>
              <a:t>More complex assays can be made to remove larger DNA but is unnecessary for our purposes</a:t>
            </a:r>
          </a:p>
          <a:p>
            <a:endParaRPr lang="en-AU" dirty="0">
              <a:solidFill>
                <a:srgbClr val="F6EEC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89E7F-12F9-4F01-A02C-5C4F6C91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23" y="4438830"/>
            <a:ext cx="6096000" cy="20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9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Principles of SPRI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0913"/>
          </a:xfrm>
        </p:spPr>
        <p:txBody>
          <a:bodyPr>
            <a:normAutofit fontScale="85000" lnSpcReduction="10000"/>
          </a:bodyPr>
          <a:lstStyle/>
          <a:p>
            <a:r>
              <a:rPr lang="en-AU" dirty="0">
                <a:solidFill>
                  <a:srgbClr val="F6EECA"/>
                </a:solidFill>
              </a:rPr>
              <a:t>Depending of your number of samples/ personal preference SPRI can be done in a tube or plate format</a:t>
            </a:r>
          </a:p>
          <a:p>
            <a:r>
              <a:rPr lang="en-AU" dirty="0">
                <a:solidFill>
                  <a:srgbClr val="F6EECA"/>
                </a:solidFill>
              </a:rPr>
              <a:t>Magnetic apparatus are available with either side or ring magnets</a:t>
            </a:r>
          </a:p>
          <a:p>
            <a:r>
              <a:rPr lang="en-AU" dirty="0">
                <a:solidFill>
                  <a:srgbClr val="F6EECA"/>
                </a:solidFill>
              </a:rPr>
              <a:t>Side magnets bind beads to one side allowing aspiration on the other</a:t>
            </a:r>
          </a:p>
          <a:p>
            <a:r>
              <a:rPr lang="en-AU" dirty="0">
                <a:solidFill>
                  <a:srgbClr val="F6EECA"/>
                </a:solidFill>
              </a:rPr>
              <a:t>Ring magnets bind beads all around the well exterior, aspirate from the centre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4D6952-D68C-49E4-8EF9-723A3392E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6643"/>
            <a:ext cx="6040465" cy="201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0251C38-125C-45CB-B6C7-EB3954AE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" y="3706643"/>
            <a:ext cx="4760147" cy="20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8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SPRI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0598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rgbClr val="F6EECA"/>
                </a:solidFill>
              </a:rPr>
              <a:t>Mix samples with SPRI beads and incubate</a:t>
            </a:r>
          </a:p>
          <a:p>
            <a:r>
              <a:rPr lang="en-AU" dirty="0">
                <a:solidFill>
                  <a:srgbClr val="F6EECA"/>
                </a:solidFill>
              </a:rPr>
              <a:t>Place plate on magnet and wait for separation</a:t>
            </a:r>
          </a:p>
          <a:p>
            <a:r>
              <a:rPr lang="en-AU" dirty="0">
                <a:solidFill>
                  <a:srgbClr val="F6EECA"/>
                </a:solidFill>
              </a:rPr>
              <a:t>Aspirate supernatant while on the magnet</a:t>
            </a:r>
          </a:p>
          <a:p>
            <a:r>
              <a:rPr lang="en-AU" dirty="0">
                <a:solidFill>
                  <a:srgbClr val="F6EECA"/>
                </a:solidFill>
              </a:rPr>
              <a:t>Wash twice with 70% ethanol</a:t>
            </a:r>
          </a:p>
          <a:p>
            <a:pPr lvl="1"/>
            <a:r>
              <a:rPr lang="en-AU" dirty="0">
                <a:solidFill>
                  <a:srgbClr val="F6EECA"/>
                </a:solidFill>
              </a:rPr>
              <a:t>Add ethanol while beads are fixed on the magnet</a:t>
            </a:r>
          </a:p>
          <a:p>
            <a:pPr lvl="1"/>
            <a:r>
              <a:rPr lang="en-AU" dirty="0">
                <a:solidFill>
                  <a:srgbClr val="F6EECA"/>
                </a:solidFill>
              </a:rPr>
              <a:t>“Rock” the sample plate side to side on the magnet 10x</a:t>
            </a:r>
          </a:p>
          <a:p>
            <a:pPr lvl="1"/>
            <a:r>
              <a:rPr lang="en-AU" dirty="0">
                <a:solidFill>
                  <a:srgbClr val="F6EECA"/>
                </a:solidFill>
              </a:rPr>
              <a:t>Aspirate supernatant while on the magnet</a:t>
            </a:r>
          </a:p>
          <a:p>
            <a:r>
              <a:rPr lang="en-AU" dirty="0">
                <a:solidFill>
                  <a:srgbClr val="F6EECA"/>
                </a:solidFill>
              </a:rPr>
              <a:t>Mix samples in MQ and incubate</a:t>
            </a:r>
          </a:p>
          <a:p>
            <a:r>
              <a:rPr lang="en-AU" dirty="0">
                <a:solidFill>
                  <a:srgbClr val="F6EECA"/>
                </a:solidFill>
              </a:rPr>
              <a:t>Place on magnet and elute to new plate</a:t>
            </a:r>
          </a:p>
          <a:p>
            <a:endParaRPr lang="en-AU" dirty="0">
              <a:solidFill>
                <a:srgbClr val="F6EECA"/>
              </a:solidFill>
            </a:endParaRPr>
          </a:p>
          <a:p>
            <a:endParaRPr lang="en-AU" dirty="0">
              <a:solidFill>
                <a:srgbClr val="F6EE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7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986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6EECA"/>
                </a:solidFill>
              </a:rPr>
              <a:t>The ARTIC </a:t>
            </a:r>
            <a:r>
              <a:rPr lang="en-AU" dirty="0" err="1">
                <a:solidFill>
                  <a:srgbClr val="F6EECA"/>
                </a:solidFill>
              </a:rPr>
              <a:t>nCOV</a:t>
            </a:r>
            <a:r>
              <a:rPr lang="en-AU" dirty="0">
                <a:solidFill>
                  <a:srgbClr val="F6EECA"/>
                </a:solidFill>
              </a:rPr>
              <a:t> SPRI would use 9 pipette tips per sample</a:t>
            </a:r>
          </a:p>
          <a:p>
            <a:r>
              <a:rPr lang="en-AU" dirty="0">
                <a:solidFill>
                  <a:srgbClr val="F6EECA"/>
                </a:solidFill>
              </a:rPr>
              <a:t>With careful handling and a tip park this is reduced to 3</a:t>
            </a:r>
          </a:p>
          <a:p>
            <a:endParaRPr lang="en-AU" dirty="0">
              <a:solidFill>
                <a:srgbClr val="F6EECA"/>
              </a:solidFill>
            </a:endParaRPr>
          </a:p>
          <a:p>
            <a:r>
              <a:rPr lang="en-AU" dirty="0">
                <a:solidFill>
                  <a:srgbClr val="F6EECA"/>
                </a:solidFill>
              </a:rPr>
              <a:t>A tip park stores tips so they can be reused with the same sample</a:t>
            </a:r>
          </a:p>
          <a:p>
            <a:r>
              <a:rPr lang="en-AU" dirty="0">
                <a:solidFill>
                  <a:srgbClr val="F6EECA"/>
                </a:solidFill>
              </a:rPr>
              <a:t>Each tip sits in a fully enclosed box preventing cross contamination</a:t>
            </a:r>
          </a:p>
        </p:txBody>
      </p:sp>
    </p:spTree>
    <p:extLst>
      <p:ext uri="{BB962C8B-B14F-4D97-AF65-F5344CB8AC3E}">
        <p14:creationId xmlns:p14="http://schemas.microsoft.com/office/powerpoint/2010/main" val="52091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6B3B-390A-4035-9EF7-8B5356CD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6EECA"/>
                </a:solidFill>
              </a:rPr>
              <a:t>Using a tip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BD81-7178-4B91-8381-B263A0EA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3735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6EECA"/>
                </a:solidFill>
              </a:rPr>
              <a:t>Always keep the tip park in the same orientation as your samples</a:t>
            </a:r>
          </a:p>
          <a:p>
            <a:r>
              <a:rPr lang="en-AU" dirty="0">
                <a:solidFill>
                  <a:srgbClr val="F6EECA"/>
                </a:solidFill>
              </a:rPr>
              <a:t>After aspirating, carefully dispense waste into a container without blowout</a:t>
            </a:r>
          </a:p>
          <a:p>
            <a:r>
              <a:rPr lang="en-AU" dirty="0">
                <a:solidFill>
                  <a:srgbClr val="F6EECA"/>
                </a:solidFill>
              </a:rPr>
              <a:t>Carefully lower tips into the park and eject </a:t>
            </a:r>
          </a:p>
          <a:p>
            <a:r>
              <a:rPr lang="en-AU" dirty="0">
                <a:solidFill>
                  <a:srgbClr val="F6EECA"/>
                </a:solidFill>
              </a:rPr>
              <a:t>If at any time you think cross contamination has occurred, discard and replace affected tips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DD63E3-16A1-4F8E-9306-5E80233105E2}"/>
              </a:ext>
            </a:extLst>
          </p:cNvPr>
          <p:cNvGrpSpPr/>
          <p:nvPr/>
        </p:nvGrpSpPr>
        <p:grpSpPr>
          <a:xfrm>
            <a:off x="4302642" y="4597052"/>
            <a:ext cx="3586715" cy="2086776"/>
            <a:chOff x="747851" y="3725314"/>
            <a:chExt cx="4756837" cy="276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2833B-C8F4-48FC-AAF3-C85D8B141EDD}"/>
                </a:ext>
              </a:extLst>
            </p:cNvPr>
            <p:cNvSpPr/>
            <p:nvPr/>
          </p:nvSpPr>
          <p:spPr>
            <a:xfrm>
              <a:off x="747851" y="3730752"/>
              <a:ext cx="4756837" cy="2762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E35570D-F1F2-461E-BEE3-5626DAD8A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51" y="3725314"/>
              <a:ext cx="4714875" cy="27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50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Office PowerPoint</Application>
  <PresentationFormat>Widescreen</PresentationFormat>
  <Paragraphs>116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Times New Roman</vt:lpstr>
      <vt:lpstr>Office Theme</vt:lpstr>
      <vt:lpstr>SPRI, End Preparation and Barcoding</vt:lpstr>
      <vt:lpstr>Objectives</vt:lpstr>
      <vt:lpstr>SPRI</vt:lpstr>
      <vt:lpstr>Principles of SPRI</vt:lpstr>
      <vt:lpstr>Principles of SPRI</vt:lpstr>
      <vt:lpstr>Principles of SPRI</vt:lpstr>
      <vt:lpstr>SPRI steps </vt:lpstr>
      <vt:lpstr>Practical tips</vt:lpstr>
      <vt:lpstr>Using a tip park</vt:lpstr>
      <vt:lpstr>Using a tip park</vt:lpstr>
      <vt:lpstr>QC and quantification</vt:lpstr>
      <vt:lpstr>End Preparation (EP)</vt:lpstr>
      <vt:lpstr>End Preparation (EP)</vt:lpstr>
      <vt:lpstr>Barcode ligation</vt:lpstr>
      <vt:lpstr>Barcode ligation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Rhys Izuagbe</dc:creator>
  <cp:lastModifiedBy>Kess Rowe</cp:lastModifiedBy>
  <cp:revision>7</cp:revision>
  <dcterms:created xsi:type="dcterms:W3CDTF">2022-07-26T10:53:36Z</dcterms:created>
  <dcterms:modified xsi:type="dcterms:W3CDTF">2022-11-18T15:05:22Z</dcterms:modified>
</cp:coreProperties>
</file>