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8" r:id="rId2"/>
  </p:sldIdLst>
  <p:sldSz cx="42803763" cy="30275213"/>
  <p:notesSz cx="29819600" cy="4234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502" userDrawn="1">
          <p15:clr>
            <a:srgbClr val="A4A3A4"/>
          </p15:clr>
        </p15:guide>
        <p15:guide id="3" pos="5222" userDrawn="1">
          <p15:clr>
            <a:srgbClr val="A4A3A4"/>
          </p15:clr>
        </p15:guide>
        <p15:guide id="4" pos="229" userDrawn="1">
          <p15:clr>
            <a:srgbClr val="A4A3A4"/>
          </p15:clr>
        </p15:guide>
        <p15:guide id="5" pos="645" userDrawn="1">
          <p15:clr>
            <a:srgbClr val="A4A3A4"/>
          </p15:clr>
        </p15:guide>
        <p15:guide id="6" orient="horz"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2BE"/>
    <a:srgbClr val="8C1616"/>
    <a:srgbClr val="311B92"/>
    <a:srgbClr val="FF9966"/>
    <a:srgbClr val="004D40"/>
    <a:srgbClr val="263238"/>
    <a:srgbClr val="FFD54F"/>
    <a:srgbClr val="8B1616"/>
    <a:srgbClr val="B71C1C"/>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32" autoAdjust="0"/>
  </p:normalViewPr>
  <p:slideViewPr>
    <p:cSldViewPr snapToGrid="0" showGuides="1">
      <p:cViewPr>
        <p:scale>
          <a:sx n="93" d="100"/>
          <a:sy n="93" d="100"/>
        </p:scale>
        <p:origin x="-15570" y="-12564"/>
      </p:cViewPr>
      <p:guideLst>
        <p:guide pos="13502"/>
        <p:guide pos="5222"/>
        <p:guide pos="229"/>
        <p:guide pos="645"/>
        <p:guide orient="horz"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an\Documents\MySoftware\Sim3D\force%20curv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Squared law approximation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Sheet1!$B$36</c:f>
              <c:strCache>
                <c:ptCount val="1"/>
                <c:pt idx="0">
                  <c:v>L=0.3</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Sheet1!$A$37:$A$49</c:f>
              <c:numCache>
                <c:formatCode>General</c:formatCode>
                <c:ptCount val="13"/>
                <c:pt idx="0">
                  <c:v>1.5</c:v>
                </c:pt>
                <c:pt idx="1">
                  <c:v>1.4</c:v>
                </c:pt>
                <c:pt idx="2">
                  <c:v>1.3</c:v>
                </c:pt>
                <c:pt idx="3">
                  <c:v>1.2</c:v>
                </c:pt>
                <c:pt idx="4">
                  <c:v>1.1000000000000001</c:v>
                </c:pt>
                <c:pt idx="5">
                  <c:v>1</c:v>
                </c:pt>
                <c:pt idx="6">
                  <c:v>0.9</c:v>
                </c:pt>
                <c:pt idx="7">
                  <c:v>0.8</c:v>
                </c:pt>
                <c:pt idx="8">
                  <c:v>0.7</c:v>
                </c:pt>
                <c:pt idx="9">
                  <c:v>0.6</c:v>
                </c:pt>
                <c:pt idx="10">
                  <c:v>0.5</c:v>
                </c:pt>
                <c:pt idx="11">
                  <c:v>0.4</c:v>
                </c:pt>
                <c:pt idx="12">
                  <c:v>0.3</c:v>
                </c:pt>
              </c:numCache>
            </c:numRef>
          </c:xVal>
          <c:yVal>
            <c:numRef>
              <c:f>Sheet1!$B$37:$B$49</c:f>
              <c:numCache>
                <c:formatCode>General</c:formatCode>
                <c:ptCount val="13"/>
                <c:pt idx="0">
                  <c:v>432</c:v>
                </c:pt>
                <c:pt idx="1">
                  <c:v>362.99999999999989</c:v>
                </c:pt>
                <c:pt idx="2">
                  <c:v>300</c:v>
                </c:pt>
                <c:pt idx="3">
                  <c:v>242.99999999999997</c:v>
                </c:pt>
                <c:pt idx="4">
                  <c:v>192</c:v>
                </c:pt>
                <c:pt idx="5">
                  <c:v>147</c:v>
                </c:pt>
                <c:pt idx="6">
                  <c:v>108.00000000000003</c:v>
                </c:pt>
                <c:pt idx="7">
                  <c:v>75</c:v>
                </c:pt>
                <c:pt idx="8">
                  <c:v>47.999999999999993</c:v>
                </c:pt>
                <c:pt idx="9">
                  <c:v>27</c:v>
                </c:pt>
                <c:pt idx="10">
                  <c:v>12</c:v>
                </c:pt>
                <c:pt idx="11">
                  <c:v>3.0000000000000022</c:v>
                </c:pt>
                <c:pt idx="12">
                  <c:v>0</c:v>
                </c:pt>
              </c:numCache>
            </c:numRef>
          </c:yVal>
          <c:smooth val="1"/>
          <c:extLst>
            <c:ext xmlns:c16="http://schemas.microsoft.com/office/drawing/2014/chart" uri="{C3380CC4-5D6E-409C-BE32-E72D297353CC}">
              <c16:uniqueId val="{00000000-54A1-4D13-8B4C-144F69351C2D}"/>
            </c:ext>
          </c:extLst>
        </c:ser>
        <c:ser>
          <c:idx val="1"/>
          <c:order val="1"/>
          <c:tx>
            <c:strRef>
              <c:f>Sheet1!$C$36</c:f>
              <c:strCache>
                <c:ptCount val="1"/>
                <c:pt idx="0">
                  <c:v>L=0.4</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Sheet1!$A$37:$A$49</c:f>
              <c:numCache>
                <c:formatCode>General</c:formatCode>
                <c:ptCount val="13"/>
                <c:pt idx="0">
                  <c:v>1.5</c:v>
                </c:pt>
                <c:pt idx="1">
                  <c:v>1.4</c:v>
                </c:pt>
                <c:pt idx="2">
                  <c:v>1.3</c:v>
                </c:pt>
                <c:pt idx="3">
                  <c:v>1.2</c:v>
                </c:pt>
                <c:pt idx="4">
                  <c:v>1.1000000000000001</c:v>
                </c:pt>
                <c:pt idx="5">
                  <c:v>1</c:v>
                </c:pt>
                <c:pt idx="6">
                  <c:v>0.9</c:v>
                </c:pt>
                <c:pt idx="7">
                  <c:v>0.8</c:v>
                </c:pt>
                <c:pt idx="8">
                  <c:v>0.7</c:v>
                </c:pt>
                <c:pt idx="9">
                  <c:v>0.6</c:v>
                </c:pt>
                <c:pt idx="10">
                  <c:v>0.5</c:v>
                </c:pt>
                <c:pt idx="11">
                  <c:v>0.4</c:v>
                </c:pt>
                <c:pt idx="12">
                  <c:v>0.3</c:v>
                </c:pt>
              </c:numCache>
            </c:numRef>
          </c:xVal>
          <c:yVal>
            <c:numRef>
              <c:f>Sheet1!$C$37:$C$49</c:f>
              <c:numCache>
                <c:formatCode>General</c:formatCode>
                <c:ptCount val="13"/>
                <c:pt idx="0">
                  <c:v>363.00000000000006</c:v>
                </c:pt>
                <c:pt idx="1">
                  <c:v>299.99999999999989</c:v>
                </c:pt>
                <c:pt idx="2">
                  <c:v>243</c:v>
                </c:pt>
                <c:pt idx="3">
                  <c:v>191.99999999999997</c:v>
                </c:pt>
                <c:pt idx="4">
                  <c:v>147.00000000000003</c:v>
                </c:pt>
                <c:pt idx="5">
                  <c:v>108</c:v>
                </c:pt>
                <c:pt idx="6">
                  <c:v>75</c:v>
                </c:pt>
                <c:pt idx="7">
                  <c:v>48</c:v>
                </c:pt>
                <c:pt idx="8">
                  <c:v>26.999999999999989</c:v>
                </c:pt>
                <c:pt idx="9">
                  <c:v>11.999999999999995</c:v>
                </c:pt>
                <c:pt idx="10">
                  <c:v>2.9999999999999987</c:v>
                </c:pt>
                <c:pt idx="11">
                  <c:v>0</c:v>
                </c:pt>
              </c:numCache>
            </c:numRef>
          </c:yVal>
          <c:smooth val="1"/>
          <c:extLst>
            <c:ext xmlns:c16="http://schemas.microsoft.com/office/drawing/2014/chart" uri="{C3380CC4-5D6E-409C-BE32-E72D297353CC}">
              <c16:uniqueId val="{00000001-54A1-4D13-8B4C-144F69351C2D}"/>
            </c:ext>
          </c:extLst>
        </c:ser>
        <c:ser>
          <c:idx val="3"/>
          <c:order val="2"/>
          <c:tx>
            <c:strRef>
              <c:f>Sheet1!$E$36</c:f>
              <c:strCache>
                <c:ptCount val="1"/>
                <c:pt idx="0">
                  <c:v>L=0.6</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Sheet1!$A$37:$A$49</c:f>
              <c:numCache>
                <c:formatCode>General</c:formatCode>
                <c:ptCount val="13"/>
                <c:pt idx="0">
                  <c:v>1.5</c:v>
                </c:pt>
                <c:pt idx="1">
                  <c:v>1.4</c:v>
                </c:pt>
                <c:pt idx="2">
                  <c:v>1.3</c:v>
                </c:pt>
                <c:pt idx="3">
                  <c:v>1.2</c:v>
                </c:pt>
                <c:pt idx="4">
                  <c:v>1.1000000000000001</c:v>
                </c:pt>
                <c:pt idx="5">
                  <c:v>1</c:v>
                </c:pt>
                <c:pt idx="6">
                  <c:v>0.9</c:v>
                </c:pt>
                <c:pt idx="7">
                  <c:v>0.8</c:v>
                </c:pt>
                <c:pt idx="8">
                  <c:v>0.7</c:v>
                </c:pt>
                <c:pt idx="9">
                  <c:v>0.6</c:v>
                </c:pt>
                <c:pt idx="10">
                  <c:v>0.5</c:v>
                </c:pt>
                <c:pt idx="11">
                  <c:v>0.4</c:v>
                </c:pt>
                <c:pt idx="12">
                  <c:v>0.3</c:v>
                </c:pt>
              </c:numCache>
            </c:numRef>
          </c:xVal>
          <c:yVal>
            <c:numRef>
              <c:f>Sheet1!$E$37:$E$49</c:f>
              <c:numCache>
                <c:formatCode>General</c:formatCode>
                <c:ptCount val="13"/>
                <c:pt idx="0">
                  <c:v>243</c:v>
                </c:pt>
                <c:pt idx="1">
                  <c:v>191.99999999999997</c:v>
                </c:pt>
                <c:pt idx="2">
                  <c:v>147.00000000000003</c:v>
                </c:pt>
                <c:pt idx="3">
                  <c:v>108</c:v>
                </c:pt>
                <c:pt idx="4">
                  <c:v>75.000000000000028</c:v>
                </c:pt>
                <c:pt idx="5">
                  <c:v>48</c:v>
                </c:pt>
                <c:pt idx="6">
                  <c:v>27.000000000000007</c:v>
                </c:pt>
                <c:pt idx="7">
                  <c:v>12.000000000000009</c:v>
                </c:pt>
                <c:pt idx="8">
                  <c:v>2.9999999999999987</c:v>
                </c:pt>
                <c:pt idx="9">
                  <c:v>0</c:v>
                </c:pt>
              </c:numCache>
            </c:numRef>
          </c:yVal>
          <c:smooth val="1"/>
          <c:extLst>
            <c:ext xmlns:c16="http://schemas.microsoft.com/office/drawing/2014/chart" uri="{C3380CC4-5D6E-409C-BE32-E72D297353CC}">
              <c16:uniqueId val="{00000002-54A1-4D13-8B4C-144F69351C2D}"/>
            </c:ext>
          </c:extLst>
        </c:ser>
        <c:ser>
          <c:idx val="4"/>
          <c:order val="3"/>
          <c:tx>
            <c:strRef>
              <c:f>Sheet1!$F$36</c:f>
              <c:strCache>
                <c:ptCount val="1"/>
                <c:pt idx="0">
                  <c:v>L=0.7</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Sheet1!$A$37:$A$49</c:f>
              <c:numCache>
                <c:formatCode>General</c:formatCode>
                <c:ptCount val="13"/>
                <c:pt idx="0">
                  <c:v>1.5</c:v>
                </c:pt>
                <c:pt idx="1">
                  <c:v>1.4</c:v>
                </c:pt>
                <c:pt idx="2">
                  <c:v>1.3</c:v>
                </c:pt>
                <c:pt idx="3">
                  <c:v>1.2</c:v>
                </c:pt>
                <c:pt idx="4">
                  <c:v>1.1000000000000001</c:v>
                </c:pt>
                <c:pt idx="5">
                  <c:v>1</c:v>
                </c:pt>
                <c:pt idx="6">
                  <c:v>0.9</c:v>
                </c:pt>
                <c:pt idx="7">
                  <c:v>0.8</c:v>
                </c:pt>
                <c:pt idx="8">
                  <c:v>0.7</c:v>
                </c:pt>
                <c:pt idx="9">
                  <c:v>0.6</c:v>
                </c:pt>
                <c:pt idx="10">
                  <c:v>0.5</c:v>
                </c:pt>
                <c:pt idx="11">
                  <c:v>0.4</c:v>
                </c:pt>
                <c:pt idx="12">
                  <c:v>0.3</c:v>
                </c:pt>
              </c:numCache>
            </c:numRef>
          </c:xVal>
          <c:yVal>
            <c:numRef>
              <c:f>Sheet1!$F$37:$F$49</c:f>
              <c:numCache>
                <c:formatCode>General</c:formatCode>
                <c:ptCount val="13"/>
                <c:pt idx="0">
                  <c:v>192</c:v>
                </c:pt>
                <c:pt idx="1">
                  <c:v>147</c:v>
                </c:pt>
                <c:pt idx="2">
                  <c:v>108.00000000000003</c:v>
                </c:pt>
                <c:pt idx="3">
                  <c:v>75</c:v>
                </c:pt>
                <c:pt idx="4">
                  <c:v>48.000000000000036</c:v>
                </c:pt>
                <c:pt idx="5">
                  <c:v>27.000000000000007</c:v>
                </c:pt>
                <c:pt idx="6">
                  <c:v>12.000000000000009</c:v>
                </c:pt>
                <c:pt idx="7">
                  <c:v>3.0000000000000053</c:v>
                </c:pt>
                <c:pt idx="8">
                  <c:v>0</c:v>
                </c:pt>
              </c:numCache>
            </c:numRef>
          </c:yVal>
          <c:smooth val="1"/>
          <c:extLst>
            <c:ext xmlns:c16="http://schemas.microsoft.com/office/drawing/2014/chart" uri="{C3380CC4-5D6E-409C-BE32-E72D297353CC}">
              <c16:uniqueId val="{00000003-54A1-4D13-8B4C-144F69351C2D}"/>
            </c:ext>
          </c:extLst>
        </c:ser>
        <c:ser>
          <c:idx val="7"/>
          <c:order val="4"/>
          <c:tx>
            <c:strRef>
              <c:f>Sheet1!$I$36</c:f>
              <c:strCache>
                <c:ptCount val="1"/>
                <c:pt idx="0">
                  <c:v>L=1</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Sheet1!$A$37:$A$49</c:f>
              <c:numCache>
                <c:formatCode>General</c:formatCode>
                <c:ptCount val="13"/>
                <c:pt idx="0">
                  <c:v>1.5</c:v>
                </c:pt>
                <c:pt idx="1">
                  <c:v>1.4</c:v>
                </c:pt>
                <c:pt idx="2">
                  <c:v>1.3</c:v>
                </c:pt>
                <c:pt idx="3">
                  <c:v>1.2</c:v>
                </c:pt>
                <c:pt idx="4">
                  <c:v>1.1000000000000001</c:v>
                </c:pt>
                <c:pt idx="5">
                  <c:v>1</c:v>
                </c:pt>
                <c:pt idx="6">
                  <c:v>0.9</c:v>
                </c:pt>
                <c:pt idx="7">
                  <c:v>0.8</c:v>
                </c:pt>
                <c:pt idx="8">
                  <c:v>0.7</c:v>
                </c:pt>
                <c:pt idx="9">
                  <c:v>0.6</c:v>
                </c:pt>
                <c:pt idx="10">
                  <c:v>0.5</c:v>
                </c:pt>
                <c:pt idx="11">
                  <c:v>0.4</c:v>
                </c:pt>
                <c:pt idx="12">
                  <c:v>0.3</c:v>
                </c:pt>
              </c:numCache>
            </c:numRef>
          </c:xVal>
          <c:yVal>
            <c:numRef>
              <c:f>Sheet1!$I$37:$I$49</c:f>
              <c:numCache>
                <c:formatCode>General</c:formatCode>
                <c:ptCount val="13"/>
                <c:pt idx="0">
                  <c:v>75</c:v>
                </c:pt>
                <c:pt idx="1">
                  <c:v>47.999999999999979</c:v>
                </c:pt>
                <c:pt idx="2">
                  <c:v>27.000000000000007</c:v>
                </c:pt>
                <c:pt idx="3">
                  <c:v>11.999999999999995</c:v>
                </c:pt>
                <c:pt idx="4">
                  <c:v>3.0000000000000053</c:v>
                </c:pt>
                <c:pt idx="5">
                  <c:v>0</c:v>
                </c:pt>
              </c:numCache>
            </c:numRef>
          </c:yVal>
          <c:smooth val="1"/>
          <c:extLst>
            <c:ext xmlns:c16="http://schemas.microsoft.com/office/drawing/2014/chart" uri="{C3380CC4-5D6E-409C-BE32-E72D297353CC}">
              <c16:uniqueId val="{00000004-54A1-4D13-8B4C-144F69351C2D}"/>
            </c:ext>
          </c:extLst>
        </c:ser>
        <c:dLbls>
          <c:showLegendKey val="0"/>
          <c:showVal val="0"/>
          <c:showCatName val="0"/>
          <c:showSerName val="0"/>
          <c:showPercent val="0"/>
          <c:showBubbleSize val="0"/>
        </c:dLbls>
        <c:axId val="448731152"/>
        <c:axId val="448731544"/>
      </c:scatterChart>
      <c:valAx>
        <c:axId val="448731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Muscle extension (fraction of rest length)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731544"/>
        <c:crosses val="autoZero"/>
        <c:crossBetween val="midCat"/>
      </c:valAx>
      <c:valAx>
        <c:axId val="448731544"/>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7311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2921827" cy="2124443"/>
          </a:xfrm>
          <a:prstGeom prst="rect">
            <a:avLst/>
          </a:prstGeom>
        </p:spPr>
        <p:txBody>
          <a:bodyPr vert="horz" lIns="412349" tIns="206174" rIns="412349" bIns="206174" rtlCol="0"/>
          <a:lstStyle>
            <a:lvl1pPr algn="l">
              <a:defRPr sz="5400"/>
            </a:lvl1pPr>
          </a:lstStyle>
          <a:p>
            <a:endParaRPr lang="en-US"/>
          </a:p>
        </p:txBody>
      </p:sp>
      <p:sp>
        <p:nvSpPr>
          <p:cNvPr id="3" name="Date Placeholder 2"/>
          <p:cNvSpPr>
            <a:spLocks noGrp="1"/>
          </p:cNvSpPr>
          <p:nvPr>
            <p:ph type="dt" idx="1"/>
          </p:nvPr>
        </p:nvSpPr>
        <p:spPr>
          <a:xfrm>
            <a:off x="16890873" y="0"/>
            <a:ext cx="12921827" cy="2124443"/>
          </a:xfrm>
          <a:prstGeom prst="rect">
            <a:avLst/>
          </a:prstGeom>
        </p:spPr>
        <p:txBody>
          <a:bodyPr vert="horz" lIns="412349" tIns="206174" rIns="412349" bIns="206174" rtlCol="0"/>
          <a:lstStyle>
            <a:lvl1pPr algn="r">
              <a:defRPr sz="5400"/>
            </a:lvl1pPr>
          </a:lstStyle>
          <a:p>
            <a:fld id="{BD1CB04D-1C75-43E0-9B64-B7DDAA42BB2C}" type="datetimeFigureOut">
              <a:rPr lang="en-US" smtClean="0"/>
              <a:t>2/12/2020</a:t>
            </a:fld>
            <a:endParaRPr lang="en-US"/>
          </a:p>
        </p:txBody>
      </p:sp>
      <p:sp>
        <p:nvSpPr>
          <p:cNvPr id="4" name="Slide Image Placeholder 3"/>
          <p:cNvSpPr>
            <a:spLocks noGrp="1" noRot="1" noChangeAspect="1"/>
          </p:cNvSpPr>
          <p:nvPr>
            <p:ph type="sldImg" idx="2"/>
          </p:nvPr>
        </p:nvSpPr>
        <p:spPr>
          <a:xfrm>
            <a:off x="4808538" y="5292725"/>
            <a:ext cx="20202525" cy="14290675"/>
          </a:xfrm>
          <a:prstGeom prst="rect">
            <a:avLst/>
          </a:prstGeom>
          <a:noFill/>
          <a:ln w="12700">
            <a:solidFill>
              <a:prstClr val="black"/>
            </a:solidFill>
          </a:ln>
        </p:spPr>
        <p:txBody>
          <a:bodyPr vert="horz" lIns="412349" tIns="206174" rIns="412349" bIns="206174" rtlCol="0" anchor="ctr"/>
          <a:lstStyle/>
          <a:p>
            <a:endParaRPr lang="en-US"/>
          </a:p>
        </p:txBody>
      </p:sp>
      <p:sp>
        <p:nvSpPr>
          <p:cNvPr id="5" name="Notes Placeholder 4"/>
          <p:cNvSpPr>
            <a:spLocks noGrp="1"/>
          </p:cNvSpPr>
          <p:nvPr>
            <p:ph type="body" sz="quarter" idx="3"/>
          </p:nvPr>
        </p:nvSpPr>
        <p:spPr>
          <a:xfrm>
            <a:off x="2981960" y="20376991"/>
            <a:ext cx="23855680" cy="16672084"/>
          </a:xfrm>
          <a:prstGeom prst="rect">
            <a:avLst/>
          </a:prstGeom>
        </p:spPr>
        <p:txBody>
          <a:bodyPr vert="horz" lIns="412349" tIns="206174" rIns="412349" bIns="20617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0217363"/>
            <a:ext cx="12921827" cy="2124439"/>
          </a:xfrm>
          <a:prstGeom prst="rect">
            <a:avLst/>
          </a:prstGeom>
        </p:spPr>
        <p:txBody>
          <a:bodyPr vert="horz" lIns="412349" tIns="206174" rIns="412349" bIns="206174" rtlCol="0" anchor="b"/>
          <a:lstStyle>
            <a:lvl1pPr algn="l">
              <a:defRPr sz="5400"/>
            </a:lvl1pPr>
          </a:lstStyle>
          <a:p>
            <a:endParaRPr lang="en-US"/>
          </a:p>
        </p:txBody>
      </p:sp>
      <p:sp>
        <p:nvSpPr>
          <p:cNvPr id="7" name="Slide Number Placeholder 6"/>
          <p:cNvSpPr>
            <a:spLocks noGrp="1"/>
          </p:cNvSpPr>
          <p:nvPr>
            <p:ph type="sldNum" sz="quarter" idx="5"/>
          </p:nvPr>
        </p:nvSpPr>
        <p:spPr>
          <a:xfrm>
            <a:off x="16890873" y="40217363"/>
            <a:ext cx="12921827" cy="2124439"/>
          </a:xfrm>
          <a:prstGeom prst="rect">
            <a:avLst/>
          </a:prstGeom>
        </p:spPr>
        <p:txBody>
          <a:bodyPr vert="horz" lIns="412349" tIns="206174" rIns="412349" bIns="206174" rtlCol="0" anchor="b"/>
          <a:lstStyle>
            <a:lvl1pPr algn="r">
              <a:defRPr sz="54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08538" y="5292725"/>
            <a:ext cx="20202525" cy="14290675"/>
          </a:xfrm>
        </p:spPr>
      </p:sp>
      <p:sp>
        <p:nvSpPr>
          <p:cNvPr id="3" name="Notes Placeholder 2"/>
          <p:cNvSpPr>
            <a:spLocks noGrp="1"/>
          </p:cNvSpPr>
          <p:nvPr>
            <p:ph type="body" idx="1"/>
          </p:nvPr>
        </p:nvSpPr>
        <p:spPr/>
        <p:txBody>
          <a:bodyPr/>
          <a:lstStyle/>
          <a:p>
            <a:r>
              <a:rPr lang="en-US" dirty="0"/>
              <a:t>Notes:</a:t>
            </a:r>
          </a:p>
          <a:p>
            <a:pPr marL="773154" indent="-773154">
              <a:buFont typeface="Arial" panose="020B0604020202020204" pitchFamily="34" charset="0"/>
              <a:buChar char="•"/>
            </a:pPr>
            <a:r>
              <a:rPr lang="en-US" dirty="0"/>
              <a:t>In </a:t>
            </a:r>
            <a:r>
              <a:rPr lang="en-US" dirty="0" err="1"/>
              <a:t>Powerpoint</a:t>
            </a:r>
            <a:r>
              <a:rPr lang="en-US" dirty="0"/>
              <a:t>, click View &gt; Guides</a:t>
            </a:r>
          </a:p>
          <a:p>
            <a:pPr marL="773154" indent="-773154">
              <a:buFont typeface="Arial" panose="020B0604020202020204" pitchFamily="34" charset="0"/>
              <a:buChar char="•"/>
            </a:pPr>
            <a:r>
              <a:rPr lang="en-US" dirty="0"/>
              <a:t>Keep text within gutter guides.</a:t>
            </a:r>
          </a:p>
          <a:p>
            <a:pPr marL="773154" indent="-773154">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773154" indent="-773154">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773154" indent="-773154">
              <a:buFont typeface="Arial" panose="020B0604020202020204" pitchFamily="34" charset="0"/>
              <a:buChar char="•"/>
            </a:pPr>
            <a:r>
              <a:rPr lang="en-US" dirty="0"/>
              <a:t>Do not use color in the sidebars except in graphs/figures. It’ll pull attention from the center and slow interpretation for passersby.</a:t>
            </a:r>
          </a:p>
          <a:p>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97690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0808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9714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4116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82035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92452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3828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670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24897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15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2604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3F135061-2F74-46D4-9F8F-C77EF304855D}" type="datetimeFigureOut">
              <a:rPr lang="en-US" smtClean="0"/>
              <a:t>2/12/2020</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98618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5.png"/><Relationship Id="rId34" Type="http://schemas.openxmlformats.org/officeDocument/2006/relationships/image" Target="../media/image22.png"/><Relationship Id="rId12" Type="http://schemas.openxmlformats.org/officeDocument/2006/relationships/chart" Target="../charts/chart1.xml"/><Relationship Id="rId17" Type="http://schemas.openxmlformats.org/officeDocument/2006/relationships/image" Target="../media/image8.png"/><Relationship Id="rId25" Type="http://schemas.openxmlformats.org/officeDocument/2006/relationships/image" Target="cid:ii_jxn914ej0" TargetMode="External"/><Relationship Id="rId33"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6.png"/><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hart" Target="../charts/chart1.xml"/><Relationship Id="rId24" Type="http://schemas.openxmlformats.org/officeDocument/2006/relationships/image" Target="../media/image12.png"/><Relationship Id="rId32"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5.png"/><Relationship Id="rId23" Type="http://schemas.openxmlformats.org/officeDocument/2006/relationships/image" Target="../media/image11.png"/><Relationship Id="rId28" Type="http://schemas.openxmlformats.org/officeDocument/2006/relationships/image" Target="../media/image16.png"/><Relationship Id="rId36" Type="http://schemas.openxmlformats.org/officeDocument/2006/relationships/image" Target="../media/image24.png"/><Relationship Id="rId31" Type="http://schemas.openxmlformats.org/officeDocument/2006/relationships/image" Target="../media/image19.png"/><Relationship Id="rId4" Type="http://schemas.openxmlformats.org/officeDocument/2006/relationships/image" Target="../media/image2.png"/><Relationship Id="rId14" Type="http://schemas.openxmlformats.org/officeDocument/2006/relationships/image" Target="../media/image4.png"/><Relationship Id="rId22" Type="http://schemas.openxmlformats.org/officeDocument/2006/relationships/image" Target="../media/image10.png"/><Relationship Id="rId27" Type="http://schemas.openxmlformats.org/officeDocument/2006/relationships/image" Target="../media/image14.png"/><Relationship Id="rId30" Type="http://schemas.openxmlformats.org/officeDocument/2006/relationships/image" Target="../media/image18.png"/><Relationship Id="rId3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Rectangle 487">
            <a:extLst>
              <a:ext uri="{FF2B5EF4-FFF2-40B4-BE49-F238E27FC236}">
                <a16:creationId xmlns:a16="http://schemas.microsoft.com/office/drawing/2014/main" id="{C55C6120-E4C3-4A10-B6B7-4666253AEF71}"/>
              </a:ext>
            </a:extLst>
          </p:cNvPr>
          <p:cNvSpPr/>
          <p:nvPr/>
        </p:nvSpPr>
        <p:spPr>
          <a:xfrm>
            <a:off x="31623000" y="0"/>
            <a:ext cx="11180763" cy="302752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0" name="TextBox 9">
            <a:extLst>
              <a:ext uri="{FF2B5EF4-FFF2-40B4-BE49-F238E27FC236}">
                <a16:creationId xmlns:a16="http://schemas.microsoft.com/office/drawing/2014/main" id="{DB244B05-C5D7-4580-8933-5B2F47EB56B0}"/>
              </a:ext>
            </a:extLst>
          </p:cNvPr>
          <p:cNvSpPr txBox="1"/>
          <p:nvPr/>
        </p:nvSpPr>
        <p:spPr>
          <a:xfrm>
            <a:off x="5760597" y="1808829"/>
            <a:ext cx="25973588" cy="1052917"/>
          </a:xfrm>
          <a:prstGeom prst="rect">
            <a:avLst/>
          </a:prstGeom>
          <a:noFill/>
        </p:spPr>
        <p:txBody>
          <a:bodyPr wrap="square" rtlCol="0">
            <a:spAutoFit/>
          </a:bodyPr>
          <a:lstStyle/>
          <a:p>
            <a:r>
              <a:rPr lang="en-GB" sz="6242" b="1" i="1" dirty="0">
                <a:latin typeface="Lato" panose="020F0502020204030203" pitchFamily="34" charset="0"/>
                <a:cs typeface="Lato" panose="020F0502020204030203" pitchFamily="34" charset="0"/>
              </a:rPr>
              <a:t>The equilibrium point hypothesis reimagined</a:t>
            </a:r>
            <a:r>
              <a:rPr lang="en-US" sz="6242" b="1" i="1" dirty="0">
                <a:latin typeface="Lato" panose="020F0502020204030203" pitchFamily="34" charset="0"/>
                <a:cs typeface="Lato" panose="020F0502020204030203" pitchFamily="34" charset="0"/>
              </a:rPr>
              <a:t>:</a:t>
            </a:r>
            <a:r>
              <a:rPr lang="en-US" sz="6242" i="1" dirty="0">
                <a:latin typeface="Lato" panose="020F0502020204030203" pitchFamily="34" charset="0"/>
                <a:cs typeface="Lato" panose="020F0502020204030203" pitchFamily="34" charset="0"/>
              </a:rPr>
              <a:t>   </a:t>
            </a:r>
            <a:r>
              <a:rPr lang="en-US" sz="5201" i="1" dirty="0">
                <a:latin typeface="Lato" panose="020F0502020204030203" pitchFamily="34" charset="0"/>
                <a:cs typeface="Lato" panose="020F0502020204030203" pitchFamily="34" charset="0"/>
              </a:rPr>
              <a:t>Final position control</a:t>
            </a:r>
          </a:p>
        </p:txBody>
      </p:sp>
      <p:pic>
        <p:nvPicPr>
          <p:cNvPr id="8" name="Picture 7">
            <a:extLst>
              <a:ext uri="{FF2B5EF4-FFF2-40B4-BE49-F238E27FC236}">
                <a16:creationId xmlns:a16="http://schemas.microsoft.com/office/drawing/2014/main" id="{42D42D94-F8E3-46BE-9CCA-00A9FEADE2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6237" y="1805385"/>
            <a:ext cx="3886888" cy="1214245"/>
          </a:xfrm>
          <a:prstGeom prst="rect">
            <a:avLst/>
          </a:prstGeom>
        </p:spPr>
      </p:pic>
      <p:sp>
        <p:nvSpPr>
          <p:cNvPr id="4" name="Rectangle 2">
            <a:extLst>
              <a:ext uri="{FF2B5EF4-FFF2-40B4-BE49-F238E27FC236}">
                <a16:creationId xmlns:a16="http://schemas.microsoft.com/office/drawing/2014/main" id="{988748D2-8CE1-49EA-9AE1-8D07B04B6E7B}"/>
              </a:ext>
            </a:extLst>
          </p:cNvPr>
          <p:cNvSpPr>
            <a:spLocks noChangeArrowheads="1"/>
          </p:cNvSpPr>
          <p:nvPr/>
        </p:nvSpPr>
        <p:spPr bwMode="auto">
          <a:xfrm>
            <a:off x="0" y="723098"/>
            <a:ext cx="160145" cy="29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266" tIns="39633" rIns="79266" bIns="39633" numCol="1" anchor="ctr" anchorCtr="0" compatLnSpc="1">
            <a:prstTxWarp prst="textNoShape">
              <a:avLst/>
            </a:prstTxWarp>
            <a:spAutoFit/>
          </a:bodyPr>
          <a:lstStyle/>
          <a:p>
            <a:endParaRPr lang="en-GB" sz="1385"/>
          </a:p>
        </p:txBody>
      </p:sp>
      <p:sp>
        <p:nvSpPr>
          <p:cNvPr id="45" name="TextBox 44">
            <a:extLst>
              <a:ext uri="{FF2B5EF4-FFF2-40B4-BE49-F238E27FC236}">
                <a16:creationId xmlns:a16="http://schemas.microsoft.com/office/drawing/2014/main" id="{C63598F3-502B-4967-91D3-E2CCFD4195C2}"/>
              </a:ext>
            </a:extLst>
          </p:cNvPr>
          <p:cNvSpPr txBox="1"/>
          <p:nvPr/>
        </p:nvSpPr>
        <p:spPr>
          <a:xfrm>
            <a:off x="882713" y="4845367"/>
            <a:ext cx="14832000" cy="24804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Introduction</a:t>
            </a: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Proposal</a:t>
            </a: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Method</a:t>
            </a:r>
          </a:p>
          <a:p>
            <a:r>
              <a:rPr lang="en-GB" sz="3121" dirty="0">
                <a:latin typeface="Source Sans Pro" panose="020B0503030403020204" pitchFamily="34" charset="0"/>
                <a:ea typeface="Source Sans Pro" panose="020B0503030403020204" pitchFamily="34" charset="0"/>
                <a:cs typeface="Arial" panose="020B0604020202020204" pitchFamily="34" charset="0"/>
              </a:rPr>
              <a:t>Biomechanical simulation is based on muscle motoneurons having descending excitation with </a:t>
            </a:r>
            <a:r>
              <a:rPr lang="en-GB" sz="3121" dirty="0" err="1">
                <a:latin typeface="Source Sans Pro" panose="020B0503030403020204" pitchFamily="34" charset="0"/>
                <a:ea typeface="Source Sans Pro" panose="020B0503030403020204" pitchFamily="34" charset="0"/>
                <a:cs typeface="Arial" panose="020B0604020202020204" pitchFamily="34" charset="0"/>
              </a:rPr>
              <a:t>Ia</a:t>
            </a:r>
            <a:r>
              <a:rPr lang="en-GB" sz="3121" dirty="0">
                <a:latin typeface="Source Sans Pro" panose="020B0503030403020204" pitchFamily="34" charset="0"/>
                <a:ea typeface="Source Sans Pro" panose="020B0503030403020204" pitchFamily="34" charset="0"/>
                <a:cs typeface="Arial" panose="020B0604020202020204" pitchFamily="34" charset="0"/>
              </a:rPr>
              <a:t> afferent excitation . </a:t>
            </a:r>
            <a:r>
              <a:rPr lang="el-GR" sz="3121" dirty="0">
                <a:latin typeface="Source Sans Pro" panose="020B0503030403020204" pitchFamily="34" charset="0"/>
                <a:ea typeface="Source Sans Pro" panose="020B0503030403020204" pitchFamily="34" charset="0"/>
                <a:cs typeface="Arial" panose="020B0604020202020204" pitchFamily="34" charset="0"/>
              </a:rPr>
              <a:t>λ</a:t>
            </a:r>
            <a:r>
              <a:rPr lang="en-GB" sz="3121" dirty="0">
                <a:latin typeface="Source Sans Pro" panose="020B0503030403020204" pitchFamily="34" charset="0"/>
                <a:ea typeface="Source Sans Pro" panose="020B0503030403020204" pitchFamily="34" charset="0"/>
                <a:cs typeface="Arial" panose="020B0604020202020204" pitchFamily="34" charset="0"/>
              </a:rPr>
              <a:t> sets descending excitation level </a:t>
            </a:r>
            <a:r>
              <a:rPr lang="en-GB" sz="2400" dirty="0">
                <a:latin typeface="Source Sans Pro" panose="020B0503030403020204" pitchFamily="34" charset="0"/>
                <a:ea typeface="Source Sans Pro" panose="020B0503030403020204" pitchFamily="34" charset="0"/>
                <a:cs typeface="Arial" panose="020B0604020202020204" pitchFamily="34" charset="0"/>
              </a:rPr>
              <a:t>(</a:t>
            </a:r>
            <a:r>
              <a:rPr lang="en-GB" sz="2000" dirty="0">
                <a:latin typeface="Source Sans Pro" panose="020B0503030403020204" pitchFamily="34" charset="0"/>
                <a:ea typeface="Source Sans Pro" panose="020B0503030403020204" pitchFamily="34" charset="0"/>
                <a:cs typeface="Arial" panose="020B0604020202020204" pitchFamily="34" charset="0"/>
              </a:rPr>
              <a:t>= nominal muscle length with no load</a:t>
            </a:r>
            <a:r>
              <a:rPr lang="en-GB" sz="2400" dirty="0">
                <a:latin typeface="Source Sans Pro" panose="020B0503030403020204" pitchFamily="34" charset="0"/>
                <a:ea typeface="Source Sans Pro" panose="020B0503030403020204" pitchFamily="34" charset="0"/>
                <a:cs typeface="Arial" panose="020B0604020202020204" pitchFamily="34" charset="0"/>
              </a:rPr>
              <a:t>). </a:t>
            </a:r>
            <a:r>
              <a:rPr lang="en-GB" sz="3121" dirty="0">
                <a:latin typeface="Source Sans Pro" panose="020B0503030403020204" pitchFamily="34" charset="0"/>
                <a:ea typeface="Source Sans Pro" panose="020B0503030403020204" pitchFamily="34" charset="0"/>
                <a:cs typeface="Arial" panose="020B0604020202020204" pitchFamily="34" charset="0"/>
              </a:rPr>
              <a:t>Afferent </a:t>
            </a:r>
            <a:r>
              <a:rPr lang="en-GB" sz="3121" dirty="0" err="1">
                <a:latin typeface="Source Sans Pro" panose="020B0503030403020204" pitchFamily="34" charset="0"/>
                <a:ea typeface="Source Sans Pro" panose="020B0503030403020204" pitchFamily="34" charset="0"/>
                <a:cs typeface="Arial" panose="020B0604020202020204" pitchFamily="34" charset="0"/>
              </a:rPr>
              <a:t>Ia</a:t>
            </a:r>
            <a:r>
              <a:rPr lang="en-GB" sz="3121" dirty="0">
                <a:latin typeface="Source Sans Pro" panose="020B0503030403020204" pitchFamily="34" charset="0"/>
                <a:ea typeface="Source Sans Pro" panose="020B0503030403020204" pitchFamily="34" charset="0"/>
                <a:cs typeface="Arial" panose="020B0604020202020204" pitchFamily="34" charset="0"/>
              </a:rPr>
              <a:t>  stretch feedback (l+</a:t>
            </a:r>
            <a:r>
              <a:rPr lang="el-GR" sz="3121" dirty="0">
                <a:latin typeface="Source Sans Pro" panose="020B0503030403020204" pitchFamily="34" charset="0"/>
                <a:ea typeface="Source Sans Pro" panose="020B0503030403020204" pitchFamily="34" charset="0"/>
                <a:cs typeface="Arial" panose="020B0604020202020204" pitchFamily="34" charset="0"/>
              </a:rPr>
              <a:t>Δ</a:t>
            </a:r>
            <a:r>
              <a:rPr lang="en-GB" sz="3121" dirty="0">
                <a:latin typeface="Source Sans Pro" panose="020B0503030403020204" pitchFamily="34" charset="0"/>
                <a:ea typeface="Source Sans Pro" panose="020B0503030403020204" pitchFamily="34" charset="0"/>
                <a:cs typeface="Arial" panose="020B0604020202020204" pitchFamily="34" charset="0"/>
              </a:rPr>
              <a:t>l) of muscle length (l) and stretch speed (</a:t>
            </a:r>
            <a:r>
              <a:rPr lang="el-GR" sz="3121" dirty="0">
                <a:latin typeface="Source Sans Pro" panose="020B0503030403020204" pitchFamily="34" charset="0"/>
                <a:ea typeface="Source Sans Pro" panose="020B0503030403020204" pitchFamily="34" charset="0"/>
                <a:cs typeface="Arial" panose="020B0604020202020204" pitchFamily="34" charset="0"/>
              </a:rPr>
              <a:t>Δ</a:t>
            </a:r>
            <a:r>
              <a:rPr lang="en-GB" sz="3121" dirty="0">
                <a:latin typeface="Source Sans Pro" panose="020B0503030403020204" pitchFamily="34" charset="0"/>
                <a:ea typeface="Source Sans Pro" panose="020B0503030403020204" pitchFamily="34" charset="0"/>
                <a:cs typeface="Arial" panose="020B0604020202020204" pitchFamily="34" charset="0"/>
              </a:rPr>
              <a:t>l) provide reflexive excitation.               </a:t>
            </a:r>
            <a:r>
              <a:rPr lang="en-GB" sz="2000" dirty="0">
                <a:latin typeface="Source Sans Pro" panose="020B0503030403020204" pitchFamily="34" charset="0"/>
                <a:ea typeface="Source Sans Pro" panose="020B0503030403020204" pitchFamily="34" charset="0"/>
                <a:cs typeface="Arial" panose="020B0604020202020204" pitchFamily="34" charset="0"/>
              </a:rPr>
              <a:t>where force = (l + </a:t>
            </a:r>
            <a:r>
              <a:rPr lang="el-GR" sz="2000" dirty="0">
                <a:latin typeface="Source Sans Pro" panose="020B0503030403020204" pitchFamily="34" charset="0"/>
                <a:ea typeface="Source Sans Pro" panose="020B0503030403020204" pitchFamily="34" charset="0"/>
                <a:cs typeface="Arial" panose="020B0604020202020204" pitchFamily="34" charset="0"/>
              </a:rPr>
              <a:t>Δ</a:t>
            </a:r>
            <a:r>
              <a:rPr lang="en-GB" sz="2000" dirty="0">
                <a:latin typeface="Source Sans Pro" panose="020B0503030403020204" pitchFamily="34" charset="0"/>
                <a:ea typeface="Source Sans Pro" panose="020B0503030403020204" pitchFamily="34" charset="0"/>
                <a:cs typeface="Arial" panose="020B0604020202020204" pitchFamily="34" charset="0"/>
              </a:rPr>
              <a:t>l - </a:t>
            </a:r>
            <a:r>
              <a:rPr lang="el-GR" sz="2000" dirty="0">
                <a:latin typeface="Source Sans Pro" panose="020B0503030403020204" pitchFamily="34" charset="0"/>
                <a:ea typeface="Source Sans Pro" panose="020B0503030403020204" pitchFamily="34" charset="0"/>
                <a:cs typeface="Arial" panose="020B0604020202020204" pitchFamily="34" charset="0"/>
              </a:rPr>
              <a:t>λ</a:t>
            </a:r>
            <a:r>
              <a:rPr lang="en-GB" sz="2000" dirty="0">
                <a:latin typeface="Source Sans Pro" panose="020B0503030403020204" pitchFamily="34" charset="0"/>
                <a:ea typeface="Source Sans Pro" panose="020B0503030403020204" pitchFamily="34" charset="0"/>
                <a:cs typeface="Arial" panose="020B0604020202020204" pitchFamily="34" charset="0"/>
              </a:rPr>
              <a:t>)</a:t>
            </a:r>
            <a:r>
              <a:rPr lang="en-GB" sz="2000" baseline="30000" dirty="0">
                <a:latin typeface="Source Sans Pro" panose="020B0503030403020204" pitchFamily="34" charset="0"/>
                <a:ea typeface="Source Sans Pro" panose="020B0503030403020204" pitchFamily="34" charset="0"/>
                <a:cs typeface="Arial" panose="020B0604020202020204" pitchFamily="34" charset="0"/>
              </a:rPr>
              <a:t> 2 </a:t>
            </a:r>
            <a:r>
              <a:rPr lang="en-GB" sz="2000" dirty="0">
                <a:latin typeface="Source Sans Pro" panose="020B0503030403020204" pitchFamily="34" charset="0"/>
                <a:ea typeface="Source Sans Pro" panose="020B0503030403020204" pitchFamily="34" charset="0"/>
                <a:cs typeface="Arial" panose="020B0604020202020204" pitchFamily="34" charset="0"/>
              </a:rPr>
              <a:t>     l + </a:t>
            </a:r>
            <a:r>
              <a:rPr lang="el-GR" sz="2000" dirty="0">
                <a:latin typeface="Source Sans Pro" panose="020B0503030403020204" pitchFamily="34" charset="0"/>
                <a:ea typeface="Source Sans Pro" panose="020B0503030403020204" pitchFamily="34" charset="0"/>
                <a:cs typeface="Arial" panose="020B0604020202020204" pitchFamily="34" charset="0"/>
              </a:rPr>
              <a:t>Δ</a:t>
            </a:r>
            <a:r>
              <a:rPr lang="en-GB" sz="2000" dirty="0">
                <a:latin typeface="Source Sans Pro" panose="020B0503030403020204" pitchFamily="34" charset="0"/>
                <a:ea typeface="Source Sans Pro" panose="020B0503030403020204" pitchFamily="34" charset="0"/>
                <a:cs typeface="Arial" panose="020B0604020202020204" pitchFamily="34" charset="0"/>
              </a:rPr>
              <a:t>l  &gt;   </a:t>
            </a:r>
            <a:r>
              <a:rPr lang="el-GR" sz="2000" dirty="0">
                <a:latin typeface="Source Sans Pro" panose="020B0503030403020204" pitchFamily="34" charset="0"/>
                <a:ea typeface="Source Sans Pro" panose="020B0503030403020204" pitchFamily="34" charset="0"/>
                <a:cs typeface="Arial" panose="020B0604020202020204" pitchFamily="34" charset="0"/>
              </a:rPr>
              <a:t>λ</a:t>
            </a:r>
            <a:r>
              <a:rPr lang="en-GB" sz="2000" dirty="0">
                <a:latin typeface="Source Sans Pro" panose="020B0503030403020204" pitchFamily="34" charset="0"/>
                <a:ea typeface="Source Sans Pro" panose="020B0503030403020204" pitchFamily="34" charset="0"/>
                <a:cs typeface="Arial" panose="020B0604020202020204" pitchFamily="34" charset="0"/>
              </a:rPr>
              <a:t>       force = 0  for  l + </a:t>
            </a:r>
            <a:r>
              <a:rPr lang="el-GR" sz="2000" dirty="0">
                <a:latin typeface="Source Sans Pro" panose="020B0503030403020204" pitchFamily="34" charset="0"/>
                <a:ea typeface="Source Sans Pro" panose="020B0503030403020204" pitchFamily="34" charset="0"/>
                <a:cs typeface="Arial" panose="020B0604020202020204" pitchFamily="34" charset="0"/>
              </a:rPr>
              <a:t>Δ</a:t>
            </a:r>
            <a:r>
              <a:rPr lang="en-GB" sz="2000" dirty="0">
                <a:latin typeface="Source Sans Pro" panose="020B0503030403020204" pitchFamily="34" charset="0"/>
                <a:ea typeface="Source Sans Pro" panose="020B0503030403020204" pitchFamily="34" charset="0"/>
                <a:cs typeface="Arial" panose="020B0604020202020204" pitchFamily="34" charset="0"/>
              </a:rPr>
              <a:t>l &lt;= </a:t>
            </a:r>
            <a:r>
              <a:rPr lang="el-GR" sz="2000" dirty="0">
                <a:latin typeface="Source Sans Pro" panose="020B0503030403020204" pitchFamily="34" charset="0"/>
                <a:ea typeface="Source Sans Pro" panose="020B0503030403020204" pitchFamily="34" charset="0"/>
                <a:cs typeface="Arial" panose="020B0604020202020204" pitchFamily="34" charset="0"/>
              </a:rPr>
              <a:t>λ</a:t>
            </a:r>
            <a:endParaRPr lang="en-GB" sz="2400"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baseline="30000"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Single joint simulation results</a:t>
            </a:r>
          </a:p>
          <a:p>
            <a:r>
              <a:rPr lang="en-GB" sz="3121" dirty="0">
                <a:latin typeface="Source Sans Pro" panose="020B0503030403020204" pitchFamily="34" charset="0"/>
                <a:ea typeface="Source Sans Pro" panose="020B0503030403020204" pitchFamily="34" charset="0"/>
                <a:cs typeface="Arial" panose="020B0604020202020204" pitchFamily="34" charset="0"/>
              </a:rPr>
              <a:t>Force arm to target and release just after reach is initiated  -&gt; arm moving back towards start position before reaching target. This is due to staggered muscle activation.</a:t>
            </a:r>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B9656C48-7903-4F0F-A592-31E8DA922C8D}"/>
              </a:ext>
            </a:extLst>
          </p:cNvPr>
          <p:cNvGrpSpPr/>
          <p:nvPr/>
        </p:nvGrpSpPr>
        <p:grpSpPr>
          <a:xfrm>
            <a:off x="11976230" y="3272442"/>
            <a:ext cx="6839386" cy="572593"/>
            <a:chOff x="634276" y="6195094"/>
            <a:chExt cx="7889785" cy="660533"/>
          </a:xfrm>
        </p:grpSpPr>
        <p:sp>
          <p:nvSpPr>
            <p:cNvPr id="47" name="TextBox 46">
              <a:extLst>
                <a:ext uri="{FF2B5EF4-FFF2-40B4-BE49-F238E27FC236}">
                  <a16:creationId xmlns:a16="http://schemas.microsoft.com/office/drawing/2014/main" id="{1B06645A-0B4C-4886-8980-A7C951CD9AFE}"/>
                </a:ext>
              </a:extLst>
            </p:cNvPr>
            <p:cNvSpPr txBox="1"/>
            <p:nvPr/>
          </p:nvSpPr>
          <p:spPr>
            <a:xfrm>
              <a:off x="1006738" y="6195094"/>
              <a:ext cx="7517323" cy="660533"/>
            </a:xfrm>
            <a:prstGeom prst="rect">
              <a:avLst/>
            </a:prstGeom>
            <a:noFill/>
          </p:spPr>
          <p:txBody>
            <a:bodyPr wrap="square" rtlCol="0">
              <a:spAutoFit/>
            </a:bodyPr>
            <a:lstStyle/>
            <a:p>
              <a:r>
                <a:rPr lang="en-US" sz="3121" b="1" dirty="0">
                  <a:solidFill>
                    <a:schemeClr val="tx1">
                      <a:lumMod val="50000"/>
                      <a:lumOff val="50000"/>
                    </a:schemeClr>
                  </a:solidFill>
                  <a:latin typeface="Lato" panose="020F0502020204030203" pitchFamily="34" charset="0"/>
                  <a:cs typeface="Lato" panose="020F0502020204030203" pitchFamily="34" charset="0"/>
                </a:rPr>
                <a:t>Alan A Wrench</a:t>
              </a:r>
              <a:r>
                <a:rPr lang="en-US" sz="3121" dirty="0">
                  <a:solidFill>
                    <a:schemeClr val="tx1">
                      <a:lumMod val="50000"/>
                      <a:lumOff val="50000"/>
                    </a:schemeClr>
                  </a:solidFill>
                  <a:latin typeface="Lato" panose="020F0502020204030203" pitchFamily="34" charset="0"/>
                  <a:cs typeface="Lato" panose="020F0502020204030203" pitchFamily="34" charset="0"/>
                </a:rPr>
                <a:t> and Peter R Balch</a:t>
              </a:r>
              <a:endParaRPr lang="en-US" sz="3121" b="1" dirty="0">
                <a:solidFill>
                  <a:schemeClr val="tx1">
                    <a:lumMod val="50000"/>
                    <a:lumOff val="50000"/>
                  </a:schemeClr>
                </a:solidFill>
                <a:latin typeface="Lato" panose="020F0502020204030203" pitchFamily="34" charset="0"/>
                <a:cs typeface="Lato" panose="020F0502020204030203" pitchFamily="34" charset="0"/>
              </a:endParaRPr>
            </a:p>
          </p:txBody>
        </p:sp>
        <p:sp>
          <p:nvSpPr>
            <p:cNvPr id="48" name="Graphic 18">
              <a:extLst>
                <a:ext uri="{FF2B5EF4-FFF2-40B4-BE49-F238E27FC236}">
                  <a16:creationId xmlns:a16="http://schemas.microsoft.com/office/drawing/2014/main" id="{EA4CCEDA-29B2-4F81-BEBA-A763F9CD6B26}"/>
                </a:ext>
              </a:extLst>
            </p:cNvPr>
            <p:cNvSpPr/>
            <p:nvPr/>
          </p:nvSpPr>
          <p:spPr>
            <a:xfrm>
              <a:off x="634276" y="6265064"/>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sz="1385"/>
            </a:p>
          </p:txBody>
        </p:sp>
      </p:grpSp>
      <p:sp>
        <p:nvSpPr>
          <p:cNvPr id="49" name="TextBox 48">
            <a:extLst>
              <a:ext uri="{FF2B5EF4-FFF2-40B4-BE49-F238E27FC236}">
                <a16:creationId xmlns:a16="http://schemas.microsoft.com/office/drawing/2014/main" id="{71711C2E-138D-43CF-88A3-01A6483E0A74}"/>
              </a:ext>
            </a:extLst>
          </p:cNvPr>
          <p:cNvSpPr txBox="1"/>
          <p:nvPr/>
        </p:nvSpPr>
        <p:spPr>
          <a:xfrm>
            <a:off x="16206422" y="20812199"/>
            <a:ext cx="14978389" cy="882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Future</a:t>
            </a: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a:p>
            <a:endParaRPr lang="en-GB" sz="1385" dirty="0"/>
          </a:p>
        </p:txBody>
      </p:sp>
      <p:sp>
        <p:nvSpPr>
          <p:cNvPr id="51" name="TextBox 50">
            <a:extLst>
              <a:ext uri="{FF2B5EF4-FFF2-40B4-BE49-F238E27FC236}">
                <a16:creationId xmlns:a16="http://schemas.microsoft.com/office/drawing/2014/main" id="{1335E8FF-644F-49D1-9738-BB1F4E82BC43}"/>
              </a:ext>
            </a:extLst>
          </p:cNvPr>
          <p:cNvSpPr txBox="1"/>
          <p:nvPr/>
        </p:nvSpPr>
        <p:spPr>
          <a:xfrm>
            <a:off x="16182811" y="4839902"/>
            <a:ext cx="15005260" cy="1573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Discussion</a:t>
            </a:r>
          </a:p>
          <a:p>
            <a:r>
              <a:rPr lang="en-GB" sz="3121" dirty="0">
                <a:latin typeface="Source Sans Pro" panose="020B0503030403020204" pitchFamily="34" charset="0"/>
                <a:ea typeface="Source Sans Pro" panose="020B0503030403020204" pitchFamily="34" charset="0"/>
                <a:cs typeface="Arial" panose="020B0604020202020204" pitchFamily="34" charset="0"/>
              </a:rPr>
              <a:t>Simulation indicates that  a reach can be broken down into an initial pulsed launch towards the target followed by a corrective step to land on the target. The initial pulse generate higher interaction torques which can be mitigated by  staging of  activation of neuromuscular components of that command. In these simulations the </a:t>
            </a:r>
            <a:r>
              <a:rPr lang="el-GR" sz="3121" dirty="0">
                <a:latin typeface="Source Sans Pro" panose="020B0503030403020204" pitchFamily="34" charset="0"/>
                <a:ea typeface="Source Sans Pro" panose="020B0503030403020204" pitchFamily="34" charset="0"/>
                <a:cs typeface="Arial" panose="020B0604020202020204" pitchFamily="34" charset="0"/>
              </a:rPr>
              <a:t>λ</a:t>
            </a:r>
            <a:r>
              <a:rPr lang="en-GB" sz="3121" dirty="0">
                <a:latin typeface="Source Sans Pro" panose="020B0503030403020204" pitchFamily="34" charset="0"/>
                <a:ea typeface="Source Sans Pro" panose="020B0503030403020204" pitchFamily="34" charset="0"/>
                <a:cs typeface="Arial" panose="020B0604020202020204" pitchFamily="34" charset="0"/>
              </a:rPr>
              <a:t> commands are staggered as we have not yet developed a spinal network for this purpose.</a:t>
            </a:r>
          </a:p>
          <a:p>
            <a:endParaRPr lang="en-GB" sz="1200" dirty="0">
              <a:latin typeface="Source Sans Pro" panose="020B0503030403020204" pitchFamily="34" charset="0"/>
              <a:ea typeface="Source Sans Pro" panose="020B0503030403020204" pitchFamily="34" charset="0"/>
              <a:cs typeface="Arial" panose="020B0604020202020204" pitchFamily="34" charset="0"/>
            </a:endParaRPr>
          </a:p>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Conclusion</a:t>
            </a:r>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r>
              <a:rPr lang="en-GB" sz="3121" dirty="0">
                <a:latin typeface="Source Sans Pro" panose="020B0503030403020204" pitchFamily="34" charset="0"/>
                <a:ea typeface="Source Sans Pro" panose="020B0503030403020204" pitchFamily="34" charset="0"/>
                <a:cs typeface="Arial" panose="020B0604020202020204" pitchFamily="34" charset="0"/>
              </a:rPr>
              <a:t>The single joint simulation is compatible with the result of </a:t>
            </a:r>
            <a:r>
              <a:rPr lang="en-GB" sz="3121" dirty="0" err="1">
                <a:latin typeface="Source Sans Pro" panose="020B0503030403020204" pitchFamily="34" charset="0"/>
                <a:ea typeface="Source Sans Pro" panose="020B0503030403020204" pitchFamily="34" charset="0"/>
                <a:cs typeface="Arial" panose="020B0604020202020204" pitchFamily="34" charset="0"/>
              </a:rPr>
              <a:t>Bizzi</a:t>
            </a:r>
            <a:r>
              <a:rPr lang="en-GB" sz="3121" dirty="0">
                <a:latin typeface="Source Sans Pro" panose="020B0503030403020204" pitchFamily="34" charset="0"/>
                <a:ea typeface="Source Sans Pro" panose="020B0503030403020204" pitchFamily="34" charset="0"/>
                <a:cs typeface="Arial" panose="020B0604020202020204" pitchFamily="34" charset="0"/>
              </a:rPr>
              <a:t> et al 1984. Simulation of   single joint and two joint pulse step EP control (i.e. two stage final position control) has not disproved the concept.</a:t>
            </a:r>
          </a:p>
          <a:p>
            <a:endParaRPr lang="en-GB" sz="3121" dirty="0">
              <a:latin typeface="Source Sans Pro Black" panose="020B0803030403020204" pitchFamily="34" charset="0"/>
              <a:ea typeface="Source Sans Pro Black" panose="020B0803030403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C1F9550B-674A-4AD5-8B34-F9BB6AFD1E06}"/>
              </a:ext>
            </a:extLst>
          </p:cNvPr>
          <p:cNvGrpSpPr/>
          <p:nvPr/>
        </p:nvGrpSpPr>
        <p:grpSpPr>
          <a:xfrm>
            <a:off x="21208271" y="3304565"/>
            <a:ext cx="7056960" cy="572593"/>
            <a:chOff x="23227571" y="3304565"/>
            <a:chExt cx="7056960" cy="572593"/>
          </a:xfrm>
        </p:grpSpPr>
        <p:pic>
          <p:nvPicPr>
            <p:cNvPr id="5" name="Picture 4">
              <a:extLst>
                <a:ext uri="{FF2B5EF4-FFF2-40B4-BE49-F238E27FC236}">
                  <a16:creationId xmlns:a16="http://schemas.microsoft.com/office/drawing/2014/main" id="{79594682-E8E9-47FF-955C-F99D83243554}"/>
                </a:ext>
              </a:extLst>
            </p:cNvPr>
            <p:cNvPicPr>
              <a:picLocks noChangeAspect="1"/>
            </p:cNvPicPr>
            <p:nvPr/>
          </p:nvPicPr>
          <p:blipFill>
            <a:blip r:embed="rId4"/>
            <a:stretch>
              <a:fillRect/>
            </a:stretch>
          </p:blipFill>
          <p:spPr>
            <a:xfrm>
              <a:off x="23227571" y="3399227"/>
              <a:ext cx="448909" cy="448909"/>
            </a:xfrm>
            <a:prstGeom prst="rect">
              <a:avLst/>
            </a:prstGeom>
          </p:spPr>
        </p:pic>
        <p:sp>
          <p:nvSpPr>
            <p:cNvPr id="55" name="TextBox 54">
              <a:extLst>
                <a:ext uri="{FF2B5EF4-FFF2-40B4-BE49-F238E27FC236}">
                  <a16:creationId xmlns:a16="http://schemas.microsoft.com/office/drawing/2014/main" id="{01E91A4C-2BB5-44E0-A04F-6C5AEA2014DB}"/>
                </a:ext>
              </a:extLst>
            </p:cNvPr>
            <p:cNvSpPr txBox="1"/>
            <p:nvPr/>
          </p:nvSpPr>
          <p:spPr>
            <a:xfrm>
              <a:off x="23768020" y="3304565"/>
              <a:ext cx="6516511" cy="572593"/>
            </a:xfrm>
            <a:prstGeom prst="rect">
              <a:avLst/>
            </a:prstGeom>
            <a:noFill/>
          </p:spPr>
          <p:txBody>
            <a:bodyPr wrap="square" rtlCol="0">
              <a:spAutoFit/>
            </a:bodyPr>
            <a:lstStyle/>
            <a:p>
              <a:r>
                <a:rPr lang="en-US" sz="3121" b="1" dirty="0">
                  <a:solidFill>
                    <a:schemeClr val="tx1">
                      <a:lumMod val="50000"/>
                      <a:lumOff val="50000"/>
                    </a:schemeClr>
                  </a:solidFill>
                  <a:latin typeface="Lato" panose="020F0502020204030203" pitchFamily="34" charset="0"/>
                  <a:cs typeface="Lato" panose="020F0502020204030203" pitchFamily="34" charset="0"/>
                </a:rPr>
                <a:t>@</a:t>
              </a:r>
              <a:r>
                <a:rPr lang="en-US" sz="3121" b="1" dirty="0" err="1">
                  <a:solidFill>
                    <a:schemeClr val="tx1">
                      <a:lumMod val="50000"/>
                      <a:lumOff val="50000"/>
                    </a:schemeClr>
                  </a:solidFill>
                  <a:latin typeface="Lato" panose="020F0502020204030203" pitchFamily="34" charset="0"/>
                  <a:cs typeface="Lato" panose="020F0502020204030203" pitchFamily="34" charset="0"/>
                </a:rPr>
                <a:t>awrench</a:t>
              </a:r>
              <a:endParaRPr lang="en-US" sz="3121" b="1" dirty="0">
                <a:solidFill>
                  <a:schemeClr val="tx1">
                    <a:lumMod val="50000"/>
                    <a:lumOff val="50000"/>
                  </a:schemeClr>
                </a:solidFill>
                <a:latin typeface="Lato" panose="020F0502020204030203" pitchFamily="34" charset="0"/>
                <a:cs typeface="Lato" panose="020F0502020204030203" pitchFamily="34" charset="0"/>
              </a:endParaRPr>
            </a:p>
          </p:txBody>
        </p:sp>
      </p:grpSp>
      <p:pic>
        <p:nvPicPr>
          <p:cNvPr id="52" name="Picture 51">
            <a:extLst>
              <a:ext uri="{FF2B5EF4-FFF2-40B4-BE49-F238E27FC236}">
                <a16:creationId xmlns:a16="http://schemas.microsoft.com/office/drawing/2014/main" id="{E4A49A26-783C-4DCE-A231-BD5C87B6F0DB}"/>
              </a:ext>
            </a:extLst>
          </p:cNvPr>
          <p:cNvPicPr>
            <a:picLocks noChangeAspect="1"/>
          </p:cNvPicPr>
          <p:nvPr/>
        </p:nvPicPr>
        <p:blipFill>
          <a:blip r:embed="rId5"/>
          <a:stretch>
            <a:fillRect/>
          </a:stretch>
        </p:blipFill>
        <p:spPr>
          <a:xfrm>
            <a:off x="13032753" y="5572753"/>
            <a:ext cx="2257425" cy="2381250"/>
          </a:xfrm>
          <a:prstGeom prst="rect">
            <a:avLst/>
          </a:prstGeom>
        </p:spPr>
      </p:pic>
      <p:grpSp>
        <p:nvGrpSpPr>
          <p:cNvPr id="17" name="Group 16">
            <a:extLst>
              <a:ext uri="{FF2B5EF4-FFF2-40B4-BE49-F238E27FC236}">
                <a16:creationId xmlns:a16="http://schemas.microsoft.com/office/drawing/2014/main" id="{91305541-F597-4E12-9B87-EB6E890BD269}"/>
              </a:ext>
            </a:extLst>
          </p:cNvPr>
          <p:cNvGrpSpPr/>
          <p:nvPr/>
        </p:nvGrpSpPr>
        <p:grpSpPr>
          <a:xfrm>
            <a:off x="9956995" y="20884221"/>
            <a:ext cx="5306409" cy="2750683"/>
            <a:chOff x="9401085" y="13332609"/>
            <a:chExt cx="5306409" cy="2750683"/>
          </a:xfrm>
        </p:grpSpPr>
        <mc:AlternateContent xmlns:mc="http://schemas.openxmlformats.org/markup-compatibility/2006" xmlns:a14="http://schemas.microsoft.com/office/drawing/2010/main">
          <mc:Choice Requires="a14">
            <p:graphicFrame>
              <p:nvGraphicFramePr>
                <p:cNvPr id="41" name="Chart 40">
                  <a:extLst>
                    <a:ext uri="{FF2B5EF4-FFF2-40B4-BE49-F238E27FC236}">
                      <a16:creationId xmlns:a16="http://schemas.microsoft.com/office/drawing/2014/main" id="{8D3DEF64-9569-4106-B69C-395523CDC38D}"/>
                    </a:ext>
                  </a:extLst>
                </p:cNvPr>
                <p:cNvGraphicFramePr>
                  <a:graphicFrameLocks/>
                </p:cNvGraphicFramePr>
                <p:nvPr>
                  <p:extLst>
                    <p:ext uri="{D42A27DB-BD31-4B8C-83A1-F6EECF244321}">
                      <p14:modId xmlns:p14="http://schemas.microsoft.com/office/powerpoint/2010/main" val="3294386287"/>
                    </p:ext>
                  </p:extLst>
                </p:nvPr>
              </p:nvGraphicFramePr>
              <p:xfrm>
                <a:off x="9401085" y="13332609"/>
                <a:ext cx="3476625" cy="2750683"/>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41" name="Chart 40">
                  <a:extLst>
                    <a:ext uri="{FF2B5EF4-FFF2-40B4-BE49-F238E27FC236}">
                      <a16:creationId xmlns:a16="http://schemas.microsoft.com/office/drawing/2014/main" id="{8D3DEF64-9569-4106-B69C-395523CDC38D}"/>
                    </a:ext>
                  </a:extLst>
                </p:cNvPr>
                <p:cNvGraphicFramePr>
                  <a:graphicFrameLocks/>
                </p:cNvGraphicFramePr>
                <p:nvPr>
                  <p:extLst>
                    <p:ext uri="{D42A27DB-BD31-4B8C-83A1-F6EECF244321}">
                      <p14:modId xmlns:p14="http://schemas.microsoft.com/office/powerpoint/2010/main" val="3294386287"/>
                    </p:ext>
                  </p:extLst>
                </p:nvPr>
              </p:nvGraphicFramePr>
              <p:xfrm>
                <a:off x="9401085" y="13332609"/>
                <a:ext cx="3476625" cy="2750683"/>
              </p:xfrm>
              <a:graphic>
                <a:graphicData uri="http://schemas.openxmlformats.org/drawingml/2006/chart">
                  <c:chart xmlns:c="http://schemas.openxmlformats.org/drawingml/2006/chart" xmlns:r="http://schemas.openxmlformats.org/officeDocument/2006/relationships" r:id="rId12"/>
                </a:graphicData>
              </a:graphic>
            </p:graphicFrame>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0E71F97-8D8B-4CA8-91C5-1B2F3938D6E9}"/>
                    </a:ext>
                  </a:extLst>
                </p:cNvPr>
                <p:cNvSpPr txBox="1"/>
                <p:nvPr/>
              </p:nvSpPr>
              <p:spPr>
                <a:xfrm>
                  <a:off x="12604374" y="15488340"/>
                  <a:ext cx="2103120"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42" name="TextBox 41">
                  <a:extLst>
                    <a:ext uri="{FF2B5EF4-FFF2-40B4-BE49-F238E27FC236}">
                      <a16:creationId xmlns:a16="http://schemas.microsoft.com/office/drawing/2014/main" id="{00E71F97-8D8B-4CA8-91C5-1B2F3938D6E9}"/>
                    </a:ext>
                  </a:extLst>
                </p:cNvPr>
                <p:cNvSpPr txBox="1">
                  <a:spLocks noRot="1" noChangeAspect="1" noMove="1" noResize="1" noEditPoints="1" noAdjustHandles="1" noChangeArrowheads="1" noChangeShapeType="1" noTextEdit="1"/>
                </p:cNvSpPr>
                <p:nvPr/>
              </p:nvSpPr>
              <p:spPr>
                <a:xfrm>
                  <a:off x="12604374" y="15488340"/>
                  <a:ext cx="2103120" cy="380810"/>
                </a:xfrm>
                <a:prstGeom prst="rect">
                  <a:avLst/>
                </a:prstGeom>
                <a:blipFill>
                  <a:blip r:embed="rId13"/>
                  <a:stretch>
                    <a:fillRect b="-9524"/>
                  </a:stretch>
                </a:blipFill>
              </p:spPr>
              <p:txBody>
                <a:bodyPr/>
                <a:lstStyle/>
                <a:p>
                  <a:r>
                    <a:rPr lang="en-GB">
                      <a:noFill/>
                    </a:rPr>
                    <a:t> </a:t>
                  </a:r>
                </a:p>
              </p:txBody>
            </p:sp>
          </mc:Fallback>
        </mc:AlternateContent>
      </p:grpSp>
      <p:grpSp>
        <p:nvGrpSpPr>
          <p:cNvPr id="18" name="Group 17">
            <a:extLst>
              <a:ext uri="{FF2B5EF4-FFF2-40B4-BE49-F238E27FC236}">
                <a16:creationId xmlns:a16="http://schemas.microsoft.com/office/drawing/2014/main" id="{7C96860B-4C55-4E8D-A137-E624A4AE6ED2}"/>
              </a:ext>
            </a:extLst>
          </p:cNvPr>
          <p:cNvGrpSpPr/>
          <p:nvPr/>
        </p:nvGrpSpPr>
        <p:grpSpPr>
          <a:xfrm>
            <a:off x="5135275" y="20990592"/>
            <a:ext cx="4337164" cy="3002236"/>
            <a:chOff x="8078133" y="13023064"/>
            <a:chExt cx="4337164" cy="3002236"/>
          </a:xfrm>
        </p:grpSpPr>
        <p:pic>
          <p:nvPicPr>
            <p:cNvPr id="40" name="Content Placeholder 3">
              <a:extLst>
                <a:ext uri="{FF2B5EF4-FFF2-40B4-BE49-F238E27FC236}">
                  <a16:creationId xmlns:a16="http://schemas.microsoft.com/office/drawing/2014/main" id="{8407629F-F2A5-40EE-83DC-0752C0C2B5A9}"/>
                </a:ext>
              </a:extLst>
            </p:cNvPr>
            <p:cNvPicPr>
              <a:picLocks noChangeAspect="1"/>
            </p:cNvPicPr>
            <p:nvPr/>
          </p:nvPicPr>
          <p:blipFill rotWithShape="1">
            <a:blip r:embed="rId14"/>
            <a:srcRect r="48703" b="44662"/>
            <a:stretch/>
          </p:blipFill>
          <p:spPr>
            <a:xfrm>
              <a:off x="9015774" y="13023064"/>
              <a:ext cx="2191725" cy="2407927"/>
            </a:xfrm>
            <a:prstGeom prst="rect">
              <a:avLst/>
            </a:prstGeom>
          </p:spPr>
        </p:pic>
        <p:sp>
          <p:nvSpPr>
            <p:cNvPr id="43" name="TextBox 42">
              <a:extLst>
                <a:ext uri="{FF2B5EF4-FFF2-40B4-BE49-F238E27FC236}">
                  <a16:creationId xmlns:a16="http://schemas.microsoft.com/office/drawing/2014/main" id="{4E239CE2-964D-4B05-84C9-EF8576B6CA27}"/>
                </a:ext>
              </a:extLst>
            </p:cNvPr>
            <p:cNvSpPr txBox="1"/>
            <p:nvPr/>
          </p:nvSpPr>
          <p:spPr>
            <a:xfrm>
              <a:off x="8078133" y="15425136"/>
              <a:ext cx="4337164" cy="600164"/>
            </a:xfrm>
            <a:prstGeom prst="rect">
              <a:avLst/>
            </a:prstGeom>
            <a:noFill/>
          </p:spPr>
          <p:txBody>
            <a:bodyPr wrap="square" rtlCol="0">
              <a:spAutoFit/>
            </a:bodyPr>
            <a:lstStyle/>
            <a:p>
              <a:r>
                <a:rPr lang="en-GB" sz="1100" dirty="0"/>
                <a:t>Force-length curves for different voltages (0V,2V,3V,4.5V) of  70Hz square wave (0.1ms pulse duration) of the cerebellar nucleus (cat) i.e. different levels of motor command activity. (Feldman and Orlovsky,1972)</a:t>
              </a:r>
            </a:p>
          </p:txBody>
        </p:sp>
      </p:grpSp>
      <p:pic>
        <p:nvPicPr>
          <p:cNvPr id="27" name="Picture 26">
            <a:extLst>
              <a:ext uri="{FF2B5EF4-FFF2-40B4-BE49-F238E27FC236}">
                <a16:creationId xmlns:a16="http://schemas.microsoft.com/office/drawing/2014/main" id="{15C7114F-647F-4100-9CBC-61065FE49981}"/>
              </a:ext>
            </a:extLst>
          </p:cNvPr>
          <p:cNvPicPr>
            <a:picLocks noChangeAspect="1"/>
          </p:cNvPicPr>
          <p:nvPr/>
        </p:nvPicPr>
        <p:blipFill>
          <a:blip r:embed="rId15"/>
          <a:stretch>
            <a:fillRect/>
          </a:stretch>
        </p:blipFill>
        <p:spPr>
          <a:xfrm>
            <a:off x="2254006" y="21111484"/>
            <a:ext cx="2095500" cy="2466975"/>
          </a:xfrm>
          <a:prstGeom prst="rect">
            <a:avLst/>
          </a:prstGeom>
        </p:spPr>
      </p:pic>
      <p:pic>
        <p:nvPicPr>
          <p:cNvPr id="15" name="Picture 14">
            <a:extLst>
              <a:ext uri="{FF2B5EF4-FFF2-40B4-BE49-F238E27FC236}">
                <a16:creationId xmlns:a16="http://schemas.microsoft.com/office/drawing/2014/main" id="{FF9DED93-2521-4DFA-A2F0-D30F3725ED76}"/>
              </a:ext>
            </a:extLst>
          </p:cNvPr>
          <p:cNvPicPr>
            <a:picLocks noChangeAspect="1"/>
          </p:cNvPicPr>
          <p:nvPr/>
        </p:nvPicPr>
        <p:blipFill>
          <a:blip r:embed="rId16"/>
          <a:stretch>
            <a:fillRect/>
          </a:stretch>
        </p:blipFill>
        <p:spPr>
          <a:xfrm>
            <a:off x="35293758" y="3890604"/>
            <a:ext cx="6326142" cy="8390925"/>
          </a:xfrm>
          <a:prstGeom prst="rect">
            <a:avLst/>
          </a:prstGeom>
        </p:spPr>
      </p:pic>
      <p:sp>
        <p:nvSpPr>
          <p:cNvPr id="21" name="TextBox 20">
            <a:extLst>
              <a:ext uri="{FF2B5EF4-FFF2-40B4-BE49-F238E27FC236}">
                <a16:creationId xmlns:a16="http://schemas.microsoft.com/office/drawing/2014/main" id="{1AC30E44-F653-4264-9EE4-257729CC123B}"/>
              </a:ext>
            </a:extLst>
          </p:cNvPr>
          <p:cNvSpPr txBox="1"/>
          <p:nvPr/>
        </p:nvSpPr>
        <p:spPr>
          <a:xfrm>
            <a:off x="900185" y="5375197"/>
            <a:ext cx="11786624" cy="3454151"/>
          </a:xfrm>
          <a:prstGeom prst="rect">
            <a:avLst/>
          </a:prstGeom>
          <a:noFill/>
        </p:spPr>
        <p:txBody>
          <a:bodyPr wrap="square" rtlCol="0">
            <a:spAutoFit/>
          </a:bodyPr>
          <a:lstStyle/>
          <a:p>
            <a:pPr lvl="0" algn="just"/>
            <a:r>
              <a:rPr lang="en-GB" sz="3121" dirty="0">
                <a:solidFill>
                  <a:prstClr val="black"/>
                </a:solidFill>
                <a:latin typeface="Source Sans Pro" panose="020B0503030403020204" pitchFamily="34" charset="0"/>
                <a:ea typeface="Source Sans Pro" panose="020B0503030403020204" pitchFamily="34" charset="0"/>
                <a:cs typeface="Arial" panose="020B0604020202020204" pitchFamily="34" charset="0"/>
              </a:rPr>
              <a:t>We are interested in modelling  the articulation of the tongue at  the neuromuscular level. We have built an interactive software platform for building 3D biomechanical models. We are pursuing the idea that saccadic eye movement, fast limb movement and lingual speech articulation share a similar neuromuscular control concept. We have built a simple 4-muscle 2-joint limb model to develop and test possible control concepts.</a:t>
            </a:r>
          </a:p>
        </p:txBody>
      </p:sp>
      <p:sp>
        <p:nvSpPr>
          <p:cNvPr id="59" name="TextBox 58">
            <a:extLst>
              <a:ext uri="{FF2B5EF4-FFF2-40B4-BE49-F238E27FC236}">
                <a16:creationId xmlns:a16="http://schemas.microsoft.com/office/drawing/2014/main" id="{F6936A4C-BD4C-4906-9A9C-1E0CC1C8D3EA}"/>
              </a:ext>
            </a:extLst>
          </p:cNvPr>
          <p:cNvSpPr txBox="1"/>
          <p:nvPr/>
        </p:nvSpPr>
        <p:spPr>
          <a:xfrm>
            <a:off x="13022465" y="7954003"/>
            <a:ext cx="2277999" cy="369332"/>
          </a:xfrm>
          <a:prstGeom prst="rect">
            <a:avLst/>
          </a:prstGeom>
          <a:noFill/>
        </p:spPr>
        <p:txBody>
          <a:bodyPr wrap="square" rtlCol="0">
            <a:spAutoFit/>
          </a:bodyPr>
          <a:lstStyle/>
          <a:p>
            <a:r>
              <a:rPr lang="en-GB"/>
              <a:t>(Sim3D </a:t>
            </a:r>
            <a:r>
              <a:rPr lang="en-GB" dirty="0"/>
              <a:t>tongue model)</a:t>
            </a:r>
          </a:p>
        </p:txBody>
      </p:sp>
      <p:sp>
        <p:nvSpPr>
          <p:cNvPr id="65" name="TextBox 64">
            <a:extLst>
              <a:ext uri="{FF2B5EF4-FFF2-40B4-BE49-F238E27FC236}">
                <a16:creationId xmlns:a16="http://schemas.microsoft.com/office/drawing/2014/main" id="{DF8101AB-03A3-4094-9EE6-60453474B0BF}"/>
              </a:ext>
            </a:extLst>
          </p:cNvPr>
          <p:cNvSpPr txBox="1"/>
          <p:nvPr/>
        </p:nvSpPr>
        <p:spPr>
          <a:xfrm>
            <a:off x="32505388" y="3077236"/>
            <a:ext cx="7671248"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3D modelling environment </a:t>
            </a:r>
          </a:p>
        </p:txBody>
      </p:sp>
      <p:grpSp>
        <p:nvGrpSpPr>
          <p:cNvPr id="29" name="Group 28">
            <a:extLst>
              <a:ext uri="{FF2B5EF4-FFF2-40B4-BE49-F238E27FC236}">
                <a16:creationId xmlns:a16="http://schemas.microsoft.com/office/drawing/2014/main" id="{488AA1A7-894F-478B-B0AD-BF029DEC735C}"/>
              </a:ext>
            </a:extLst>
          </p:cNvPr>
          <p:cNvGrpSpPr/>
          <p:nvPr/>
        </p:nvGrpSpPr>
        <p:grpSpPr>
          <a:xfrm>
            <a:off x="9610557" y="9292652"/>
            <a:ext cx="5622094" cy="9260060"/>
            <a:chOff x="18534539" y="10241439"/>
            <a:chExt cx="5734684" cy="9792336"/>
          </a:xfrm>
        </p:grpSpPr>
        <p:grpSp>
          <p:nvGrpSpPr>
            <p:cNvPr id="66" name="Group 65">
              <a:extLst>
                <a:ext uri="{FF2B5EF4-FFF2-40B4-BE49-F238E27FC236}">
                  <a16:creationId xmlns:a16="http://schemas.microsoft.com/office/drawing/2014/main" id="{639A12BF-8C54-4EF6-9E2C-3E4641ABB083}"/>
                </a:ext>
              </a:extLst>
            </p:cNvPr>
            <p:cNvGrpSpPr/>
            <p:nvPr/>
          </p:nvGrpSpPr>
          <p:grpSpPr>
            <a:xfrm>
              <a:off x="18534539" y="10241439"/>
              <a:ext cx="5734684" cy="3510915"/>
              <a:chOff x="0" y="0"/>
              <a:chExt cx="5734761" cy="3510941"/>
            </a:xfrm>
          </p:grpSpPr>
          <p:grpSp>
            <p:nvGrpSpPr>
              <p:cNvPr id="103" name="Group 102">
                <a:extLst>
                  <a:ext uri="{FF2B5EF4-FFF2-40B4-BE49-F238E27FC236}">
                    <a16:creationId xmlns:a16="http://schemas.microsoft.com/office/drawing/2014/main" id="{94AED603-BFF3-4E07-A42C-1716DA12213D}"/>
                  </a:ext>
                </a:extLst>
              </p:cNvPr>
              <p:cNvGrpSpPr/>
              <p:nvPr/>
            </p:nvGrpSpPr>
            <p:grpSpPr>
              <a:xfrm>
                <a:off x="0" y="0"/>
                <a:ext cx="3360394" cy="2953386"/>
                <a:chOff x="0" y="0"/>
                <a:chExt cx="3360394" cy="2953386"/>
              </a:xfrm>
            </p:grpSpPr>
            <p:pic>
              <p:nvPicPr>
                <p:cNvPr id="112" name="Picture 111">
                  <a:extLst>
                    <a:ext uri="{FF2B5EF4-FFF2-40B4-BE49-F238E27FC236}">
                      <a16:creationId xmlns:a16="http://schemas.microsoft.com/office/drawing/2014/main" id="{A162D89F-F1CE-41C5-A6AA-4B07C5D1D06A}"/>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277978"/>
                  <a:ext cx="2910840" cy="2453005"/>
                </a:xfrm>
                <a:prstGeom prst="rect">
                  <a:avLst/>
                </a:prstGeom>
                <a:noFill/>
                <a:ln>
                  <a:noFill/>
                </a:ln>
              </p:spPr>
            </p:pic>
            <p:grpSp>
              <p:nvGrpSpPr>
                <p:cNvPr id="113" name="Group 112">
                  <a:extLst>
                    <a:ext uri="{FF2B5EF4-FFF2-40B4-BE49-F238E27FC236}">
                      <a16:creationId xmlns:a16="http://schemas.microsoft.com/office/drawing/2014/main" id="{03408CF1-BE1D-4B82-9625-372EBA765524}"/>
                    </a:ext>
                  </a:extLst>
                </p:cNvPr>
                <p:cNvGrpSpPr/>
                <p:nvPr/>
              </p:nvGrpSpPr>
              <p:grpSpPr>
                <a:xfrm>
                  <a:off x="446227" y="0"/>
                  <a:ext cx="2914167" cy="2953386"/>
                  <a:chOff x="484428" y="84398"/>
                  <a:chExt cx="3362404" cy="3407991"/>
                </a:xfrm>
              </p:grpSpPr>
              <p:grpSp>
                <p:nvGrpSpPr>
                  <p:cNvPr id="114" name="Group 113">
                    <a:extLst>
                      <a:ext uri="{FF2B5EF4-FFF2-40B4-BE49-F238E27FC236}">
                        <a16:creationId xmlns:a16="http://schemas.microsoft.com/office/drawing/2014/main" id="{62951D3B-1A2E-4106-90D3-F014058D5CAD}"/>
                      </a:ext>
                    </a:extLst>
                  </p:cNvPr>
                  <p:cNvGrpSpPr/>
                  <p:nvPr/>
                </p:nvGrpSpPr>
                <p:grpSpPr>
                  <a:xfrm>
                    <a:off x="484428" y="84398"/>
                    <a:ext cx="3362404" cy="3407991"/>
                    <a:chOff x="483330" y="76333"/>
                    <a:chExt cx="3339372" cy="3082335"/>
                  </a:xfrm>
                </p:grpSpPr>
                <p:sp>
                  <p:nvSpPr>
                    <p:cNvPr id="116" name="Oval 115">
                      <a:extLst>
                        <a:ext uri="{FF2B5EF4-FFF2-40B4-BE49-F238E27FC236}">
                          <a16:creationId xmlns:a16="http://schemas.microsoft.com/office/drawing/2014/main" id="{A490367E-9AFB-4288-912A-45EA121DC63F}"/>
                        </a:ext>
                      </a:extLst>
                    </p:cNvPr>
                    <p:cNvSpPr/>
                    <p:nvPr/>
                  </p:nvSpPr>
                  <p:spPr>
                    <a:xfrm>
                      <a:off x="1998604" y="76333"/>
                      <a:ext cx="959533" cy="1223353"/>
                    </a:xfrm>
                    <a:prstGeom prst="ellipse">
                      <a:avLst/>
                    </a:pr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17" name="Freeform: Shape 116">
                      <a:extLst>
                        <a:ext uri="{FF2B5EF4-FFF2-40B4-BE49-F238E27FC236}">
                          <a16:creationId xmlns:a16="http://schemas.microsoft.com/office/drawing/2014/main" id="{5260EDC1-EC70-4A27-83E0-302BA4B6639B}"/>
                        </a:ext>
                      </a:extLst>
                    </p:cNvPr>
                    <p:cNvSpPr/>
                    <p:nvPr/>
                  </p:nvSpPr>
                  <p:spPr>
                    <a:xfrm>
                      <a:off x="2876232" y="411182"/>
                      <a:ext cx="946470" cy="711889"/>
                    </a:xfrm>
                    <a:custGeom>
                      <a:avLst/>
                      <a:gdLst>
                        <a:gd name="connsiteX0" fmla="*/ 16933 w 918997"/>
                        <a:gd name="connsiteY0" fmla="*/ 9098 h 711889"/>
                        <a:gd name="connsiteX1" fmla="*/ 558800 w 918997"/>
                        <a:gd name="connsiteY1" fmla="*/ 26032 h 711889"/>
                        <a:gd name="connsiteX2" fmla="*/ 795867 w 918997"/>
                        <a:gd name="connsiteY2" fmla="*/ 229232 h 711889"/>
                        <a:gd name="connsiteX3" fmla="*/ 880533 w 918997"/>
                        <a:gd name="connsiteY3" fmla="*/ 567898 h 711889"/>
                        <a:gd name="connsiteX4" fmla="*/ 169333 w 918997"/>
                        <a:gd name="connsiteY4" fmla="*/ 703365 h 711889"/>
                        <a:gd name="connsiteX5" fmla="*/ 0 w 918997"/>
                        <a:gd name="connsiteY5" fmla="*/ 686432 h 7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997" h="711889">
                          <a:moveTo>
                            <a:pt x="16933" y="9098"/>
                          </a:moveTo>
                          <a:cubicBezTo>
                            <a:pt x="222955" y="-780"/>
                            <a:pt x="428978" y="-10657"/>
                            <a:pt x="558800" y="26032"/>
                          </a:cubicBezTo>
                          <a:cubicBezTo>
                            <a:pt x="688622" y="62721"/>
                            <a:pt x="742245" y="138921"/>
                            <a:pt x="795867" y="229232"/>
                          </a:cubicBezTo>
                          <a:cubicBezTo>
                            <a:pt x="849489" y="319543"/>
                            <a:pt x="984955" y="488876"/>
                            <a:pt x="880533" y="567898"/>
                          </a:cubicBezTo>
                          <a:cubicBezTo>
                            <a:pt x="776111" y="646920"/>
                            <a:pt x="316089" y="683609"/>
                            <a:pt x="169333" y="703365"/>
                          </a:cubicBezTo>
                          <a:cubicBezTo>
                            <a:pt x="22578" y="723121"/>
                            <a:pt x="11289" y="704776"/>
                            <a:pt x="0" y="686432"/>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18" name="Freeform: Shape 117">
                      <a:extLst>
                        <a:ext uri="{FF2B5EF4-FFF2-40B4-BE49-F238E27FC236}">
                          <a16:creationId xmlns:a16="http://schemas.microsoft.com/office/drawing/2014/main" id="{65965643-D9D7-4295-8231-1562115A26A2}"/>
                        </a:ext>
                      </a:extLst>
                    </p:cNvPr>
                    <p:cNvSpPr/>
                    <p:nvPr/>
                  </p:nvSpPr>
                  <p:spPr>
                    <a:xfrm>
                      <a:off x="483330" y="441666"/>
                      <a:ext cx="1634271" cy="2717002"/>
                    </a:xfrm>
                    <a:custGeom>
                      <a:avLst/>
                      <a:gdLst>
                        <a:gd name="connsiteX0" fmla="*/ 1787483 w 1889083"/>
                        <a:gd name="connsiteY0" fmla="*/ 0 h 2717002"/>
                        <a:gd name="connsiteX1" fmla="*/ 957749 w 1889083"/>
                        <a:gd name="connsiteY1" fmla="*/ 169334 h 2717002"/>
                        <a:gd name="connsiteX2" fmla="*/ 686816 w 1889083"/>
                        <a:gd name="connsiteY2" fmla="*/ 474134 h 2717002"/>
                        <a:gd name="connsiteX3" fmla="*/ 246549 w 1889083"/>
                        <a:gd name="connsiteY3" fmla="*/ 829734 h 2717002"/>
                        <a:gd name="connsiteX4" fmla="*/ 43349 w 1889083"/>
                        <a:gd name="connsiteY4" fmla="*/ 1286934 h 2717002"/>
                        <a:gd name="connsiteX5" fmla="*/ 60283 w 1889083"/>
                        <a:gd name="connsiteY5" fmla="*/ 1557867 h 2717002"/>
                        <a:gd name="connsiteX6" fmla="*/ 669883 w 1889083"/>
                        <a:gd name="connsiteY6" fmla="*/ 2116667 h 2717002"/>
                        <a:gd name="connsiteX7" fmla="*/ 1194816 w 1889083"/>
                        <a:gd name="connsiteY7" fmla="*/ 2302934 h 2717002"/>
                        <a:gd name="connsiteX8" fmla="*/ 1262549 w 1889083"/>
                        <a:gd name="connsiteY8" fmla="*/ 2692400 h 2717002"/>
                        <a:gd name="connsiteX9" fmla="*/ 1685883 w 1889083"/>
                        <a:gd name="connsiteY9" fmla="*/ 2641600 h 2717002"/>
                        <a:gd name="connsiteX10" fmla="*/ 1635083 w 1889083"/>
                        <a:gd name="connsiteY10" fmla="*/ 2353734 h 2717002"/>
                        <a:gd name="connsiteX11" fmla="*/ 1499616 w 1889083"/>
                        <a:gd name="connsiteY11" fmla="*/ 2523067 h 2717002"/>
                        <a:gd name="connsiteX12" fmla="*/ 1381083 w 1889083"/>
                        <a:gd name="connsiteY12" fmla="*/ 2252134 h 2717002"/>
                        <a:gd name="connsiteX13" fmla="*/ 720683 w 1889083"/>
                        <a:gd name="connsiteY13" fmla="*/ 1574800 h 2717002"/>
                        <a:gd name="connsiteX14" fmla="*/ 415883 w 1889083"/>
                        <a:gd name="connsiteY14" fmla="*/ 1354667 h 2717002"/>
                        <a:gd name="connsiteX15" fmla="*/ 923883 w 1889083"/>
                        <a:gd name="connsiteY15" fmla="*/ 1032934 h 2717002"/>
                        <a:gd name="connsiteX16" fmla="*/ 1313349 w 1889083"/>
                        <a:gd name="connsiteY16" fmla="*/ 575734 h 2717002"/>
                        <a:gd name="connsiteX17" fmla="*/ 1685883 w 1889083"/>
                        <a:gd name="connsiteY17" fmla="*/ 643467 h 2717002"/>
                        <a:gd name="connsiteX18" fmla="*/ 1889083 w 1889083"/>
                        <a:gd name="connsiteY18" fmla="*/ 643467 h 2717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9083" h="2717002">
                          <a:moveTo>
                            <a:pt x="1787483" y="0"/>
                          </a:moveTo>
                          <a:cubicBezTo>
                            <a:pt x="1464338" y="45156"/>
                            <a:pt x="1141193" y="90312"/>
                            <a:pt x="957749" y="169334"/>
                          </a:cubicBezTo>
                          <a:cubicBezTo>
                            <a:pt x="774305" y="248356"/>
                            <a:pt x="805349" y="364067"/>
                            <a:pt x="686816" y="474134"/>
                          </a:cubicBezTo>
                          <a:cubicBezTo>
                            <a:pt x="568283" y="584201"/>
                            <a:pt x="353793" y="694267"/>
                            <a:pt x="246549" y="829734"/>
                          </a:cubicBezTo>
                          <a:cubicBezTo>
                            <a:pt x="139304" y="965201"/>
                            <a:pt x="74393" y="1165578"/>
                            <a:pt x="43349" y="1286934"/>
                          </a:cubicBezTo>
                          <a:cubicBezTo>
                            <a:pt x="12305" y="1408290"/>
                            <a:pt x="-44139" y="1419578"/>
                            <a:pt x="60283" y="1557867"/>
                          </a:cubicBezTo>
                          <a:cubicBezTo>
                            <a:pt x="164705" y="1696156"/>
                            <a:pt x="480794" y="1992489"/>
                            <a:pt x="669883" y="2116667"/>
                          </a:cubicBezTo>
                          <a:cubicBezTo>
                            <a:pt x="858972" y="2240845"/>
                            <a:pt x="1096038" y="2206979"/>
                            <a:pt x="1194816" y="2302934"/>
                          </a:cubicBezTo>
                          <a:cubicBezTo>
                            <a:pt x="1293594" y="2398889"/>
                            <a:pt x="1180705" y="2635956"/>
                            <a:pt x="1262549" y="2692400"/>
                          </a:cubicBezTo>
                          <a:cubicBezTo>
                            <a:pt x="1344393" y="2748844"/>
                            <a:pt x="1623794" y="2698044"/>
                            <a:pt x="1685883" y="2641600"/>
                          </a:cubicBezTo>
                          <a:cubicBezTo>
                            <a:pt x="1747972" y="2585156"/>
                            <a:pt x="1666127" y="2373489"/>
                            <a:pt x="1635083" y="2353734"/>
                          </a:cubicBezTo>
                          <a:cubicBezTo>
                            <a:pt x="1604039" y="2333979"/>
                            <a:pt x="1541949" y="2540000"/>
                            <a:pt x="1499616" y="2523067"/>
                          </a:cubicBezTo>
                          <a:cubicBezTo>
                            <a:pt x="1457283" y="2506134"/>
                            <a:pt x="1510905" y="2410178"/>
                            <a:pt x="1381083" y="2252134"/>
                          </a:cubicBezTo>
                          <a:cubicBezTo>
                            <a:pt x="1251261" y="2094090"/>
                            <a:pt x="881550" y="1724378"/>
                            <a:pt x="720683" y="1574800"/>
                          </a:cubicBezTo>
                          <a:cubicBezTo>
                            <a:pt x="559816" y="1425222"/>
                            <a:pt x="382016" y="1444978"/>
                            <a:pt x="415883" y="1354667"/>
                          </a:cubicBezTo>
                          <a:cubicBezTo>
                            <a:pt x="449750" y="1264356"/>
                            <a:pt x="774305" y="1162756"/>
                            <a:pt x="923883" y="1032934"/>
                          </a:cubicBezTo>
                          <a:cubicBezTo>
                            <a:pt x="1073461" y="903112"/>
                            <a:pt x="1186349" y="640645"/>
                            <a:pt x="1313349" y="575734"/>
                          </a:cubicBezTo>
                          <a:cubicBezTo>
                            <a:pt x="1440349" y="510823"/>
                            <a:pt x="1589927" y="632178"/>
                            <a:pt x="1685883" y="643467"/>
                          </a:cubicBezTo>
                          <a:cubicBezTo>
                            <a:pt x="1781839" y="654756"/>
                            <a:pt x="1835461" y="649111"/>
                            <a:pt x="1889083" y="643467"/>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sp>
                <p:nvSpPr>
                  <p:cNvPr id="115" name="Freeform: Shape 114">
                    <a:extLst>
                      <a:ext uri="{FF2B5EF4-FFF2-40B4-BE49-F238E27FC236}">
                        <a16:creationId xmlns:a16="http://schemas.microsoft.com/office/drawing/2014/main" id="{86BD1FE3-769B-427A-A23C-CFF0D89286BB}"/>
                      </a:ext>
                    </a:extLst>
                  </p:cNvPr>
                  <p:cNvSpPr/>
                  <p:nvPr/>
                </p:nvSpPr>
                <p:spPr>
                  <a:xfrm>
                    <a:off x="2377564" y="1437001"/>
                    <a:ext cx="203200" cy="169334"/>
                  </a:xfrm>
                  <a:custGeom>
                    <a:avLst/>
                    <a:gdLst>
                      <a:gd name="connsiteX0" fmla="*/ 0 w 203200"/>
                      <a:gd name="connsiteY0" fmla="*/ 0 h 169334"/>
                      <a:gd name="connsiteX1" fmla="*/ 101600 w 203200"/>
                      <a:gd name="connsiteY1" fmla="*/ 169334 h 169334"/>
                      <a:gd name="connsiteX2" fmla="*/ 203200 w 203200"/>
                      <a:gd name="connsiteY2" fmla="*/ 0 h 169334"/>
                    </a:gdLst>
                    <a:ahLst/>
                    <a:cxnLst>
                      <a:cxn ang="0">
                        <a:pos x="connsiteX0" y="connsiteY0"/>
                      </a:cxn>
                      <a:cxn ang="0">
                        <a:pos x="connsiteX1" y="connsiteY1"/>
                      </a:cxn>
                      <a:cxn ang="0">
                        <a:pos x="connsiteX2" y="connsiteY2"/>
                      </a:cxn>
                    </a:cxnLst>
                    <a:rect l="l" t="t" r="r" b="b"/>
                    <a:pathLst>
                      <a:path w="203200" h="169334">
                        <a:moveTo>
                          <a:pt x="0" y="0"/>
                        </a:moveTo>
                        <a:cubicBezTo>
                          <a:pt x="33866" y="84667"/>
                          <a:pt x="67733" y="169334"/>
                          <a:pt x="101600" y="169334"/>
                        </a:cubicBezTo>
                        <a:cubicBezTo>
                          <a:pt x="135467" y="169334"/>
                          <a:pt x="169333" y="84667"/>
                          <a:pt x="203200" y="0"/>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grpSp>
          <p:sp>
            <p:nvSpPr>
              <p:cNvPr id="104" name="Circle: Hollow 103">
                <a:extLst>
                  <a:ext uri="{FF2B5EF4-FFF2-40B4-BE49-F238E27FC236}">
                    <a16:creationId xmlns:a16="http://schemas.microsoft.com/office/drawing/2014/main" id="{6A3A9B28-9AF9-4899-87B4-520B6A37B605}"/>
                  </a:ext>
                </a:extLst>
              </p:cNvPr>
              <p:cNvSpPr/>
              <p:nvPr/>
            </p:nvSpPr>
            <p:spPr>
              <a:xfrm>
                <a:off x="2962656" y="2348180"/>
                <a:ext cx="242570" cy="264160"/>
              </a:xfrm>
              <a:prstGeom prst="donut">
                <a:avLst/>
              </a:prstGeom>
              <a:solidFill>
                <a:srgbClr val="C0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05" name="Frame 104">
                <a:extLst>
                  <a:ext uri="{FF2B5EF4-FFF2-40B4-BE49-F238E27FC236}">
                    <a16:creationId xmlns:a16="http://schemas.microsoft.com/office/drawing/2014/main" id="{5AF750DC-904A-4E59-9ECA-043AF39E977E}"/>
                  </a:ext>
                </a:extLst>
              </p:cNvPr>
              <p:cNvSpPr/>
              <p:nvPr/>
            </p:nvSpPr>
            <p:spPr>
              <a:xfrm>
                <a:off x="3577133" y="2348180"/>
                <a:ext cx="235585" cy="234950"/>
              </a:xfrm>
              <a:prstGeom prst="frame">
                <a:avLst/>
              </a:pr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06" name="Text Box 2">
                <a:extLst>
                  <a:ext uri="{FF2B5EF4-FFF2-40B4-BE49-F238E27FC236}">
                    <a16:creationId xmlns:a16="http://schemas.microsoft.com/office/drawing/2014/main" id="{33D9739B-3AA6-4E18-880F-6F01DE1FA548}"/>
                  </a:ext>
                </a:extLst>
              </p:cNvPr>
              <p:cNvSpPr txBox="1">
                <a:spLocks noChangeArrowheads="1"/>
              </p:cNvSpPr>
              <p:nvPr/>
            </p:nvSpPr>
            <p:spPr bwMode="auto">
              <a:xfrm>
                <a:off x="1821485" y="1375258"/>
                <a:ext cx="2581910" cy="37274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80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Intended reach endpoint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7" name="Straight Connector 106">
                <a:extLst>
                  <a:ext uri="{FF2B5EF4-FFF2-40B4-BE49-F238E27FC236}">
                    <a16:creationId xmlns:a16="http://schemas.microsoft.com/office/drawing/2014/main" id="{2838A334-C094-4ED3-8FED-1EBF1EEF95EF}"/>
                  </a:ext>
                </a:extLst>
              </p:cNvPr>
              <p:cNvCxnSpPr/>
              <p:nvPr/>
            </p:nvCxnSpPr>
            <p:spPr>
              <a:xfrm flipH="1">
                <a:off x="3065069" y="1719072"/>
                <a:ext cx="226771" cy="672795"/>
              </a:xfrm>
              <a:prstGeom prst="line">
                <a:avLst/>
              </a:prstGeom>
            </p:spPr>
            <p:style>
              <a:lnRef idx="3">
                <a:schemeClr val="accent2"/>
              </a:lnRef>
              <a:fillRef idx="0">
                <a:schemeClr val="accent2"/>
              </a:fillRef>
              <a:effectRef idx="2">
                <a:schemeClr val="accent2"/>
              </a:effectRef>
              <a:fontRef idx="minor">
                <a:schemeClr val="tx1"/>
              </a:fontRef>
            </p:style>
          </p:cxnSp>
          <p:sp>
            <p:nvSpPr>
              <p:cNvPr id="108" name="Text Box 2">
                <a:extLst>
                  <a:ext uri="{FF2B5EF4-FFF2-40B4-BE49-F238E27FC236}">
                    <a16:creationId xmlns:a16="http://schemas.microsoft.com/office/drawing/2014/main" id="{DDADDCAF-FF05-4D11-BA81-6368AF080778}"/>
                  </a:ext>
                </a:extLst>
              </p:cNvPr>
              <p:cNvSpPr txBox="1">
                <a:spLocks noChangeArrowheads="1"/>
              </p:cNvSpPr>
              <p:nvPr/>
            </p:nvSpPr>
            <p:spPr bwMode="auto">
              <a:xfrm>
                <a:off x="1814170" y="2757831"/>
                <a:ext cx="2574925" cy="7531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Launch </a:t>
                </a:r>
                <a:r>
                  <a:rPr lang="en-GB"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pulse</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towards </a:t>
                </a:r>
                <a:r>
                  <a:rPr lang="en-GB"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initial equilibrium point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500A559B-6CDB-41BF-AF03-926DD922821E}"/>
                  </a:ext>
                </a:extLst>
              </p:cNvPr>
              <p:cNvSpPr/>
              <p:nvPr/>
            </p:nvSpPr>
            <p:spPr>
              <a:xfrm>
                <a:off x="1569872" y="1694231"/>
                <a:ext cx="2032369" cy="742061"/>
              </a:xfrm>
              <a:custGeom>
                <a:avLst/>
                <a:gdLst>
                  <a:gd name="connsiteX0" fmla="*/ 0 w 2032369"/>
                  <a:gd name="connsiteY0" fmla="*/ 829714 h 888549"/>
                  <a:gd name="connsiteX1" fmla="*/ 248717 w 2032369"/>
                  <a:gd name="connsiteY1" fmla="*/ 449323 h 888549"/>
                  <a:gd name="connsiteX2" fmla="*/ 563270 w 2032369"/>
                  <a:gd name="connsiteY2" fmla="*/ 76248 h 888549"/>
                  <a:gd name="connsiteX3" fmla="*/ 811987 w 2032369"/>
                  <a:gd name="connsiteY3" fmla="*/ 10411 h 888549"/>
                  <a:gd name="connsiteX4" fmla="*/ 1031443 w 2032369"/>
                  <a:gd name="connsiteY4" fmla="*/ 222552 h 888549"/>
                  <a:gd name="connsiteX5" fmla="*/ 1228954 w 2032369"/>
                  <a:gd name="connsiteY5" fmla="*/ 485899 h 888549"/>
                  <a:gd name="connsiteX6" fmla="*/ 1463040 w 2032369"/>
                  <a:gd name="connsiteY6" fmla="*/ 690725 h 888549"/>
                  <a:gd name="connsiteX7" fmla="*/ 1631290 w 2032369"/>
                  <a:gd name="connsiteY7" fmla="*/ 771192 h 888549"/>
                  <a:gd name="connsiteX8" fmla="*/ 1880006 w 2032369"/>
                  <a:gd name="connsiteY8" fmla="*/ 837029 h 888549"/>
                  <a:gd name="connsiteX9" fmla="*/ 2018995 w 2032369"/>
                  <a:gd name="connsiteY9" fmla="*/ 880920 h 888549"/>
                  <a:gd name="connsiteX10" fmla="*/ 2018995 w 2032369"/>
                  <a:gd name="connsiteY10" fmla="*/ 888235 h 88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2369" h="888549">
                    <a:moveTo>
                      <a:pt x="0" y="829714"/>
                    </a:moveTo>
                    <a:cubicBezTo>
                      <a:pt x="77419" y="702307"/>
                      <a:pt x="154839" y="574901"/>
                      <a:pt x="248717" y="449323"/>
                    </a:cubicBezTo>
                    <a:cubicBezTo>
                      <a:pt x="342595" y="323745"/>
                      <a:pt x="469392" y="149400"/>
                      <a:pt x="563270" y="76248"/>
                    </a:cubicBezTo>
                    <a:cubicBezTo>
                      <a:pt x="657148" y="3096"/>
                      <a:pt x="733958" y="-13973"/>
                      <a:pt x="811987" y="10411"/>
                    </a:cubicBezTo>
                    <a:cubicBezTo>
                      <a:pt x="890016" y="34795"/>
                      <a:pt x="961949" y="143304"/>
                      <a:pt x="1031443" y="222552"/>
                    </a:cubicBezTo>
                    <a:cubicBezTo>
                      <a:pt x="1100937" y="301800"/>
                      <a:pt x="1157021" y="407870"/>
                      <a:pt x="1228954" y="485899"/>
                    </a:cubicBezTo>
                    <a:cubicBezTo>
                      <a:pt x="1300887" y="563928"/>
                      <a:pt x="1395984" y="643176"/>
                      <a:pt x="1463040" y="690725"/>
                    </a:cubicBezTo>
                    <a:cubicBezTo>
                      <a:pt x="1530096" y="738274"/>
                      <a:pt x="1561796" y="746808"/>
                      <a:pt x="1631290" y="771192"/>
                    </a:cubicBezTo>
                    <a:cubicBezTo>
                      <a:pt x="1700784" y="795576"/>
                      <a:pt x="1815389" y="818741"/>
                      <a:pt x="1880006" y="837029"/>
                    </a:cubicBezTo>
                    <a:cubicBezTo>
                      <a:pt x="1944623" y="855317"/>
                      <a:pt x="1995830" y="872386"/>
                      <a:pt x="2018995" y="880920"/>
                    </a:cubicBezTo>
                    <a:cubicBezTo>
                      <a:pt x="2042160" y="889454"/>
                      <a:pt x="2030577" y="888844"/>
                      <a:pt x="2018995" y="888235"/>
                    </a:cubicBezTo>
                  </a:path>
                </a:pathLst>
              </a:cu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0" name="Text Box 2">
                <a:extLst>
                  <a:ext uri="{FF2B5EF4-FFF2-40B4-BE49-F238E27FC236}">
                    <a16:creationId xmlns:a16="http://schemas.microsoft.com/office/drawing/2014/main" id="{15ECF542-9BE9-44D2-B4FE-1796CA544490}"/>
                  </a:ext>
                </a:extLst>
              </p:cNvPr>
              <p:cNvSpPr txBox="1">
                <a:spLocks noChangeArrowheads="1"/>
              </p:cNvSpPr>
              <p:nvPr/>
            </p:nvSpPr>
            <p:spPr bwMode="auto">
              <a:xfrm>
                <a:off x="3152851" y="1828800"/>
                <a:ext cx="2581910" cy="37274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Hand speed profile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9C6B362D-1D21-437A-874D-E18B391F8F3F}"/>
                  </a:ext>
                </a:extLst>
              </p:cNvPr>
              <p:cNvSpPr/>
              <p:nvPr/>
            </p:nvSpPr>
            <p:spPr>
              <a:xfrm>
                <a:off x="1569872" y="2450745"/>
                <a:ext cx="2109674" cy="230505"/>
              </a:xfrm>
              <a:custGeom>
                <a:avLst/>
                <a:gdLst>
                  <a:gd name="connsiteX0" fmla="*/ 0 w 2040940"/>
                  <a:gd name="connsiteY0" fmla="*/ 0 h 230600"/>
                  <a:gd name="connsiteX1" fmla="*/ 102412 w 2040940"/>
                  <a:gd name="connsiteY1" fmla="*/ 124358 h 230600"/>
                  <a:gd name="connsiteX2" fmla="*/ 256032 w 2040940"/>
                  <a:gd name="connsiteY2" fmla="*/ 212140 h 230600"/>
                  <a:gd name="connsiteX3" fmla="*/ 475488 w 2040940"/>
                  <a:gd name="connsiteY3" fmla="*/ 226771 h 230600"/>
                  <a:gd name="connsiteX4" fmla="*/ 1053388 w 2040940"/>
                  <a:gd name="connsiteY4" fmla="*/ 160934 h 230600"/>
                  <a:gd name="connsiteX5" fmla="*/ 2040940 w 2040940"/>
                  <a:gd name="connsiteY5" fmla="*/ 21945 h 23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940" h="230600">
                    <a:moveTo>
                      <a:pt x="0" y="0"/>
                    </a:moveTo>
                    <a:cubicBezTo>
                      <a:pt x="29870" y="44500"/>
                      <a:pt x="59740" y="89001"/>
                      <a:pt x="102412" y="124358"/>
                    </a:cubicBezTo>
                    <a:cubicBezTo>
                      <a:pt x="145084" y="159715"/>
                      <a:pt x="193853" y="195071"/>
                      <a:pt x="256032" y="212140"/>
                    </a:cubicBezTo>
                    <a:cubicBezTo>
                      <a:pt x="318211" y="229209"/>
                      <a:pt x="342595" y="235305"/>
                      <a:pt x="475488" y="226771"/>
                    </a:cubicBezTo>
                    <a:cubicBezTo>
                      <a:pt x="608381" y="218237"/>
                      <a:pt x="1053388" y="160934"/>
                      <a:pt x="1053388" y="160934"/>
                    </a:cubicBezTo>
                    <a:lnTo>
                      <a:pt x="2040940" y="21945"/>
                    </a:lnTo>
                  </a:path>
                </a:pathLst>
              </a:custGeom>
              <a:noFill/>
              <a:ln w="28575">
                <a:solidFill>
                  <a:srgbClr val="0070C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67" name="Group 66">
              <a:extLst>
                <a:ext uri="{FF2B5EF4-FFF2-40B4-BE49-F238E27FC236}">
                  <a16:creationId xmlns:a16="http://schemas.microsoft.com/office/drawing/2014/main" id="{5A3D7EF8-B21D-445E-AA51-F56C5CF47988}"/>
                </a:ext>
              </a:extLst>
            </p:cNvPr>
            <p:cNvGrpSpPr/>
            <p:nvPr/>
          </p:nvGrpSpPr>
          <p:grpSpPr>
            <a:xfrm>
              <a:off x="18585339" y="13876179"/>
              <a:ext cx="4446904" cy="2953386"/>
              <a:chOff x="0" y="0"/>
              <a:chExt cx="4446980" cy="2953386"/>
            </a:xfrm>
          </p:grpSpPr>
          <p:grpSp>
            <p:nvGrpSpPr>
              <p:cNvPr id="86" name="Group 85">
                <a:extLst>
                  <a:ext uri="{FF2B5EF4-FFF2-40B4-BE49-F238E27FC236}">
                    <a16:creationId xmlns:a16="http://schemas.microsoft.com/office/drawing/2014/main" id="{42A010D7-F6BB-4684-AD48-1744594E85D5}"/>
                  </a:ext>
                </a:extLst>
              </p:cNvPr>
              <p:cNvGrpSpPr/>
              <p:nvPr/>
            </p:nvGrpSpPr>
            <p:grpSpPr>
              <a:xfrm>
                <a:off x="0" y="0"/>
                <a:ext cx="3359689" cy="2953386"/>
                <a:chOff x="0" y="0"/>
                <a:chExt cx="3360394" cy="2953386"/>
              </a:xfrm>
            </p:grpSpPr>
            <p:pic>
              <p:nvPicPr>
                <p:cNvPr id="96" name="Picture 95">
                  <a:extLst>
                    <a:ext uri="{FF2B5EF4-FFF2-40B4-BE49-F238E27FC236}">
                      <a16:creationId xmlns:a16="http://schemas.microsoft.com/office/drawing/2014/main" id="{0DCDC666-4C2A-49D7-B84A-897DCF9DE504}"/>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277978"/>
                  <a:ext cx="2910840" cy="2453005"/>
                </a:xfrm>
                <a:prstGeom prst="rect">
                  <a:avLst/>
                </a:prstGeom>
                <a:noFill/>
                <a:ln>
                  <a:noFill/>
                </a:ln>
              </p:spPr>
            </p:pic>
            <p:grpSp>
              <p:nvGrpSpPr>
                <p:cNvPr id="97" name="Group 96">
                  <a:extLst>
                    <a:ext uri="{FF2B5EF4-FFF2-40B4-BE49-F238E27FC236}">
                      <a16:creationId xmlns:a16="http://schemas.microsoft.com/office/drawing/2014/main" id="{6E986DAC-7DEA-4974-A135-91D8C04DF93E}"/>
                    </a:ext>
                  </a:extLst>
                </p:cNvPr>
                <p:cNvGrpSpPr/>
                <p:nvPr/>
              </p:nvGrpSpPr>
              <p:grpSpPr>
                <a:xfrm>
                  <a:off x="446227" y="0"/>
                  <a:ext cx="2914167" cy="2953386"/>
                  <a:chOff x="484428" y="84398"/>
                  <a:chExt cx="3362404" cy="3407991"/>
                </a:xfrm>
              </p:grpSpPr>
              <p:grpSp>
                <p:nvGrpSpPr>
                  <p:cNvPr id="98" name="Group 97">
                    <a:extLst>
                      <a:ext uri="{FF2B5EF4-FFF2-40B4-BE49-F238E27FC236}">
                        <a16:creationId xmlns:a16="http://schemas.microsoft.com/office/drawing/2014/main" id="{84C27D27-C594-4ECE-8681-967526781E69}"/>
                      </a:ext>
                    </a:extLst>
                  </p:cNvPr>
                  <p:cNvGrpSpPr/>
                  <p:nvPr/>
                </p:nvGrpSpPr>
                <p:grpSpPr>
                  <a:xfrm>
                    <a:off x="484428" y="84398"/>
                    <a:ext cx="3362404" cy="3407991"/>
                    <a:chOff x="483330" y="76333"/>
                    <a:chExt cx="3339372" cy="3082335"/>
                  </a:xfrm>
                </p:grpSpPr>
                <p:sp>
                  <p:nvSpPr>
                    <p:cNvPr id="100" name="Oval 99">
                      <a:extLst>
                        <a:ext uri="{FF2B5EF4-FFF2-40B4-BE49-F238E27FC236}">
                          <a16:creationId xmlns:a16="http://schemas.microsoft.com/office/drawing/2014/main" id="{2DCC57A1-C46A-496D-AA84-47E7EB607A00}"/>
                        </a:ext>
                      </a:extLst>
                    </p:cNvPr>
                    <p:cNvSpPr/>
                    <p:nvPr/>
                  </p:nvSpPr>
                  <p:spPr>
                    <a:xfrm>
                      <a:off x="1998604" y="76333"/>
                      <a:ext cx="959533" cy="1223353"/>
                    </a:xfrm>
                    <a:prstGeom prst="ellipse">
                      <a:avLst/>
                    </a:pr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01" name="Freeform: Shape 100">
                      <a:extLst>
                        <a:ext uri="{FF2B5EF4-FFF2-40B4-BE49-F238E27FC236}">
                          <a16:creationId xmlns:a16="http://schemas.microsoft.com/office/drawing/2014/main" id="{3AC08EED-7D11-4C8A-A780-09400FB23C7F}"/>
                        </a:ext>
                      </a:extLst>
                    </p:cNvPr>
                    <p:cNvSpPr/>
                    <p:nvPr/>
                  </p:nvSpPr>
                  <p:spPr>
                    <a:xfrm>
                      <a:off x="2876232" y="411182"/>
                      <a:ext cx="946470" cy="711889"/>
                    </a:xfrm>
                    <a:custGeom>
                      <a:avLst/>
                      <a:gdLst>
                        <a:gd name="connsiteX0" fmla="*/ 16933 w 918997"/>
                        <a:gd name="connsiteY0" fmla="*/ 9098 h 711889"/>
                        <a:gd name="connsiteX1" fmla="*/ 558800 w 918997"/>
                        <a:gd name="connsiteY1" fmla="*/ 26032 h 711889"/>
                        <a:gd name="connsiteX2" fmla="*/ 795867 w 918997"/>
                        <a:gd name="connsiteY2" fmla="*/ 229232 h 711889"/>
                        <a:gd name="connsiteX3" fmla="*/ 880533 w 918997"/>
                        <a:gd name="connsiteY3" fmla="*/ 567898 h 711889"/>
                        <a:gd name="connsiteX4" fmla="*/ 169333 w 918997"/>
                        <a:gd name="connsiteY4" fmla="*/ 703365 h 711889"/>
                        <a:gd name="connsiteX5" fmla="*/ 0 w 918997"/>
                        <a:gd name="connsiteY5" fmla="*/ 686432 h 7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997" h="711889">
                          <a:moveTo>
                            <a:pt x="16933" y="9098"/>
                          </a:moveTo>
                          <a:cubicBezTo>
                            <a:pt x="222955" y="-780"/>
                            <a:pt x="428978" y="-10657"/>
                            <a:pt x="558800" y="26032"/>
                          </a:cubicBezTo>
                          <a:cubicBezTo>
                            <a:pt x="688622" y="62721"/>
                            <a:pt x="742245" y="138921"/>
                            <a:pt x="795867" y="229232"/>
                          </a:cubicBezTo>
                          <a:cubicBezTo>
                            <a:pt x="849489" y="319543"/>
                            <a:pt x="984955" y="488876"/>
                            <a:pt x="880533" y="567898"/>
                          </a:cubicBezTo>
                          <a:cubicBezTo>
                            <a:pt x="776111" y="646920"/>
                            <a:pt x="316089" y="683609"/>
                            <a:pt x="169333" y="703365"/>
                          </a:cubicBezTo>
                          <a:cubicBezTo>
                            <a:pt x="22578" y="723121"/>
                            <a:pt x="11289" y="704776"/>
                            <a:pt x="0" y="686432"/>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02" name="Freeform: Shape 101">
                      <a:extLst>
                        <a:ext uri="{FF2B5EF4-FFF2-40B4-BE49-F238E27FC236}">
                          <a16:creationId xmlns:a16="http://schemas.microsoft.com/office/drawing/2014/main" id="{30B538A4-F3BD-4B10-A36A-D69081149D76}"/>
                        </a:ext>
                      </a:extLst>
                    </p:cNvPr>
                    <p:cNvSpPr/>
                    <p:nvPr/>
                  </p:nvSpPr>
                  <p:spPr>
                    <a:xfrm>
                      <a:off x="483330" y="441666"/>
                      <a:ext cx="1634271" cy="2717002"/>
                    </a:xfrm>
                    <a:custGeom>
                      <a:avLst/>
                      <a:gdLst>
                        <a:gd name="connsiteX0" fmla="*/ 1787483 w 1889083"/>
                        <a:gd name="connsiteY0" fmla="*/ 0 h 2717002"/>
                        <a:gd name="connsiteX1" fmla="*/ 957749 w 1889083"/>
                        <a:gd name="connsiteY1" fmla="*/ 169334 h 2717002"/>
                        <a:gd name="connsiteX2" fmla="*/ 686816 w 1889083"/>
                        <a:gd name="connsiteY2" fmla="*/ 474134 h 2717002"/>
                        <a:gd name="connsiteX3" fmla="*/ 246549 w 1889083"/>
                        <a:gd name="connsiteY3" fmla="*/ 829734 h 2717002"/>
                        <a:gd name="connsiteX4" fmla="*/ 43349 w 1889083"/>
                        <a:gd name="connsiteY4" fmla="*/ 1286934 h 2717002"/>
                        <a:gd name="connsiteX5" fmla="*/ 60283 w 1889083"/>
                        <a:gd name="connsiteY5" fmla="*/ 1557867 h 2717002"/>
                        <a:gd name="connsiteX6" fmla="*/ 669883 w 1889083"/>
                        <a:gd name="connsiteY6" fmla="*/ 2116667 h 2717002"/>
                        <a:gd name="connsiteX7" fmla="*/ 1194816 w 1889083"/>
                        <a:gd name="connsiteY7" fmla="*/ 2302934 h 2717002"/>
                        <a:gd name="connsiteX8" fmla="*/ 1262549 w 1889083"/>
                        <a:gd name="connsiteY8" fmla="*/ 2692400 h 2717002"/>
                        <a:gd name="connsiteX9" fmla="*/ 1685883 w 1889083"/>
                        <a:gd name="connsiteY9" fmla="*/ 2641600 h 2717002"/>
                        <a:gd name="connsiteX10" fmla="*/ 1635083 w 1889083"/>
                        <a:gd name="connsiteY10" fmla="*/ 2353734 h 2717002"/>
                        <a:gd name="connsiteX11" fmla="*/ 1499616 w 1889083"/>
                        <a:gd name="connsiteY11" fmla="*/ 2523067 h 2717002"/>
                        <a:gd name="connsiteX12" fmla="*/ 1381083 w 1889083"/>
                        <a:gd name="connsiteY12" fmla="*/ 2252134 h 2717002"/>
                        <a:gd name="connsiteX13" fmla="*/ 720683 w 1889083"/>
                        <a:gd name="connsiteY13" fmla="*/ 1574800 h 2717002"/>
                        <a:gd name="connsiteX14" fmla="*/ 415883 w 1889083"/>
                        <a:gd name="connsiteY14" fmla="*/ 1354667 h 2717002"/>
                        <a:gd name="connsiteX15" fmla="*/ 923883 w 1889083"/>
                        <a:gd name="connsiteY15" fmla="*/ 1032934 h 2717002"/>
                        <a:gd name="connsiteX16" fmla="*/ 1313349 w 1889083"/>
                        <a:gd name="connsiteY16" fmla="*/ 575734 h 2717002"/>
                        <a:gd name="connsiteX17" fmla="*/ 1685883 w 1889083"/>
                        <a:gd name="connsiteY17" fmla="*/ 643467 h 2717002"/>
                        <a:gd name="connsiteX18" fmla="*/ 1889083 w 1889083"/>
                        <a:gd name="connsiteY18" fmla="*/ 643467 h 2717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9083" h="2717002">
                          <a:moveTo>
                            <a:pt x="1787483" y="0"/>
                          </a:moveTo>
                          <a:cubicBezTo>
                            <a:pt x="1464338" y="45156"/>
                            <a:pt x="1141193" y="90312"/>
                            <a:pt x="957749" y="169334"/>
                          </a:cubicBezTo>
                          <a:cubicBezTo>
                            <a:pt x="774305" y="248356"/>
                            <a:pt x="805349" y="364067"/>
                            <a:pt x="686816" y="474134"/>
                          </a:cubicBezTo>
                          <a:cubicBezTo>
                            <a:pt x="568283" y="584201"/>
                            <a:pt x="353793" y="694267"/>
                            <a:pt x="246549" y="829734"/>
                          </a:cubicBezTo>
                          <a:cubicBezTo>
                            <a:pt x="139304" y="965201"/>
                            <a:pt x="74393" y="1165578"/>
                            <a:pt x="43349" y="1286934"/>
                          </a:cubicBezTo>
                          <a:cubicBezTo>
                            <a:pt x="12305" y="1408290"/>
                            <a:pt x="-44139" y="1419578"/>
                            <a:pt x="60283" y="1557867"/>
                          </a:cubicBezTo>
                          <a:cubicBezTo>
                            <a:pt x="164705" y="1696156"/>
                            <a:pt x="480794" y="1992489"/>
                            <a:pt x="669883" y="2116667"/>
                          </a:cubicBezTo>
                          <a:cubicBezTo>
                            <a:pt x="858972" y="2240845"/>
                            <a:pt x="1096038" y="2206979"/>
                            <a:pt x="1194816" y="2302934"/>
                          </a:cubicBezTo>
                          <a:cubicBezTo>
                            <a:pt x="1293594" y="2398889"/>
                            <a:pt x="1180705" y="2635956"/>
                            <a:pt x="1262549" y="2692400"/>
                          </a:cubicBezTo>
                          <a:cubicBezTo>
                            <a:pt x="1344393" y="2748844"/>
                            <a:pt x="1623794" y="2698044"/>
                            <a:pt x="1685883" y="2641600"/>
                          </a:cubicBezTo>
                          <a:cubicBezTo>
                            <a:pt x="1747972" y="2585156"/>
                            <a:pt x="1666127" y="2373489"/>
                            <a:pt x="1635083" y="2353734"/>
                          </a:cubicBezTo>
                          <a:cubicBezTo>
                            <a:pt x="1604039" y="2333979"/>
                            <a:pt x="1541949" y="2540000"/>
                            <a:pt x="1499616" y="2523067"/>
                          </a:cubicBezTo>
                          <a:cubicBezTo>
                            <a:pt x="1457283" y="2506134"/>
                            <a:pt x="1510905" y="2410178"/>
                            <a:pt x="1381083" y="2252134"/>
                          </a:cubicBezTo>
                          <a:cubicBezTo>
                            <a:pt x="1251261" y="2094090"/>
                            <a:pt x="881550" y="1724378"/>
                            <a:pt x="720683" y="1574800"/>
                          </a:cubicBezTo>
                          <a:cubicBezTo>
                            <a:pt x="559816" y="1425222"/>
                            <a:pt x="382016" y="1444978"/>
                            <a:pt x="415883" y="1354667"/>
                          </a:cubicBezTo>
                          <a:cubicBezTo>
                            <a:pt x="449750" y="1264356"/>
                            <a:pt x="774305" y="1162756"/>
                            <a:pt x="923883" y="1032934"/>
                          </a:cubicBezTo>
                          <a:cubicBezTo>
                            <a:pt x="1073461" y="903112"/>
                            <a:pt x="1186349" y="640645"/>
                            <a:pt x="1313349" y="575734"/>
                          </a:cubicBezTo>
                          <a:cubicBezTo>
                            <a:pt x="1440349" y="510823"/>
                            <a:pt x="1589927" y="632178"/>
                            <a:pt x="1685883" y="643467"/>
                          </a:cubicBezTo>
                          <a:cubicBezTo>
                            <a:pt x="1781839" y="654756"/>
                            <a:pt x="1835461" y="649111"/>
                            <a:pt x="1889083" y="643467"/>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sp>
                <p:nvSpPr>
                  <p:cNvPr id="99" name="Freeform: Shape 98">
                    <a:extLst>
                      <a:ext uri="{FF2B5EF4-FFF2-40B4-BE49-F238E27FC236}">
                        <a16:creationId xmlns:a16="http://schemas.microsoft.com/office/drawing/2014/main" id="{442DC71F-ACB1-405F-8088-66FA718F0DC9}"/>
                      </a:ext>
                    </a:extLst>
                  </p:cNvPr>
                  <p:cNvSpPr/>
                  <p:nvPr/>
                </p:nvSpPr>
                <p:spPr>
                  <a:xfrm>
                    <a:off x="2377564" y="1437001"/>
                    <a:ext cx="203200" cy="169334"/>
                  </a:xfrm>
                  <a:custGeom>
                    <a:avLst/>
                    <a:gdLst>
                      <a:gd name="connsiteX0" fmla="*/ 0 w 203200"/>
                      <a:gd name="connsiteY0" fmla="*/ 0 h 169334"/>
                      <a:gd name="connsiteX1" fmla="*/ 101600 w 203200"/>
                      <a:gd name="connsiteY1" fmla="*/ 169334 h 169334"/>
                      <a:gd name="connsiteX2" fmla="*/ 203200 w 203200"/>
                      <a:gd name="connsiteY2" fmla="*/ 0 h 169334"/>
                    </a:gdLst>
                    <a:ahLst/>
                    <a:cxnLst>
                      <a:cxn ang="0">
                        <a:pos x="connsiteX0" y="connsiteY0"/>
                      </a:cxn>
                      <a:cxn ang="0">
                        <a:pos x="connsiteX1" y="connsiteY1"/>
                      </a:cxn>
                      <a:cxn ang="0">
                        <a:pos x="connsiteX2" y="connsiteY2"/>
                      </a:cxn>
                    </a:cxnLst>
                    <a:rect l="l" t="t" r="r" b="b"/>
                    <a:pathLst>
                      <a:path w="203200" h="169334">
                        <a:moveTo>
                          <a:pt x="0" y="0"/>
                        </a:moveTo>
                        <a:cubicBezTo>
                          <a:pt x="33866" y="84667"/>
                          <a:pt x="67733" y="169334"/>
                          <a:pt x="101600" y="169334"/>
                        </a:cubicBezTo>
                        <a:cubicBezTo>
                          <a:pt x="135467" y="169334"/>
                          <a:pt x="169333" y="84667"/>
                          <a:pt x="203200" y="0"/>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grpSp>
          <p:sp>
            <p:nvSpPr>
              <p:cNvPr id="87" name="Freeform: Shape 86">
                <a:extLst>
                  <a:ext uri="{FF2B5EF4-FFF2-40B4-BE49-F238E27FC236}">
                    <a16:creationId xmlns:a16="http://schemas.microsoft.com/office/drawing/2014/main" id="{5C1745BD-29D4-4F26-B8B5-51EB16B2A725}"/>
                  </a:ext>
                </a:extLst>
              </p:cNvPr>
              <p:cNvSpPr/>
              <p:nvPr/>
            </p:nvSpPr>
            <p:spPr>
              <a:xfrm>
                <a:off x="1569873" y="1716176"/>
                <a:ext cx="2032311" cy="742061"/>
              </a:xfrm>
              <a:custGeom>
                <a:avLst/>
                <a:gdLst>
                  <a:gd name="connsiteX0" fmla="*/ 0 w 2032369"/>
                  <a:gd name="connsiteY0" fmla="*/ 829714 h 888549"/>
                  <a:gd name="connsiteX1" fmla="*/ 248717 w 2032369"/>
                  <a:gd name="connsiteY1" fmla="*/ 449323 h 888549"/>
                  <a:gd name="connsiteX2" fmla="*/ 563270 w 2032369"/>
                  <a:gd name="connsiteY2" fmla="*/ 76248 h 888549"/>
                  <a:gd name="connsiteX3" fmla="*/ 811987 w 2032369"/>
                  <a:gd name="connsiteY3" fmla="*/ 10411 h 888549"/>
                  <a:gd name="connsiteX4" fmla="*/ 1031443 w 2032369"/>
                  <a:gd name="connsiteY4" fmla="*/ 222552 h 888549"/>
                  <a:gd name="connsiteX5" fmla="*/ 1228954 w 2032369"/>
                  <a:gd name="connsiteY5" fmla="*/ 485899 h 888549"/>
                  <a:gd name="connsiteX6" fmla="*/ 1463040 w 2032369"/>
                  <a:gd name="connsiteY6" fmla="*/ 690725 h 888549"/>
                  <a:gd name="connsiteX7" fmla="*/ 1631290 w 2032369"/>
                  <a:gd name="connsiteY7" fmla="*/ 771192 h 888549"/>
                  <a:gd name="connsiteX8" fmla="*/ 1880006 w 2032369"/>
                  <a:gd name="connsiteY8" fmla="*/ 837029 h 888549"/>
                  <a:gd name="connsiteX9" fmla="*/ 2018995 w 2032369"/>
                  <a:gd name="connsiteY9" fmla="*/ 880920 h 888549"/>
                  <a:gd name="connsiteX10" fmla="*/ 2018995 w 2032369"/>
                  <a:gd name="connsiteY10" fmla="*/ 888235 h 88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2369" h="888549">
                    <a:moveTo>
                      <a:pt x="0" y="829714"/>
                    </a:moveTo>
                    <a:cubicBezTo>
                      <a:pt x="77419" y="702307"/>
                      <a:pt x="154839" y="574901"/>
                      <a:pt x="248717" y="449323"/>
                    </a:cubicBezTo>
                    <a:cubicBezTo>
                      <a:pt x="342595" y="323745"/>
                      <a:pt x="469392" y="149400"/>
                      <a:pt x="563270" y="76248"/>
                    </a:cubicBezTo>
                    <a:cubicBezTo>
                      <a:pt x="657148" y="3096"/>
                      <a:pt x="733958" y="-13973"/>
                      <a:pt x="811987" y="10411"/>
                    </a:cubicBezTo>
                    <a:cubicBezTo>
                      <a:pt x="890016" y="34795"/>
                      <a:pt x="961949" y="143304"/>
                      <a:pt x="1031443" y="222552"/>
                    </a:cubicBezTo>
                    <a:cubicBezTo>
                      <a:pt x="1100937" y="301800"/>
                      <a:pt x="1157021" y="407870"/>
                      <a:pt x="1228954" y="485899"/>
                    </a:cubicBezTo>
                    <a:cubicBezTo>
                      <a:pt x="1300887" y="563928"/>
                      <a:pt x="1395984" y="643176"/>
                      <a:pt x="1463040" y="690725"/>
                    </a:cubicBezTo>
                    <a:cubicBezTo>
                      <a:pt x="1530096" y="738274"/>
                      <a:pt x="1561796" y="746808"/>
                      <a:pt x="1631290" y="771192"/>
                    </a:cubicBezTo>
                    <a:cubicBezTo>
                      <a:pt x="1700784" y="795576"/>
                      <a:pt x="1815389" y="818741"/>
                      <a:pt x="1880006" y="837029"/>
                    </a:cubicBezTo>
                    <a:cubicBezTo>
                      <a:pt x="1944623" y="855317"/>
                      <a:pt x="1995830" y="872386"/>
                      <a:pt x="2018995" y="880920"/>
                    </a:cubicBezTo>
                    <a:cubicBezTo>
                      <a:pt x="2042160" y="889454"/>
                      <a:pt x="2030577" y="888844"/>
                      <a:pt x="2018995" y="888235"/>
                    </a:cubicBezTo>
                  </a:path>
                </a:pathLst>
              </a:cu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8" name="Freeform: Shape 87">
                <a:extLst>
                  <a:ext uri="{FF2B5EF4-FFF2-40B4-BE49-F238E27FC236}">
                    <a16:creationId xmlns:a16="http://schemas.microsoft.com/office/drawing/2014/main" id="{FEF0BDCF-E786-4236-972C-520ED7F21FC1}"/>
                  </a:ext>
                </a:extLst>
              </p:cNvPr>
              <p:cNvSpPr/>
              <p:nvPr/>
            </p:nvSpPr>
            <p:spPr>
              <a:xfrm>
                <a:off x="1577188" y="2443429"/>
                <a:ext cx="2103797" cy="230600"/>
              </a:xfrm>
              <a:custGeom>
                <a:avLst/>
                <a:gdLst>
                  <a:gd name="connsiteX0" fmla="*/ 0 w 2040940"/>
                  <a:gd name="connsiteY0" fmla="*/ 0 h 230600"/>
                  <a:gd name="connsiteX1" fmla="*/ 102412 w 2040940"/>
                  <a:gd name="connsiteY1" fmla="*/ 124358 h 230600"/>
                  <a:gd name="connsiteX2" fmla="*/ 256032 w 2040940"/>
                  <a:gd name="connsiteY2" fmla="*/ 212140 h 230600"/>
                  <a:gd name="connsiteX3" fmla="*/ 475488 w 2040940"/>
                  <a:gd name="connsiteY3" fmla="*/ 226771 h 230600"/>
                  <a:gd name="connsiteX4" fmla="*/ 1053388 w 2040940"/>
                  <a:gd name="connsiteY4" fmla="*/ 160934 h 230600"/>
                  <a:gd name="connsiteX5" fmla="*/ 2040940 w 2040940"/>
                  <a:gd name="connsiteY5" fmla="*/ 21945 h 23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940" h="230600">
                    <a:moveTo>
                      <a:pt x="0" y="0"/>
                    </a:moveTo>
                    <a:cubicBezTo>
                      <a:pt x="29870" y="44500"/>
                      <a:pt x="59740" y="89001"/>
                      <a:pt x="102412" y="124358"/>
                    </a:cubicBezTo>
                    <a:cubicBezTo>
                      <a:pt x="145084" y="159715"/>
                      <a:pt x="193853" y="195071"/>
                      <a:pt x="256032" y="212140"/>
                    </a:cubicBezTo>
                    <a:cubicBezTo>
                      <a:pt x="318211" y="229209"/>
                      <a:pt x="342595" y="235305"/>
                      <a:pt x="475488" y="226771"/>
                    </a:cubicBezTo>
                    <a:cubicBezTo>
                      <a:pt x="608381" y="218237"/>
                      <a:pt x="1053388" y="160934"/>
                      <a:pt x="1053388" y="160934"/>
                    </a:cubicBezTo>
                    <a:lnTo>
                      <a:pt x="2040940" y="21945"/>
                    </a:lnTo>
                  </a:path>
                </a:pathLst>
              </a:custGeom>
              <a:noFill/>
              <a:ln w="28575">
                <a:solidFill>
                  <a:srgbClr val="0070C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9" name="Rectangle 88">
                <a:extLst>
                  <a:ext uri="{FF2B5EF4-FFF2-40B4-BE49-F238E27FC236}">
                    <a16:creationId xmlns:a16="http://schemas.microsoft.com/office/drawing/2014/main" id="{72C6DCE1-481A-49A8-A3A4-0047F7E94CB2}"/>
                  </a:ext>
                </a:extLst>
              </p:cNvPr>
              <p:cNvSpPr/>
              <p:nvPr/>
            </p:nvSpPr>
            <p:spPr>
              <a:xfrm>
                <a:off x="2326234" y="1609344"/>
                <a:ext cx="1388745" cy="1097280"/>
              </a:xfrm>
              <a:prstGeom prst="rect">
                <a:avLst/>
              </a:prstGeom>
              <a:solidFill>
                <a:schemeClr val="lt1">
                  <a:alpha val="72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90" name="Circle: Hollow 89">
                <a:extLst>
                  <a:ext uri="{FF2B5EF4-FFF2-40B4-BE49-F238E27FC236}">
                    <a16:creationId xmlns:a16="http://schemas.microsoft.com/office/drawing/2014/main" id="{4E00072B-EEEE-469A-8955-9793D7A7C950}"/>
                  </a:ext>
                </a:extLst>
              </p:cNvPr>
              <p:cNvSpPr/>
              <p:nvPr/>
            </p:nvSpPr>
            <p:spPr>
              <a:xfrm>
                <a:off x="2948026" y="2333549"/>
                <a:ext cx="242563" cy="264160"/>
              </a:xfrm>
              <a:prstGeom prst="donut">
                <a:avLst/>
              </a:prstGeom>
              <a:solidFill>
                <a:srgbClr val="C0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91" name="Frame 90">
                <a:extLst>
                  <a:ext uri="{FF2B5EF4-FFF2-40B4-BE49-F238E27FC236}">
                    <a16:creationId xmlns:a16="http://schemas.microsoft.com/office/drawing/2014/main" id="{E6EB3722-5DA9-4418-A417-FAE05661652D}"/>
                  </a:ext>
                </a:extLst>
              </p:cNvPr>
              <p:cNvSpPr/>
              <p:nvPr/>
            </p:nvSpPr>
            <p:spPr>
              <a:xfrm>
                <a:off x="3577133" y="2355494"/>
                <a:ext cx="235578" cy="234950"/>
              </a:xfrm>
              <a:prstGeom prst="frame">
                <a:avLst/>
              </a:pr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92" name="Star: 5 Points 91">
                <a:extLst>
                  <a:ext uri="{FF2B5EF4-FFF2-40B4-BE49-F238E27FC236}">
                    <a16:creationId xmlns:a16="http://schemas.microsoft.com/office/drawing/2014/main" id="{086987DB-9019-456E-B21F-698FC5711DB5}"/>
                  </a:ext>
                </a:extLst>
              </p:cNvPr>
              <p:cNvSpPr/>
              <p:nvPr/>
            </p:nvSpPr>
            <p:spPr>
              <a:xfrm>
                <a:off x="2239976" y="1621079"/>
                <a:ext cx="232355" cy="19699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GB"/>
              </a:p>
            </p:txBody>
          </p:sp>
          <p:cxnSp>
            <p:nvCxnSpPr>
              <p:cNvPr id="93" name="Straight Arrow Connector 92">
                <a:extLst>
                  <a:ext uri="{FF2B5EF4-FFF2-40B4-BE49-F238E27FC236}">
                    <a16:creationId xmlns:a16="http://schemas.microsoft.com/office/drawing/2014/main" id="{AA5A4CF3-F887-42BB-AE00-316ADF065A55}"/>
                  </a:ext>
                </a:extLst>
              </p:cNvPr>
              <p:cNvCxnSpPr/>
              <p:nvPr/>
            </p:nvCxnSpPr>
            <p:spPr>
              <a:xfrm flipV="1">
                <a:off x="2323338" y="2465375"/>
                <a:ext cx="741913" cy="190041"/>
              </a:xfrm>
              <a:prstGeom prst="straightConnector1">
                <a:avLst/>
              </a:prstGeom>
              <a:ln w="349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Text Box 2">
                <a:extLst>
                  <a:ext uri="{FF2B5EF4-FFF2-40B4-BE49-F238E27FC236}">
                    <a16:creationId xmlns:a16="http://schemas.microsoft.com/office/drawing/2014/main" id="{23E855E8-2AB2-4999-B3DA-3F5FD749F3CF}"/>
                  </a:ext>
                </a:extLst>
              </p:cNvPr>
              <p:cNvSpPr txBox="1">
                <a:spLocks noChangeArrowheads="1"/>
              </p:cNvSpPr>
              <p:nvPr/>
            </p:nvSpPr>
            <p:spPr bwMode="auto">
              <a:xfrm>
                <a:off x="2633472" y="1068019"/>
                <a:ext cx="1813508" cy="1038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Step</a:t>
                </a:r>
                <a:r>
                  <a:rPr lang="en-GB"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change in equilibrium point acts as a brake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5" name="Freeform: Shape 94">
                <a:extLst>
                  <a:ext uri="{FF2B5EF4-FFF2-40B4-BE49-F238E27FC236}">
                    <a16:creationId xmlns:a16="http://schemas.microsoft.com/office/drawing/2014/main" id="{F5233392-AFB0-4E25-A448-60AE61F17BDD}"/>
                  </a:ext>
                </a:extLst>
              </p:cNvPr>
              <p:cNvSpPr/>
              <p:nvPr/>
            </p:nvSpPr>
            <p:spPr>
              <a:xfrm>
                <a:off x="2359914" y="1738122"/>
                <a:ext cx="746125" cy="731520"/>
              </a:xfrm>
              <a:custGeom>
                <a:avLst/>
                <a:gdLst>
                  <a:gd name="connsiteX0" fmla="*/ 0 w 746150"/>
                  <a:gd name="connsiteY0" fmla="*/ 0 h 731520"/>
                  <a:gd name="connsiteX1" fmla="*/ 117043 w 746150"/>
                  <a:gd name="connsiteY1" fmla="*/ 43891 h 731520"/>
                  <a:gd name="connsiteX2" fmla="*/ 248717 w 746150"/>
                  <a:gd name="connsiteY2" fmla="*/ 256032 h 731520"/>
                  <a:gd name="connsiteX3" fmla="*/ 358445 w 746150"/>
                  <a:gd name="connsiteY3" fmla="*/ 453542 h 731520"/>
                  <a:gd name="connsiteX4" fmla="*/ 475488 w 746150"/>
                  <a:gd name="connsiteY4" fmla="*/ 570586 h 731520"/>
                  <a:gd name="connsiteX5" fmla="*/ 592531 w 746150"/>
                  <a:gd name="connsiteY5" fmla="*/ 665683 h 731520"/>
                  <a:gd name="connsiteX6" fmla="*/ 746150 w 746150"/>
                  <a:gd name="connsiteY6"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150" h="731520">
                    <a:moveTo>
                      <a:pt x="0" y="0"/>
                    </a:moveTo>
                    <a:cubicBezTo>
                      <a:pt x="37795" y="609"/>
                      <a:pt x="75590" y="1219"/>
                      <a:pt x="117043" y="43891"/>
                    </a:cubicBezTo>
                    <a:cubicBezTo>
                      <a:pt x="158496" y="86563"/>
                      <a:pt x="208483" y="187757"/>
                      <a:pt x="248717" y="256032"/>
                    </a:cubicBezTo>
                    <a:cubicBezTo>
                      <a:pt x="288951" y="324307"/>
                      <a:pt x="320650" y="401116"/>
                      <a:pt x="358445" y="453542"/>
                    </a:cubicBezTo>
                    <a:cubicBezTo>
                      <a:pt x="396240" y="505968"/>
                      <a:pt x="436474" y="535229"/>
                      <a:pt x="475488" y="570586"/>
                    </a:cubicBezTo>
                    <a:cubicBezTo>
                      <a:pt x="514502" y="605943"/>
                      <a:pt x="547421" y="638861"/>
                      <a:pt x="592531" y="665683"/>
                    </a:cubicBezTo>
                    <a:cubicBezTo>
                      <a:pt x="637641" y="692505"/>
                      <a:pt x="691895" y="712012"/>
                      <a:pt x="746150" y="73152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68" name="Group 67">
              <a:extLst>
                <a:ext uri="{FF2B5EF4-FFF2-40B4-BE49-F238E27FC236}">
                  <a16:creationId xmlns:a16="http://schemas.microsoft.com/office/drawing/2014/main" id="{86323531-E67B-48A8-9F7A-544078E40B81}"/>
                </a:ext>
              </a:extLst>
            </p:cNvPr>
            <p:cNvGrpSpPr/>
            <p:nvPr/>
          </p:nvGrpSpPr>
          <p:grpSpPr>
            <a:xfrm>
              <a:off x="18549144" y="17080389"/>
              <a:ext cx="5175846" cy="2953386"/>
              <a:chOff x="0" y="0"/>
              <a:chExt cx="5176024" cy="2953386"/>
            </a:xfrm>
          </p:grpSpPr>
          <p:grpSp>
            <p:nvGrpSpPr>
              <p:cNvPr id="69" name="Group 68">
                <a:extLst>
                  <a:ext uri="{FF2B5EF4-FFF2-40B4-BE49-F238E27FC236}">
                    <a16:creationId xmlns:a16="http://schemas.microsoft.com/office/drawing/2014/main" id="{590CCBCD-7368-43BF-8CF9-3C4EE5F263E5}"/>
                  </a:ext>
                </a:extLst>
              </p:cNvPr>
              <p:cNvGrpSpPr/>
              <p:nvPr/>
            </p:nvGrpSpPr>
            <p:grpSpPr>
              <a:xfrm>
                <a:off x="0" y="0"/>
                <a:ext cx="3359689" cy="2953386"/>
                <a:chOff x="0" y="0"/>
                <a:chExt cx="3360394" cy="2953386"/>
              </a:xfrm>
            </p:grpSpPr>
            <p:pic>
              <p:nvPicPr>
                <p:cNvPr id="79" name="Picture 78">
                  <a:extLst>
                    <a:ext uri="{FF2B5EF4-FFF2-40B4-BE49-F238E27FC236}">
                      <a16:creationId xmlns:a16="http://schemas.microsoft.com/office/drawing/2014/main" id="{5DC13AB8-76EA-4D8A-850F-79B9E2D7430E}"/>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277978"/>
                  <a:ext cx="2910840" cy="2453005"/>
                </a:xfrm>
                <a:prstGeom prst="rect">
                  <a:avLst/>
                </a:prstGeom>
                <a:noFill/>
                <a:ln>
                  <a:noFill/>
                </a:ln>
              </p:spPr>
            </p:pic>
            <p:grpSp>
              <p:nvGrpSpPr>
                <p:cNvPr id="80" name="Group 79">
                  <a:extLst>
                    <a:ext uri="{FF2B5EF4-FFF2-40B4-BE49-F238E27FC236}">
                      <a16:creationId xmlns:a16="http://schemas.microsoft.com/office/drawing/2014/main" id="{5E24D930-00B6-49AD-8A21-49D57A0D1610}"/>
                    </a:ext>
                  </a:extLst>
                </p:cNvPr>
                <p:cNvGrpSpPr/>
                <p:nvPr/>
              </p:nvGrpSpPr>
              <p:grpSpPr>
                <a:xfrm>
                  <a:off x="446227" y="0"/>
                  <a:ext cx="2914167" cy="2953386"/>
                  <a:chOff x="484428" y="84398"/>
                  <a:chExt cx="3362404" cy="3407991"/>
                </a:xfrm>
              </p:grpSpPr>
              <p:grpSp>
                <p:nvGrpSpPr>
                  <p:cNvPr id="81" name="Group 80">
                    <a:extLst>
                      <a:ext uri="{FF2B5EF4-FFF2-40B4-BE49-F238E27FC236}">
                        <a16:creationId xmlns:a16="http://schemas.microsoft.com/office/drawing/2014/main" id="{8E9CE088-7CE3-480F-B185-622FE6380459}"/>
                      </a:ext>
                    </a:extLst>
                  </p:cNvPr>
                  <p:cNvGrpSpPr/>
                  <p:nvPr/>
                </p:nvGrpSpPr>
                <p:grpSpPr>
                  <a:xfrm>
                    <a:off x="484428" y="84398"/>
                    <a:ext cx="3362404" cy="3407991"/>
                    <a:chOff x="483330" y="76333"/>
                    <a:chExt cx="3339372" cy="3082335"/>
                  </a:xfrm>
                </p:grpSpPr>
                <p:sp>
                  <p:nvSpPr>
                    <p:cNvPr id="83" name="Oval 82">
                      <a:extLst>
                        <a:ext uri="{FF2B5EF4-FFF2-40B4-BE49-F238E27FC236}">
                          <a16:creationId xmlns:a16="http://schemas.microsoft.com/office/drawing/2014/main" id="{10981B7B-9479-4B18-962E-E0EF79CE5CDC}"/>
                        </a:ext>
                      </a:extLst>
                    </p:cNvPr>
                    <p:cNvSpPr/>
                    <p:nvPr/>
                  </p:nvSpPr>
                  <p:spPr>
                    <a:xfrm>
                      <a:off x="1998604" y="76333"/>
                      <a:ext cx="959533" cy="1223353"/>
                    </a:xfrm>
                    <a:prstGeom prst="ellipse">
                      <a:avLst/>
                    </a:pr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84" name="Freeform: Shape 83">
                      <a:extLst>
                        <a:ext uri="{FF2B5EF4-FFF2-40B4-BE49-F238E27FC236}">
                          <a16:creationId xmlns:a16="http://schemas.microsoft.com/office/drawing/2014/main" id="{F77DE14D-1186-433A-82B9-154AC25D9A83}"/>
                        </a:ext>
                      </a:extLst>
                    </p:cNvPr>
                    <p:cNvSpPr/>
                    <p:nvPr/>
                  </p:nvSpPr>
                  <p:spPr>
                    <a:xfrm>
                      <a:off x="2876232" y="411182"/>
                      <a:ext cx="946470" cy="711889"/>
                    </a:xfrm>
                    <a:custGeom>
                      <a:avLst/>
                      <a:gdLst>
                        <a:gd name="connsiteX0" fmla="*/ 16933 w 918997"/>
                        <a:gd name="connsiteY0" fmla="*/ 9098 h 711889"/>
                        <a:gd name="connsiteX1" fmla="*/ 558800 w 918997"/>
                        <a:gd name="connsiteY1" fmla="*/ 26032 h 711889"/>
                        <a:gd name="connsiteX2" fmla="*/ 795867 w 918997"/>
                        <a:gd name="connsiteY2" fmla="*/ 229232 h 711889"/>
                        <a:gd name="connsiteX3" fmla="*/ 880533 w 918997"/>
                        <a:gd name="connsiteY3" fmla="*/ 567898 h 711889"/>
                        <a:gd name="connsiteX4" fmla="*/ 169333 w 918997"/>
                        <a:gd name="connsiteY4" fmla="*/ 703365 h 711889"/>
                        <a:gd name="connsiteX5" fmla="*/ 0 w 918997"/>
                        <a:gd name="connsiteY5" fmla="*/ 686432 h 7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997" h="711889">
                          <a:moveTo>
                            <a:pt x="16933" y="9098"/>
                          </a:moveTo>
                          <a:cubicBezTo>
                            <a:pt x="222955" y="-780"/>
                            <a:pt x="428978" y="-10657"/>
                            <a:pt x="558800" y="26032"/>
                          </a:cubicBezTo>
                          <a:cubicBezTo>
                            <a:pt x="688622" y="62721"/>
                            <a:pt x="742245" y="138921"/>
                            <a:pt x="795867" y="229232"/>
                          </a:cubicBezTo>
                          <a:cubicBezTo>
                            <a:pt x="849489" y="319543"/>
                            <a:pt x="984955" y="488876"/>
                            <a:pt x="880533" y="567898"/>
                          </a:cubicBezTo>
                          <a:cubicBezTo>
                            <a:pt x="776111" y="646920"/>
                            <a:pt x="316089" y="683609"/>
                            <a:pt x="169333" y="703365"/>
                          </a:cubicBezTo>
                          <a:cubicBezTo>
                            <a:pt x="22578" y="723121"/>
                            <a:pt x="11289" y="704776"/>
                            <a:pt x="0" y="686432"/>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85" name="Freeform: Shape 84">
                      <a:extLst>
                        <a:ext uri="{FF2B5EF4-FFF2-40B4-BE49-F238E27FC236}">
                          <a16:creationId xmlns:a16="http://schemas.microsoft.com/office/drawing/2014/main" id="{D2F9DE1A-A513-4D62-A84D-89E6070B56B5}"/>
                        </a:ext>
                      </a:extLst>
                    </p:cNvPr>
                    <p:cNvSpPr/>
                    <p:nvPr/>
                  </p:nvSpPr>
                  <p:spPr>
                    <a:xfrm>
                      <a:off x="483330" y="441666"/>
                      <a:ext cx="1634271" cy="2717002"/>
                    </a:xfrm>
                    <a:custGeom>
                      <a:avLst/>
                      <a:gdLst>
                        <a:gd name="connsiteX0" fmla="*/ 1787483 w 1889083"/>
                        <a:gd name="connsiteY0" fmla="*/ 0 h 2717002"/>
                        <a:gd name="connsiteX1" fmla="*/ 957749 w 1889083"/>
                        <a:gd name="connsiteY1" fmla="*/ 169334 h 2717002"/>
                        <a:gd name="connsiteX2" fmla="*/ 686816 w 1889083"/>
                        <a:gd name="connsiteY2" fmla="*/ 474134 h 2717002"/>
                        <a:gd name="connsiteX3" fmla="*/ 246549 w 1889083"/>
                        <a:gd name="connsiteY3" fmla="*/ 829734 h 2717002"/>
                        <a:gd name="connsiteX4" fmla="*/ 43349 w 1889083"/>
                        <a:gd name="connsiteY4" fmla="*/ 1286934 h 2717002"/>
                        <a:gd name="connsiteX5" fmla="*/ 60283 w 1889083"/>
                        <a:gd name="connsiteY5" fmla="*/ 1557867 h 2717002"/>
                        <a:gd name="connsiteX6" fmla="*/ 669883 w 1889083"/>
                        <a:gd name="connsiteY6" fmla="*/ 2116667 h 2717002"/>
                        <a:gd name="connsiteX7" fmla="*/ 1194816 w 1889083"/>
                        <a:gd name="connsiteY7" fmla="*/ 2302934 h 2717002"/>
                        <a:gd name="connsiteX8" fmla="*/ 1262549 w 1889083"/>
                        <a:gd name="connsiteY8" fmla="*/ 2692400 h 2717002"/>
                        <a:gd name="connsiteX9" fmla="*/ 1685883 w 1889083"/>
                        <a:gd name="connsiteY9" fmla="*/ 2641600 h 2717002"/>
                        <a:gd name="connsiteX10" fmla="*/ 1635083 w 1889083"/>
                        <a:gd name="connsiteY10" fmla="*/ 2353734 h 2717002"/>
                        <a:gd name="connsiteX11" fmla="*/ 1499616 w 1889083"/>
                        <a:gd name="connsiteY11" fmla="*/ 2523067 h 2717002"/>
                        <a:gd name="connsiteX12" fmla="*/ 1381083 w 1889083"/>
                        <a:gd name="connsiteY12" fmla="*/ 2252134 h 2717002"/>
                        <a:gd name="connsiteX13" fmla="*/ 720683 w 1889083"/>
                        <a:gd name="connsiteY13" fmla="*/ 1574800 h 2717002"/>
                        <a:gd name="connsiteX14" fmla="*/ 415883 w 1889083"/>
                        <a:gd name="connsiteY14" fmla="*/ 1354667 h 2717002"/>
                        <a:gd name="connsiteX15" fmla="*/ 923883 w 1889083"/>
                        <a:gd name="connsiteY15" fmla="*/ 1032934 h 2717002"/>
                        <a:gd name="connsiteX16" fmla="*/ 1313349 w 1889083"/>
                        <a:gd name="connsiteY16" fmla="*/ 575734 h 2717002"/>
                        <a:gd name="connsiteX17" fmla="*/ 1685883 w 1889083"/>
                        <a:gd name="connsiteY17" fmla="*/ 643467 h 2717002"/>
                        <a:gd name="connsiteX18" fmla="*/ 1889083 w 1889083"/>
                        <a:gd name="connsiteY18" fmla="*/ 643467 h 2717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89083" h="2717002">
                          <a:moveTo>
                            <a:pt x="1787483" y="0"/>
                          </a:moveTo>
                          <a:cubicBezTo>
                            <a:pt x="1464338" y="45156"/>
                            <a:pt x="1141193" y="90312"/>
                            <a:pt x="957749" y="169334"/>
                          </a:cubicBezTo>
                          <a:cubicBezTo>
                            <a:pt x="774305" y="248356"/>
                            <a:pt x="805349" y="364067"/>
                            <a:pt x="686816" y="474134"/>
                          </a:cubicBezTo>
                          <a:cubicBezTo>
                            <a:pt x="568283" y="584201"/>
                            <a:pt x="353793" y="694267"/>
                            <a:pt x="246549" y="829734"/>
                          </a:cubicBezTo>
                          <a:cubicBezTo>
                            <a:pt x="139304" y="965201"/>
                            <a:pt x="74393" y="1165578"/>
                            <a:pt x="43349" y="1286934"/>
                          </a:cubicBezTo>
                          <a:cubicBezTo>
                            <a:pt x="12305" y="1408290"/>
                            <a:pt x="-44139" y="1419578"/>
                            <a:pt x="60283" y="1557867"/>
                          </a:cubicBezTo>
                          <a:cubicBezTo>
                            <a:pt x="164705" y="1696156"/>
                            <a:pt x="480794" y="1992489"/>
                            <a:pt x="669883" y="2116667"/>
                          </a:cubicBezTo>
                          <a:cubicBezTo>
                            <a:pt x="858972" y="2240845"/>
                            <a:pt x="1096038" y="2206979"/>
                            <a:pt x="1194816" y="2302934"/>
                          </a:cubicBezTo>
                          <a:cubicBezTo>
                            <a:pt x="1293594" y="2398889"/>
                            <a:pt x="1180705" y="2635956"/>
                            <a:pt x="1262549" y="2692400"/>
                          </a:cubicBezTo>
                          <a:cubicBezTo>
                            <a:pt x="1344393" y="2748844"/>
                            <a:pt x="1623794" y="2698044"/>
                            <a:pt x="1685883" y="2641600"/>
                          </a:cubicBezTo>
                          <a:cubicBezTo>
                            <a:pt x="1747972" y="2585156"/>
                            <a:pt x="1666127" y="2373489"/>
                            <a:pt x="1635083" y="2353734"/>
                          </a:cubicBezTo>
                          <a:cubicBezTo>
                            <a:pt x="1604039" y="2333979"/>
                            <a:pt x="1541949" y="2540000"/>
                            <a:pt x="1499616" y="2523067"/>
                          </a:cubicBezTo>
                          <a:cubicBezTo>
                            <a:pt x="1457283" y="2506134"/>
                            <a:pt x="1510905" y="2410178"/>
                            <a:pt x="1381083" y="2252134"/>
                          </a:cubicBezTo>
                          <a:cubicBezTo>
                            <a:pt x="1251261" y="2094090"/>
                            <a:pt x="881550" y="1724378"/>
                            <a:pt x="720683" y="1574800"/>
                          </a:cubicBezTo>
                          <a:cubicBezTo>
                            <a:pt x="559816" y="1425222"/>
                            <a:pt x="382016" y="1444978"/>
                            <a:pt x="415883" y="1354667"/>
                          </a:cubicBezTo>
                          <a:cubicBezTo>
                            <a:pt x="449750" y="1264356"/>
                            <a:pt x="774305" y="1162756"/>
                            <a:pt x="923883" y="1032934"/>
                          </a:cubicBezTo>
                          <a:cubicBezTo>
                            <a:pt x="1073461" y="903112"/>
                            <a:pt x="1186349" y="640645"/>
                            <a:pt x="1313349" y="575734"/>
                          </a:cubicBezTo>
                          <a:cubicBezTo>
                            <a:pt x="1440349" y="510823"/>
                            <a:pt x="1589927" y="632178"/>
                            <a:pt x="1685883" y="643467"/>
                          </a:cubicBezTo>
                          <a:cubicBezTo>
                            <a:pt x="1781839" y="654756"/>
                            <a:pt x="1835461" y="649111"/>
                            <a:pt x="1889083" y="643467"/>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sp>
                <p:nvSpPr>
                  <p:cNvPr id="82" name="Freeform: Shape 81">
                    <a:extLst>
                      <a:ext uri="{FF2B5EF4-FFF2-40B4-BE49-F238E27FC236}">
                        <a16:creationId xmlns:a16="http://schemas.microsoft.com/office/drawing/2014/main" id="{81622189-C7F3-4680-BFE6-49E14643E3D3}"/>
                      </a:ext>
                    </a:extLst>
                  </p:cNvPr>
                  <p:cNvSpPr/>
                  <p:nvPr/>
                </p:nvSpPr>
                <p:spPr>
                  <a:xfrm>
                    <a:off x="2377564" y="1437001"/>
                    <a:ext cx="203200" cy="169334"/>
                  </a:xfrm>
                  <a:custGeom>
                    <a:avLst/>
                    <a:gdLst>
                      <a:gd name="connsiteX0" fmla="*/ 0 w 203200"/>
                      <a:gd name="connsiteY0" fmla="*/ 0 h 169334"/>
                      <a:gd name="connsiteX1" fmla="*/ 101600 w 203200"/>
                      <a:gd name="connsiteY1" fmla="*/ 169334 h 169334"/>
                      <a:gd name="connsiteX2" fmla="*/ 203200 w 203200"/>
                      <a:gd name="connsiteY2" fmla="*/ 0 h 169334"/>
                    </a:gdLst>
                    <a:ahLst/>
                    <a:cxnLst>
                      <a:cxn ang="0">
                        <a:pos x="connsiteX0" y="connsiteY0"/>
                      </a:cxn>
                      <a:cxn ang="0">
                        <a:pos x="connsiteX1" y="connsiteY1"/>
                      </a:cxn>
                      <a:cxn ang="0">
                        <a:pos x="connsiteX2" y="connsiteY2"/>
                      </a:cxn>
                    </a:cxnLst>
                    <a:rect l="l" t="t" r="r" b="b"/>
                    <a:pathLst>
                      <a:path w="203200" h="169334">
                        <a:moveTo>
                          <a:pt x="0" y="0"/>
                        </a:moveTo>
                        <a:cubicBezTo>
                          <a:pt x="33866" y="84667"/>
                          <a:pt x="67733" y="169334"/>
                          <a:pt x="101600" y="169334"/>
                        </a:cubicBezTo>
                        <a:cubicBezTo>
                          <a:pt x="135467" y="169334"/>
                          <a:pt x="169333" y="84667"/>
                          <a:pt x="203200" y="0"/>
                        </a:cubicBezTo>
                      </a:path>
                    </a:pathLst>
                  </a:custGeom>
                  <a:solidFill>
                    <a:schemeClr val="accent2">
                      <a:lumMod val="40000"/>
                      <a:lumOff val="6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grpSp>
          </p:grpSp>
          <p:sp>
            <p:nvSpPr>
              <p:cNvPr id="70" name="Freeform: Shape 69">
                <a:extLst>
                  <a:ext uri="{FF2B5EF4-FFF2-40B4-BE49-F238E27FC236}">
                    <a16:creationId xmlns:a16="http://schemas.microsoft.com/office/drawing/2014/main" id="{4E4151C0-505D-46A1-B946-9A77A0E0427E}"/>
                  </a:ext>
                </a:extLst>
              </p:cNvPr>
              <p:cNvSpPr/>
              <p:nvPr/>
            </p:nvSpPr>
            <p:spPr>
              <a:xfrm>
                <a:off x="1569873" y="1730807"/>
                <a:ext cx="2046397" cy="741680"/>
              </a:xfrm>
              <a:custGeom>
                <a:avLst/>
                <a:gdLst>
                  <a:gd name="connsiteX0" fmla="*/ 0 w 2032369"/>
                  <a:gd name="connsiteY0" fmla="*/ 829714 h 888549"/>
                  <a:gd name="connsiteX1" fmla="*/ 248717 w 2032369"/>
                  <a:gd name="connsiteY1" fmla="*/ 449323 h 888549"/>
                  <a:gd name="connsiteX2" fmla="*/ 563270 w 2032369"/>
                  <a:gd name="connsiteY2" fmla="*/ 76248 h 888549"/>
                  <a:gd name="connsiteX3" fmla="*/ 811987 w 2032369"/>
                  <a:gd name="connsiteY3" fmla="*/ 10411 h 888549"/>
                  <a:gd name="connsiteX4" fmla="*/ 1031443 w 2032369"/>
                  <a:gd name="connsiteY4" fmla="*/ 222552 h 888549"/>
                  <a:gd name="connsiteX5" fmla="*/ 1228954 w 2032369"/>
                  <a:gd name="connsiteY5" fmla="*/ 485899 h 888549"/>
                  <a:gd name="connsiteX6" fmla="*/ 1463040 w 2032369"/>
                  <a:gd name="connsiteY6" fmla="*/ 690725 h 888549"/>
                  <a:gd name="connsiteX7" fmla="*/ 1631290 w 2032369"/>
                  <a:gd name="connsiteY7" fmla="*/ 771192 h 888549"/>
                  <a:gd name="connsiteX8" fmla="*/ 1880006 w 2032369"/>
                  <a:gd name="connsiteY8" fmla="*/ 837029 h 888549"/>
                  <a:gd name="connsiteX9" fmla="*/ 2018995 w 2032369"/>
                  <a:gd name="connsiteY9" fmla="*/ 880920 h 888549"/>
                  <a:gd name="connsiteX10" fmla="*/ 2018995 w 2032369"/>
                  <a:gd name="connsiteY10" fmla="*/ 888235 h 88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2369" h="888549">
                    <a:moveTo>
                      <a:pt x="0" y="829714"/>
                    </a:moveTo>
                    <a:cubicBezTo>
                      <a:pt x="77419" y="702307"/>
                      <a:pt x="154839" y="574901"/>
                      <a:pt x="248717" y="449323"/>
                    </a:cubicBezTo>
                    <a:cubicBezTo>
                      <a:pt x="342595" y="323745"/>
                      <a:pt x="469392" y="149400"/>
                      <a:pt x="563270" y="76248"/>
                    </a:cubicBezTo>
                    <a:cubicBezTo>
                      <a:pt x="657148" y="3096"/>
                      <a:pt x="733958" y="-13973"/>
                      <a:pt x="811987" y="10411"/>
                    </a:cubicBezTo>
                    <a:cubicBezTo>
                      <a:pt x="890016" y="34795"/>
                      <a:pt x="961949" y="143304"/>
                      <a:pt x="1031443" y="222552"/>
                    </a:cubicBezTo>
                    <a:cubicBezTo>
                      <a:pt x="1100937" y="301800"/>
                      <a:pt x="1157021" y="407870"/>
                      <a:pt x="1228954" y="485899"/>
                    </a:cubicBezTo>
                    <a:cubicBezTo>
                      <a:pt x="1300887" y="563928"/>
                      <a:pt x="1395984" y="643176"/>
                      <a:pt x="1463040" y="690725"/>
                    </a:cubicBezTo>
                    <a:cubicBezTo>
                      <a:pt x="1530096" y="738274"/>
                      <a:pt x="1561796" y="746808"/>
                      <a:pt x="1631290" y="771192"/>
                    </a:cubicBezTo>
                    <a:cubicBezTo>
                      <a:pt x="1700784" y="795576"/>
                      <a:pt x="1815389" y="818741"/>
                      <a:pt x="1880006" y="837029"/>
                    </a:cubicBezTo>
                    <a:cubicBezTo>
                      <a:pt x="1944623" y="855317"/>
                      <a:pt x="1995830" y="872386"/>
                      <a:pt x="2018995" y="880920"/>
                    </a:cubicBezTo>
                    <a:cubicBezTo>
                      <a:pt x="2042160" y="889454"/>
                      <a:pt x="2030577" y="888844"/>
                      <a:pt x="2018995" y="888235"/>
                    </a:cubicBezTo>
                  </a:path>
                </a:pathLst>
              </a:custGeom>
              <a:ln w="28575">
                <a:solidFill>
                  <a:schemeClr val="bg2">
                    <a:lumMod val="7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1" name="Freeform: Shape 70">
                <a:extLst>
                  <a:ext uri="{FF2B5EF4-FFF2-40B4-BE49-F238E27FC236}">
                    <a16:creationId xmlns:a16="http://schemas.microsoft.com/office/drawing/2014/main" id="{EF027D95-9311-4968-9AE2-CE260B35DA9E}"/>
                  </a:ext>
                </a:extLst>
              </p:cNvPr>
              <p:cNvSpPr/>
              <p:nvPr/>
            </p:nvSpPr>
            <p:spPr>
              <a:xfrm>
                <a:off x="1558138" y="2459584"/>
                <a:ext cx="2103120" cy="53949"/>
              </a:xfrm>
              <a:custGeom>
                <a:avLst/>
                <a:gdLst>
                  <a:gd name="connsiteX0" fmla="*/ 0 w 2040940"/>
                  <a:gd name="connsiteY0" fmla="*/ 0 h 230600"/>
                  <a:gd name="connsiteX1" fmla="*/ 102412 w 2040940"/>
                  <a:gd name="connsiteY1" fmla="*/ 124358 h 230600"/>
                  <a:gd name="connsiteX2" fmla="*/ 256032 w 2040940"/>
                  <a:gd name="connsiteY2" fmla="*/ 212140 h 230600"/>
                  <a:gd name="connsiteX3" fmla="*/ 475488 w 2040940"/>
                  <a:gd name="connsiteY3" fmla="*/ 226771 h 230600"/>
                  <a:gd name="connsiteX4" fmla="*/ 1053388 w 2040940"/>
                  <a:gd name="connsiteY4" fmla="*/ 160934 h 230600"/>
                  <a:gd name="connsiteX5" fmla="*/ 2040940 w 2040940"/>
                  <a:gd name="connsiteY5" fmla="*/ 21945 h 23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940" h="230600">
                    <a:moveTo>
                      <a:pt x="0" y="0"/>
                    </a:moveTo>
                    <a:cubicBezTo>
                      <a:pt x="29870" y="44500"/>
                      <a:pt x="59740" y="89001"/>
                      <a:pt x="102412" y="124358"/>
                    </a:cubicBezTo>
                    <a:cubicBezTo>
                      <a:pt x="145084" y="159715"/>
                      <a:pt x="193853" y="195071"/>
                      <a:pt x="256032" y="212140"/>
                    </a:cubicBezTo>
                    <a:cubicBezTo>
                      <a:pt x="318211" y="229209"/>
                      <a:pt x="342595" y="235305"/>
                      <a:pt x="475488" y="226771"/>
                    </a:cubicBezTo>
                    <a:cubicBezTo>
                      <a:pt x="608381" y="218237"/>
                      <a:pt x="1053388" y="160934"/>
                      <a:pt x="1053388" y="160934"/>
                    </a:cubicBezTo>
                    <a:lnTo>
                      <a:pt x="2040940" y="21945"/>
                    </a:lnTo>
                  </a:path>
                </a:pathLst>
              </a:custGeom>
              <a:noFill/>
              <a:ln w="28575">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2" name="Frame 71">
                <a:extLst>
                  <a:ext uri="{FF2B5EF4-FFF2-40B4-BE49-F238E27FC236}">
                    <a16:creationId xmlns:a16="http://schemas.microsoft.com/office/drawing/2014/main" id="{125AC448-6311-490E-96E3-622A78EDEC99}"/>
                  </a:ext>
                </a:extLst>
              </p:cNvPr>
              <p:cNvSpPr/>
              <p:nvPr/>
            </p:nvSpPr>
            <p:spPr>
              <a:xfrm>
                <a:off x="3577133" y="2355495"/>
                <a:ext cx="235578" cy="234950"/>
              </a:xfrm>
              <a:prstGeom prst="frame">
                <a:avLst/>
              </a:prstGeom>
              <a:solidFill>
                <a:srgbClr val="00B0F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73" name="Star: 5 Points 72">
                <a:extLst>
                  <a:ext uri="{FF2B5EF4-FFF2-40B4-BE49-F238E27FC236}">
                    <a16:creationId xmlns:a16="http://schemas.microsoft.com/office/drawing/2014/main" id="{20EB289B-C786-4387-B0B0-964FEB52BC13}"/>
                  </a:ext>
                </a:extLst>
              </p:cNvPr>
              <p:cNvSpPr/>
              <p:nvPr/>
            </p:nvSpPr>
            <p:spPr>
              <a:xfrm>
                <a:off x="2239976" y="1635710"/>
                <a:ext cx="231768" cy="19685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GB"/>
              </a:p>
            </p:txBody>
          </p:sp>
          <p:sp>
            <p:nvSpPr>
              <p:cNvPr id="74" name="Text Box 2">
                <a:extLst>
                  <a:ext uri="{FF2B5EF4-FFF2-40B4-BE49-F238E27FC236}">
                    <a16:creationId xmlns:a16="http://schemas.microsoft.com/office/drawing/2014/main" id="{3F7CE23B-89DD-4B13-9D16-E5654F8D1B31}"/>
                  </a:ext>
                </a:extLst>
              </p:cNvPr>
              <p:cNvSpPr txBox="1">
                <a:spLocks noChangeArrowheads="1"/>
              </p:cNvSpPr>
              <p:nvPr/>
            </p:nvSpPr>
            <p:spPr bwMode="auto">
              <a:xfrm>
                <a:off x="2792445" y="906681"/>
                <a:ext cx="2383579" cy="127962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Spinal circuits stagger activation of individual muscles reducing interaction torques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Freeform: Shape 74">
                <a:extLst>
                  <a:ext uri="{FF2B5EF4-FFF2-40B4-BE49-F238E27FC236}">
                    <a16:creationId xmlns:a16="http://schemas.microsoft.com/office/drawing/2014/main" id="{D40420E3-00B9-46B8-B574-7E7CF1437854}"/>
                  </a:ext>
                </a:extLst>
              </p:cNvPr>
              <p:cNvSpPr/>
              <p:nvPr/>
            </p:nvSpPr>
            <p:spPr>
              <a:xfrm>
                <a:off x="2345284" y="1738122"/>
                <a:ext cx="746125" cy="731520"/>
              </a:xfrm>
              <a:custGeom>
                <a:avLst/>
                <a:gdLst>
                  <a:gd name="connsiteX0" fmla="*/ 0 w 746150"/>
                  <a:gd name="connsiteY0" fmla="*/ 0 h 731520"/>
                  <a:gd name="connsiteX1" fmla="*/ 117043 w 746150"/>
                  <a:gd name="connsiteY1" fmla="*/ 43891 h 731520"/>
                  <a:gd name="connsiteX2" fmla="*/ 248717 w 746150"/>
                  <a:gd name="connsiteY2" fmla="*/ 256032 h 731520"/>
                  <a:gd name="connsiteX3" fmla="*/ 358445 w 746150"/>
                  <a:gd name="connsiteY3" fmla="*/ 453542 h 731520"/>
                  <a:gd name="connsiteX4" fmla="*/ 475488 w 746150"/>
                  <a:gd name="connsiteY4" fmla="*/ 570586 h 731520"/>
                  <a:gd name="connsiteX5" fmla="*/ 592531 w 746150"/>
                  <a:gd name="connsiteY5" fmla="*/ 665683 h 731520"/>
                  <a:gd name="connsiteX6" fmla="*/ 746150 w 746150"/>
                  <a:gd name="connsiteY6"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6150" h="731520">
                    <a:moveTo>
                      <a:pt x="0" y="0"/>
                    </a:moveTo>
                    <a:cubicBezTo>
                      <a:pt x="37795" y="609"/>
                      <a:pt x="75590" y="1219"/>
                      <a:pt x="117043" y="43891"/>
                    </a:cubicBezTo>
                    <a:cubicBezTo>
                      <a:pt x="158496" y="86563"/>
                      <a:pt x="208483" y="187757"/>
                      <a:pt x="248717" y="256032"/>
                    </a:cubicBezTo>
                    <a:cubicBezTo>
                      <a:pt x="288951" y="324307"/>
                      <a:pt x="320650" y="401116"/>
                      <a:pt x="358445" y="453542"/>
                    </a:cubicBezTo>
                    <a:cubicBezTo>
                      <a:pt x="396240" y="505968"/>
                      <a:pt x="436474" y="535229"/>
                      <a:pt x="475488" y="570586"/>
                    </a:cubicBezTo>
                    <a:cubicBezTo>
                      <a:pt x="514502" y="605943"/>
                      <a:pt x="547421" y="638861"/>
                      <a:pt x="592531" y="665683"/>
                    </a:cubicBezTo>
                    <a:cubicBezTo>
                      <a:pt x="637641" y="692505"/>
                      <a:pt x="691895" y="712012"/>
                      <a:pt x="746150" y="73152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6" name="Freeform: Shape 75">
                <a:extLst>
                  <a:ext uri="{FF2B5EF4-FFF2-40B4-BE49-F238E27FC236}">
                    <a16:creationId xmlns:a16="http://schemas.microsoft.com/office/drawing/2014/main" id="{BF03FECE-009C-44E2-8670-8CA115D4F9A2}"/>
                  </a:ext>
                </a:extLst>
              </p:cNvPr>
              <p:cNvSpPr/>
              <p:nvPr/>
            </p:nvSpPr>
            <p:spPr>
              <a:xfrm>
                <a:off x="1569873" y="1745438"/>
                <a:ext cx="775412" cy="673943"/>
              </a:xfrm>
              <a:custGeom>
                <a:avLst/>
                <a:gdLst>
                  <a:gd name="connsiteX0" fmla="*/ 0 w 775412"/>
                  <a:gd name="connsiteY0" fmla="*/ 673943 h 673943"/>
                  <a:gd name="connsiteX1" fmla="*/ 248717 w 775412"/>
                  <a:gd name="connsiteY1" fmla="*/ 476432 h 673943"/>
                  <a:gd name="connsiteX2" fmla="*/ 526695 w 775412"/>
                  <a:gd name="connsiteY2" fmla="*/ 154563 h 673943"/>
                  <a:gd name="connsiteX3" fmla="*/ 629108 w 775412"/>
                  <a:gd name="connsiteY3" fmla="*/ 22890 h 673943"/>
                  <a:gd name="connsiteX4" fmla="*/ 775412 w 775412"/>
                  <a:gd name="connsiteY4" fmla="*/ 944 h 67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412" h="673943">
                    <a:moveTo>
                      <a:pt x="0" y="673943"/>
                    </a:moveTo>
                    <a:cubicBezTo>
                      <a:pt x="80467" y="618469"/>
                      <a:pt x="160935" y="562995"/>
                      <a:pt x="248717" y="476432"/>
                    </a:cubicBezTo>
                    <a:cubicBezTo>
                      <a:pt x="336499" y="389869"/>
                      <a:pt x="463297" y="230153"/>
                      <a:pt x="526695" y="154563"/>
                    </a:cubicBezTo>
                    <a:cubicBezTo>
                      <a:pt x="590093" y="78973"/>
                      <a:pt x="587655" y="48493"/>
                      <a:pt x="629108" y="22890"/>
                    </a:cubicBezTo>
                    <a:cubicBezTo>
                      <a:pt x="670561" y="-2713"/>
                      <a:pt x="722986" y="-885"/>
                      <a:pt x="775412" y="944"/>
                    </a:cubicBezTo>
                  </a:path>
                </a:pathLst>
              </a:custGeom>
              <a:ln w="28575">
                <a:prstDash val="sysDash"/>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7" name="Circle: Hollow 76">
                <a:extLst>
                  <a:ext uri="{FF2B5EF4-FFF2-40B4-BE49-F238E27FC236}">
                    <a16:creationId xmlns:a16="http://schemas.microsoft.com/office/drawing/2014/main" id="{522D8F1A-5C87-4469-A1A3-1BDFCD0B9EC5}"/>
                  </a:ext>
                </a:extLst>
              </p:cNvPr>
              <p:cNvSpPr/>
              <p:nvPr/>
            </p:nvSpPr>
            <p:spPr>
              <a:xfrm>
                <a:off x="2948026" y="2326234"/>
                <a:ext cx="242567" cy="264158"/>
              </a:xfrm>
              <a:prstGeom prst="donut">
                <a:avLst/>
              </a:prstGeom>
              <a:solidFill>
                <a:srgbClr val="C00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78" name="Straight Arrow Connector 77">
                <a:extLst>
                  <a:ext uri="{FF2B5EF4-FFF2-40B4-BE49-F238E27FC236}">
                    <a16:creationId xmlns:a16="http://schemas.microsoft.com/office/drawing/2014/main" id="{89082A45-292C-4BB7-838C-C0DA0B49595D}"/>
                  </a:ext>
                </a:extLst>
              </p:cNvPr>
              <p:cNvCxnSpPr/>
              <p:nvPr/>
            </p:nvCxnSpPr>
            <p:spPr>
              <a:xfrm flipV="1">
                <a:off x="2318919" y="2459584"/>
                <a:ext cx="762508" cy="45719"/>
              </a:xfrm>
              <a:prstGeom prst="straightConnector1">
                <a:avLst/>
              </a:prstGeom>
              <a:ln w="349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19" name="TextBox 118">
            <a:extLst>
              <a:ext uri="{FF2B5EF4-FFF2-40B4-BE49-F238E27FC236}">
                <a16:creationId xmlns:a16="http://schemas.microsoft.com/office/drawing/2014/main" id="{0B81B059-58BA-40E7-89F0-0812CDC223E5}"/>
              </a:ext>
            </a:extLst>
          </p:cNvPr>
          <p:cNvSpPr txBox="1"/>
          <p:nvPr/>
        </p:nvSpPr>
        <p:spPr>
          <a:xfrm>
            <a:off x="868211" y="9545941"/>
            <a:ext cx="7861435" cy="8737007"/>
          </a:xfrm>
          <a:prstGeom prst="rect">
            <a:avLst/>
          </a:prstGeom>
          <a:noFill/>
        </p:spPr>
        <p:txBody>
          <a:bodyPr wrap="square" rtlCol="0">
            <a:spAutoFit/>
          </a:bodyPr>
          <a:lstStyle/>
          <a:p>
            <a:r>
              <a:rPr lang="en-GB" sz="3121" dirty="0">
                <a:latin typeface="Source Sans Pro" panose="020B0503030403020204" pitchFamily="34" charset="0"/>
                <a:ea typeface="Source Sans Pro" panose="020B0503030403020204" pitchFamily="34" charset="0"/>
                <a:cs typeface="Arial" panose="020B0604020202020204" pitchFamily="34" charset="0"/>
              </a:rPr>
              <a:t>1. A reaching gesture consists of two volitional final position instructions, </a:t>
            </a:r>
          </a:p>
          <a:p>
            <a:pPr marL="971550" lvl="1" indent="-514350">
              <a:buAutoNum type="alphaLcParenR"/>
            </a:pPr>
            <a:r>
              <a:rPr lang="en-GB" sz="3121" dirty="0">
                <a:latin typeface="Source Sans Pro" panose="020B0503030403020204" pitchFamily="34" charset="0"/>
                <a:ea typeface="Source Sans Pro" panose="020B0503030403020204" pitchFamily="34" charset="0"/>
                <a:cs typeface="Arial" panose="020B0604020202020204" pitchFamily="34" charset="0"/>
              </a:rPr>
              <a:t>an initial launch </a:t>
            </a:r>
            <a:r>
              <a:rPr lang="en-GB" sz="3121" b="1" dirty="0">
                <a:latin typeface="Source Sans Pro" panose="020B0503030403020204" pitchFamily="34" charset="0"/>
                <a:ea typeface="Source Sans Pro" panose="020B0503030403020204" pitchFamily="34" charset="0"/>
                <a:cs typeface="Arial" panose="020B0604020202020204" pitchFamily="34" charset="0"/>
              </a:rPr>
              <a:t>pulse</a:t>
            </a:r>
            <a:r>
              <a:rPr lang="en-GB" sz="3121" dirty="0">
                <a:latin typeface="Source Sans Pro" panose="020B0503030403020204" pitchFamily="34" charset="0"/>
                <a:ea typeface="Source Sans Pro" panose="020B0503030403020204" pitchFamily="34" charset="0"/>
                <a:cs typeface="Arial" panose="020B0604020202020204" pitchFamily="34" charset="0"/>
              </a:rPr>
              <a:t> towards a distant equilibrium point  that determines velocity and initial direction </a:t>
            </a:r>
          </a:p>
          <a:p>
            <a:r>
              <a:rPr lang="en-GB" sz="3121" dirty="0">
                <a:latin typeface="Source Sans Pro" panose="020B0503030403020204" pitchFamily="34" charset="0"/>
                <a:ea typeface="Source Sans Pro" panose="020B0503030403020204" pitchFamily="34" charset="0"/>
                <a:cs typeface="Arial" panose="020B0604020202020204" pitchFamily="34" charset="0"/>
              </a:rPr>
              <a:t>optionally followed by another pulse or</a:t>
            </a:r>
          </a:p>
          <a:p>
            <a:pPr marL="971550" lvl="1" indent="-514350">
              <a:buFont typeface="+mj-lt"/>
              <a:buAutoNum type="alphaLcParenR" startAt="2"/>
            </a:pPr>
            <a:r>
              <a:rPr lang="en-GB" sz="3121" dirty="0">
                <a:latin typeface="Source Sans Pro" panose="020B0503030403020204" pitchFamily="34" charset="0"/>
                <a:ea typeface="Source Sans Pro" panose="020B0503030403020204" pitchFamily="34" charset="0"/>
                <a:cs typeface="Arial" panose="020B0604020202020204" pitchFamily="34" charset="0"/>
              </a:rPr>
              <a:t>a landing </a:t>
            </a:r>
            <a:r>
              <a:rPr lang="en-GB" sz="3121" b="1" dirty="0">
                <a:latin typeface="Source Sans Pro" panose="020B0503030403020204" pitchFamily="34" charset="0"/>
                <a:ea typeface="Source Sans Pro" panose="020B0503030403020204" pitchFamily="34" charset="0"/>
                <a:cs typeface="Arial" panose="020B0604020202020204" pitchFamily="34" charset="0"/>
              </a:rPr>
              <a:t>step</a:t>
            </a:r>
            <a:r>
              <a:rPr lang="en-GB" sz="3121" dirty="0">
                <a:latin typeface="Source Sans Pro" panose="020B0503030403020204" pitchFamily="34" charset="0"/>
                <a:ea typeface="Source Sans Pro" panose="020B0503030403020204" pitchFamily="34" charset="0"/>
                <a:cs typeface="Arial" panose="020B0604020202020204" pitchFamily="34" charset="0"/>
              </a:rPr>
              <a:t> defining the resting target equilibrium point </a:t>
            </a:r>
          </a:p>
          <a:p>
            <a:r>
              <a:rPr lang="en-GB" sz="3121" dirty="0">
                <a:latin typeface="Source Sans Pro" panose="020B0503030403020204" pitchFamily="34" charset="0"/>
                <a:ea typeface="Source Sans Pro" panose="020B0503030403020204" pitchFamily="34" charset="0"/>
                <a:cs typeface="Arial" panose="020B0604020202020204" pitchFamily="34" charset="0"/>
              </a:rPr>
              <a:t>2. Spinal interneurons stagger the activation of individual muscles, reducing joint interaction torques, jerk, and in doing so, straighten the trajectory of the launch pulse.</a:t>
            </a:r>
          </a:p>
          <a:p>
            <a:r>
              <a:rPr lang="en-GB" sz="3121" dirty="0">
                <a:latin typeface="Source Sans Pro" panose="020B0503030403020204" pitchFamily="34" charset="0"/>
                <a:ea typeface="Source Sans Pro" panose="020B0503030403020204" pitchFamily="34" charset="0"/>
                <a:cs typeface="Arial" panose="020B0604020202020204" pitchFamily="34" charset="0"/>
              </a:rPr>
              <a:t>3. Timing of the pulse-step transition is controlled to avoid undershoot or overshoot.</a:t>
            </a:r>
          </a:p>
          <a:p>
            <a:r>
              <a:rPr lang="en-GB" sz="3121" dirty="0">
                <a:latin typeface="Source Sans Pro" panose="020B0503030403020204" pitchFamily="34" charset="0"/>
                <a:ea typeface="Source Sans Pro" panose="020B0503030403020204" pitchFamily="34" charset="0"/>
                <a:cs typeface="Arial" panose="020B0604020202020204" pitchFamily="34" charset="0"/>
              </a:rPr>
              <a:t>4. Curved trajectories occur when launch pulse direction differs from target direction.</a:t>
            </a:r>
          </a:p>
          <a:p>
            <a:endParaRPr lang="en-GB" sz="1200" dirty="0">
              <a:latin typeface="Source Sans Pro" panose="020B0503030403020204" pitchFamily="34" charset="0"/>
              <a:ea typeface="Source Sans Pro" panose="020B0503030403020204" pitchFamily="34" charset="0"/>
              <a:cs typeface="Arial" panose="020B0604020202020204" pitchFamily="34" charset="0"/>
            </a:endParaRPr>
          </a:p>
          <a:p>
            <a:r>
              <a:rPr lang="en-GB" sz="3121" dirty="0">
                <a:latin typeface="Source Sans Pro" panose="020B0503030403020204" pitchFamily="34" charset="0"/>
                <a:ea typeface="Source Sans Pro" panose="020B0503030403020204" pitchFamily="34" charset="0"/>
                <a:cs typeface="Arial" panose="020B0604020202020204" pitchFamily="34" charset="0"/>
              </a:rPr>
              <a:t>Proposals 1 &amp; 2 are investigated here.</a:t>
            </a:r>
          </a:p>
        </p:txBody>
      </p:sp>
      <p:grpSp>
        <p:nvGrpSpPr>
          <p:cNvPr id="520" name="Group 519">
            <a:extLst>
              <a:ext uri="{FF2B5EF4-FFF2-40B4-BE49-F238E27FC236}">
                <a16:creationId xmlns:a16="http://schemas.microsoft.com/office/drawing/2014/main" id="{9A81AFB9-B863-4A76-8842-8CF496CA70CF}"/>
              </a:ext>
            </a:extLst>
          </p:cNvPr>
          <p:cNvGrpSpPr/>
          <p:nvPr/>
        </p:nvGrpSpPr>
        <p:grpSpPr>
          <a:xfrm>
            <a:off x="34005385" y="13320651"/>
            <a:ext cx="7387335" cy="8085539"/>
            <a:chOff x="-14441384" y="4440213"/>
            <a:chExt cx="7387335" cy="8085539"/>
          </a:xfrm>
        </p:grpSpPr>
        <p:grpSp>
          <p:nvGrpSpPr>
            <p:cNvPr id="44" name="Group 43">
              <a:extLst>
                <a:ext uri="{FF2B5EF4-FFF2-40B4-BE49-F238E27FC236}">
                  <a16:creationId xmlns:a16="http://schemas.microsoft.com/office/drawing/2014/main" id="{594E71B2-557B-4FFA-BCDE-789CE95DBAAF}"/>
                </a:ext>
              </a:extLst>
            </p:cNvPr>
            <p:cNvGrpSpPr/>
            <p:nvPr/>
          </p:nvGrpSpPr>
          <p:grpSpPr>
            <a:xfrm>
              <a:off x="-14373069" y="4845367"/>
              <a:ext cx="7319020" cy="4678033"/>
              <a:chOff x="39730504" y="18724111"/>
              <a:chExt cx="6324697" cy="4110039"/>
            </a:xfrm>
          </p:grpSpPr>
          <p:pic>
            <p:nvPicPr>
              <p:cNvPr id="53" name="Picture 52">
                <a:extLst>
                  <a:ext uri="{FF2B5EF4-FFF2-40B4-BE49-F238E27FC236}">
                    <a16:creationId xmlns:a16="http://schemas.microsoft.com/office/drawing/2014/main" id="{CDC80D4C-585B-4DCD-B2C3-32AA14CAFDED}"/>
                  </a:ext>
                </a:extLst>
              </p:cNvPr>
              <p:cNvPicPr>
                <a:picLocks noChangeAspect="1"/>
              </p:cNvPicPr>
              <p:nvPr/>
            </p:nvPicPr>
            <p:blipFill>
              <a:blip r:embed="rId18"/>
              <a:stretch>
                <a:fillRect/>
              </a:stretch>
            </p:blipFill>
            <p:spPr>
              <a:xfrm>
                <a:off x="39730504" y="18724111"/>
                <a:ext cx="6324697" cy="4110039"/>
              </a:xfrm>
              <a:prstGeom prst="rect">
                <a:avLst/>
              </a:prstGeom>
            </p:spPr>
          </p:pic>
          <p:cxnSp>
            <p:nvCxnSpPr>
              <p:cNvPr id="54" name="Straight Connector 53">
                <a:extLst>
                  <a:ext uri="{FF2B5EF4-FFF2-40B4-BE49-F238E27FC236}">
                    <a16:creationId xmlns:a16="http://schemas.microsoft.com/office/drawing/2014/main" id="{F286A3E3-B19E-472C-A307-0480CB2BEC47}"/>
                  </a:ext>
                </a:extLst>
              </p:cNvPr>
              <p:cNvCxnSpPr>
                <a:cxnSpLocks/>
              </p:cNvCxnSpPr>
              <p:nvPr/>
            </p:nvCxnSpPr>
            <p:spPr>
              <a:xfrm flipH="1">
                <a:off x="40040366" y="19189610"/>
                <a:ext cx="33900" cy="3632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F13336-0C80-4A04-83B8-EE867833478D}"/>
                  </a:ext>
                </a:extLst>
              </p:cNvPr>
              <p:cNvCxnSpPr>
                <a:cxnSpLocks/>
              </p:cNvCxnSpPr>
              <p:nvPr/>
            </p:nvCxnSpPr>
            <p:spPr>
              <a:xfrm flipH="1">
                <a:off x="40364322" y="19189609"/>
                <a:ext cx="1" cy="36323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89F036A9-92D7-43B9-B0AA-BC1406492A09}"/>
                </a:ext>
              </a:extLst>
            </p:cNvPr>
            <p:cNvSpPr/>
            <p:nvPr/>
          </p:nvSpPr>
          <p:spPr>
            <a:xfrm>
              <a:off x="-14441384" y="9663430"/>
              <a:ext cx="7387335" cy="2862322"/>
            </a:xfrm>
            <a:prstGeom prst="rect">
              <a:avLst/>
            </a:prstGeom>
          </p:spPr>
          <p:txBody>
            <a:bodyPr wrap="square">
              <a:spAutoFit/>
            </a:bodyPr>
            <a:lstStyle/>
            <a:p>
              <a:pPr algn="just"/>
              <a:r>
                <a:rPr lang="en-GB" dirty="0">
                  <a:latin typeface="Times New Roman" panose="02020603050405020304" pitchFamily="18" charset="0"/>
                </a:rPr>
                <a:t>Fig. 3. Summary of response patterns in the preferred direction for different populations of neurons during generation of flexion and extension torques at the wrist. Examples of each pattern are illustrated on the left, and schematic of populations on the right. Proportions are given for corticomotoneuronal (CM) [7,8] and </a:t>
              </a:r>
              <a:r>
                <a:rPr lang="en-GB" dirty="0" err="1">
                  <a:latin typeface="Times New Roman" panose="02020603050405020304" pitchFamily="18" charset="0"/>
                </a:rPr>
                <a:t>rubromotoneuronal</a:t>
              </a:r>
              <a:r>
                <a:rPr lang="en-GB" dirty="0">
                  <a:latin typeface="Times New Roman" panose="02020603050405020304" pitchFamily="18" charset="0"/>
                </a:rPr>
                <a:t> cells (RM) [29], premotor afferents in dorsal root ganglia (DRG) [14], spinal premotor interneurons (</a:t>
              </a:r>
              <a:r>
                <a:rPr lang="en-GB" dirty="0" err="1">
                  <a:latin typeface="Times New Roman" panose="02020603050405020304" pitchFamily="18" charset="0"/>
                </a:rPr>
                <a:t>PreM</a:t>
              </a:r>
              <a:r>
                <a:rPr lang="en-GB" dirty="0">
                  <a:latin typeface="Times New Roman" panose="02020603050405020304" pitchFamily="18" charset="0"/>
                </a:rPr>
                <a:t>-IN), spinal unidentified interneurons (U-IN), spinal interneurons with synchrony effects (Sy-IN) and motoneurons (MU; combined data from motor units [35] and motoneurons [27]). Unmodulated U-INs are not included because their proportion could be made arbitrarily large.</a:t>
              </a:r>
              <a:endParaRPr lang="en-GB" dirty="0"/>
            </a:p>
          </p:txBody>
        </p:sp>
        <p:sp>
          <p:nvSpPr>
            <p:cNvPr id="37" name="Rectangle 36">
              <a:extLst>
                <a:ext uri="{FF2B5EF4-FFF2-40B4-BE49-F238E27FC236}">
                  <a16:creationId xmlns:a16="http://schemas.microsoft.com/office/drawing/2014/main" id="{B8EDA3A0-DF04-401B-A3ED-07E9A663FF47}"/>
                </a:ext>
              </a:extLst>
            </p:cNvPr>
            <p:cNvSpPr/>
            <p:nvPr/>
          </p:nvSpPr>
          <p:spPr>
            <a:xfrm>
              <a:off x="-14441384" y="4440213"/>
              <a:ext cx="5581400" cy="369332"/>
            </a:xfrm>
            <a:prstGeom prst="rect">
              <a:avLst/>
            </a:prstGeom>
          </p:spPr>
          <p:txBody>
            <a:bodyPr wrap="none">
              <a:spAutoFit/>
            </a:bodyPr>
            <a:lstStyle/>
            <a:p>
              <a:r>
                <a:rPr lang="en-GB" i="1" dirty="0">
                  <a:latin typeface="Times New Roman" panose="02020603050405020304" pitchFamily="18" charset="0"/>
                </a:rPr>
                <a:t>E</a:t>
              </a:r>
              <a:r>
                <a:rPr lang="en-GB" dirty="0">
                  <a:latin typeface="Times New Roman" panose="02020603050405020304" pitchFamily="18" charset="0"/>
                </a:rPr>
                <a:t>.</a:t>
              </a:r>
              <a:r>
                <a:rPr lang="en-GB" i="1" dirty="0">
                  <a:latin typeface="Times New Roman" panose="02020603050405020304" pitchFamily="18" charset="0"/>
                </a:rPr>
                <a:t>E</a:t>
              </a:r>
              <a:r>
                <a:rPr lang="en-GB" dirty="0">
                  <a:latin typeface="Times New Roman" panose="02020603050405020304" pitchFamily="18" charset="0"/>
                </a:rPr>
                <a:t>. </a:t>
              </a:r>
              <a:r>
                <a:rPr lang="en-GB" i="1" dirty="0" err="1">
                  <a:latin typeface="Times New Roman" panose="02020603050405020304" pitchFamily="18" charset="0"/>
                </a:rPr>
                <a:t>Fetz</a:t>
              </a:r>
              <a:r>
                <a:rPr lang="en-GB" i="1" dirty="0">
                  <a:latin typeface="Times New Roman" panose="02020603050405020304" pitchFamily="18" charset="0"/>
                </a:rPr>
                <a:t> et al</a:t>
              </a:r>
              <a:r>
                <a:rPr lang="en-GB" dirty="0">
                  <a:latin typeface="Times New Roman" panose="02020603050405020304" pitchFamily="18" charset="0"/>
                </a:rPr>
                <a:t>. / </a:t>
              </a:r>
              <a:r>
                <a:rPr lang="en-GB" i="1" dirty="0">
                  <a:latin typeface="Times New Roman" panose="02020603050405020304" pitchFamily="18" charset="0"/>
                </a:rPr>
                <a:t>Brain Research Reviews </a:t>
              </a:r>
              <a:r>
                <a:rPr lang="en-GB" dirty="0">
                  <a:latin typeface="Times New Roman" panose="02020603050405020304" pitchFamily="18" charset="0"/>
                </a:rPr>
                <a:t>40 (2002) 53–65</a:t>
              </a:r>
              <a:endParaRPr lang="en-GB" dirty="0"/>
            </a:p>
          </p:txBody>
        </p:sp>
      </p:grpSp>
      <p:sp>
        <p:nvSpPr>
          <p:cNvPr id="131" name="TextBox 130">
            <a:extLst>
              <a:ext uri="{FF2B5EF4-FFF2-40B4-BE49-F238E27FC236}">
                <a16:creationId xmlns:a16="http://schemas.microsoft.com/office/drawing/2014/main" id="{A4323499-B3EE-47EC-BA6C-682067FAB1D2}"/>
              </a:ext>
            </a:extLst>
          </p:cNvPr>
          <p:cNvSpPr txBox="1"/>
          <p:nvPr/>
        </p:nvSpPr>
        <p:spPr>
          <a:xfrm>
            <a:off x="32505388" y="12762528"/>
            <a:ext cx="966984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Neural response patterns during movement</a:t>
            </a:r>
          </a:p>
        </p:txBody>
      </p:sp>
      <p:grpSp>
        <p:nvGrpSpPr>
          <p:cNvPr id="416" name="Group 415">
            <a:extLst>
              <a:ext uri="{FF2B5EF4-FFF2-40B4-BE49-F238E27FC236}">
                <a16:creationId xmlns:a16="http://schemas.microsoft.com/office/drawing/2014/main" id="{50C413EF-1A6D-4EEF-842D-D022B7E6ACAD}"/>
              </a:ext>
            </a:extLst>
          </p:cNvPr>
          <p:cNvGrpSpPr/>
          <p:nvPr/>
        </p:nvGrpSpPr>
        <p:grpSpPr>
          <a:xfrm>
            <a:off x="34951655" y="22511646"/>
            <a:ext cx="6043613" cy="6485264"/>
            <a:chOff x="0" y="0"/>
            <a:chExt cx="6043613" cy="6485458"/>
          </a:xfrm>
        </p:grpSpPr>
        <p:cxnSp>
          <p:nvCxnSpPr>
            <p:cNvPr id="417" name="Straight Arrow Connector 416">
              <a:extLst>
                <a:ext uri="{FF2B5EF4-FFF2-40B4-BE49-F238E27FC236}">
                  <a16:creationId xmlns:a16="http://schemas.microsoft.com/office/drawing/2014/main" id="{CB773FF1-ABE9-4014-A130-C29E6ED1685E}"/>
                </a:ext>
              </a:extLst>
            </p:cNvPr>
            <p:cNvCxnSpPr/>
            <p:nvPr/>
          </p:nvCxnSpPr>
          <p:spPr>
            <a:xfrm>
              <a:off x="819150" y="1990725"/>
              <a:ext cx="0" cy="2381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A542AC1-022B-43D0-AF25-C67802C2C4DC}"/>
                </a:ext>
              </a:extLst>
            </p:cNvPr>
            <p:cNvCxnSpPr/>
            <p:nvPr/>
          </p:nvCxnSpPr>
          <p:spPr>
            <a:xfrm>
              <a:off x="809625" y="2762250"/>
              <a:ext cx="0" cy="2381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8A101257-BF0B-4F8F-9B4E-D449BF5E8647}"/>
                </a:ext>
              </a:extLst>
            </p:cNvPr>
            <p:cNvCxnSpPr/>
            <p:nvPr/>
          </p:nvCxnSpPr>
          <p:spPr>
            <a:xfrm>
              <a:off x="790575" y="3962400"/>
              <a:ext cx="0" cy="2381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3B7BA5C4-6018-421D-ADA3-E412F3D86B24}"/>
                </a:ext>
              </a:extLst>
            </p:cNvPr>
            <p:cNvCxnSpPr/>
            <p:nvPr/>
          </p:nvCxnSpPr>
          <p:spPr>
            <a:xfrm>
              <a:off x="781050" y="5581650"/>
              <a:ext cx="0" cy="23812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21" name="Text Box 2">
              <a:extLst>
                <a:ext uri="{FF2B5EF4-FFF2-40B4-BE49-F238E27FC236}">
                  <a16:creationId xmlns:a16="http://schemas.microsoft.com/office/drawing/2014/main" id="{B5339B6D-DB57-47A0-B35A-FF00AA109E1D}"/>
                </a:ext>
              </a:extLst>
            </p:cNvPr>
            <p:cNvSpPr txBox="1"/>
            <p:nvPr/>
          </p:nvSpPr>
          <p:spPr>
            <a:xfrm>
              <a:off x="2667000" y="419100"/>
              <a:ext cx="1911985" cy="96202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GB" sz="1100">
                  <a:solidFill>
                    <a:srgbClr val="2E75B6"/>
                  </a:solidFill>
                  <a:effectLst/>
                  <a:ea typeface="Calibri" panose="020F0502020204030204" pitchFamily="34" charset="0"/>
                  <a:cs typeface="Times New Roman" panose="02020603050405020304" pitchFamily="18" charset="0"/>
                </a:rPr>
                <a:t>Cerebellum</a:t>
              </a:r>
              <a:r>
                <a:rPr lang="en-GB" sz="1100">
                  <a:effectLst/>
                  <a:ea typeface="Calibri" panose="020F0502020204030204" pitchFamily="34" charset="0"/>
                  <a:cs typeface="Times New Roman" panose="02020603050405020304" pitchFamily="18" charset="0"/>
                </a:rPr>
                <a:t> </a:t>
              </a:r>
            </a:p>
            <a:p>
              <a:pPr algn="ctr">
                <a:lnSpc>
                  <a:spcPct val="107000"/>
                </a:lnSpc>
                <a:spcAft>
                  <a:spcPts val="0"/>
                </a:spcAft>
              </a:pPr>
              <a:r>
                <a:rPr lang="en-GB" sz="1100">
                  <a:effectLst/>
                  <a:ea typeface="Calibri" panose="020F0502020204030204" pitchFamily="34" charset="0"/>
                  <a:cs typeface="Times New Roman" panose="02020603050405020304" pitchFamily="18" charset="0"/>
                </a:rPr>
                <a:t>Adaptive lookup table or</a:t>
              </a:r>
            </a:p>
            <a:p>
              <a:pPr algn="ctr">
                <a:lnSpc>
                  <a:spcPct val="107000"/>
                </a:lnSpc>
                <a:spcAft>
                  <a:spcPts val="0"/>
                </a:spcAft>
              </a:pPr>
              <a:r>
                <a:rPr lang="en-GB" sz="1100">
                  <a:effectLst/>
                  <a:ea typeface="Calibri" panose="020F0502020204030204" pitchFamily="34" charset="0"/>
                  <a:cs typeface="Times New Roman" panose="02020603050405020304" pitchFamily="18" charset="0"/>
                </a:rPr>
                <a:t>MAP</a:t>
              </a:r>
            </a:p>
            <a:p>
              <a:pPr algn="ctr">
                <a:lnSpc>
                  <a:spcPct val="107000"/>
                </a:lnSpc>
                <a:spcAft>
                  <a:spcPts val="0"/>
                </a:spcAft>
              </a:pPr>
              <a:r>
                <a:rPr lang="en-GB" sz="1000">
                  <a:effectLst/>
                  <a:ea typeface="Calibri" panose="020F0502020204030204" pitchFamily="34" charset="0"/>
                  <a:cs typeface="Times New Roman" panose="02020603050405020304" pitchFamily="18" charset="0"/>
                </a:rPr>
                <a:t>of excitory input vs sensory input for prevailing conditions</a:t>
              </a:r>
              <a:endParaRPr lang="en-GB" sz="1100">
                <a:effectLst/>
                <a:ea typeface="Calibri" panose="020F0502020204030204" pitchFamily="34" charset="0"/>
                <a:cs typeface="Times New Roman" panose="02020603050405020304" pitchFamily="18" charset="0"/>
              </a:endParaRPr>
            </a:p>
            <a:p>
              <a:pPr algn="ctr">
                <a:lnSpc>
                  <a:spcPct val="107000"/>
                </a:lnSpc>
                <a:spcAft>
                  <a:spcPts val="800"/>
                </a:spcAft>
              </a:pPr>
              <a:r>
                <a:rPr lang="en-GB" sz="1000">
                  <a:effectLst/>
                  <a:ea typeface="Calibri" panose="020F0502020204030204" pitchFamily="34" charset="0"/>
                  <a:cs typeface="Times New Roman" panose="02020603050405020304" pitchFamily="18" charset="0"/>
                </a:rPr>
                <a:t> </a:t>
              </a:r>
              <a:endParaRPr lang="en-GB" sz="1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2" name="TextBox 56">
                  <a:extLst>
                    <a:ext uri="{FF2B5EF4-FFF2-40B4-BE49-F238E27FC236}">
                      <a16:creationId xmlns:a16="http://schemas.microsoft.com/office/drawing/2014/main" id="{07C08AEF-126A-4061-ACDF-9DE961BA0BEF}"/>
                    </a:ext>
                  </a:extLst>
                </p:cNvPr>
                <p:cNvSpPr txBox="1"/>
                <p:nvPr/>
              </p:nvSpPr>
              <p:spPr>
                <a:xfrm>
                  <a:off x="1943100" y="485775"/>
                  <a:ext cx="842010" cy="955162"/>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GB" sz="1200" i="1" kern="1200">
                                <a:solidFill>
                                  <a:srgbClr val="000000"/>
                                </a:solidFill>
                                <a:effectLst/>
                                <a:latin typeface="Cambria Math" panose="02040503050406030204" pitchFamily="18" charset="0"/>
                                <a:ea typeface="Source Sans Pro Black" panose="020B0803030403020204" pitchFamily="34" charset="0"/>
                                <a:cs typeface="Arial" panose="020B0604020202020204" pitchFamily="34" charset="0"/>
                              </a:rPr>
                            </m:ctrlPr>
                          </m:dPr>
                          <m:e>
                            <m:eqArr>
                              <m:eqArrPr>
                                <m:ctrlPr>
                                  <a:rPr lang="en-GB" sz="12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eqArrPr>
                              <m:e>
                                <m:sSub>
                                  <m:sSubPr>
                                    <m:ctrlPr>
                                      <a:rPr lang="en-GB" sz="12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GB" sz="1200" i="1">
                                        <a:solidFill>
                                          <a:srgbClr val="000000"/>
                                        </a:solidFill>
                                        <a:latin typeface="Cambria Math" panose="02040503050406030204" pitchFamily="18" charset="0"/>
                                        <a:ea typeface="Cambria Math" panose="02040503050406030204" pitchFamily="18" charset="0"/>
                                        <a:cs typeface="Arial" panose="020B0604020202020204" pitchFamily="34" charset="0"/>
                                      </a:rPr>
                                      <m:t>𝜆</m:t>
                                    </m:r>
                                  </m:e>
                                  <m:sub>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Sub>
                              </m:e>
                              <m:e>
                                <m:sSub>
                                  <m:sSubPr>
                                    <m:ctrlP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𝜆</m:t>
                                    </m:r>
                                  </m:e>
                                  <m:sub>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b>
                                </m:sSub>
                              </m:e>
                              <m:e>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e>
                                <m:sSub>
                                  <m:sSubPr>
                                    <m:ctrlP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𝜆</m:t>
                                    </m:r>
                                  </m:e>
                                  <m:sub>
                                    <m:r>
                                      <a:rPr lang="en-GB" sz="12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𝑁</m:t>
                                    </m:r>
                                  </m:sub>
                                </m:sSub>
                              </m:e>
                            </m:eqArr>
                          </m:e>
                        </m:d>
                      </m:oMath>
                    </m:oMathPara>
                  </a14:m>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2" name="TextBox 56">
                  <a:extLst>
                    <a:ext uri="{FF2B5EF4-FFF2-40B4-BE49-F238E27FC236}">
                      <a16:creationId xmlns:a16="http://schemas.microsoft.com/office/drawing/2014/main" id="{07C08AEF-126A-4061-ACDF-9DE961BA0BEF}"/>
                    </a:ext>
                  </a:extLst>
                </p:cNvPr>
                <p:cNvSpPr txBox="1">
                  <a:spLocks noRot="1" noChangeAspect="1" noMove="1" noResize="1" noEditPoints="1" noAdjustHandles="1" noChangeArrowheads="1" noChangeShapeType="1" noTextEdit="1"/>
                </p:cNvSpPr>
                <p:nvPr/>
              </p:nvSpPr>
              <p:spPr>
                <a:xfrm>
                  <a:off x="1943100" y="485775"/>
                  <a:ext cx="842010" cy="955162"/>
                </a:xfrm>
                <a:prstGeom prst="rect">
                  <a:avLst/>
                </a:prstGeom>
                <a:blipFill>
                  <a:blip r:embed="rId21"/>
                  <a:stretch>
                    <a:fillRect/>
                  </a:stretch>
                </a:blipFill>
              </p:spPr>
              <p:txBody>
                <a:bodyPr/>
                <a:lstStyle/>
                <a:p>
                  <a:r>
                    <a:rPr lang="en-GB">
                      <a:noFill/>
                    </a:rPr>
                    <a:t> </a:t>
                  </a:r>
                </a:p>
              </p:txBody>
            </p:sp>
          </mc:Fallback>
        </mc:AlternateContent>
        <p:sp>
          <p:nvSpPr>
            <p:cNvPr id="423" name="Oval 422">
              <a:extLst>
                <a:ext uri="{FF2B5EF4-FFF2-40B4-BE49-F238E27FC236}">
                  <a16:creationId xmlns:a16="http://schemas.microsoft.com/office/drawing/2014/main" id="{A5CC3574-BC59-411B-B45D-D583E9174835}"/>
                </a:ext>
              </a:extLst>
            </p:cNvPr>
            <p:cNvSpPr/>
            <p:nvPr/>
          </p:nvSpPr>
          <p:spPr>
            <a:xfrm>
              <a:off x="542925" y="2228850"/>
              <a:ext cx="542925" cy="52387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 </a:t>
              </a:r>
            </a:p>
          </p:txBody>
        </p:sp>
        <p:sp>
          <p:nvSpPr>
            <p:cNvPr id="424" name="Text Box 6">
              <a:extLst>
                <a:ext uri="{FF2B5EF4-FFF2-40B4-BE49-F238E27FC236}">
                  <a16:creationId xmlns:a16="http://schemas.microsoft.com/office/drawing/2014/main" id="{0357C805-D731-4AA8-8954-6E3CD2FD669D}"/>
                </a:ext>
              </a:extLst>
            </p:cNvPr>
            <p:cNvSpPr txBox="1"/>
            <p:nvPr/>
          </p:nvSpPr>
          <p:spPr>
            <a:xfrm>
              <a:off x="2000250" y="5819775"/>
              <a:ext cx="1206500" cy="66548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Expected Internal (antagonistic) and external loads</a:t>
              </a:r>
            </a:p>
          </p:txBody>
        </p:sp>
        <p:sp>
          <p:nvSpPr>
            <p:cNvPr id="425" name="Text Box 7">
              <a:extLst>
                <a:ext uri="{FF2B5EF4-FFF2-40B4-BE49-F238E27FC236}">
                  <a16:creationId xmlns:a16="http://schemas.microsoft.com/office/drawing/2014/main" id="{DE95C638-F425-4692-AB68-72F1452E9AE0}"/>
                </a:ext>
              </a:extLst>
            </p:cNvPr>
            <p:cNvSpPr txBox="1"/>
            <p:nvPr/>
          </p:nvSpPr>
          <p:spPr>
            <a:xfrm>
              <a:off x="0" y="5819775"/>
              <a:ext cx="1647825" cy="64373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n-GB" sz="1100">
                  <a:effectLst/>
                  <a:ea typeface="Calibri" panose="020F0502020204030204" pitchFamily="34" charset="0"/>
                  <a:cs typeface="Times New Roman" panose="02020603050405020304" pitchFamily="18" charset="0"/>
                </a:rPr>
                <a:t> </a:t>
              </a:r>
            </a:p>
            <a:p>
              <a:pPr algn="ctr">
                <a:lnSpc>
                  <a:spcPct val="107000"/>
                </a:lnSpc>
                <a:spcAft>
                  <a:spcPts val="0"/>
                </a:spcAft>
              </a:pPr>
              <a:r>
                <a:rPr lang="en-GB" sz="1100">
                  <a:effectLst/>
                  <a:ea typeface="Calibri" panose="020F0502020204030204" pitchFamily="34" charset="0"/>
                  <a:cs typeface="Times New Roman" panose="02020603050405020304" pitchFamily="18" charset="0"/>
                </a:rPr>
                <a:t>Muscles</a:t>
              </a:r>
            </a:p>
          </p:txBody>
        </p:sp>
        <p:cxnSp>
          <p:nvCxnSpPr>
            <p:cNvPr id="426" name="Connector: Elbow 425">
              <a:extLst>
                <a:ext uri="{FF2B5EF4-FFF2-40B4-BE49-F238E27FC236}">
                  <a16:creationId xmlns:a16="http://schemas.microsoft.com/office/drawing/2014/main" id="{4D7ABF10-A848-48B4-8687-4C0E730FDE91}"/>
                </a:ext>
              </a:extLst>
            </p:cNvPr>
            <p:cNvCxnSpPr/>
            <p:nvPr/>
          </p:nvCxnSpPr>
          <p:spPr>
            <a:xfrm flipV="1">
              <a:off x="4533900" y="971550"/>
              <a:ext cx="45719" cy="5210175"/>
            </a:xfrm>
            <a:prstGeom prst="bentConnector3">
              <a:avLst>
                <a:gd name="adj1" fmla="val 1283252"/>
              </a:avLst>
            </a:prstGeom>
            <a:ln w="254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27" name="Text Box 9">
              <a:extLst>
                <a:ext uri="{FF2B5EF4-FFF2-40B4-BE49-F238E27FC236}">
                  <a16:creationId xmlns:a16="http://schemas.microsoft.com/office/drawing/2014/main" id="{B64AB084-F387-4AF1-B957-2AB53DCEAE42}"/>
                </a:ext>
              </a:extLst>
            </p:cNvPr>
            <p:cNvSpPr txBox="1"/>
            <p:nvPr/>
          </p:nvSpPr>
          <p:spPr>
            <a:xfrm>
              <a:off x="5191125" y="5724525"/>
              <a:ext cx="852443"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dirty="0" err="1">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Ia</a:t>
              </a:r>
              <a:r>
                <a:rPr lang="en-GB" sz="1100"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Afferents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8" name="Text Box 10">
              <a:extLst>
                <a:ext uri="{FF2B5EF4-FFF2-40B4-BE49-F238E27FC236}">
                  <a16:creationId xmlns:a16="http://schemas.microsoft.com/office/drawing/2014/main" id="{6DDDA79D-ADAF-4729-A4F5-A468CCBE70E9}"/>
                </a:ext>
              </a:extLst>
            </p:cNvPr>
            <p:cNvSpPr txBox="1"/>
            <p:nvPr/>
          </p:nvSpPr>
          <p:spPr>
            <a:xfrm>
              <a:off x="2105025" y="0"/>
              <a:ext cx="1864995" cy="4667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Calibri" panose="020F0502020204030204" pitchFamily="34" charset="0"/>
                </a:rPr>
                <a:t>λ</a:t>
              </a:r>
              <a:r>
                <a:rPr lang="en-GB" sz="1100">
                  <a:effectLst/>
                  <a:latin typeface="Calibri" panose="020F0502020204030204" pitchFamily="34" charset="0"/>
                  <a:ea typeface="Calibri" panose="020F0502020204030204" pitchFamily="34" charset="0"/>
                  <a:cs typeface="Times New Roman" panose="02020603050405020304" pitchFamily="18" charset="0"/>
                </a:rPr>
                <a:t> excitation equivalent to length w/o loads</a:t>
              </a:r>
            </a:p>
          </p:txBody>
        </p:sp>
        <p:sp>
          <p:nvSpPr>
            <p:cNvPr id="429" name="Text Box 12">
              <a:extLst>
                <a:ext uri="{FF2B5EF4-FFF2-40B4-BE49-F238E27FC236}">
                  <a16:creationId xmlns:a16="http://schemas.microsoft.com/office/drawing/2014/main" id="{CA3FD33C-4B52-431E-B278-E2B66C0BA07D}"/>
                </a:ext>
              </a:extLst>
            </p:cNvPr>
            <p:cNvSpPr txBox="1"/>
            <p:nvPr/>
          </p:nvSpPr>
          <p:spPr>
            <a:xfrm>
              <a:off x="4562475" y="266700"/>
              <a:ext cx="1481138" cy="61436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100">
                  <a:effectLst/>
                  <a:latin typeface="Calibri" panose="020F0502020204030204" pitchFamily="34" charset="0"/>
                  <a:ea typeface="Calibri" panose="020F0502020204030204" pitchFamily="34" charset="0"/>
                  <a:cs typeface="Calibri" panose="020F0502020204030204" pitchFamily="34" charset="0"/>
                </a:rPr>
                <a:t>L</a:t>
              </a:r>
              <a:r>
                <a:rPr lang="en-GB" sz="1100">
                  <a:effectLst/>
                  <a:latin typeface="Calibri" panose="020F0502020204030204" pitchFamily="34" charset="0"/>
                  <a:ea typeface="Calibri" panose="020F0502020204030204" pitchFamily="34" charset="0"/>
                  <a:cs typeface="Times New Roman" panose="02020603050405020304" pitchFamily="18" charset="0"/>
                </a:rPr>
                <a:t> = expected stretch learnt from prevailing load conditions</a:t>
              </a:r>
            </a:p>
          </p:txBody>
        </p:sp>
        <p:sp>
          <p:nvSpPr>
            <p:cNvPr id="430" name="Text Box 59">
              <a:extLst>
                <a:ext uri="{FF2B5EF4-FFF2-40B4-BE49-F238E27FC236}">
                  <a16:creationId xmlns:a16="http://schemas.microsoft.com/office/drawing/2014/main" id="{3F0BF96E-6403-49A2-AD1D-F2674C622A40}"/>
                </a:ext>
              </a:extLst>
            </p:cNvPr>
            <p:cNvSpPr txBox="1"/>
            <p:nvPr/>
          </p:nvSpPr>
          <p:spPr>
            <a:xfrm>
              <a:off x="5114925" y="1428750"/>
              <a:ext cx="899770" cy="619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10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tonic stretch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1" name="Text Box 60">
              <a:extLst>
                <a:ext uri="{FF2B5EF4-FFF2-40B4-BE49-F238E27FC236}">
                  <a16:creationId xmlns:a16="http://schemas.microsoft.com/office/drawing/2014/main" id="{1B1654D4-64F4-4BC9-93F9-78C9AC6ED5C7}"/>
                </a:ext>
              </a:extLst>
            </p:cNvPr>
            <p:cNvSpPr txBox="1"/>
            <p:nvPr/>
          </p:nvSpPr>
          <p:spPr>
            <a:xfrm>
              <a:off x="0" y="3009900"/>
              <a:ext cx="1647825" cy="96202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4472C4"/>
                  </a:solidFill>
                  <a:effectLst/>
                  <a:ea typeface="Calibri" panose="020F0502020204030204" pitchFamily="34" charset="0"/>
                  <a:cs typeface="Times New Roman" panose="02020603050405020304" pitchFamily="18" charset="0"/>
                </a:rPr>
                <a:t>Spine </a:t>
              </a:r>
              <a:endParaRPr lang="en-GB" sz="1100">
                <a:effectLst/>
                <a:ea typeface="Calibri" panose="020F0502020204030204" pitchFamily="34" charset="0"/>
                <a:cs typeface="Times New Roman" panose="02020603050405020304" pitchFamily="18" charset="0"/>
              </a:endParaRPr>
            </a:p>
            <a:p>
              <a:pPr algn="ctr">
                <a:lnSpc>
                  <a:spcPct val="107000"/>
                </a:lnSpc>
                <a:spcAft>
                  <a:spcPts val="800"/>
                </a:spcAft>
              </a:pPr>
              <a:r>
                <a:rPr lang="en-GB" sz="1100">
                  <a:effectLst/>
                  <a:ea typeface="Calibri" panose="020F0502020204030204" pitchFamily="34" charset="0"/>
                  <a:cs typeface="Times New Roman" panose="02020603050405020304" pitchFamily="18" charset="0"/>
                </a:rPr>
                <a:t>interneurons and motoneurons</a:t>
              </a:r>
            </a:p>
          </p:txBody>
        </p:sp>
        <p:cxnSp>
          <p:nvCxnSpPr>
            <p:cNvPr id="432" name="Connector: Elbow 431">
              <a:extLst>
                <a:ext uri="{FF2B5EF4-FFF2-40B4-BE49-F238E27FC236}">
                  <a16:creationId xmlns:a16="http://schemas.microsoft.com/office/drawing/2014/main" id="{7288E52F-0D68-42E1-988A-C8C5B68AF650}"/>
                </a:ext>
              </a:extLst>
            </p:cNvPr>
            <p:cNvCxnSpPr/>
            <p:nvPr/>
          </p:nvCxnSpPr>
          <p:spPr>
            <a:xfrm flipH="1">
              <a:off x="1085850" y="1381125"/>
              <a:ext cx="2752725" cy="1114108"/>
            </a:xfrm>
            <a:prstGeom prst="bentConnector3">
              <a:avLst>
                <a:gd name="adj1" fmla="val -94"/>
              </a:avLst>
            </a:prstGeom>
            <a:ln w="254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99A8AF3-7B52-41D0-938A-B29747C4A177}"/>
                </a:ext>
              </a:extLst>
            </p:cNvPr>
            <p:cNvCxnSpPr/>
            <p:nvPr/>
          </p:nvCxnSpPr>
          <p:spPr>
            <a:xfrm>
              <a:off x="1409700" y="847725"/>
              <a:ext cx="547688" cy="378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34" name="Text Box 1">
              <a:extLst>
                <a:ext uri="{FF2B5EF4-FFF2-40B4-BE49-F238E27FC236}">
                  <a16:creationId xmlns:a16="http://schemas.microsoft.com/office/drawing/2014/main" id="{65EB100B-FE31-4164-B62B-1D93C76DCB52}"/>
                </a:ext>
              </a:extLst>
            </p:cNvPr>
            <p:cNvSpPr txBox="1"/>
            <p:nvPr/>
          </p:nvSpPr>
          <p:spPr>
            <a:xfrm>
              <a:off x="3200400" y="5819775"/>
              <a:ext cx="1358900" cy="66568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Unexpected Internal (fatigue/injury) and external loads</a:t>
              </a:r>
            </a:p>
          </p:txBody>
        </p:sp>
        <p:cxnSp>
          <p:nvCxnSpPr>
            <p:cNvPr id="435" name="Connector: Elbow 434">
              <a:extLst>
                <a:ext uri="{FF2B5EF4-FFF2-40B4-BE49-F238E27FC236}">
                  <a16:creationId xmlns:a16="http://schemas.microsoft.com/office/drawing/2014/main" id="{DA3B8952-D014-42F1-9754-82EB05A2285A}"/>
                </a:ext>
              </a:extLst>
            </p:cNvPr>
            <p:cNvCxnSpPr/>
            <p:nvPr/>
          </p:nvCxnSpPr>
          <p:spPr>
            <a:xfrm flipH="1">
              <a:off x="1647825" y="1371600"/>
              <a:ext cx="2562225" cy="2085975"/>
            </a:xfrm>
            <a:prstGeom prst="bentConnector3">
              <a:avLst>
                <a:gd name="adj1" fmla="val -94"/>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36" name="Text Box 11">
              <a:extLst>
                <a:ext uri="{FF2B5EF4-FFF2-40B4-BE49-F238E27FC236}">
                  <a16:creationId xmlns:a16="http://schemas.microsoft.com/office/drawing/2014/main" id="{628B75C1-BA20-4618-A758-1FEE2B225A32}"/>
                </a:ext>
              </a:extLst>
            </p:cNvPr>
            <p:cNvSpPr txBox="1"/>
            <p:nvPr/>
          </p:nvSpPr>
          <p:spPr>
            <a:xfrm>
              <a:off x="1767591" y="2841908"/>
              <a:ext cx="2124075" cy="4667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interneuron threshold settings regulate dynamics </a:t>
              </a:r>
              <a:r>
                <a:rPr lang="en-GB" sz="1100">
                  <a:effectLst/>
                  <a:latin typeface="Calibri" panose="020F0502020204030204" pitchFamily="34" charset="0"/>
                  <a:ea typeface="Calibri" panose="020F0502020204030204" pitchFamily="34" charset="0"/>
                  <a:cs typeface="Times New Roman" panose="02020603050405020304" pitchFamily="18" charset="0"/>
                </a:rPr>
                <a:t>matching  </a:t>
              </a:r>
              <a:r>
                <a:rPr lang="en-GB" sz="1100" dirty="0">
                  <a:effectLst/>
                  <a:latin typeface="Calibri" panose="020F0502020204030204" pitchFamily="34" charset="0"/>
                  <a:ea typeface="Calibri" panose="020F0502020204030204" pitchFamily="34" charset="0"/>
                  <a:cs typeface="Times New Roman" panose="02020603050405020304" pitchFamily="18" charset="0"/>
                </a:rPr>
                <a:t>expected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Ia</a:t>
              </a:r>
              <a:r>
                <a:rPr lang="en-GB" sz="1100" dirty="0">
                  <a:effectLst/>
                  <a:latin typeface="Calibri" panose="020F0502020204030204" pitchFamily="34" charset="0"/>
                  <a:ea typeface="Calibri" panose="020F0502020204030204" pitchFamily="34" charset="0"/>
                  <a:cs typeface="Times New Roman" panose="02020603050405020304" pitchFamily="18" charset="0"/>
                </a:rPr>
                <a:t> excitation??</a:t>
              </a:r>
            </a:p>
          </p:txBody>
        </p:sp>
        <p:sp>
          <p:nvSpPr>
            <p:cNvPr id="437" name="Text Box 102">
              <a:extLst>
                <a:ext uri="{FF2B5EF4-FFF2-40B4-BE49-F238E27FC236}">
                  <a16:creationId xmlns:a16="http://schemas.microsoft.com/office/drawing/2014/main" id="{35D42283-DD26-47CE-80CD-AA21B93526ED}"/>
                </a:ext>
              </a:extLst>
            </p:cNvPr>
            <p:cNvSpPr txBox="1"/>
            <p:nvPr/>
          </p:nvSpPr>
          <p:spPr>
            <a:xfrm>
              <a:off x="1943100" y="3857625"/>
              <a:ext cx="259110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Ia excitation (M1 reflex 20-40ms Latency)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8" name="Text Box 103">
              <a:extLst>
                <a:ext uri="{FF2B5EF4-FFF2-40B4-BE49-F238E27FC236}">
                  <a16:creationId xmlns:a16="http://schemas.microsoft.com/office/drawing/2014/main" id="{95C88F45-B9E8-47F0-AA76-9B0BD0EB9A13}"/>
                </a:ext>
              </a:extLst>
            </p:cNvPr>
            <p:cNvSpPr txBox="1"/>
            <p:nvPr/>
          </p:nvSpPr>
          <p:spPr>
            <a:xfrm>
              <a:off x="1409700" y="2078499"/>
              <a:ext cx="2259965" cy="85587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GB" sz="1100" dirty="0">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Corrective excitation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 (M2/M3 reflex 50-80ms latency)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100" dirty="0">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e.g. </a:t>
              </a:r>
              <a:r>
                <a:rPr lang="en-GB" sz="1100" dirty="0" err="1">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Friedemann</a:t>
              </a:r>
              <a:r>
                <a:rPr lang="en-GB" sz="1100" dirty="0">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 et al 1987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9" name="Text Box 4">
              <a:extLst>
                <a:ext uri="{FF2B5EF4-FFF2-40B4-BE49-F238E27FC236}">
                  <a16:creationId xmlns:a16="http://schemas.microsoft.com/office/drawing/2014/main" id="{4D61777F-13F4-4E7D-9FF5-023DAE1C2B80}"/>
                </a:ext>
              </a:extLst>
            </p:cNvPr>
            <p:cNvSpPr txBox="1"/>
            <p:nvPr/>
          </p:nvSpPr>
          <p:spPr>
            <a:xfrm>
              <a:off x="257175" y="0"/>
              <a:ext cx="1470025" cy="4310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Pulse-step kinematic specification</a:t>
              </a:r>
            </a:p>
          </p:txBody>
        </p:sp>
        <p:grpSp>
          <p:nvGrpSpPr>
            <p:cNvPr id="440" name="Group 439">
              <a:extLst>
                <a:ext uri="{FF2B5EF4-FFF2-40B4-BE49-F238E27FC236}">
                  <a16:creationId xmlns:a16="http://schemas.microsoft.com/office/drawing/2014/main" id="{E2EBD19D-CC2F-45B9-A1CF-87FE06966649}"/>
                </a:ext>
              </a:extLst>
            </p:cNvPr>
            <p:cNvGrpSpPr/>
            <p:nvPr/>
          </p:nvGrpSpPr>
          <p:grpSpPr>
            <a:xfrm>
              <a:off x="47624" y="4238625"/>
              <a:ext cx="1499352" cy="1338681"/>
              <a:chOff x="-1" y="0"/>
              <a:chExt cx="1287898" cy="1036595"/>
            </a:xfrm>
          </p:grpSpPr>
          <p:pic>
            <p:nvPicPr>
              <p:cNvPr id="466" name="Picture 465">
                <a:extLst>
                  <a:ext uri="{FF2B5EF4-FFF2-40B4-BE49-F238E27FC236}">
                    <a16:creationId xmlns:a16="http://schemas.microsoft.com/office/drawing/2014/main" id="{FC69FC5F-7468-47FC-9DD9-DDBBCB9FA64B}"/>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r="16121" b="71424"/>
              <a:stretch/>
            </p:blipFill>
            <p:spPr bwMode="auto">
              <a:xfrm>
                <a:off x="1" y="0"/>
                <a:ext cx="1287896" cy="775970"/>
              </a:xfrm>
              <a:prstGeom prst="rect">
                <a:avLst/>
              </a:prstGeom>
              <a:ln>
                <a:noFill/>
              </a:ln>
              <a:extLst>
                <a:ext uri="{53640926-AAD7-44D8-BBD7-CCE9431645EC}">
                  <a14:shadowObscured xmlns:a14="http://schemas.microsoft.com/office/drawing/2010/main"/>
                </a:ext>
              </a:extLst>
            </p:spPr>
          </p:pic>
          <p:pic>
            <p:nvPicPr>
              <p:cNvPr id="467" name="Picture 466">
                <a:extLst>
                  <a:ext uri="{FF2B5EF4-FFF2-40B4-BE49-F238E27FC236}">
                    <a16:creationId xmlns:a16="http://schemas.microsoft.com/office/drawing/2014/main" id="{CACC2926-93E6-4159-8EEE-030A00F797F0}"/>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t="47335" r="17334" b="43066"/>
              <a:stretch/>
            </p:blipFill>
            <p:spPr bwMode="auto">
              <a:xfrm>
                <a:off x="-1" y="776288"/>
                <a:ext cx="1287890" cy="260307"/>
              </a:xfrm>
              <a:prstGeom prst="rect">
                <a:avLst/>
              </a:prstGeom>
              <a:ln>
                <a:noFill/>
              </a:ln>
              <a:extLst>
                <a:ext uri="{53640926-AAD7-44D8-BBD7-CCE9431645EC}">
                  <a14:shadowObscured xmlns:a14="http://schemas.microsoft.com/office/drawing/2010/main"/>
                </a:ext>
              </a:extLst>
            </p:spPr>
          </p:pic>
        </p:grpSp>
        <p:sp>
          <p:nvSpPr>
            <p:cNvPr id="441" name="Text Box 25">
              <a:extLst>
                <a:ext uri="{FF2B5EF4-FFF2-40B4-BE49-F238E27FC236}">
                  <a16:creationId xmlns:a16="http://schemas.microsoft.com/office/drawing/2014/main" id="{25F5C494-1673-4BF0-BB00-4BE124CE48E9}"/>
                </a:ext>
              </a:extLst>
            </p:cNvPr>
            <p:cNvSpPr txBox="1"/>
            <p:nvPr/>
          </p:nvSpPr>
          <p:spPr>
            <a:xfrm>
              <a:off x="2600325" y="1419225"/>
              <a:ext cx="1243584" cy="619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100">
                  <a:solidFill>
                    <a:srgbClr val="843C0C"/>
                  </a:solidFill>
                  <a:effectLst/>
                  <a:latin typeface="Calibri" panose="020F0502020204030204" pitchFamily="34" charset="0"/>
                  <a:ea typeface="Calibri" panose="020F0502020204030204" pitchFamily="34" charset="0"/>
                  <a:cs typeface="Calibri" panose="020F0502020204030204" pitchFamily="34" charset="0"/>
                </a:rPr>
                <a:t>If Ia tonic stretch &gt; </a:t>
              </a:r>
              <a:r>
                <a:rPr lang="en-GB" sz="1100">
                  <a:solidFill>
                    <a:srgbClr val="843C0C"/>
                  </a:solidFill>
                  <a:effectLst/>
                  <a:latin typeface="Calibri" panose="020F0502020204030204" pitchFamily="34" charset="0"/>
                  <a:ea typeface="Calibri" panose="020F0502020204030204" pitchFamily="34" charset="0"/>
                  <a:cs typeface="Times New Roman" panose="02020603050405020304" pitchFamily="18" charset="0"/>
                </a:rPr>
                <a:t>expected stretch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42" name="Connector: Elbow 441">
              <a:extLst>
                <a:ext uri="{FF2B5EF4-FFF2-40B4-BE49-F238E27FC236}">
                  <a16:creationId xmlns:a16="http://schemas.microsoft.com/office/drawing/2014/main" id="{1C3BE085-1A44-45A4-AF54-26D2DE16BF30}"/>
                </a:ext>
              </a:extLst>
            </p:cNvPr>
            <p:cNvCxnSpPr/>
            <p:nvPr/>
          </p:nvCxnSpPr>
          <p:spPr>
            <a:xfrm flipV="1">
              <a:off x="57150" y="4200525"/>
              <a:ext cx="769471" cy="127077"/>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443" name="Connector: Elbow 442">
              <a:extLst>
                <a:ext uri="{FF2B5EF4-FFF2-40B4-BE49-F238E27FC236}">
                  <a16:creationId xmlns:a16="http://schemas.microsoft.com/office/drawing/2014/main" id="{D931443B-D9DD-495F-A180-6C8DCD3CC552}"/>
                </a:ext>
              </a:extLst>
            </p:cNvPr>
            <p:cNvCxnSpPr/>
            <p:nvPr/>
          </p:nvCxnSpPr>
          <p:spPr>
            <a:xfrm>
              <a:off x="466725" y="4200525"/>
              <a:ext cx="724205" cy="73152"/>
            </a:xfrm>
            <a:prstGeom prst="bentConnector3">
              <a:avLst>
                <a:gd name="adj1" fmla="val 53009"/>
              </a:avLst>
            </a:prstGeom>
            <a:ln w="25400"/>
          </p:spPr>
          <p:style>
            <a:lnRef idx="1">
              <a:schemeClr val="accent1"/>
            </a:lnRef>
            <a:fillRef idx="0">
              <a:schemeClr val="accent1"/>
            </a:fillRef>
            <a:effectRef idx="0">
              <a:schemeClr val="accent1"/>
            </a:effectRef>
            <a:fontRef idx="minor">
              <a:schemeClr val="tx1"/>
            </a:fontRef>
          </p:style>
        </p:cxnSp>
        <p:cxnSp>
          <p:nvCxnSpPr>
            <p:cNvPr id="444" name="Straight Arrow Connector 443">
              <a:extLst>
                <a:ext uri="{FF2B5EF4-FFF2-40B4-BE49-F238E27FC236}">
                  <a16:creationId xmlns:a16="http://schemas.microsoft.com/office/drawing/2014/main" id="{9561972C-E207-4A80-BB8E-4774DAC9EF8C}"/>
                </a:ext>
              </a:extLst>
            </p:cNvPr>
            <p:cNvCxnSpPr/>
            <p:nvPr/>
          </p:nvCxnSpPr>
          <p:spPr>
            <a:xfrm>
              <a:off x="1638300" y="6181725"/>
              <a:ext cx="360000" cy="0"/>
            </a:xfrm>
            <a:prstGeom prst="straightConnector1">
              <a:avLst/>
            </a:prstGeom>
            <a:ln w="254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45" name="Group 444">
              <a:extLst>
                <a:ext uri="{FF2B5EF4-FFF2-40B4-BE49-F238E27FC236}">
                  <a16:creationId xmlns:a16="http://schemas.microsoft.com/office/drawing/2014/main" id="{33B5CEFC-1924-4980-93BD-8EABB2A4D0F5}"/>
                </a:ext>
              </a:extLst>
            </p:cNvPr>
            <p:cNvGrpSpPr/>
            <p:nvPr/>
          </p:nvGrpSpPr>
          <p:grpSpPr>
            <a:xfrm>
              <a:off x="161925" y="457200"/>
              <a:ext cx="1078385" cy="1395571"/>
              <a:chOff x="0" y="0"/>
              <a:chExt cx="1078385" cy="1395571"/>
            </a:xfrm>
          </p:grpSpPr>
          <p:grpSp>
            <p:nvGrpSpPr>
              <p:cNvPr id="446" name="Group 445">
                <a:extLst>
                  <a:ext uri="{FF2B5EF4-FFF2-40B4-BE49-F238E27FC236}">
                    <a16:creationId xmlns:a16="http://schemas.microsoft.com/office/drawing/2014/main" id="{EE2A26F7-CC35-439A-AAF6-7722E1E5B9D2}"/>
                  </a:ext>
                </a:extLst>
              </p:cNvPr>
              <p:cNvGrpSpPr/>
              <p:nvPr/>
            </p:nvGrpSpPr>
            <p:grpSpPr>
              <a:xfrm>
                <a:off x="0" y="0"/>
                <a:ext cx="1075531" cy="381000"/>
                <a:chOff x="0" y="0"/>
                <a:chExt cx="1075531" cy="381000"/>
              </a:xfrm>
            </p:grpSpPr>
            <p:sp>
              <p:nvSpPr>
                <p:cNvPr id="462" name="Freeform: Shape 461">
                  <a:extLst>
                    <a:ext uri="{FF2B5EF4-FFF2-40B4-BE49-F238E27FC236}">
                      <a16:creationId xmlns:a16="http://schemas.microsoft.com/office/drawing/2014/main" id="{A4ABA75B-328D-40A9-8B48-1A191E0D70FE}"/>
                    </a:ext>
                  </a:extLst>
                </p:cNvPr>
                <p:cNvSpPr/>
                <p:nvPr/>
              </p:nvSpPr>
              <p:spPr>
                <a:xfrm>
                  <a:off x="354806" y="0"/>
                  <a:ext cx="358299" cy="377825"/>
                </a:xfrm>
                <a:custGeom>
                  <a:avLst/>
                  <a:gdLst>
                    <a:gd name="connsiteX0" fmla="*/ 0 w 309563"/>
                    <a:gd name="connsiteY0" fmla="*/ 738187 h 738187"/>
                    <a:gd name="connsiteX1" fmla="*/ 138113 w 309563"/>
                    <a:gd name="connsiteY1" fmla="*/ 481012 h 738187"/>
                    <a:gd name="connsiteX2" fmla="*/ 214313 w 309563"/>
                    <a:gd name="connsiteY2" fmla="*/ 142875 h 738187"/>
                    <a:gd name="connsiteX3" fmla="*/ 309563 w 309563"/>
                    <a:gd name="connsiteY3" fmla="*/ 0 h 738187"/>
                    <a:gd name="connsiteX4" fmla="*/ 309563 w 309563"/>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63" h="738187">
                      <a:moveTo>
                        <a:pt x="0" y="738187"/>
                      </a:moveTo>
                      <a:cubicBezTo>
                        <a:pt x="51197" y="659209"/>
                        <a:pt x="102394" y="580231"/>
                        <a:pt x="138113" y="481012"/>
                      </a:cubicBezTo>
                      <a:cubicBezTo>
                        <a:pt x="173832" y="381793"/>
                        <a:pt x="185738" y="223044"/>
                        <a:pt x="214313" y="142875"/>
                      </a:cubicBezTo>
                      <a:cubicBezTo>
                        <a:pt x="242888" y="62706"/>
                        <a:pt x="309563" y="0"/>
                        <a:pt x="309563" y="0"/>
                      </a:cubicBezTo>
                      <a:lnTo>
                        <a:pt x="30956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63" name="Connector: Elbow 462">
                  <a:extLst>
                    <a:ext uri="{FF2B5EF4-FFF2-40B4-BE49-F238E27FC236}">
                      <a16:creationId xmlns:a16="http://schemas.microsoft.com/office/drawing/2014/main" id="{09A05DE6-5706-4A92-9873-552873DA6A5E}"/>
                    </a:ext>
                  </a:extLst>
                </p:cNvPr>
                <p:cNvCxnSpPr/>
                <p:nvPr/>
              </p:nvCxnSpPr>
              <p:spPr>
                <a:xfrm flipV="1">
                  <a:off x="0" y="0"/>
                  <a:ext cx="713898" cy="381000"/>
                </a:xfrm>
                <a:prstGeom prst="bentConnector3">
                  <a:avLst>
                    <a:gd name="adj1" fmla="val 49514"/>
                  </a:avLst>
                </a:prstGeom>
                <a:ln w="25400"/>
              </p:spPr>
              <p:style>
                <a:lnRef idx="1">
                  <a:schemeClr val="accent1"/>
                </a:lnRef>
                <a:fillRef idx="0">
                  <a:schemeClr val="accent1"/>
                </a:fillRef>
                <a:effectRef idx="0">
                  <a:schemeClr val="accent1"/>
                </a:effectRef>
                <a:fontRef idx="minor">
                  <a:schemeClr val="tx1"/>
                </a:fontRef>
              </p:style>
            </p:cxnSp>
            <p:sp>
              <p:nvSpPr>
                <p:cNvPr id="464" name="Freeform: Shape 463">
                  <a:extLst>
                    <a:ext uri="{FF2B5EF4-FFF2-40B4-BE49-F238E27FC236}">
                      <a16:creationId xmlns:a16="http://schemas.microsoft.com/office/drawing/2014/main" id="{F59E4A59-6224-43AE-91BA-0A2ADAB1E1C9}"/>
                    </a:ext>
                  </a:extLst>
                </p:cNvPr>
                <p:cNvSpPr/>
                <p:nvPr/>
              </p:nvSpPr>
              <p:spPr>
                <a:xfrm>
                  <a:off x="711993" y="2381"/>
                  <a:ext cx="359248" cy="216694"/>
                </a:xfrm>
                <a:custGeom>
                  <a:avLst/>
                  <a:gdLst>
                    <a:gd name="connsiteX0" fmla="*/ 0 w 359248"/>
                    <a:gd name="connsiteY0" fmla="*/ 0 h 216694"/>
                    <a:gd name="connsiteX1" fmla="*/ 54769 w 359248"/>
                    <a:gd name="connsiteY1" fmla="*/ 11906 h 216694"/>
                    <a:gd name="connsiteX2" fmla="*/ 90488 w 359248"/>
                    <a:gd name="connsiteY2" fmla="*/ 57150 h 216694"/>
                    <a:gd name="connsiteX3" fmla="*/ 123825 w 359248"/>
                    <a:gd name="connsiteY3" fmla="*/ 123825 h 216694"/>
                    <a:gd name="connsiteX4" fmla="*/ 150019 w 359248"/>
                    <a:gd name="connsiteY4" fmla="*/ 176212 h 216694"/>
                    <a:gd name="connsiteX5" fmla="*/ 204788 w 359248"/>
                    <a:gd name="connsiteY5" fmla="*/ 202406 h 216694"/>
                    <a:gd name="connsiteX6" fmla="*/ 273844 w 359248"/>
                    <a:gd name="connsiteY6" fmla="*/ 214312 h 216694"/>
                    <a:gd name="connsiteX7" fmla="*/ 352425 w 359248"/>
                    <a:gd name="connsiteY7" fmla="*/ 214312 h 216694"/>
                    <a:gd name="connsiteX8" fmla="*/ 350044 w 359248"/>
                    <a:gd name="connsiteY8" fmla="*/ 216694 h 21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248" h="216694">
                      <a:moveTo>
                        <a:pt x="0" y="0"/>
                      </a:moveTo>
                      <a:cubicBezTo>
                        <a:pt x="19844" y="1190"/>
                        <a:pt x="39688" y="2381"/>
                        <a:pt x="54769" y="11906"/>
                      </a:cubicBezTo>
                      <a:cubicBezTo>
                        <a:pt x="69850" y="21431"/>
                        <a:pt x="78979" y="38497"/>
                        <a:pt x="90488" y="57150"/>
                      </a:cubicBezTo>
                      <a:cubicBezTo>
                        <a:pt x="101997" y="75803"/>
                        <a:pt x="123825" y="123825"/>
                        <a:pt x="123825" y="123825"/>
                      </a:cubicBezTo>
                      <a:cubicBezTo>
                        <a:pt x="133747" y="143669"/>
                        <a:pt x="136525" y="163115"/>
                        <a:pt x="150019" y="176212"/>
                      </a:cubicBezTo>
                      <a:cubicBezTo>
                        <a:pt x="163513" y="189309"/>
                        <a:pt x="184151" y="196056"/>
                        <a:pt x="204788" y="202406"/>
                      </a:cubicBezTo>
                      <a:cubicBezTo>
                        <a:pt x="225425" y="208756"/>
                        <a:pt x="249238" y="212328"/>
                        <a:pt x="273844" y="214312"/>
                      </a:cubicBezTo>
                      <a:cubicBezTo>
                        <a:pt x="298450" y="216296"/>
                        <a:pt x="339725" y="213915"/>
                        <a:pt x="352425" y="214312"/>
                      </a:cubicBezTo>
                      <a:cubicBezTo>
                        <a:pt x="365125" y="214709"/>
                        <a:pt x="357584" y="215701"/>
                        <a:pt x="350044" y="2166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65" name="Connector: Elbow 464">
                  <a:extLst>
                    <a:ext uri="{FF2B5EF4-FFF2-40B4-BE49-F238E27FC236}">
                      <a16:creationId xmlns:a16="http://schemas.microsoft.com/office/drawing/2014/main" id="{5E6B2B58-2E5A-4E98-875C-9758A585FBD9}"/>
                    </a:ext>
                  </a:extLst>
                </p:cNvPr>
                <p:cNvCxnSpPr/>
                <p:nvPr/>
              </p:nvCxnSpPr>
              <p:spPr>
                <a:xfrm>
                  <a:off x="535781" y="0"/>
                  <a:ext cx="539750" cy="218916"/>
                </a:xfrm>
                <a:prstGeom prst="bentConnector3">
                  <a:avLst>
                    <a:gd name="adj1" fmla="val 31470"/>
                  </a:avLst>
                </a:prstGeom>
                <a:ln w="25400">
                  <a:tailEnd w="lg" len="lg"/>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E06F1095-0036-4D78-8B92-6CCF1A3FB678}"/>
                  </a:ext>
                </a:extLst>
              </p:cNvPr>
              <p:cNvGrpSpPr/>
              <p:nvPr/>
            </p:nvGrpSpPr>
            <p:grpSpPr>
              <a:xfrm>
                <a:off x="2381" y="469106"/>
                <a:ext cx="1076004" cy="211296"/>
                <a:chOff x="0" y="0"/>
                <a:chExt cx="1076004" cy="211296"/>
              </a:xfrm>
            </p:grpSpPr>
            <p:sp>
              <p:nvSpPr>
                <p:cNvPr id="458" name="Freeform: Shape 457">
                  <a:extLst>
                    <a:ext uri="{FF2B5EF4-FFF2-40B4-BE49-F238E27FC236}">
                      <a16:creationId xmlns:a16="http://schemas.microsoft.com/office/drawing/2014/main" id="{B7E4568F-9024-4F83-B9C5-0AFEDE700E2D}"/>
                    </a:ext>
                  </a:extLst>
                </p:cNvPr>
                <p:cNvSpPr/>
                <p:nvPr/>
              </p:nvSpPr>
              <p:spPr>
                <a:xfrm>
                  <a:off x="350044" y="2381"/>
                  <a:ext cx="361156" cy="208915"/>
                </a:xfrm>
                <a:custGeom>
                  <a:avLst/>
                  <a:gdLst>
                    <a:gd name="connsiteX0" fmla="*/ 0 w 309563"/>
                    <a:gd name="connsiteY0" fmla="*/ 738187 h 738187"/>
                    <a:gd name="connsiteX1" fmla="*/ 138113 w 309563"/>
                    <a:gd name="connsiteY1" fmla="*/ 481012 h 738187"/>
                    <a:gd name="connsiteX2" fmla="*/ 214313 w 309563"/>
                    <a:gd name="connsiteY2" fmla="*/ 142875 h 738187"/>
                    <a:gd name="connsiteX3" fmla="*/ 309563 w 309563"/>
                    <a:gd name="connsiteY3" fmla="*/ 0 h 738187"/>
                    <a:gd name="connsiteX4" fmla="*/ 309563 w 309563"/>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63" h="738187">
                      <a:moveTo>
                        <a:pt x="0" y="738187"/>
                      </a:moveTo>
                      <a:cubicBezTo>
                        <a:pt x="51197" y="659209"/>
                        <a:pt x="102394" y="580231"/>
                        <a:pt x="138113" y="481012"/>
                      </a:cubicBezTo>
                      <a:cubicBezTo>
                        <a:pt x="173832" y="381793"/>
                        <a:pt x="185738" y="223044"/>
                        <a:pt x="214313" y="142875"/>
                      </a:cubicBezTo>
                      <a:cubicBezTo>
                        <a:pt x="242888" y="62706"/>
                        <a:pt x="309563" y="0"/>
                        <a:pt x="309563" y="0"/>
                      </a:cubicBezTo>
                      <a:lnTo>
                        <a:pt x="30956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59" name="Connector: Elbow 458">
                  <a:extLst>
                    <a:ext uri="{FF2B5EF4-FFF2-40B4-BE49-F238E27FC236}">
                      <a16:creationId xmlns:a16="http://schemas.microsoft.com/office/drawing/2014/main" id="{E890C564-3277-459D-BAD5-408015602AF9}"/>
                    </a:ext>
                  </a:extLst>
                </p:cNvPr>
                <p:cNvCxnSpPr/>
                <p:nvPr/>
              </p:nvCxnSpPr>
              <p:spPr>
                <a:xfrm flipV="1">
                  <a:off x="0" y="0"/>
                  <a:ext cx="714375" cy="209550"/>
                </a:xfrm>
                <a:prstGeom prst="bentConnector3">
                  <a:avLst>
                    <a:gd name="adj1" fmla="val 49514"/>
                  </a:avLst>
                </a:prstGeom>
                <a:ln w="25400"/>
              </p:spPr>
              <p:style>
                <a:lnRef idx="1">
                  <a:schemeClr val="accent1"/>
                </a:lnRef>
                <a:fillRef idx="0">
                  <a:schemeClr val="accent1"/>
                </a:fillRef>
                <a:effectRef idx="0">
                  <a:schemeClr val="accent1"/>
                </a:effectRef>
                <a:fontRef idx="minor">
                  <a:schemeClr val="tx1"/>
                </a:fontRef>
              </p:style>
            </p:cxnSp>
            <p:sp>
              <p:nvSpPr>
                <p:cNvPr id="460" name="Freeform: Shape 459">
                  <a:extLst>
                    <a:ext uri="{FF2B5EF4-FFF2-40B4-BE49-F238E27FC236}">
                      <a16:creationId xmlns:a16="http://schemas.microsoft.com/office/drawing/2014/main" id="{A3DCC3ED-10DD-4F30-8E24-5E8C9400A44D}"/>
                    </a:ext>
                  </a:extLst>
                </p:cNvPr>
                <p:cNvSpPr/>
                <p:nvPr/>
              </p:nvSpPr>
              <p:spPr>
                <a:xfrm>
                  <a:off x="716756" y="2381"/>
                  <a:ext cx="359248" cy="114300"/>
                </a:xfrm>
                <a:custGeom>
                  <a:avLst/>
                  <a:gdLst>
                    <a:gd name="connsiteX0" fmla="*/ 0 w 359248"/>
                    <a:gd name="connsiteY0" fmla="*/ 0 h 216694"/>
                    <a:gd name="connsiteX1" fmla="*/ 54769 w 359248"/>
                    <a:gd name="connsiteY1" fmla="*/ 11906 h 216694"/>
                    <a:gd name="connsiteX2" fmla="*/ 90488 w 359248"/>
                    <a:gd name="connsiteY2" fmla="*/ 57150 h 216694"/>
                    <a:gd name="connsiteX3" fmla="*/ 123825 w 359248"/>
                    <a:gd name="connsiteY3" fmla="*/ 123825 h 216694"/>
                    <a:gd name="connsiteX4" fmla="*/ 150019 w 359248"/>
                    <a:gd name="connsiteY4" fmla="*/ 176212 h 216694"/>
                    <a:gd name="connsiteX5" fmla="*/ 204788 w 359248"/>
                    <a:gd name="connsiteY5" fmla="*/ 202406 h 216694"/>
                    <a:gd name="connsiteX6" fmla="*/ 273844 w 359248"/>
                    <a:gd name="connsiteY6" fmla="*/ 214312 h 216694"/>
                    <a:gd name="connsiteX7" fmla="*/ 352425 w 359248"/>
                    <a:gd name="connsiteY7" fmla="*/ 214312 h 216694"/>
                    <a:gd name="connsiteX8" fmla="*/ 350044 w 359248"/>
                    <a:gd name="connsiteY8" fmla="*/ 216694 h 21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248" h="216694">
                      <a:moveTo>
                        <a:pt x="0" y="0"/>
                      </a:moveTo>
                      <a:cubicBezTo>
                        <a:pt x="19844" y="1190"/>
                        <a:pt x="39688" y="2381"/>
                        <a:pt x="54769" y="11906"/>
                      </a:cubicBezTo>
                      <a:cubicBezTo>
                        <a:pt x="69850" y="21431"/>
                        <a:pt x="78979" y="38497"/>
                        <a:pt x="90488" y="57150"/>
                      </a:cubicBezTo>
                      <a:cubicBezTo>
                        <a:pt x="101997" y="75803"/>
                        <a:pt x="123825" y="123825"/>
                        <a:pt x="123825" y="123825"/>
                      </a:cubicBezTo>
                      <a:cubicBezTo>
                        <a:pt x="133747" y="143669"/>
                        <a:pt x="136525" y="163115"/>
                        <a:pt x="150019" y="176212"/>
                      </a:cubicBezTo>
                      <a:cubicBezTo>
                        <a:pt x="163513" y="189309"/>
                        <a:pt x="184151" y="196056"/>
                        <a:pt x="204788" y="202406"/>
                      </a:cubicBezTo>
                      <a:cubicBezTo>
                        <a:pt x="225425" y="208756"/>
                        <a:pt x="249238" y="212328"/>
                        <a:pt x="273844" y="214312"/>
                      </a:cubicBezTo>
                      <a:cubicBezTo>
                        <a:pt x="298450" y="216296"/>
                        <a:pt x="339725" y="213915"/>
                        <a:pt x="352425" y="214312"/>
                      </a:cubicBezTo>
                      <a:cubicBezTo>
                        <a:pt x="365125" y="214709"/>
                        <a:pt x="357584" y="215701"/>
                        <a:pt x="350044" y="2166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61" name="Connector: Elbow 460">
                  <a:extLst>
                    <a:ext uri="{FF2B5EF4-FFF2-40B4-BE49-F238E27FC236}">
                      <a16:creationId xmlns:a16="http://schemas.microsoft.com/office/drawing/2014/main" id="{EB9EFF82-8950-48BA-BA2C-0BAD8210E715}"/>
                    </a:ext>
                  </a:extLst>
                </p:cNvPr>
                <p:cNvCxnSpPr/>
                <p:nvPr/>
              </p:nvCxnSpPr>
              <p:spPr>
                <a:xfrm>
                  <a:off x="533400" y="0"/>
                  <a:ext cx="542131" cy="114300"/>
                </a:xfrm>
                <a:prstGeom prst="bentConnector3">
                  <a:avLst>
                    <a:gd name="adj1" fmla="val 31470"/>
                  </a:avLst>
                </a:prstGeom>
                <a:ln w="25400">
                  <a:tailEnd w="lg" len="lg"/>
                </a:ln>
              </p:spPr>
              <p:style>
                <a:lnRef idx="1">
                  <a:schemeClr val="accent1"/>
                </a:lnRef>
                <a:fillRef idx="0">
                  <a:schemeClr val="accent1"/>
                </a:fillRef>
                <a:effectRef idx="0">
                  <a:schemeClr val="accent1"/>
                </a:effectRef>
                <a:fontRef idx="minor">
                  <a:schemeClr val="tx1"/>
                </a:fontRef>
              </p:style>
            </p:cxnSp>
          </p:grpSp>
          <p:grpSp>
            <p:nvGrpSpPr>
              <p:cNvPr id="448" name="Group 447">
                <a:extLst>
                  <a:ext uri="{FF2B5EF4-FFF2-40B4-BE49-F238E27FC236}">
                    <a16:creationId xmlns:a16="http://schemas.microsoft.com/office/drawing/2014/main" id="{457D095B-0331-4A70-B856-1C6FCE0EC579}"/>
                  </a:ext>
                </a:extLst>
              </p:cNvPr>
              <p:cNvGrpSpPr/>
              <p:nvPr/>
            </p:nvGrpSpPr>
            <p:grpSpPr>
              <a:xfrm>
                <a:off x="2381" y="862012"/>
                <a:ext cx="1075531" cy="188278"/>
                <a:chOff x="0" y="0"/>
                <a:chExt cx="1075531" cy="188278"/>
              </a:xfrm>
            </p:grpSpPr>
            <p:sp>
              <p:nvSpPr>
                <p:cNvPr id="454" name="Freeform: Shape 453">
                  <a:extLst>
                    <a:ext uri="{FF2B5EF4-FFF2-40B4-BE49-F238E27FC236}">
                      <a16:creationId xmlns:a16="http://schemas.microsoft.com/office/drawing/2014/main" id="{FF122E61-67A3-48B0-89ED-CBC636BE6CA3}"/>
                    </a:ext>
                  </a:extLst>
                </p:cNvPr>
                <p:cNvSpPr/>
                <p:nvPr/>
              </p:nvSpPr>
              <p:spPr>
                <a:xfrm>
                  <a:off x="357187" y="0"/>
                  <a:ext cx="357188" cy="187643"/>
                </a:xfrm>
                <a:custGeom>
                  <a:avLst/>
                  <a:gdLst>
                    <a:gd name="connsiteX0" fmla="*/ 0 w 309563"/>
                    <a:gd name="connsiteY0" fmla="*/ 738187 h 738187"/>
                    <a:gd name="connsiteX1" fmla="*/ 138113 w 309563"/>
                    <a:gd name="connsiteY1" fmla="*/ 481012 h 738187"/>
                    <a:gd name="connsiteX2" fmla="*/ 214313 w 309563"/>
                    <a:gd name="connsiteY2" fmla="*/ 142875 h 738187"/>
                    <a:gd name="connsiteX3" fmla="*/ 309563 w 309563"/>
                    <a:gd name="connsiteY3" fmla="*/ 0 h 738187"/>
                    <a:gd name="connsiteX4" fmla="*/ 309563 w 309563"/>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63" h="738187">
                      <a:moveTo>
                        <a:pt x="0" y="738187"/>
                      </a:moveTo>
                      <a:cubicBezTo>
                        <a:pt x="51197" y="659209"/>
                        <a:pt x="102394" y="580231"/>
                        <a:pt x="138113" y="481012"/>
                      </a:cubicBezTo>
                      <a:cubicBezTo>
                        <a:pt x="173832" y="381793"/>
                        <a:pt x="185738" y="223044"/>
                        <a:pt x="214313" y="142875"/>
                      </a:cubicBezTo>
                      <a:cubicBezTo>
                        <a:pt x="242888" y="62706"/>
                        <a:pt x="309563" y="0"/>
                        <a:pt x="309563" y="0"/>
                      </a:cubicBezTo>
                      <a:lnTo>
                        <a:pt x="30956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55" name="Connector: Elbow 454">
                  <a:extLst>
                    <a:ext uri="{FF2B5EF4-FFF2-40B4-BE49-F238E27FC236}">
                      <a16:creationId xmlns:a16="http://schemas.microsoft.com/office/drawing/2014/main" id="{4DADD52F-158D-426B-993D-36B5C1C92829}"/>
                    </a:ext>
                  </a:extLst>
                </p:cNvPr>
                <p:cNvCxnSpPr/>
                <p:nvPr/>
              </p:nvCxnSpPr>
              <p:spPr>
                <a:xfrm flipV="1">
                  <a:off x="0" y="0"/>
                  <a:ext cx="714375" cy="188278"/>
                </a:xfrm>
                <a:prstGeom prst="bentConnector3">
                  <a:avLst>
                    <a:gd name="adj1" fmla="val 49514"/>
                  </a:avLst>
                </a:prstGeom>
                <a:ln w="25400"/>
              </p:spPr>
              <p:style>
                <a:lnRef idx="1">
                  <a:schemeClr val="accent1"/>
                </a:lnRef>
                <a:fillRef idx="0">
                  <a:schemeClr val="accent1"/>
                </a:fillRef>
                <a:effectRef idx="0">
                  <a:schemeClr val="accent1"/>
                </a:effectRef>
                <a:fontRef idx="minor">
                  <a:schemeClr val="tx1"/>
                </a:fontRef>
              </p:style>
            </p:cxnSp>
            <p:sp>
              <p:nvSpPr>
                <p:cNvPr id="456" name="Freeform: Shape 455">
                  <a:extLst>
                    <a:ext uri="{FF2B5EF4-FFF2-40B4-BE49-F238E27FC236}">
                      <a16:creationId xmlns:a16="http://schemas.microsoft.com/office/drawing/2014/main" id="{D4EA107C-194E-403A-809D-D772DBA6CCE0}"/>
                    </a:ext>
                  </a:extLst>
                </p:cNvPr>
                <p:cNvSpPr/>
                <p:nvPr/>
              </p:nvSpPr>
              <p:spPr>
                <a:xfrm>
                  <a:off x="714375" y="7144"/>
                  <a:ext cx="359248" cy="50006"/>
                </a:xfrm>
                <a:custGeom>
                  <a:avLst/>
                  <a:gdLst>
                    <a:gd name="connsiteX0" fmla="*/ 0 w 359248"/>
                    <a:gd name="connsiteY0" fmla="*/ 0 h 216694"/>
                    <a:gd name="connsiteX1" fmla="*/ 54769 w 359248"/>
                    <a:gd name="connsiteY1" fmla="*/ 11906 h 216694"/>
                    <a:gd name="connsiteX2" fmla="*/ 90488 w 359248"/>
                    <a:gd name="connsiteY2" fmla="*/ 57150 h 216694"/>
                    <a:gd name="connsiteX3" fmla="*/ 123825 w 359248"/>
                    <a:gd name="connsiteY3" fmla="*/ 123825 h 216694"/>
                    <a:gd name="connsiteX4" fmla="*/ 150019 w 359248"/>
                    <a:gd name="connsiteY4" fmla="*/ 176212 h 216694"/>
                    <a:gd name="connsiteX5" fmla="*/ 204788 w 359248"/>
                    <a:gd name="connsiteY5" fmla="*/ 202406 h 216694"/>
                    <a:gd name="connsiteX6" fmla="*/ 273844 w 359248"/>
                    <a:gd name="connsiteY6" fmla="*/ 214312 h 216694"/>
                    <a:gd name="connsiteX7" fmla="*/ 352425 w 359248"/>
                    <a:gd name="connsiteY7" fmla="*/ 214312 h 216694"/>
                    <a:gd name="connsiteX8" fmla="*/ 350044 w 359248"/>
                    <a:gd name="connsiteY8" fmla="*/ 216694 h 21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248" h="216694">
                      <a:moveTo>
                        <a:pt x="0" y="0"/>
                      </a:moveTo>
                      <a:cubicBezTo>
                        <a:pt x="19844" y="1190"/>
                        <a:pt x="39688" y="2381"/>
                        <a:pt x="54769" y="11906"/>
                      </a:cubicBezTo>
                      <a:cubicBezTo>
                        <a:pt x="69850" y="21431"/>
                        <a:pt x="78979" y="38497"/>
                        <a:pt x="90488" y="57150"/>
                      </a:cubicBezTo>
                      <a:cubicBezTo>
                        <a:pt x="101997" y="75803"/>
                        <a:pt x="123825" y="123825"/>
                        <a:pt x="123825" y="123825"/>
                      </a:cubicBezTo>
                      <a:cubicBezTo>
                        <a:pt x="133747" y="143669"/>
                        <a:pt x="136525" y="163115"/>
                        <a:pt x="150019" y="176212"/>
                      </a:cubicBezTo>
                      <a:cubicBezTo>
                        <a:pt x="163513" y="189309"/>
                        <a:pt x="184151" y="196056"/>
                        <a:pt x="204788" y="202406"/>
                      </a:cubicBezTo>
                      <a:cubicBezTo>
                        <a:pt x="225425" y="208756"/>
                        <a:pt x="249238" y="212328"/>
                        <a:pt x="273844" y="214312"/>
                      </a:cubicBezTo>
                      <a:cubicBezTo>
                        <a:pt x="298450" y="216296"/>
                        <a:pt x="339725" y="213915"/>
                        <a:pt x="352425" y="214312"/>
                      </a:cubicBezTo>
                      <a:cubicBezTo>
                        <a:pt x="365125" y="214709"/>
                        <a:pt x="357584" y="215701"/>
                        <a:pt x="350044" y="2166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57" name="Connector: Elbow 456">
                  <a:extLst>
                    <a:ext uri="{FF2B5EF4-FFF2-40B4-BE49-F238E27FC236}">
                      <a16:creationId xmlns:a16="http://schemas.microsoft.com/office/drawing/2014/main" id="{5DAE8088-2431-4C7D-818B-D33F05D60E76}"/>
                    </a:ext>
                  </a:extLst>
                </p:cNvPr>
                <p:cNvCxnSpPr/>
                <p:nvPr/>
              </p:nvCxnSpPr>
              <p:spPr>
                <a:xfrm>
                  <a:off x="538162" y="0"/>
                  <a:ext cx="537369" cy="57150"/>
                </a:xfrm>
                <a:prstGeom prst="bentConnector3">
                  <a:avLst>
                    <a:gd name="adj1" fmla="val 31470"/>
                  </a:avLst>
                </a:prstGeom>
                <a:ln w="25400">
                  <a:tailEnd w="lg" len="lg"/>
                </a:ln>
              </p:spPr>
              <p:style>
                <a:lnRef idx="1">
                  <a:schemeClr val="accent1"/>
                </a:lnRef>
                <a:fillRef idx="0">
                  <a:schemeClr val="accent1"/>
                </a:fillRef>
                <a:effectRef idx="0">
                  <a:schemeClr val="accent1"/>
                </a:effectRef>
                <a:fontRef idx="minor">
                  <a:schemeClr val="tx1"/>
                </a:fontRef>
              </p:style>
            </p:cxnSp>
          </p:grpSp>
          <p:grpSp>
            <p:nvGrpSpPr>
              <p:cNvPr id="449" name="Group 448">
                <a:extLst>
                  <a:ext uri="{FF2B5EF4-FFF2-40B4-BE49-F238E27FC236}">
                    <a16:creationId xmlns:a16="http://schemas.microsoft.com/office/drawing/2014/main" id="{0302396D-04BA-4A7E-B5F1-A551F3E5E58D}"/>
                  </a:ext>
                </a:extLst>
              </p:cNvPr>
              <p:cNvGrpSpPr/>
              <p:nvPr/>
            </p:nvGrpSpPr>
            <p:grpSpPr>
              <a:xfrm>
                <a:off x="2381" y="1154906"/>
                <a:ext cx="1073623" cy="240665"/>
                <a:chOff x="0" y="0"/>
                <a:chExt cx="1073623" cy="240665"/>
              </a:xfrm>
            </p:grpSpPr>
            <p:sp>
              <p:nvSpPr>
                <p:cNvPr id="450" name="Freeform: Shape 449">
                  <a:extLst>
                    <a:ext uri="{FF2B5EF4-FFF2-40B4-BE49-F238E27FC236}">
                      <a16:creationId xmlns:a16="http://schemas.microsoft.com/office/drawing/2014/main" id="{FB42E6D5-D2D0-4A31-B7F6-3E795205DD6D}"/>
                    </a:ext>
                  </a:extLst>
                </p:cNvPr>
                <p:cNvSpPr/>
                <p:nvPr/>
              </p:nvSpPr>
              <p:spPr>
                <a:xfrm>
                  <a:off x="366712" y="0"/>
                  <a:ext cx="328613" cy="240665"/>
                </a:xfrm>
                <a:custGeom>
                  <a:avLst/>
                  <a:gdLst>
                    <a:gd name="connsiteX0" fmla="*/ 0 w 309563"/>
                    <a:gd name="connsiteY0" fmla="*/ 738187 h 738187"/>
                    <a:gd name="connsiteX1" fmla="*/ 138113 w 309563"/>
                    <a:gd name="connsiteY1" fmla="*/ 481012 h 738187"/>
                    <a:gd name="connsiteX2" fmla="*/ 214313 w 309563"/>
                    <a:gd name="connsiteY2" fmla="*/ 142875 h 738187"/>
                    <a:gd name="connsiteX3" fmla="*/ 309563 w 309563"/>
                    <a:gd name="connsiteY3" fmla="*/ 0 h 738187"/>
                    <a:gd name="connsiteX4" fmla="*/ 309563 w 309563"/>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63" h="738187">
                      <a:moveTo>
                        <a:pt x="0" y="738187"/>
                      </a:moveTo>
                      <a:cubicBezTo>
                        <a:pt x="51197" y="659209"/>
                        <a:pt x="102394" y="580231"/>
                        <a:pt x="138113" y="481012"/>
                      </a:cubicBezTo>
                      <a:cubicBezTo>
                        <a:pt x="173832" y="381793"/>
                        <a:pt x="185738" y="223044"/>
                        <a:pt x="214313" y="142875"/>
                      </a:cubicBezTo>
                      <a:cubicBezTo>
                        <a:pt x="242888" y="62706"/>
                        <a:pt x="309563" y="0"/>
                        <a:pt x="309563" y="0"/>
                      </a:cubicBezTo>
                      <a:lnTo>
                        <a:pt x="30956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51" name="Connector: Elbow 450">
                  <a:extLst>
                    <a:ext uri="{FF2B5EF4-FFF2-40B4-BE49-F238E27FC236}">
                      <a16:creationId xmlns:a16="http://schemas.microsoft.com/office/drawing/2014/main" id="{BDDB1F53-DA31-4D12-A755-A327B5560383}"/>
                    </a:ext>
                  </a:extLst>
                </p:cNvPr>
                <p:cNvCxnSpPr/>
                <p:nvPr/>
              </p:nvCxnSpPr>
              <p:spPr>
                <a:xfrm flipV="1">
                  <a:off x="0" y="4762"/>
                  <a:ext cx="711359" cy="230823"/>
                </a:xfrm>
                <a:prstGeom prst="bentConnector3">
                  <a:avLst>
                    <a:gd name="adj1" fmla="val 49514"/>
                  </a:avLst>
                </a:prstGeom>
                <a:ln w="25400"/>
              </p:spPr>
              <p:style>
                <a:lnRef idx="1">
                  <a:schemeClr val="accent1"/>
                </a:lnRef>
                <a:fillRef idx="0">
                  <a:schemeClr val="accent1"/>
                </a:fillRef>
                <a:effectRef idx="0">
                  <a:schemeClr val="accent1"/>
                </a:effectRef>
                <a:fontRef idx="minor">
                  <a:schemeClr val="tx1"/>
                </a:fontRef>
              </p:style>
            </p:cxnSp>
            <p:sp>
              <p:nvSpPr>
                <p:cNvPr id="452" name="Freeform: Shape 451">
                  <a:extLst>
                    <a:ext uri="{FF2B5EF4-FFF2-40B4-BE49-F238E27FC236}">
                      <a16:creationId xmlns:a16="http://schemas.microsoft.com/office/drawing/2014/main" id="{53BB093F-AD5C-4297-9475-C21D7BEA2C01}"/>
                    </a:ext>
                  </a:extLst>
                </p:cNvPr>
                <p:cNvSpPr/>
                <p:nvPr/>
              </p:nvSpPr>
              <p:spPr>
                <a:xfrm>
                  <a:off x="714375" y="9525"/>
                  <a:ext cx="359248" cy="130968"/>
                </a:xfrm>
                <a:custGeom>
                  <a:avLst/>
                  <a:gdLst>
                    <a:gd name="connsiteX0" fmla="*/ 0 w 359248"/>
                    <a:gd name="connsiteY0" fmla="*/ 0 h 216694"/>
                    <a:gd name="connsiteX1" fmla="*/ 54769 w 359248"/>
                    <a:gd name="connsiteY1" fmla="*/ 11906 h 216694"/>
                    <a:gd name="connsiteX2" fmla="*/ 90488 w 359248"/>
                    <a:gd name="connsiteY2" fmla="*/ 57150 h 216694"/>
                    <a:gd name="connsiteX3" fmla="*/ 123825 w 359248"/>
                    <a:gd name="connsiteY3" fmla="*/ 123825 h 216694"/>
                    <a:gd name="connsiteX4" fmla="*/ 150019 w 359248"/>
                    <a:gd name="connsiteY4" fmla="*/ 176212 h 216694"/>
                    <a:gd name="connsiteX5" fmla="*/ 204788 w 359248"/>
                    <a:gd name="connsiteY5" fmla="*/ 202406 h 216694"/>
                    <a:gd name="connsiteX6" fmla="*/ 273844 w 359248"/>
                    <a:gd name="connsiteY6" fmla="*/ 214312 h 216694"/>
                    <a:gd name="connsiteX7" fmla="*/ 352425 w 359248"/>
                    <a:gd name="connsiteY7" fmla="*/ 214312 h 216694"/>
                    <a:gd name="connsiteX8" fmla="*/ 350044 w 359248"/>
                    <a:gd name="connsiteY8" fmla="*/ 216694 h 21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248" h="216694">
                      <a:moveTo>
                        <a:pt x="0" y="0"/>
                      </a:moveTo>
                      <a:cubicBezTo>
                        <a:pt x="19844" y="1190"/>
                        <a:pt x="39688" y="2381"/>
                        <a:pt x="54769" y="11906"/>
                      </a:cubicBezTo>
                      <a:cubicBezTo>
                        <a:pt x="69850" y="21431"/>
                        <a:pt x="78979" y="38497"/>
                        <a:pt x="90488" y="57150"/>
                      </a:cubicBezTo>
                      <a:cubicBezTo>
                        <a:pt x="101997" y="75803"/>
                        <a:pt x="123825" y="123825"/>
                        <a:pt x="123825" y="123825"/>
                      </a:cubicBezTo>
                      <a:cubicBezTo>
                        <a:pt x="133747" y="143669"/>
                        <a:pt x="136525" y="163115"/>
                        <a:pt x="150019" y="176212"/>
                      </a:cubicBezTo>
                      <a:cubicBezTo>
                        <a:pt x="163513" y="189309"/>
                        <a:pt x="184151" y="196056"/>
                        <a:pt x="204788" y="202406"/>
                      </a:cubicBezTo>
                      <a:cubicBezTo>
                        <a:pt x="225425" y="208756"/>
                        <a:pt x="249238" y="212328"/>
                        <a:pt x="273844" y="214312"/>
                      </a:cubicBezTo>
                      <a:cubicBezTo>
                        <a:pt x="298450" y="216296"/>
                        <a:pt x="339725" y="213915"/>
                        <a:pt x="352425" y="214312"/>
                      </a:cubicBezTo>
                      <a:cubicBezTo>
                        <a:pt x="365125" y="214709"/>
                        <a:pt x="357584" y="215701"/>
                        <a:pt x="350044" y="2166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453" name="Connector: Elbow 452">
                  <a:extLst>
                    <a:ext uri="{FF2B5EF4-FFF2-40B4-BE49-F238E27FC236}">
                      <a16:creationId xmlns:a16="http://schemas.microsoft.com/office/drawing/2014/main" id="{1B906411-DE01-4CB1-822A-EBD442A9C7F5}"/>
                    </a:ext>
                  </a:extLst>
                </p:cNvPr>
                <p:cNvCxnSpPr/>
                <p:nvPr/>
              </p:nvCxnSpPr>
              <p:spPr>
                <a:xfrm>
                  <a:off x="531019" y="4762"/>
                  <a:ext cx="537368" cy="130969"/>
                </a:xfrm>
                <a:prstGeom prst="bentConnector3">
                  <a:avLst>
                    <a:gd name="adj1" fmla="val 31470"/>
                  </a:avLst>
                </a:prstGeom>
                <a:ln w="25400">
                  <a:tailEnd w="lg" len="lg"/>
                </a:ln>
              </p:spPr>
              <p:style>
                <a:lnRef idx="1">
                  <a:schemeClr val="accent1"/>
                </a:lnRef>
                <a:fillRef idx="0">
                  <a:schemeClr val="accent1"/>
                </a:fillRef>
                <a:effectRef idx="0">
                  <a:schemeClr val="accent1"/>
                </a:effectRef>
                <a:fontRef idx="minor">
                  <a:schemeClr val="tx1"/>
                </a:fontRef>
              </p:style>
            </p:cxnSp>
          </p:grpSp>
        </p:grpSp>
      </p:grpSp>
      <p:sp>
        <p:nvSpPr>
          <p:cNvPr id="195" name="TextBox 194">
            <a:extLst>
              <a:ext uri="{FF2B5EF4-FFF2-40B4-BE49-F238E27FC236}">
                <a16:creationId xmlns:a16="http://schemas.microsoft.com/office/drawing/2014/main" id="{971497A5-8C42-4F60-9EC8-B8E1AAFA1B49}"/>
              </a:ext>
            </a:extLst>
          </p:cNvPr>
          <p:cNvSpPr txBox="1"/>
          <p:nvPr/>
        </p:nvSpPr>
        <p:spPr>
          <a:xfrm>
            <a:off x="32505388" y="21715442"/>
            <a:ext cx="966984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Cerebellum–based positional error correction</a:t>
            </a:r>
          </a:p>
        </p:txBody>
      </p:sp>
      <p:sp>
        <p:nvSpPr>
          <p:cNvPr id="197" name="TextBox 196">
            <a:extLst>
              <a:ext uri="{FF2B5EF4-FFF2-40B4-BE49-F238E27FC236}">
                <a16:creationId xmlns:a16="http://schemas.microsoft.com/office/drawing/2014/main" id="{9CC74BE6-356E-4DEF-B3C2-6A965BB5AB70}"/>
              </a:ext>
            </a:extLst>
          </p:cNvPr>
          <p:cNvSpPr txBox="1"/>
          <p:nvPr/>
        </p:nvSpPr>
        <p:spPr>
          <a:xfrm>
            <a:off x="16357050" y="21302873"/>
            <a:ext cx="9280986" cy="3454151"/>
          </a:xfrm>
          <a:prstGeom prst="rect">
            <a:avLst/>
          </a:prstGeom>
          <a:noFill/>
        </p:spPr>
        <p:txBody>
          <a:bodyPr wrap="square" rtlCol="0">
            <a:spAutoFit/>
          </a:bodyPr>
          <a:lstStyle/>
          <a:p>
            <a:r>
              <a:rPr lang="en-GB" sz="3121" dirty="0">
                <a:latin typeface="Source Sans Pro" panose="020B0503030403020204" pitchFamily="34" charset="0"/>
                <a:ea typeface="Source Sans Pro" panose="020B0503030403020204" pitchFamily="34" charset="0"/>
                <a:cs typeface="Arial" panose="020B0604020202020204" pitchFamily="34" charset="0"/>
              </a:rPr>
              <a:t>We are currently investigating a model based on selection and timing of 2 final position equilibrium points where dynamics of interaction torques are regulated by spinal interneuron circuits. </a:t>
            </a:r>
            <a:r>
              <a:rPr lang="en-GB" sz="3121" b="1" dirty="0">
                <a:latin typeface="Source Sans Pro" panose="020B0503030403020204" pitchFamily="34" charset="0"/>
                <a:ea typeface="Source Sans Pro" panose="020B0503030403020204" pitchFamily="34" charset="0"/>
                <a:cs typeface="Arial" panose="020B0604020202020204" pitchFamily="34" charset="0"/>
              </a:rPr>
              <a:t>Buhrmann &amp; Di Paolo (2014) </a:t>
            </a:r>
            <a:r>
              <a:rPr lang="en-GB" sz="3121" dirty="0">
                <a:latin typeface="Source Sans Pro" panose="020B0503030403020204" pitchFamily="34" charset="0"/>
                <a:ea typeface="Source Sans Pro" panose="020B0503030403020204" pitchFamily="34" charset="0"/>
                <a:cs typeface="Arial" panose="020B0604020202020204" pitchFamily="34" charset="0"/>
              </a:rPr>
              <a:t>describe a similar model where “tuned” spinal circuitry compensates for interaction torques. Their model adheres to EPH tenets where </a:t>
            </a:r>
          </a:p>
        </p:txBody>
      </p:sp>
      <p:sp>
        <p:nvSpPr>
          <p:cNvPr id="198" name="TextBox 197">
            <a:extLst>
              <a:ext uri="{FF2B5EF4-FFF2-40B4-BE49-F238E27FC236}">
                <a16:creationId xmlns:a16="http://schemas.microsoft.com/office/drawing/2014/main" id="{4EDE306B-FA14-489B-82AA-8F300D3AC717}"/>
              </a:ext>
            </a:extLst>
          </p:cNvPr>
          <p:cNvSpPr txBox="1"/>
          <p:nvPr/>
        </p:nvSpPr>
        <p:spPr>
          <a:xfrm>
            <a:off x="16372761" y="24645093"/>
            <a:ext cx="14753406" cy="4599336"/>
          </a:xfrm>
          <a:prstGeom prst="rect">
            <a:avLst/>
          </a:prstGeom>
          <a:noFill/>
        </p:spPr>
        <p:txBody>
          <a:bodyPr wrap="square" rtlCol="0">
            <a:spAutoFit/>
          </a:bodyPr>
          <a:lstStyle/>
          <a:p>
            <a:r>
              <a:rPr lang="en-GB" sz="3121" dirty="0">
                <a:latin typeface="Source Sans Pro" panose="020B0503030403020204" pitchFamily="34" charset="0"/>
                <a:ea typeface="Source Sans Pro" panose="020B0503030403020204" pitchFamily="34" charset="0"/>
                <a:cs typeface="Arial" panose="020B0604020202020204" pitchFamily="34" charset="0"/>
              </a:rPr>
              <a:t>central commands comprise of monotonic shifts in equilibrium point that control trajectory and  the amount of co-contraction of agonist antagonist pairs controls velocity. </a:t>
            </a:r>
            <a:r>
              <a:rPr lang="en-GB" sz="3121" b="1" dirty="0" err="1">
                <a:latin typeface="Source Sans Pro" panose="020B0503030403020204" pitchFamily="34" charset="0"/>
                <a:ea typeface="Source Sans Pro" panose="020B0503030403020204" pitchFamily="34" charset="0"/>
                <a:cs typeface="Arial" panose="020B0604020202020204" pitchFamily="34" charset="0"/>
              </a:rPr>
              <a:t>Tsianos</a:t>
            </a:r>
            <a:r>
              <a:rPr lang="en-GB" sz="3121" b="1" dirty="0">
                <a:latin typeface="Source Sans Pro" panose="020B0503030403020204" pitchFamily="34" charset="0"/>
                <a:ea typeface="Source Sans Pro" panose="020B0503030403020204" pitchFamily="34" charset="0"/>
                <a:cs typeface="Arial" panose="020B0604020202020204" pitchFamily="34" charset="0"/>
              </a:rPr>
              <a:t> &amp; Loeb (2014) </a:t>
            </a:r>
            <a:r>
              <a:rPr lang="en-GB" sz="3121" dirty="0">
                <a:latin typeface="Source Sans Pro" panose="020B0503030403020204" pitchFamily="34" charset="0"/>
                <a:ea typeface="Source Sans Pro" panose="020B0503030403020204" pitchFamily="34" charset="0"/>
                <a:cs typeface="Arial" panose="020B0604020202020204" pitchFamily="34" charset="0"/>
              </a:rPr>
              <a:t>also describe a spinal circuit model. They train their interneuron network using a cost minimisation based on squared deviation from kinematic target and energy consumed by each muscle. It resulted in phasic muscle activity and straight paths.  </a:t>
            </a:r>
          </a:p>
          <a:p>
            <a:r>
              <a:rPr lang="en-GB" sz="3121" b="1" dirty="0" err="1">
                <a:latin typeface="Source Sans Pro" panose="020B0503030403020204" pitchFamily="34" charset="0"/>
                <a:ea typeface="Source Sans Pro" panose="020B0503030403020204" pitchFamily="34" charset="0"/>
                <a:cs typeface="Arial" panose="020B0604020202020204" pitchFamily="34" charset="0"/>
              </a:rPr>
              <a:t>Barto,Fagg,Sitkov</a:t>
            </a:r>
            <a:r>
              <a:rPr lang="en-GB" sz="3121" b="1" dirty="0">
                <a:latin typeface="Source Sans Pro" panose="020B0503030403020204" pitchFamily="34" charset="0"/>
                <a:ea typeface="Source Sans Pro" panose="020B0503030403020204" pitchFamily="34" charset="0"/>
                <a:cs typeface="Arial" panose="020B0604020202020204" pitchFamily="34" charset="0"/>
              </a:rPr>
              <a:t> &amp; </a:t>
            </a:r>
            <a:r>
              <a:rPr lang="en-GB" sz="3121" b="1" dirty="0" err="1">
                <a:latin typeface="Source Sans Pro" panose="020B0503030403020204" pitchFamily="34" charset="0"/>
                <a:ea typeface="Source Sans Pro" panose="020B0503030403020204" pitchFamily="34" charset="0"/>
                <a:cs typeface="Arial" panose="020B0604020202020204" pitchFamily="34" charset="0"/>
              </a:rPr>
              <a:t>Houk</a:t>
            </a:r>
            <a:r>
              <a:rPr lang="en-GB" sz="3121" b="1" dirty="0">
                <a:latin typeface="Source Sans Pro" panose="020B0503030403020204" pitchFamily="34" charset="0"/>
                <a:ea typeface="Source Sans Pro" panose="020B0503030403020204" pitchFamily="34" charset="0"/>
                <a:cs typeface="Arial" panose="020B0604020202020204" pitchFamily="34" charset="0"/>
              </a:rPr>
              <a:t> (1999) </a:t>
            </a:r>
            <a:r>
              <a:rPr lang="en-GB" sz="3121" dirty="0">
                <a:latin typeface="Source Sans Pro" panose="020B0503030403020204" pitchFamily="34" charset="0"/>
                <a:ea typeface="Source Sans Pro" panose="020B0503030403020204" pitchFamily="34" charset="0"/>
                <a:cs typeface="Arial" panose="020B0604020202020204" pitchFamily="34" charset="0"/>
              </a:rPr>
              <a:t>proposed a pulse-step EP model but damping in their model prevented Equilibrium point targets being reached.</a:t>
            </a:r>
          </a:p>
          <a:p>
            <a:endParaRPr lang="en-GB" sz="1200" dirty="0">
              <a:latin typeface="Source Sans Pro Black" panose="020B0803030403020204" pitchFamily="34" charset="0"/>
              <a:ea typeface="Source Sans Pro Black" panose="020B0803030403020204" pitchFamily="34" charset="0"/>
              <a:cs typeface="Arial" panose="020B0604020202020204" pitchFamily="34" charset="0"/>
            </a:endParaRPr>
          </a:p>
          <a:p>
            <a:r>
              <a:rPr lang="en-GB" sz="3121" dirty="0">
                <a:latin typeface="Source Sans Pro" panose="020B0503030403020204" pitchFamily="34" charset="0"/>
                <a:ea typeface="Source Sans Pro" panose="020B0503030403020204" pitchFamily="34" charset="0"/>
                <a:cs typeface="Arial" panose="020B0604020202020204" pitchFamily="34" charset="0"/>
              </a:rPr>
              <a:t> We are attempting to determine how the spinal network generates the phasic response.</a:t>
            </a:r>
          </a:p>
        </p:txBody>
      </p:sp>
      <p:pic>
        <p:nvPicPr>
          <p:cNvPr id="224" name="Picture 223" descr="CASL official QM logo (big png).png">
            <a:extLst>
              <a:ext uri="{FF2B5EF4-FFF2-40B4-BE49-F238E27FC236}">
                <a16:creationId xmlns:a16="http://schemas.microsoft.com/office/drawing/2014/main" id="{22A7AE13-2E24-4D12-80DF-4B3C4468A060}"/>
              </a:ext>
            </a:extLst>
          </p:cNvPr>
          <p:cNvPicPr/>
          <p:nvPr/>
        </p:nvPicPr>
        <p:blipFill>
          <a:blip r:embed="rId24" r:link="rId25">
            <a:extLst>
              <a:ext uri="{28A0092B-C50C-407E-A947-70E740481C1C}">
                <a14:useLocalDpi xmlns:a14="http://schemas.microsoft.com/office/drawing/2010/main" val="0"/>
              </a:ext>
            </a:extLst>
          </a:blip>
          <a:srcRect/>
          <a:stretch>
            <a:fillRect/>
          </a:stretch>
        </p:blipFill>
        <p:spPr bwMode="auto">
          <a:xfrm>
            <a:off x="25116349" y="3273200"/>
            <a:ext cx="4305300" cy="895350"/>
          </a:xfrm>
          <a:prstGeom prst="rect">
            <a:avLst/>
          </a:prstGeom>
          <a:noFill/>
          <a:ln>
            <a:noFill/>
          </a:ln>
        </p:spPr>
      </p:pic>
      <p:sp>
        <p:nvSpPr>
          <p:cNvPr id="225" name="Rectangle 224">
            <a:extLst>
              <a:ext uri="{FF2B5EF4-FFF2-40B4-BE49-F238E27FC236}">
                <a16:creationId xmlns:a16="http://schemas.microsoft.com/office/drawing/2014/main" id="{CFEA211B-1413-4C6F-BB2E-C87AE9054E36}"/>
              </a:ext>
            </a:extLst>
          </p:cNvPr>
          <p:cNvSpPr/>
          <p:nvPr/>
        </p:nvSpPr>
        <p:spPr>
          <a:xfrm>
            <a:off x="35021189" y="26916444"/>
            <a:ext cx="339469" cy="87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Rectangle 225">
            <a:extLst>
              <a:ext uri="{FF2B5EF4-FFF2-40B4-BE49-F238E27FC236}">
                <a16:creationId xmlns:a16="http://schemas.microsoft.com/office/drawing/2014/main" id="{6559B6AB-3BF1-4845-8F90-A306B3F4CF94}"/>
              </a:ext>
            </a:extLst>
          </p:cNvPr>
          <p:cNvSpPr/>
          <p:nvPr/>
        </p:nvSpPr>
        <p:spPr>
          <a:xfrm>
            <a:off x="35006384" y="27243894"/>
            <a:ext cx="339469" cy="87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Rectangle 226">
            <a:extLst>
              <a:ext uri="{FF2B5EF4-FFF2-40B4-BE49-F238E27FC236}">
                <a16:creationId xmlns:a16="http://schemas.microsoft.com/office/drawing/2014/main" id="{BC55B59E-06B4-420F-8145-7A14B7B75FBF}"/>
              </a:ext>
            </a:extLst>
          </p:cNvPr>
          <p:cNvSpPr/>
          <p:nvPr/>
        </p:nvSpPr>
        <p:spPr>
          <a:xfrm>
            <a:off x="35021190" y="27577131"/>
            <a:ext cx="385764" cy="1071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Rectangle 227">
            <a:extLst>
              <a:ext uri="{FF2B5EF4-FFF2-40B4-BE49-F238E27FC236}">
                <a16:creationId xmlns:a16="http://schemas.microsoft.com/office/drawing/2014/main" id="{31CB04AD-3031-4C21-8350-AF90F26619BB}"/>
              </a:ext>
            </a:extLst>
          </p:cNvPr>
          <p:cNvSpPr/>
          <p:nvPr/>
        </p:nvSpPr>
        <p:spPr>
          <a:xfrm>
            <a:off x="35039095" y="27922388"/>
            <a:ext cx="455485" cy="917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Arrow Connector 228">
            <a:extLst>
              <a:ext uri="{FF2B5EF4-FFF2-40B4-BE49-F238E27FC236}">
                <a16:creationId xmlns:a16="http://schemas.microsoft.com/office/drawing/2014/main" id="{667C5A03-FFBD-4245-A0AC-DFF4AA080130}"/>
              </a:ext>
            </a:extLst>
          </p:cNvPr>
          <p:cNvCxnSpPr>
            <a:cxnSpLocks/>
          </p:cNvCxnSpPr>
          <p:nvPr/>
        </p:nvCxnSpPr>
        <p:spPr>
          <a:xfrm flipH="1">
            <a:off x="36599481" y="26331917"/>
            <a:ext cx="3467099" cy="0"/>
          </a:xfrm>
          <a:prstGeom prst="straightConnector1">
            <a:avLst/>
          </a:prstGeom>
          <a:ln w="254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232" name="Picture 231">
            <a:extLst>
              <a:ext uri="{FF2B5EF4-FFF2-40B4-BE49-F238E27FC236}">
                <a16:creationId xmlns:a16="http://schemas.microsoft.com/office/drawing/2014/main" id="{2C4F8F3C-2751-4906-9355-8B91C0812EA8}"/>
              </a:ext>
            </a:extLst>
          </p:cNvPr>
          <p:cNvPicPr>
            <a:picLocks noChangeAspect="1"/>
          </p:cNvPicPr>
          <p:nvPr/>
        </p:nvPicPr>
        <p:blipFill rotWithShape="1">
          <a:blip r:embed="rId26"/>
          <a:srcRect b="5776"/>
          <a:stretch/>
        </p:blipFill>
        <p:spPr>
          <a:xfrm>
            <a:off x="32533973" y="3900129"/>
            <a:ext cx="2580952" cy="8381402"/>
          </a:xfrm>
          <a:prstGeom prst="rect">
            <a:avLst/>
          </a:prstGeom>
        </p:spPr>
      </p:pic>
      <p:grpSp>
        <p:nvGrpSpPr>
          <p:cNvPr id="233" name="Group 232">
            <a:extLst>
              <a:ext uri="{FF2B5EF4-FFF2-40B4-BE49-F238E27FC236}">
                <a16:creationId xmlns:a16="http://schemas.microsoft.com/office/drawing/2014/main" id="{A3BCC786-37AF-42B0-88ED-814641768CF4}"/>
              </a:ext>
            </a:extLst>
          </p:cNvPr>
          <p:cNvGrpSpPr/>
          <p:nvPr/>
        </p:nvGrpSpPr>
        <p:grpSpPr>
          <a:xfrm>
            <a:off x="25542930" y="21111427"/>
            <a:ext cx="5497830" cy="2868295"/>
            <a:chOff x="0" y="0"/>
            <a:chExt cx="5497830" cy="2868295"/>
          </a:xfrm>
        </p:grpSpPr>
        <p:cxnSp>
          <p:nvCxnSpPr>
            <p:cNvPr id="234" name="Connector: Elbow 233">
              <a:extLst>
                <a:ext uri="{FF2B5EF4-FFF2-40B4-BE49-F238E27FC236}">
                  <a16:creationId xmlns:a16="http://schemas.microsoft.com/office/drawing/2014/main" id="{8E910319-D054-4DDF-AA76-23BE2E8FB697}"/>
                </a:ext>
              </a:extLst>
            </p:cNvPr>
            <p:cNvCxnSpPr/>
            <p:nvPr/>
          </p:nvCxnSpPr>
          <p:spPr>
            <a:xfrm flipV="1">
              <a:off x="3743325" y="2324100"/>
              <a:ext cx="212090" cy="0"/>
            </a:xfrm>
            <a:prstGeom prst="bentConnector3">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06B506B4-DAAA-44A5-9D20-CA05411C0E47}"/>
                </a:ext>
              </a:extLst>
            </p:cNvPr>
            <p:cNvCxnSpPr/>
            <p:nvPr/>
          </p:nvCxnSpPr>
          <p:spPr>
            <a:xfrm flipV="1">
              <a:off x="3743325" y="2676525"/>
              <a:ext cx="288000" cy="0"/>
            </a:xfrm>
            <a:prstGeom prst="bentConnector3">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236" name="Group 235">
              <a:extLst>
                <a:ext uri="{FF2B5EF4-FFF2-40B4-BE49-F238E27FC236}">
                  <a16:creationId xmlns:a16="http://schemas.microsoft.com/office/drawing/2014/main" id="{33AEC8F7-5951-43D7-BBF8-302525F16401}"/>
                </a:ext>
              </a:extLst>
            </p:cNvPr>
            <p:cNvGrpSpPr/>
            <p:nvPr/>
          </p:nvGrpSpPr>
          <p:grpSpPr>
            <a:xfrm>
              <a:off x="0" y="0"/>
              <a:ext cx="5497830" cy="2868295"/>
              <a:chOff x="0" y="0"/>
              <a:chExt cx="5497830" cy="2868295"/>
            </a:xfrm>
          </p:grpSpPr>
          <p:cxnSp>
            <p:nvCxnSpPr>
              <p:cNvPr id="237" name="Connector: Elbow 236">
                <a:extLst>
                  <a:ext uri="{FF2B5EF4-FFF2-40B4-BE49-F238E27FC236}">
                    <a16:creationId xmlns:a16="http://schemas.microsoft.com/office/drawing/2014/main" id="{B76B5A00-9373-4679-AA1E-85D27EDB086E}"/>
                  </a:ext>
                </a:extLst>
              </p:cNvPr>
              <p:cNvCxnSpPr/>
              <p:nvPr/>
            </p:nvCxnSpPr>
            <p:spPr>
              <a:xfrm flipV="1">
                <a:off x="2047875" y="1247775"/>
                <a:ext cx="212090" cy="0"/>
              </a:xfrm>
              <a:prstGeom prst="bentConnector3">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238" name="Connector: Elbow 237">
                <a:extLst>
                  <a:ext uri="{FF2B5EF4-FFF2-40B4-BE49-F238E27FC236}">
                    <a16:creationId xmlns:a16="http://schemas.microsoft.com/office/drawing/2014/main" id="{57C4D8F8-4C8E-4F80-B213-A7A4E6B742CC}"/>
                  </a:ext>
                </a:extLst>
              </p:cNvPr>
              <p:cNvCxnSpPr/>
              <p:nvPr/>
            </p:nvCxnSpPr>
            <p:spPr>
              <a:xfrm flipV="1">
                <a:off x="1200150" y="1238250"/>
                <a:ext cx="212090" cy="0"/>
              </a:xfrm>
              <a:prstGeom prst="bentConnector3">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239" name="Connector: Elbow 238">
                <a:extLst>
                  <a:ext uri="{FF2B5EF4-FFF2-40B4-BE49-F238E27FC236}">
                    <a16:creationId xmlns:a16="http://schemas.microsoft.com/office/drawing/2014/main" id="{5B508DF8-E939-458D-A0E3-5B6B689E3872}"/>
                  </a:ext>
                </a:extLst>
              </p:cNvPr>
              <p:cNvCxnSpPr/>
              <p:nvPr/>
            </p:nvCxnSpPr>
            <p:spPr>
              <a:xfrm flipH="1">
                <a:off x="2990850" y="1228725"/>
                <a:ext cx="249555" cy="0"/>
              </a:xfrm>
              <a:prstGeom prst="bentConnector3">
                <a:avLst>
                  <a:gd name="adj1" fmla="val 98248"/>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EBC3FFED-CDEC-48EF-80D8-757E236B276D}"/>
                  </a:ext>
                </a:extLst>
              </p:cNvPr>
              <p:cNvCxnSpPr/>
              <p:nvPr/>
            </p:nvCxnSpPr>
            <p:spPr>
              <a:xfrm flipV="1">
                <a:off x="3771900" y="1238250"/>
                <a:ext cx="212090" cy="0"/>
              </a:xfrm>
              <a:prstGeom prst="bentConnector3">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241" name="Connector: Elbow 240">
                <a:extLst>
                  <a:ext uri="{FF2B5EF4-FFF2-40B4-BE49-F238E27FC236}">
                    <a16:creationId xmlns:a16="http://schemas.microsoft.com/office/drawing/2014/main" id="{417111D4-6313-43F3-A045-BA4832B9949C}"/>
                  </a:ext>
                </a:extLst>
              </p:cNvPr>
              <p:cNvCxnSpPr/>
              <p:nvPr/>
            </p:nvCxnSpPr>
            <p:spPr>
              <a:xfrm flipV="1">
                <a:off x="2238375" y="1447800"/>
                <a:ext cx="179070" cy="1152000"/>
              </a:xfrm>
              <a:prstGeom prst="bentConnector3">
                <a:avLst>
                  <a:gd name="adj1" fmla="val -3933"/>
                </a:avLst>
              </a:prstGeom>
              <a:ln w="25400">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42" name="Flowchart: Connector 241">
                <a:extLst>
                  <a:ext uri="{FF2B5EF4-FFF2-40B4-BE49-F238E27FC236}">
                    <a16:creationId xmlns:a16="http://schemas.microsoft.com/office/drawing/2014/main" id="{79BA1453-DC8F-4996-99CB-C8808B4C902A}"/>
                  </a:ext>
                </a:extLst>
              </p:cNvPr>
              <p:cNvSpPr/>
              <p:nvPr/>
            </p:nvSpPr>
            <p:spPr>
              <a:xfrm>
                <a:off x="2333625" y="962025"/>
                <a:ext cx="592455" cy="56324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108000" rIns="91440" bIns="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MN</a:t>
                </a:r>
              </a:p>
            </p:txBody>
          </p:sp>
          <p:sp>
            <p:nvSpPr>
              <p:cNvPr id="243" name="Flowchart: Connector 242">
                <a:extLst>
                  <a:ext uri="{FF2B5EF4-FFF2-40B4-BE49-F238E27FC236}">
                    <a16:creationId xmlns:a16="http://schemas.microsoft.com/office/drawing/2014/main" id="{ADB0977D-E1B2-495A-B68F-945CFD08567B}"/>
                  </a:ext>
                </a:extLst>
              </p:cNvPr>
              <p:cNvSpPr/>
              <p:nvPr/>
            </p:nvSpPr>
            <p:spPr>
              <a:xfrm>
                <a:off x="3171825" y="952500"/>
                <a:ext cx="592455" cy="56324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108000" rIns="91440" bIns="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RC</a:t>
                </a:r>
              </a:p>
            </p:txBody>
          </p:sp>
          <p:sp>
            <p:nvSpPr>
              <p:cNvPr id="244" name="Flowchart: Connector 243">
                <a:extLst>
                  <a:ext uri="{FF2B5EF4-FFF2-40B4-BE49-F238E27FC236}">
                    <a16:creationId xmlns:a16="http://schemas.microsoft.com/office/drawing/2014/main" id="{884FAB95-43FC-4876-85D8-2F74D8DAD699}"/>
                  </a:ext>
                </a:extLst>
              </p:cNvPr>
              <p:cNvSpPr/>
              <p:nvPr/>
            </p:nvSpPr>
            <p:spPr>
              <a:xfrm>
                <a:off x="1476375" y="971550"/>
                <a:ext cx="592455" cy="56324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108000" rIns="91440" bIns="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IN</a:t>
                </a:r>
              </a:p>
            </p:txBody>
          </p:sp>
          <p:cxnSp>
            <p:nvCxnSpPr>
              <p:cNvPr id="245" name="Straight Arrow Connector 244">
                <a:extLst>
                  <a:ext uri="{FF2B5EF4-FFF2-40B4-BE49-F238E27FC236}">
                    <a16:creationId xmlns:a16="http://schemas.microsoft.com/office/drawing/2014/main" id="{65FBDBFC-87FF-4997-BDA9-D7C262CF5851}"/>
                  </a:ext>
                </a:extLst>
              </p:cNvPr>
              <p:cNvCxnSpPr/>
              <p:nvPr/>
            </p:nvCxnSpPr>
            <p:spPr>
              <a:xfrm>
                <a:off x="1771650" y="342900"/>
                <a:ext cx="6985" cy="6216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612B0573-085D-4917-B9C6-CA122B7B150E}"/>
                  </a:ext>
                </a:extLst>
              </p:cNvPr>
              <p:cNvCxnSpPr/>
              <p:nvPr/>
            </p:nvCxnSpPr>
            <p:spPr>
              <a:xfrm>
                <a:off x="2600325" y="342900"/>
                <a:ext cx="6985" cy="6216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CA75D11A-E4CE-47AE-9483-EB5C96C91BCC}"/>
                  </a:ext>
                </a:extLst>
              </p:cNvPr>
              <p:cNvCxnSpPr/>
              <p:nvPr/>
            </p:nvCxnSpPr>
            <p:spPr>
              <a:xfrm>
                <a:off x="3448050" y="323850"/>
                <a:ext cx="6985" cy="6216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1F944DD-3B6E-443B-B319-594FDDB30E0C}"/>
                  </a:ext>
                </a:extLst>
              </p:cNvPr>
              <p:cNvCxnSpPr/>
              <p:nvPr/>
            </p:nvCxnSpPr>
            <p:spPr>
              <a:xfrm>
                <a:off x="2609850" y="1524000"/>
                <a:ext cx="6985" cy="1044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43148118-CBCE-447E-BB79-EA1142C7C879}"/>
                  </a:ext>
                </a:extLst>
              </p:cNvPr>
              <p:cNvCxnSpPr/>
              <p:nvPr/>
            </p:nvCxnSpPr>
            <p:spPr>
              <a:xfrm flipV="1">
                <a:off x="2609850" y="1533525"/>
                <a:ext cx="847725" cy="270510"/>
              </a:xfrm>
              <a:prstGeom prst="bentConnector3">
                <a:avLst>
                  <a:gd name="adj1" fmla="val 9999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0" name="Flowchart: Preparation 249">
                <a:extLst>
                  <a:ext uri="{FF2B5EF4-FFF2-40B4-BE49-F238E27FC236}">
                    <a16:creationId xmlns:a16="http://schemas.microsoft.com/office/drawing/2014/main" id="{04AAAA01-1EB7-43A4-8A0A-273FCAB95C1B}"/>
                  </a:ext>
                </a:extLst>
              </p:cNvPr>
              <p:cNvSpPr/>
              <p:nvPr/>
            </p:nvSpPr>
            <p:spPr>
              <a:xfrm>
                <a:off x="1847850" y="2590800"/>
                <a:ext cx="1546225" cy="27749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Muscle</a:t>
                </a:r>
              </a:p>
            </p:txBody>
          </p:sp>
          <p:sp>
            <p:nvSpPr>
              <p:cNvPr id="251" name="Text Box 18">
                <a:extLst>
                  <a:ext uri="{FF2B5EF4-FFF2-40B4-BE49-F238E27FC236}">
                    <a16:creationId xmlns:a16="http://schemas.microsoft.com/office/drawing/2014/main" id="{0E4C2B66-A73F-451F-BEA6-083E1E90F270}"/>
                  </a:ext>
                </a:extLst>
              </p:cNvPr>
              <p:cNvSpPr txBox="1"/>
              <p:nvPr/>
            </p:nvSpPr>
            <p:spPr>
              <a:xfrm>
                <a:off x="4086225" y="1000125"/>
                <a:ext cx="1411605" cy="6216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To Antagonist interneuron (IN)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2" name="Text Box 19">
                <a:extLst>
                  <a:ext uri="{FF2B5EF4-FFF2-40B4-BE49-F238E27FC236}">
                    <a16:creationId xmlns:a16="http://schemas.microsoft.com/office/drawing/2014/main" id="{351CC1B1-BA67-4ED4-B490-F91B35EB5151}"/>
                  </a:ext>
                </a:extLst>
              </p:cNvPr>
              <p:cNvSpPr txBox="1"/>
              <p:nvPr/>
            </p:nvSpPr>
            <p:spPr>
              <a:xfrm>
                <a:off x="0" y="1009650"/>
                <a:ext cx="1214323" cy="6216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From Antagonist Renshaw cell (RC)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3" name="Text Box 20">
                <a:extLst>
                  <a:ext uri="{FF2B5EF4-FFF2-40B4-BE49-F238E27FC236}">
                    <a16:creationId xmlns:a16="http://schemas.microsoft.com/office/drawing/2014/main" id="{4C372FEA-6101-408E-B681-4A3494DA93AF}"/>
                  </a:ext>
                </a:extLst>
              </p:cNvPr>
              <p:cNvSpPr txBox="1"/>
              <p:nvPr/>
            </p:nvSpPr>
            <p:spPr>
              <a:xfrm>
                <a:off x="19050" y="1952625"/>
                <a:ext cx="1133856" cy="6216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To interneuron (IN) that inhibits antagonist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4" name="Connector: Elbow 253">
                <a:extLst>
                  <a:ext uri="{FF2B5EF4-FFF2-40B4-BE49-F238E27FC236}">
                    <a16:creationId xmlns:a16="http://schemas.microsoft.com/office/drawing/2014/main" id="{B3DF12AB-CD4D-4EE1-8D60-CA3E2E45BD82}"/>
                  </a:ext>
                </a:extLst>
              </p:cNvPr>
              <p:cNvCxnSpPr/>
              <p:nvPr/>
            </p:nvCxnSpPr>
            <p:spPr>
              <a:xfrm flipV="1">
                <a:off x="1181100" y="1438275"/>
                <a:ext cx="357835" cy="204673"/>
              </a:xfrm>
              <a:prstGeom prst="bentConnector3">
                <a:avLst/>
              </a:prstGeom>
              <a:ln w="25400">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5" name="Text Box 22">
                <a:extLst>
                  <a:ext uri="{FF2B5EF4-FFF2-40B4-BE49-F238E27FC236}">
                    <a16:creationId xmlns:a16="http://schemas.microsoft.com/office/drawing/2014/main" id="{82EEB1C6-0053-4E91-86F6-276BE5BFC7DE}"/>
                  </a:ext>
                </a:extLst>
              </p:cNvPr>
              <p:cNvSpPr txBox="1"/>
              <p:nvPr/>
            </p:nvSpPr>
            <p:spPr>
              <a:xfrm>
                <a:off x="1419225" y="1543050"/>
                <a:ext cx="855726" cy="628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110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a Afferents (20-40ms latency)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6" name="Text Box 23">
                <a:extLst>
                  <a:ext uri="{FF2B5EF4-FFF2-40B4-BE49-F238E27FC236}">
                    <a16:creationId xmlns:a16="http://schemas.microsoft.com/office/drawing/2014/main" id="{1791F357-44F0-484C-AAC1-0C4154420F9D}"/>
                  </a:ext>
                </a:extLst>
              </p:cNvPr>
              <p:cNvSpPr txBox="1"/>
              <p:nvPr/>
            </p:nvSpPr>
            <p:spPr>
              <a:xfrm>
                <a:off x="9525" y="1419225"/>
                <a:ext cx="1133856" cy="46085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From Antagonist muscle spindle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7" name="Text Box 24">
                <a:extLst>
                  <a:ext uri="{FF2B5EF4-FFF2-40B4-BE49-F238E27FC236}">
                    <a16:creationId xmlns:a16="http://schemas.microsoft.com/office/drawing/2014/main" id="{7DBAD901-BCDF-4212-8908-04A7FEF7E737}"/>
                  </a:ext>
                </a:extLst>
              </p:cNvPr>
              <p:cNvSpPr txBox="1"/>
              <p:nvPr/>
            </p:nvSpPr>
            <p:spPr>
              <a:xfrm>
                <a:off x="1809750" y="0"/>
                <a:ext cx="1682496" cy="3072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Descending excitation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8" name="Text Box 26">
                <a:extLst>
                  <a:ext uri="{FF2B5EF4-FFF2-40B4-BE49-F238E27FC236}">
                    <a16:creationId xmlns:a16="http://schemas.microsoft.com/office/drawing/2014/main" id="{83F62D09-DCD7-4B70-92E6-D103BF7D388E}"/>
                  </a:ext>
                </a:extLst>
              </p:cNvPr>
              <p:cNvSpPr txBox="1"/>
              <p:nvPr/>
            </p:nvSpPr>
            <p:spPr>
              <a:xfrm>
                <a:off x="4029075" y="2190750"/>
                <a:ext cx="1163117" cy="29260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Inhibitory input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9" name="Text Box 28">
                <a:extLst>
                  <a:ext uri="{FF2B5EF4-FFF2-40B4-BE49-F238E27FC236}">
                    <a16:creationId xmlns:a16="http://schemas.microsoft.com/office/drawing/2014/main" id="{7014149A-DAA8-4E87-A7F3-4A49EE94CF27}"/>
                  </a:ext>
                </a:extLst>
              </p:cNvPr>
              <p:cNvSpPr txBox="1"/>
              <p:nvPr/>
            </p:nvSpPr>
            <p:spPr>
              <a:xfrm>
                <a:off x="4029075" y="2524125"/>
                <a:ext cx="1163117" cy="29260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Excitatory input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15" name="TextBox 214">
            <a:extLst>
              <a:ext uri="{FF2B5EF4-FFF2-40B4-BE49-F238E27FC236}">
                <a16:creationId xmlns:a16="http://schemas.microsoft.com/office/drawing/2014/main" id="{52D1D7AA-2A67-423C-9EE8-EC84812CD8D3}"/>
              </a:ext>
            </a:extLst>
          </p:cNvPr>
          <p:cNvSpPr txBox="1"/>
          <p:nvPr/>
        </p:nvSpPr>
        <p:spPr>
          <a:xfrm>
            <a:off x="16364122" y="4994704"/>
            <a:ext cx="11118344" cy="8908849"/>
          </a:xfrm>
          <a:prstGeom prst="rect">
            <a:avLst/>
          </a:prstGeom>
          <a:noFill/>
        </p:spPr>
        <p:txBody>
          <a:bodyPr wrap="square" rtlCol="0">
            <a:spAutoFit/>
          </a:bodyPr>
          <a:lstStyle/>
          <a:p>
            <a:r>
              <a:rPr lang="en-GB" sz="3121" dirty="0">
                <a:latin typeface="Source Sans Pro Black" panose="020B0803030403020204" pitchFamily="34" charset="0"/>
                <a:ea typeface="Source Sans Pro Black" panose="020B0803030403020204" pitchFamily="34" charset="0"/>
                <a:cs typeface="Arial" panose="020B0604020202020204" pitchFamily="34" charset="0"/>
              </a:rPr>
              <a:t>Two joint simulation results</a:t>
            </a:r>
          </a:p>
          <a:p>
            <a:r>
              <a:rPr lang="en-GB" sz="3121" dirty="0">
                <a:latin typeface="Source Sans Pro" panose="020B0503030403020204" pitchFamily="34" charset="0"/>
                <a:ea typeface="Source Sans Pro" panose="020B0503030403020204" pitchFamily="34" charset="0"/>
                <a:cs typeface="Arial" panose="020B0604020202020204" pitchFamily="34" charset="0"/>
              </a:rPr>
              <a:t>(1). Reach – single equilibrium point (EP) at target </a:t>
            </a:r>
          </a:p>
          <a:p>
            <a:r>
              <a:rPr lang="en-GB" sz="3121" dirty="0">
                <a:latin typeface="Source Sans Pro" panose="020B0503030403020204" pitchFamily="34" charset="0"/>
                <a:ea typeface="Source Sans Pro" panose="020B0503030403020204" pitchFamily="34" charset="0"/>
                <a:cs typeface="Arial" panose="020B0604020202020204" pitchFamily="34" charset="0"/>
              </a:rPr>
              <a:t>                                    (i.e. pulse EP = Step EP)</a:t>
            </a:r>
          </a:p>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r>
              <a:rPr lang="en-GB" sz="3121" dirty="0">
                <a:latin typeface="Source Sans Pro" panose="020B0503030403020204" pitchFamily="34" charset="0"/>
                <a:ea typeface="Source Sans Pro" panose="020B0503030403020204" pitchFamily="34" charset="0"/>
                <a:cs typeface="Arial" panose="020B0604020202020204" pitchFamily="34" charset="0"/>
              </a:rPr>
              <a:t>(2). Reach – pulse to EP beyond target followed by step to EP at target        </a:t>
            </a:r>
            <a:r>
              <a:rPr lang="en-GB" sz="2000" dirty="0">
                <a:latin typeface="Source Sans Pro" panose="020B0503030403020204" pitchFamily="34" charset="0"/>
                <a:ea typeface="Source Sans Pro" panose="020B0503030403020204" pitchFamily="34" charset="0"/>
                <a:cs typeface="Arial" panose="020B0604020202020204" pitchFamily="34" charset="0"/>
              </a:rPr>
              <a:t>Joint interaction torques so - target reached via curved path with jerk.</a:t>
            </a:r>
          </a:p>
          <a:p>
            <a:endParaRPr lang="en-GB" sz="2000" dirty="0">
              <a:latin typeface="Source Sans Pro" panose="020B0503030403020204" pitchFamily="34" charset="0"/>
              <a:ea typeface="Source Sans Pro" panose="020B0503030403020204" pitchFamily="34" charset="0"/>
              <a:cs typeface="Arial" panose="020B0604020202020204" pitchFamily="34" charset="0"/>
            </a:endParaRPr>
          </a:p>
          <a:p>
            <a:r>
              <a:rPr lang="en-GB" sz="3200" dirty="0">
                <a:latin typeface="Source Sans Pro" panose="020B0503030403020204" pitchFamily="34" charset="0"/>
                <a:ea typeface="Source Sans Pro" panose="020B0503030403020204" pitchFamily="34" charset="0"/>
                <a:cs typeface="Arial" panose="020B0604020202020204" pitchFamily="34" charset="0"/>
              </a:rPr>
              <a:t>Note : Higher peak velocity and faster deceleration</a:t>
            </a:r>
          </a:p>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endParaRPr lang="en-GB" sz="3121" dirty="0">
              <a:latin typeface="Source Sans Pro" panose="020B0503030403020204" pitchFamily="34" charset="0"/>
              <a:ea typeface="Source Sans Pro" panose="020B0503030403020204" pitchFamily="34" charset="0"/>
              <a:cs typeface="Arial" panose="020B0604020202020204" pitchFamily="34" charset="0"/>
            </a:endParaRPr>
          </a:p>
          <a:p>
            <a:r>
              <a:rPr lang="en-GB" sz="3121" dirty="0">
                <a:latin typeface="Source Sans Pro" panose="020B0503030403020204" pitchFamily="34" charset="0"/>
                <a:ea typeface="Source Sans Pro" panose="020B0503030403020204" pitchFamily="34" charset="0"/>
                <a:cs typeface="Arial" panose="020B0604020202020204" pitchFamily="34" charset="0"/>
              </a:rPr>
              <a:t>(3) Same pulse step EP as (2) but staggered activation of each muscle </a:t>
            </a:r>
            <a:r>
              <a:rPr lang="en-GB" sz="1734" dirty="0">
                <a:latin typeface="Source Sans Pro" panose="020B0503030403020204" pitchFamily="34" charset="0"/>
                <a:ea typeface="Source Sans Pro" panose="020B0503030403020204" pitchFamily="34" charset="0"/>
                <a:cs typeface="Arial" panose="020B0604020202020204" pitchFamily="34" charset="0"/>
              </a:rPr>
              <a:t>(generated manually by trial and error)</a:t>
            </a:r>
          </a:p>
          <a:p>
            <a:r>
              <a:rPr lang="en-GB" sz="2800" dirty="0">
                <a:latin typeface="Source Sans Pro" panose="020B0503030403020204" pitchFamily="34" charset="0"/>
                <a:ea typeface="Source Sans Pro" panose="020B0503030403020204" pitchFamily="34" charset="0"/>
                <a:cs typeface="Arial" panose="020B0604020202020204" pitchFamily="34" charset="0"/>
              </a:rPr>
              <a:t>Target reached by straighter path, reduced jerk and bell shaped velocity profile. </a:t>
            </a:r>
          </a:p>
          <a:p>
            <a:endParaRPr lang="en-GB" sz="1200" dirty="0">
              <a:latin typeface="Source Sans Pro" panose="020B0503030403020204" pitchFamily="34" charset="0"/>
              <a:ea typeface="Source Sans Pro" panose="020B0503030403020204" pitchFamily="34" charset="0"/>
              <a:cs typeface="Arial" panose="020B0604020202020204" pitchFamily="34" charset="0"/>
            </a:endParaRPr>
          </a:p>
          <a:p>
            <a:r>
              <a:rPr lang="en-GB" sz="2400" dirty="0">
                <a:latin typeface="Source Sans Pro" panose="020B0503030403020204" pitchFamily="34" charset="0"/>
                <a:ea typeface="Source Sans Pro" panose="020B0503030403020204" pitchFamily="34" charset="0"/>
                <a:cs typeface="Arial" panose="020B0604020202020204" pitchFamily="34" charset="0"/>
              </a:rPr>
              <a:t>Note1: Pattern of muscle delays needed for straight path  matches phasic EMG pattern</a:t>
            </a:r>
          </a:p>
          <a:p>
            <a:r>
              <a:rPr lang="en-GB" sz="2400" dirty="0">
                <a:latin typeface="Source Sans Pro" panose="020B0503030403020204" pitchFamily="34" charset="0"/>
                <a:ea typeface="Source Sans Pro" panose="020B0503030403020204" pitchFamily="34" charset="0"/>
                <a:cs typeface="Arial" panose="020B0604020202020204" pitchFamily="34" charset="0"/>
              </a:rPr>
              <a:t>Note2: Muscle activation order depends on direction.</a:t>
            </a:r>
          </a:p>
          <a:p>
            <a:r>
              <a:rPr lang="en-GB" sz="2400" dirty="0">
                <a:latin typeface="Source Sans Pro" panose="020B0503030403020204" pitchFamily="34" charset="0"/>
                <a:ea typeface="Source Sans Pro" panose="020B0503030403020204" pitchFamily="34" charset="0"/>
                <a:cs typeface="Arial" panose="020B0604020202020204" pitchFamily="34" charset="0"/>
              </a:rPr>
              <a:t>Note3: Movement velocity control does not require increased stiffness</a:t>
            </a:r>
          </a:p>
        </p:txBody>
      </p:sp>
      <p:grpSp>
        <p:nvGrpSpPr>
          <p:cNvPr id="130" name="Group 129">
            <a:extLst>
              <a:ext uri="{FF2B5EF4-FFF2-40B4-BE49-F238E27FC236}">
                <a16:creationId xmlns:a16="http://schemas.microsoft.com/office/drawing/2014/main" id="{721E5126-FB1E-4E6F-AB38-3F1C30765DB7}"/>
              </a:ext>
            </a:extLst>
          </p:cNvPr>
          <p:cNvGrpSpPr/>
          <p:nvPr/>
        </p:nvGrpSpPr>
        <p:grpSpPr>
          <a:xfrm>
            <a:off x="6275157" y="25702699"/>
            <a:ext cx="4674687" cy="3552953"/>
            <a:chOff x="26430514" y="10659353"/>
            <a:chExt cx="4674687" cy="3552953"/>
          </a:xfrm>
        </p:grpSpPr>
        <p:pic>
          <p:nvPicPr>
            <p:cNvPr id="20" name="Picture 19">
              <a:extLst>
                <a:ext uri="{FF2B5EF4-FFF2-40B4-BE49-F238E27FC236}">
                  <a16:creationId xmlns:a16="http://schemas.microsoft.com/office/drawing/2014/main" id="{C792DA63-6F4C-4DB0-B61E-3D33837F1567}"/>
                </a:ext>
              </a:extLst>
            </p:cNvPr>
            <p:cNvPicPr>
              <a:picLocks noChangeAspect="1"/>
            </p:cNvPicPr>
            <p:nvPr/>
          </p:nvPicPr>
          <p:blipFill>
            <a:blip r:embed="rId27"/>
            <a:stretch>
              <a:fillRect/>
            </a:stretch>
          </p:blipFill>
          <p:spPr>
            <a:xfrm>
              <a:off x="28733772" y="11811592"/>
              <a:ext cx="2371429" cy="2095238"/>
            </a:xfrm>
            <a:prstGeom prst="rect">
              <a:avLst/>
            </a:prstGeom>
          </p:spPr>
        </p:pic>
        <p:sp>
          <p:nvSpPr>
            <p:cNvPr id="230" name="TextBox 229">
              <a:extLst>
                <a:ext uri="{FF2B5EF4-FFF2-40B4-BE49-F238E27FC236}">
                  <a16:creationId xmlns:a16="http://schemas.microsoft.com/office/drawing/2014/main" id="{DA4586B8-3E42-4DF1-8943-89437272B0A7}"/>
                </a:ext>
              </a:extLst>
            </p:cNvPr>
            <p:cNvSpPr txBox="1"/>
            <p:nvPr/>
          </p:nvSpPr>
          <p:spPr>
            <a:xfrm rot="16200000">
              <a:off x="26528700" y="12096986"/>
              <a:ext cx="1152664" cy="276999"/>
            </a:xfrm>
            <a:prstGeom prst="rect">
              <a:avLst/>
            </a:prstGeom>
            <a:noFill/>
          </p:spPr>
          <p:txBody>
            <a:bodyPr wrap="square" rtlCol="0">
              <a:spAutoFit/>
            </a:bodyPr>
            <a:lstStyle/>
            <a:p>
              <a:r>
                <a:rPr lang="en-GB" sz="1200" dirty="0">
                  <a:solidFill>
                    <a:srgbClr val="311B92"/>
                  </a:solidFill>
                </a:rPr>
                <a:t>Y displacement</a:t>
              </a:r>
            </a:p>
          </p:txBody>
        </p:sp>
        <p:sp>
          <p:nvSpPr>
            <p:cNvPr id="125" name="TextBox 124">
              <a:extLst>
                <a:ext uri="{FF2B5EF4-FFF2-40B4-BE49-F238E27FC236}">
                  <a16:creationId xmlns:a16="http://schemas.microsoft.com/office/drawing/2014/main" id="{5C5224C8-8AC5-4A05-A465-0C17844DF70C}"/>
                </a:ext>
              </a:extLst>
            </p:cNvPr>
            <p:cNvSpPr txBox="1"/>
            <p:nvPr/>
          </p:nvSpPr>
          <p:spPr>
            <a:xfrm rot="16200000">
              <a:off x="26734260" y="12851408"/>
              <a:ext cx="722920" cy="276999"/>
            </a:xfrm>
            <a:prstGeom prst="rect">
              <a:avLst/>
            </a:prstGeom>
            <a:noFill/>
          </p:spPr>
          <p:txBody>
            <a:bodyPr wrap="square" rtlCol="0">
              <a:spAutoFit/>
            </a:bodyPr>
            <a:lstStyle/>
            <a:p>
              <a:r>
                <a:rPr lang="en-GB" sz="1200" dirty="0">
                  <a:solidFill>
                    <a:srgbClr val="8C1616"/>
                  </a:solidFill>
                </a:rPr>
                <a:t>Flexor </a:t>
              </a:r>
              <a:r>
                <a:rPr lang="el-GR" sz="1200" dirty="0">
                  <a:solidFill>
                    <a:srgbClr val="8C1616"/>
                  </a:solidFill>
                  <a:latin typeface="Source Sans Pro" panose="020B0503030403020204" pitchFamily="34" charset="0"/>
                  <a:ea typeface="Source Sans Pro" panose="020B0503030403020204" pitchFamily="34" charset="0"/>
                  <a:cs typeface="Arial" panose="020B0604020202020204" pitchFamily="34" charset="0"/>
                </a:rPr>
                <a:t>λ</a:t>
              </a:r>
              <a:r>
                <a:rPr lang="en-GB" sz="1200" dirty="0">
                  <a:solidFill>
                    <a:srgbClr val="8C1616"/>
                  </a:solidFill>
                </a:rPr>
                <a:t> </a:t>
              </a:r>
            </a:p>
          </p:txBody>
        </p:sp>
        <p:sp>
          <p:nvSpPr>
            <p:cNvPr id="231" name="TextBox 230">
              <a:extLst>
                <a:ext uri="{FF2B5EF4-FFF2-40B4-BE49-F238E27FC236}">
                  <a16:creationId xmlns:a16="http://schemas.microsoft.com/office/drawing/2014/main" id="{52EEAE8B-5AAB-4A49-9BAE-FD3E3CA0DA1B}"/>
                </a:ext>
              </a:extLst>
            </p:cNvPr>
            <p:cNvSpPr txBox="1"/>
            <p:nvPr/>
          </p:nvSpPr>
          <p:spPr>
            <a:xfrm>
              <a:off x="27187902" y="13935307"/>
              <a:ext cx="1321164" cy="276999"/>
            </a:xfrm>
            <a:prstGeom prst="rect">
              <a:avLst/>
            </a:prstGeom>
            <a:noFill/>
          </p:spPr>
          <p:txBody>
            <a:bodyPr wrap="square" rtlCol="0">
              <a:spAutoFit/>
            </a:bodyPr>
            <a:lstStyle/>
            <a:p>
              <a:r>
                <a:rPr lang="en-GB" sz="1200" dirty="0">
                  <a:solidFill>
                    <a:srgbClr val="311B92"/>
                  </a:solidFill>
                </a:rPr>
                <a:t>time</a:t>
              </a:r>
              <a:r>
                <a:rPr lang="en-GB" sz="1200" dirty="0">
                  <a:solidFill>
                    <a:srgbClr val="C00000"/>
                  </a:solidFill>
                </a:rPr>
                <a:t> </a:t>
              </a:r>
            </a:p>
          </p:txBody>
        </p:sp>
        <p:cxnSp>
          <p:nvCxnSpPr>
            <p:cNvPr id="127" name="Straight Arrow Connector 126">
              <a:extLst>
                <a:ext uri="{FF2B5EF4-FFF2-40B4-BE49-F238E27FC236}">
                  <a16:creationId xmlns:a16="http://schemas.microsoft.com/office/drawing/2014/main" id="{893DDED6-FCF1-45DA-B2F8-92B7C32F4855}"/>
                </a:ext>
              </a:extLst>
            </p:cNvPr>
            <p:cNvCxnSpPr>
              <a:cxnSpLocks/>
            </p:cNvCxnSpPr>
            <p:nvPr/>
          </p:nvCxnSpPr>
          <p:spPr>
            <a:xfrm>
              <a:off x="27187902" y="13992789"/>
              <a:ext cx="886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Callout: Line with Accent Bar 217">
              <a:extLst>
                <a:ext uri="{FF2B5EF4-FFF2-40B4-BE49-F238E27FC236}">
                  <a16:creationId xmlns:a16="http://schemas.microsoft.com/office/drawing/2014/main" id="{C07808D3-CC5F-4B8A-A5E5-35D9564DF309}"/>
                </a:ext>
              </a:extLst>
            </p:cNvPr>
            <p:cNvSpPr/>
            <p:nvPr/>
          </p:nvSpPr>
          <p:spPr>
            <a:xfrm flipH="1">
              <a:off x="26430514" y="11418548"/>
              <a:ext cx="665206" cy="209568"/>
            </a:xfrm>
            <a:prstGeom prst="accentCallout1">
              <a:avLst>
                <a:gd name="adj1" fmla="val 18750"/>
                <a:gd name="adj2" fmla="val -8333"/>
                <a:gd name="adj3" fmla="val 217966"/>
                <a:gd name="adj4" fmla="val -354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Agonist</a:t>
              </a:r>
            </a:p>
          </p:txBody>
        </p:sp>
        <p:sp>
          <p:nvSpPr>
            <p:cNvPr id="220" name="Callout: Line with Accent Bar 219">
              <a:extLst>
                <a:ext uri="{FF2B5EF4-FFF2-40B4-BE49-F238E27FC236}">
                  <a16:creationId xmlns:a16="http://schemas.microsoft.com/office/drawing/2014/main" id="{6F06AB97-4408-4576-9640-FC2A13B7DB72}"/>
                </a:ext>
              </a:extLst>
            </p:cNvPr>
            <p:cNvSpPr/>
            <p:nvPr/>
          </p:nvSpPr>
          <p:spPr>
            <a:xfrm>
              <a:off x="27735612" y="10659353"/>
              <a:ext cx="677299" cy="153214"/>
            </a:xfrm>
            <a:prstGeom prst="accentCallout1">
              <a:avLst>
                <a:gd name="adj1" fmla="val 18750"/>
                <a:gd name="adj2" fmla="val -8333"/>
                <a:gd name="adj3" fmla="val 794513"/>
                <a:gd name="adj4" fmla="val -545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Torque pulse</a:t>
              </a:r>
            </a:p>
            <a:p>
              <a:pPr algn="ctr"/>
              <a:endParaRPr lang="en-GB" sz="1200" dirty="0">
                <a:solidFill>
                  <a:schemeClr val="bg1"/>
                </a:solidFill>
              </a:endParaRPr>
            </a:p>
          </p:txBody>
        </p:sp>
        <p:sp>
          <p:nvSpPr>
            <p:cNvPr id="219" name="Callout: Line with Accent Bar 218">
              <a:extLst>
                <a:ext uri="{FF2B5EF4-FFF2-40B4-BE49-F238E27FC236}">
                  <a16:creationId xmlns:a16="http://schemas.microsoft.com/office/drawing/2014/main" id="{9A2CCC08-A9E0-4B2A-83E6-D2833369F0E6}"/>
                </a:ext>
              </a:extLst>
            </p:cNvPr>
            <p:cNvSpPr/>
            <p:nvPr/>
          </p:nvSpPr>
          <p:spPr>
            <a:xfrm>
              <a:off x="27834132" y="11064442"/>
              <a:ext cx="859323" cy="118436"/>
            </a:xfrm>
            <a:prstGeom prst="accentCallout1">
              <a:avLst>
                <a:gd name="adj1" fmla="val 18750"/>
                <a:gd name="adj2" fmla="val -8333"/>
                <a:gd name="adj3" fmla="val 689610"/>
                <a:gd name="adj4" fmla="val -428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Antagonist</a:t>
              </a:r>
            </a:p>
          </p:txBody>
        </p:sp>
        <p:sp>
          <p:nvSpPr>
            <p:cNvPr id="122" name="Callout: Line with Accent Bar 121">
              <a:extLst>
                <a:ext uri="{FF2B5EF4-FFF2-40B4-BE49-F238E27FC236}">
                  <a16:creationId xmlns:a16="http://schemas.microsoft.com/office/drawing/2014/main" id="{F768D0EB-4CF9-4119-80CB-9760789832FE}"/>
                </a:ext>
              </a:extLst>
            </p:cNvPr>
            <p:cNvSpPr/>
            <p:nvPr/>
          </p:nvSpPr>
          <p:spPr>
            <a:xfrm>
              <a:off x="27891415" y="11311657"/>
              <a:ext cx="802040" cy="201519"/>
            </a:xfrm>
            <a:prstGeom prst="accentCallout1">
              <a:avLst>
                <a:gd name="adj1" fmla="val 18750"/>
                <a:gd name="adj2" fmla="val -8333"/>
                <a:gd name="adj3" fmla="val 265531"/>
                <a:gd name="adj4" fmla="val -34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Agonist</a:t>
              </a:r>
            </a:p>
          </p:txBody>
        </p:sp>
      </p:grpSp>
      <p:pic>
        <p:nvPicPr>
          <p:cNvPr id="129" name="Picture 128">
            <a:extLst>
              <a:ext uri="{FF2B5EF4-FFF2-40B4-BE49-F238E27FC236}">
                <a16:creationId xmlns:a16="http://schemas.microsoft.com/office/drawing/2014/main" id="{D3EFA408-1504-4A58-9992-E82C4491F8D9}"/>
              </a:ext>
            </a:extLst>
          </p:cNvPr>
          <p:cNvPicPr>
            <a:picLocks noChangeAspect="1"/>
          </p:cNvPicPr>
          <p:nvPr/>
        </p:nvPicPr>
        <p:blipFill>
          <a:blip r:embed="rId28"/>
          <a:stretch>
            <a:fillRect/>
          </a:stretch>
        </p:blipFill>
        <p:spPr>
          <a:xfrm>
            <a:off x="1627408" y="26826540"/>
            <a:ext cx="3375226" cy="2135689"/>
          </a:xfrm>
          <a:prstGeom prst="rect">
            <a:avLst/>
          </a:prstGeom>
        </p:spPr>
      </p:pic>
      <p:pic>
        <p:nvPicPr>
          <p:cNvPr id="133" name="Picture 132">
            <a:extLst>
              <a:ext uri="{FF2B5EF4-FFF2-40B4-BE49-F238E27FC236}">
                <a16:creationId xmlns:a16="http://schemas.microsoft.com/office/drawing/2014/main" id="{274E8622-48BD-478C-AA7A-E9B1D12EFBFB}"/>
              </a:ext>
            </a:extLst>
          </p:cNvPr>
          <p:cNvPicPr>
            <a:picLocks noChangeAspect="1"/>
          </p:cNvPicPr>
          <p:nvPr/>
        </p:nvPicPr>
        <p:blipFill>
          <a:blip r:embed="rId29"/>
          <a:stretch>
            <a:fillRect/>
          </a:stretch>
        </p:blipFill>
        <p:spPr>
          <a:xfrm>
            <a:off x="11222552" y="26854663"/>
            <a:ext cx="1060792" cy="1499937"/>
          </a:xfrm>
          <a:prstGeom prst="rect">
            <a:avLst/>
          </a:prstGeom>
        </p:spPr>
      </p:pic>
      <p:sp>
        <p:nvSpPr>
          <p:cNvPr id="134" name="TextBox 133">
            <a:extLst>
              <a:ext uri="{FF2B5EF4-FFF2-40B4-BE49-F238E27FC236}">
                <a16:creationId xmlns:a16="http://schemas.microsoft.com/office/drawing/2014/main" id="{8A556BB6-62CE-4341-95D7-0EB2E69CEC3A}"/>
              </a:ext>
            </a:extLst>
          </p:cNvPr>
          <p:cNvSpPr txBox="1"/>
          <p:nvPr/>
        </p:nvSpPr>
        <p:spPr>
          <a:xfrm>
            <a:off x="12313789" y="26925751"/>
            <a:ext cx="2257425" cy="646331"/>
          </a:xfrm>
          <a:prstGeom prst="rect">
            <a:avLst/>
          </a:prstGeom>
          <a:noFill/>
        </p:spPr>
        <p:txBody>
          <a:bodyPr wrap="square" rtlCol="0">
            <a:spAutoFit/>
          </a:bodyPr>
          <a:lstStyle/>
          <a:p>
            <a:r>
              <a:rPr lang="en-GB" dirty="0"/>
              <a:t>Angular displacement</a:t>
            </a:r>
          </a:p>
          <a:p>
            <a:r>
              <a:rPr lang="en-GB" dirty="0"/>
              <a:t>from </a:t>
            </a:r>
            <a:r>
              <a:rPr lang="en-GB" dirty="0" err="1"/>
              <a:t>Bizzi</a:t>
            </a:r>
            <a:r>
              <a:rPr lang="en-GB" dirty="0"/>
              <a:t> et al 1884</a:t>
            </a:r>
          </a:p>
        </p:txBody>
      </p:sp>
      <p:sp>
        <p:nvSpPr>
          <p:cNvPr id="260" name="Callout: Line with Accent Bar 259">
            <a:extLst>
              <a:ext uri="{FF2B5EF4-FFF2-40B4-BE49-F238E27FC236}">
                <a16:creationId xmlns:a16="http://schemas.microsoft.com/office/drawing/2014/main" id="{69DA49A7-81C3-4B67-8E7C-516132EA3B49}"/>
              </a:ext>
            </a:extLst>
          </p:cNvPr>
          <p:cNvSpPr/>
          <p:nvPr/>
        </p:nvSpPr>
        <p:spPr>
          <a:xfrm flipH="1">
            <a:off x="3326277" y="26375497"/>
            <a:ext cx="665206" cy="209568"/>
          </a:xfrm>
          <a:prstGeom prst="accentCallout1">
            <a:avLst>
              <a:gd name="adj1" fmla="val 18750"/>
              <a:gd name="adj2" fmla="val -8333"/>
              <a:gd name="adj3" fmla="val 217966"/>
              <a:gd name="adj4" fmla="val -354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Agonist</a:t>
            </a:r>
          </a:p>
        </p:txBody>
      </p:sp>
      <p:sp>
        <p:nvSpPr>
          <p:cNvPr id="262" name="Callout: Line with Accent Bar 261">
            <a:extLst>
              <a:ext uri="{FF2B5EF4-FFF2-40B4-BE49-F238E27FC236}">
                <a16:creationId xmlns:a16="http://schemas.microsoft.com/office/drawing/2014/main" id="{BAEF6942-9FB2-463A-B982-5C98E47FF0F4}"/>
              </a:ext>
            </a:extLst>
          </p:cNvPr>
          <p:cNvSpPr/>
          <p:nvPr/>
        </p:nvSpPr>
        <p:spPr>
          <a:xfrm>
            <a:off x="4917613" y="26255046"/>
            <a:ext cx="802040" cy="201519"/>
          </a:xfrm>
          <a:prstGeom prst="accentCallout1">
            <a:avLst>
              <a:gd name="adj1" fmla="val 18750"/>
              <a:gd name="adj2" fmla="val -8333"/>
              <a:gd name="adj3" fmla="val 293891"/>
              <a:gd name="adj4" fmla="val -449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Agonist</a:t>
            </a:r>
          </a:p>
        </p:txBody>
      </p:sp>
      <p:sp>
        <p:nvSpPr>
          <p:cNvPr id="263" name="Callout: Line with Accent Bar 262">
            <a:extLst>
              <a:ext uri="{FF2B5EF4-FFF2-40B4-BE49-F238E27FC236}">
                <a16:creationId xmlns:a16="http://schemas.microsoft.com/office/drawing/2014/main" id="{2E9969FA-C072-4513-A932-14DEDFD173EC}"/>
              </a:ext>
            </a:extLst>
          </p:cNvPr>
          <p:cNvSpPr/>
          <p:nvPr/>
        </p:nvSpPr>
        <p:spPr>
          <a:xfrm>
            <a:off x="4710128" y="26038036"/>
            <a:ext cx="859323" cy="118436"/>
          </a:xfrm>
          <a:prstGeom prst="accentCallout1">
            <a:avLst>
              <a:gd name="adj1" fmla="val 18750"/>
              <a:gd name="adj2" fmla="val -8333"/>
              <a:gd name="adj3" fmla="val 689610"/>
              <a:gd name="adj4" fmla="val -406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Antagonist</a:t>
            </a:r>
          </a:p>
        </p:txBody>
      </p:sp>
      <p:sp>
        <p:nvSpPr>
          <p:cNvPr id="264" name="TextBox 263">
            <a:extLst>
              <a:ext uri="{FF2B5EF4-FFF2-40B4-BE49-F238E27FC236}">
                <a16:creationId xmlns:a16="http://schemas.microsoft.com/office/drawing/2014/main" id="{84C2E1AE-711B-406A-BB98-7A43C16B83B0}"/>
              </a:ext>
            </a:extLst>
          </p:cNvPr>
          <p:cNvSpPr txBox="1"/>
          <p:nvPr/>
        </p:nvSpPr>
        <p:spPr>
          <a:xfrm rot="16200000">
            <a:off x="997366" y="27799800"/>
            <a:ext cx="952639" cy="276999"/>
          </a:xfrm>
          <a:prstGeom prst="rect">
            <a:avLst/>
          </a:prstGeom>
          <a:noFill/>
        </p:spPr>
        <p:txBody>
          <a:bodyPr wrap="square" rtlCol="0">
            <a:spAutoFit/>
          </a:bodyPr>
          <a:lstStyle/>
          <a:p>
            <a:r>
              <a:rPr lang="en-GB" sz="1200" dirty="0">
                <a:solidFill>
                  <a:srgbClr val="8C1616"/>
                </a:solidFill>
              </a:rPr>
              <a:t>Flexor </a:t>
            </a:r>
            <a:r>
              <a:rPr lang="el-GR" sz="1200" dirty="0">
                <a:solidFill>
                  <a:srgbClr val="8C1616"/>
                </a:solidFill>
                <a:latin typeface="Source Sans Pro" panose="020B0503030403020204" pitchFamily="34" charset="0"/>
                <a:ea typeface="Source Sans Pro" panose="020B0503030403020204" pitchFamily="34" charset="0"/>
                <a:cs typeface="Arial" panose="020B0604020202020204" pitchFamily="34" charset="0"/>
              </a:rPr>
              <a:t>λ</a:t>
            </a:r>
            <a:r>
              <a:rPr lang="en-GB" sz="1200" dirty="0">
                <a:solidFill>
                  <a:srgbClr val="8C1616"/>
                </a:solidFill>
              </a:rPr>
              <a:t> </a:t>
            </a:r>
          </a:p>
        </p:txBody>
      </p:sp>
      <p:sp>
        <p:nvSpPr>
          <p:cNvPr id="265" name="TextBox 264">
            <a:extLst>
              <a:ext uri="{FF2B5EF4-FFF2-40B4-BE49-F238E27FC236}">
                <a16:creationId xmlns:a16="http://schemas.microsoft.com/office/drawing/2014/main" id="{6356709E-4ABC-4B77-905C-A468ED20724B}"/>
              </a:ext>
            </a:extLst>
          </p:cNvPr>
          <p:cNvSpPr txBox="1"/>
          <p:nvPr/>
        </p:nvSpPr>
        <p:spPr>
          <a:xfrm rot="16200000">
            <a:off x="897353" y="27110416"/>
            <a:ext cx="1152664" cy="276999"/>
          </a:xfrm>
          <a:prstGeom prst="rect">
            <a:avLst/>
          </a:prstGeom>
          <a:noFill/>
        </p:spPr>
        <p:txBody>
          <a:bodyPr wrap="square" rtlCol="0">
            <a:spAutoFit/>
          </a:bodyPr>
          <a:lstStyle/>
          <a:p>
            <a:r>
              <a:rPr lang="en-GB" sz="1200" dirty="0">
                <a:solidFill>
                  <a:srgbClr val="311B92"/>
                </a:solidFill>
              </a:rPr>
              <a:t>Y displacement</a:t>
            </a:r>
          </a:p>
        </p:txBody>
      </p:sp>
      <p:sp>
        <p:nvSpPr>
          <p:cNvPr id="266" name="TextBox 265">
            <a:extLst>
              <a:ext uri="{FF2B5EF4-FFF2-40B4-BE49-F238E27FC236}">
                <a16:creationId xmlns:a16="http://schemas.microsoft.com/office/drawing/2014/main" id="{E99B7355-3978-47CB-9B08-34DA69808AC8}"/>
              </a:ext>
            </a:extLst>
          </p:cNvPr>
          <p:cNvSpPr txBox="1"/>
          <p:nvPr/>
        </p:nvSpPr>
        <p:spPr>
          <a:xfrm rot="16200000">
            <a:off x="909301" y="28308744"/>
            <a:ext cx="952639" cy="461665"/>
          </a:xfrm>
          <a:prstGeom prst="rect">
            <a:avLst/>
          </a:prstGeom>
          <a:noFill/>
        </p:spPr>
        <p:txBody>
          <a:bodyPr wrap="square" rtlCol="0">
            <a:spAutoFit/>
          </a:bodyPr>
          <a:lstStyle/>
          <a:p>
            <a:r>
              <a:rPr lang="en-GB" sz="1200" dirty="0">
                <a:solidFill>
                  <a:srgbClr val="CA62BE"/>
                </a:solidFill>
              </a:rPr>
              <a:t>Hand Velocity</a:t>
            </a:r>
            <a:r>
              <a:rPr lang="en-GB" sz="1200" dirty="0">
                <a:solidFill>
                  <a:srgbClr val="8C1616"/>
                </a:solidFill>
              </a:rPr>
              <a:t> </a:t>
            </a:r>
          </a:p>
        </p:txBody>
      </p:sp>
      <p:sp>
        <p:nvSpPr>
          <p:cNvPr id="267" name="Callout: Line with Accent Bar 266">
            <a:extLst>
              <a:ext uri="{FF2B5EF4-FFF2-40B4-BE49-F238E27FC236}">
                <a16:creationId xmlns:a16="http://schemas.microsoft.com/office/drawing/2014/main" id="{C4D69866-EC4D-4D4C-8ACF-B003CC15C4D3}"/>
              </a:ext>
            </a:extLst>
          </p:cNvPr>
          <p:cNvSpPr/>
          <p:nvPr/>
        </p:nvSpPr>
        <p:spPr>
          <a:xfrm>
            <a:off x="5281085" y="28222340"/>
            <a:ext cx="802040" cy="201519"/>
          </a:xfrm>
          <a:prstGeom prst="accentCallout1">
            <a:avLst>
              <a:gd name="adj1" fmla="val 18750"/>
              <a:gd name="adj2" fmla="val -8333"/>
              <a:gd name="adj3" fmla="val 71741"/>
              <a:gd name="adj4" fmla="val -924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Higher velocity</a:t>
            </a:r>
          </a:p>
        </p:txBody>
      </p:sp>
      <p:sp>
        <p:nvSpPr>
          <p:cNvPr id="268" name="Callout: Line with Accent Bar 267">
            <a:extLst>
              <a:ext uri="{FF2B5EF4-FFF2-40B4-BE49-F238E27FC236}">
                <a16:creationId xmlns:a16="http://schemas.microsoft.com/office/drawing/2014/main" id="{13C7656B-43A7-45E6-ADF1-4B5206B287B1}"/>
              </a:ext>
            </a:extLst>
          </p:cNvPr>
          <p:cNvSpPr/>
          <p:nvPr/>
        </p:nvSpPr>
        <p:spPr>
          <a:xfrm>
            <a:off x="5301316" y="28755977"/>
            <a:ext cx="1024057" cy="208433"/>
          </a:xfrm>
          <a:prstGeom prst="accentCallout1">
            <a:avLst>
              <a:gd name="adj1" fmla="val 18750"/>
              <a:gd name="adj2" fmla="val -8333"/>
              <a:gd name="adj3" fmla="val -144585"/>
              <a:gd name="adj4" fmla="val -6563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Faster deceleration</a:t>
            </a:r>
          </a:p>
          <a:p>
            <a:pPr algn="ctr"/>
            <a:endParaRPr lang="en-GB" sz="1200" dirty="0">
              <a:solidFill>
                <a:schemeClr val="bg2">
                  <a:lumMod val="50000"/>
                </a:schemeClr>
              </a:solidFill>
            </a:endParaRPr>
          </a:p>
        </p:txBody>
      </p:sp>
      <p:sp>
        <p:nvSpPr>
          <p:cNvPr id="269" name="Callout: Line with Accent Bar 268">
            <a:extLst>
              <a:ext uri="{FF2B5EF4-FFF2-40B4-BE49-F238E27FC236}">
                <a16:creationId xmlns:a16="http://schemas.microsoft.com/office/drawing/2014/main" id="{903DEE9F-9106-4B12-AA09-293135500075}"/>
              </a:ext>
            </a:extLst>
          </p:cNvPr>
          <p:cNvSpPr/>
          <p:nvPr/>
        </p:nvSpPr>
        <p:spPr>
          <a:xfrm flipH="1">
            <a:off x="2951965" y="28769016"/>
            <a:ext cx="995777" cy="208433"/>
          </a:xfrm>
          <a:prstGeom prst="accentCallout1">
            <a:avLst>
              <a:gd name="adj1" fmla="val 18750"/>
              <a:gd name="adj2" fmla="val -8333"/>
              <a:gd name="adj3" fmla="val -144584"/>
              <a:gd name="adj4" fmla="val -469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Slower acceleration</a:t>
            </a:r>
          </a:p>
          <a:p>
            <a:pPr algn="ctr"/>
            <a:endParaRPr lang="en-GB" sz="1200" dirty="0">
              <a:solidFill>
                <a:schemeClr val="bg2">
                  <a:lumMod val="50000"/>
                </a:schemeClr>
              </a:solidFill>
            </a:endParaRPr>
          </a:p>
        </p:txBody>
      </p:sp>
      <p:pic>
        <p:nvPicPr>
          <p:cNvPr id="135" name="Picture 134">
            <a:extLst>
              <a:ext uri="{FF2B5EF4-FFF2-40B4-BE49-F238E27FC236}">
                <a16:creationId xmlns:a16="http://schemas.microsoft.com/office/drawing/2014/main" id="{F880630D-47CB-4EE4-B230-34EDEA0BE76D}"/>
              </a:ext>
            </a:extLst>
          </p:cNvPr>
          <p:cNvPicPr>
            <a:picLocks noChangeAspect="1"/>
          </p:cNvPicPr>
          <p:nvPr/>
        </p:nvPicPr>
        <p:blipFill rotWithShape="1">
          <a:blip r:embed="rId30"/>
          <a:srcRect l="11272"/>
          <a:stretch/>
        </p:blipFill>
        <p:spPr>
          <a:xfrm>
            <a:off x="7054326" y="26849128"/>
            <a:ext cx="868041" cy="2095238"/>
          </a:xfrm>
          <a:prstGeom prst="rect">
            <a:avLst/>
          </a:prstGeom>
        </p:spPr>
      </p:pic>
      <p:sp>
        <p:nvSpPr>
          <p:cNvPr id="270" name="TextBox 269">
            <a:extLst>
              <a:ext uri="{FF2B5EF4-FFF2-40B4-BE49-F238E27FC236}">
                <a16:creationId xmlns:a16="http://schemas.microsoft.com/office/drawing/2014/main" id="{B5AC8779-B688-4915-99CB-4C08E9714FCB}"/>
              </a:ext>
            </a:extLst>
          </p:cNvPr>
          <p:cNvSpPr txBox="1"/>
          <p:nvPr/>
        </p:nvSpPr>
        <p:spPr>
          <a:xfrm rot="16200000">
            <a:off x="6370650" y="28315319"/>
            <a:ext cx="952639" cy="461665"/>
          </a:xfrm>
          <a:prstGeom prst="rect">
            <a:avLst/>
          </a:prstGeom>
          <a:noFill/>
        </p:spPr>
        <p:txBody>
          <a:bodyPr wrap="square" rtlCol="0">
            <a:spAutoFit/>
          </a:bodyPr>
          <a:lstStyle/>
          <a:p>
            <a:r>
              <a:rPr lang="en-GB" sz="1200" dirty="0">
                <a:solidFill>
                  <a:srgbClr val="CA62BE"/>
                </a:solidFill>
              </a:rPr>
              <a:t>Hand Velocity</a:t>
            </a:r>
            <a:r>
              <a:rPr lang="en-GB" sz="1200" dirty="0">
                <a:solidFill>
                  <a:srgbClr val="8C1616"/>
                </a:solidFill>
              </a:rPr>
              <a:t> </a:t>
            </a:r>
          </a:p>
        </p:txBody>
      </p:sp>
      <p:sp>
        <p:nvSpPr>
          <p:cNvPr id="271" name="TextBox 270">
            <a:extLst>
              <a:ext uri="{FF2B5EF4-FFF2-40B4-BE49-F238E27FC236}">
                <a16:creationId xmlns:a16="http://schemas.microsoft.com/office/drawing/2014/main" id="{5EA1B4A7-6278-4BED-8BA1-F0C85E9424F2}"/>
              </a:ext>
            </a:extLst>
          </p:cNvPr>
          <p:cNvSpPr txBox="1"/>
          <p:nvPr/>
        </p:nvSpPr>
        <p:spPr>
          <a:xfrm>
            <a:off x="34621205" y="2034121"/>
            <a:ext cx="7671248"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Supplementary Data</a:t>
            </a:r>
          </a:p>
        </p:txBody>
      </p:sp>
      <p:pic>
        <p:nvPicPr>
          <p:cNvPr id="123" name="Picture 122">
            <a:extLst>
              <a:ext uri="{FF2B5EF4-FFF2-40B4-BE49-F238E27FC236}">
                <a16:creationId xmlns:a16="http://schemas.microsoft.com/office/drawing/2014/main" id="{D05FB20D-F8CF-4C93-828F-797CF0B1A4A7}"/>
              </a:ext>
            </a:extLst>
          </p:cNvPr>
          <p:cNvPicPr>
            <a:picLocks noChangeAspect="1"/>
          </p:cNvPicPr>
          <p:nvPr/>
        </p:nvPicPr>
        <p:blipFill rotWithShape="1">
          <a:blip r:embed="rId31"/>
          <a:srcRect l="13470" r="8241"/>
          <a:stretch/>
        </p:blipFill>
        <p:spPr>
          <a:xfrm>
            <a:off x="27781306" y="10401103"/>
            <a:ext cx="782256" cy="2095238"/>
          </a:xfrm>
          <a:prstGeom prst="rect">
            <a:avLst/>
          </a:prstGeom>
        </p:spPr>
      </p:pic>
      <p:pic>
        <p:nvPicPr>
          <p:cNvPr id="124" name="Picture 123">
            <a:extLst>
              <a:ext uri="{FF2B5EF4-FFF2-40B4-BE49-F238E27FC236}">
                <a16:creationId xmlns:a16="http://schemas.microsoft.com/office/drawing/2014/main" id="{1DD23396-102A-453F-A649-940603E0EC22}"/>
              </a:ext>
            </a:extLst>
          </p:cNvPr>
          <p:cNvPicPr>
            <a:picLocks noChangeAspect="1"/>
          </p:cNvPicPr>
          <p:nvPr/>
        </p:nvPicPr>
        <p:blipFill>
          <a:blip r:embed="rId32"/>
          <a:stretch>
            <a:fillRect/>
          </a:stretch>
        </p:blipFill>
        <p:spPr>
          <a:xfrm>
            <a:off x="27859625" y="7985718"/>
            <a:ext cx="740302" cy="2103480"/>
          </a:xfrm>
          <a:prstGeom prst="rect">
            <a:avLst/>
          </a:prstGeom>
        </p:spPr>
      </p:pic>
      <p:pic>
        <p:nvPicPr>
          <p:cNvPr id="126" name="Picture 125">
            <a:extLst>
              <a:ext uri="{FF2B5EF4-FFF2-40B4-BE49-F238E27FC236}">
                <a16:creationId xmlns:a16="http://schemas.microsoft.com/office/drawing/2014/main" id="{E88818AE-586A-4424-9E95-C5EEB051C95C}"/>
              </a:ext>
            </a:extLst>
          </p:cNvPr>
          <p:cNvPicPr>
            <a:picLocks noChangeAspect="1"/>
          </p:cNvPicPr>
          <p:nvPr/>
        </p:nvPicPr>
        <p:blipFill>
          <a:blip r:embed="rId33"/>
          <a:stretch>
            <a:fillRect/>
          </a:stretch>
        </p:blipFill>
        <p:spPr>
          <a:xfrm>
            <a:off x="27825386" y="5497386"/>
            <a:ext cx="803519" cy="2103480"/>
          </a:xfrm>
          <a:prstGeom prst="rect">
            <a:avLst/>
          </a:prstGeom>
        </p:spPr>
      </p:pic>
      <p:pic>
        <p:nvPicPr>
          <p:cNvPr id="128" name="Picture 127">
            <a:extLst>
              <a:ext uri="{FF2B5EF4-FFF2-40B4-BE49-F238E27FC236}">
                <a16:creationId xmlns:a16="http://schemas.microsoft.com/office/drawing/2014/main" id="{89B6F25E-8EED-470B-97B5-812BDDD5E0C9}"/>
              </a:ext>
            </a:extLst>
          </p:cNvPr>
          <p:cNvPicPr>
            <a:picLocks noChangeAspect="1"/>
          </p:cNvPicPr>
          <p:nvPr/>
        </p:nvPicPr>
        <p:blipFill>
          <a:blip r:embed="rId34"/>
          <a:stretch>
            <a:fillRect/>
          </a:stretch>
        </p:blipFill>
        <p:spPr>
          <a:xfrm>
            <a:off x="28773309" y="5519763"/>
            <a:ext cx="2123810" cy="2095238"/>
          </a:xfrm>
          <a:prstGeom prst="rect">
            <a:avLst/>
          </a:prstGeom>
        </p:spPr>
      </p:pic>
      <p:pic>
        <p:nvPicPr>
          <p:cNvPr id="132" name="Picture 131">
            <a:extLst>
              <a:ext uri="{FF2B5EF4-FFF2-40B4-BE49-F238E27FC236}">
                <a16:creationId xmlns:a16="http://schemas.microsoft.com/office/drawing/2014/main" id="{6EA58591-D2D8-47C5-B6A0-81CF2920E4B9}"/>
              </a:ext>
            </a:extLst>
          </p:cNvPr>
          <p:cNvPicPr>
            <a:picLocks noChangeAspect="1"/>
          </p:cNvPicPr>
          <p:nvPr/>
        </p:nvPicPr>
        <p:blipFill>
          <a:blip r:embed="rId35"/>
          <a:stretch>
            <a:fillRect/>
          </a:stretch>
        </p:blipFill>
        <p:spPr>
          <a:xfrm>
            <a:off x="28754546" y="7981078"/>
            <a:ext cx="2123810" cy="2095238"/>
          </a:xfrm>
          <a:prstGeom prst="rect">
            <a:avLst/>
          </a:prstGeom>
        </p:spPr>
      </p:pic>
      <p:pic>
        <p:nvPicPr>
          <p:cNvPr id="138" name="Picture 137">
            <a:extLst>
              <a:ext uri="{FF2B5EF4-FFF2-40B4-BE49-F238E27FC236}">
                <a16:creationId xmlns:a16="http://schemas.microsoft.com/office/drawing/2014/main" id="{A3B16807-F490-475B-BEB3-56FF2195BC4E}"/>
              </a:ext>
            </a:extLst>
          </p:cNvPr>
          <p:cNvPicPr>
            <a:picLocks noChangeAspect="1"/>
          </p:cNvPicPr>
          <p:nvPr/>
        </p:nvPicPr>
        <p:blipFill>
          <a:blip r:embed="rId36"/>
          <a:stretch>
            <a:fillRect/>
          </a:stretch>
        </p:blipFill>
        <p:spPr>
          <a:xfrm>
            <a:off x="28754546" y="10401103"/>
            <a:ext cx="2123810" cy="2095238"/>
          </a:xfrm>
          <a:prstGeom prst="rect">
            <a:avLst/>
          </a:prstGeom>
        </p:spPr>
      </p:pic>
      <p:sp>
        <p:nvSpPr>
          <p:cNvPr id="272" name="TextBox 271">
            <a:extLst>
              <a:ext uri="{FF2B5EF4-FFF2-40B4-BE49-F238E27FC236}">
                <a16:creationId xmlns:a16="http://schemas.microsoft.com/office/drawing/2014/main" id="{6F09A319-4FCB-4848-9A64-950EF04FF0EC}"/>
              </a:ext>
            </a:extLst>
          </p:cNvPr>
          <p:cNvSpPr txBox="1"/>
          <p:nvPr/>
        </p:nvSpPr>
        <p:spPr>
          <a:xfrm rot="16200000">
            <a:off x="27128486" y="6981788"/>
            <a:ext cx="952639" cy="461665"/>
          </a:xfrm>
          <a:prstGeom prst="rect">
            <a:avLst/>
          </a:prstGeom>
          <a:noFill/>
        </p:spPr>
        <p:txBody>
          <a:bodyPr wrap="square" rtlCol="0">
            <a:spAutoFit/>
          </a:bodyPr>
          <a:lstStyle/>
          <a:p>
            <a:r>
              <a:rPr lang="en-GB" sz="1200" dirty="0">
                <a:solidFill>
                  <a:srgbClr val="CA62BE"/>
                </a:solidFill>
              </a:rPr>
              <a:t>Hand Velocity</a:t>
            </a:r>
            <a:r>
              <a:rPr lang="en-GB" sz="1200" dirty="0">
                <a:solidFill>
                  <a:srgbClr val="8C1616"/>
                </a:solidFill>
              </a:rPr>
              <a:t> </a:t>
            </a:r>
          </a:p>
        </p:txBody>
      </p:sp>
      <p:sp>
        <p:nvSpPr>
          <p:cNvPr id="273" name="TextBox 272">
            <a:extLst>
              <a:ext uri="{FF2B5EF4-FFF2-40B4-BE49-F238E27FC236}">
                <a16:creationId xmlns:a16="http://schemas.microsoft.com/office/drawing/2014/main" id="{8ED5F763-C653-44B9-87E9-8B2DBB0B7212}"/>
              </a:ext>
            </a:extLst>
          </p:cNvPr>
          <p:cNvSpPr txBox="1"/>
          <p:nvPr/>
        </p:nvSpPr>
        <p:spPr>
          <a:xfrm rot="16200000">
            <a:off x="26979951" y="11883563"/>
            <a:ext cx="952639" cy="461665"/>
          </a:xfrm>
          <a:prstGeom prst="rect">
            <a:avLst/>
          </a:prstGeom>
          <a:noFill/>
        </p:spPr>
        <p:txBody>
          <a:bodyPr wrap="square" rtlCol="0">
            <a:spAutoFit/>
          </a:bodyPr>
          <a:lstStyle/>
          <a:p>
            <a:r>
              <a:rPr lang="en-GB" sz="1200" dirty="0">
                <a:solidFill>
                  <a:srgbClr val="CA62BE"/>
                </a:solidFill>
              </a:rPr>
              <a:t>Hand Velocity</a:t>
            </a:r>
            <a:r>
              <a:rPr lang="en-GB" sz="1200" dirty="0">
                <a:solidFill>
                  <a:srgbClr val="8C1616"/>
                </a:solidFill>
              </a:rPr>
              <a:t> </a:t>
            </a:r>
          </a:p>
        </p:txBody>
      </p:sp>
      <p:sp>
        <p:nvSpPr>
          <p:cNvPr id="274" name="TextBox 273">
            <a:extLst>
              <a:ext uri="{FF2B5EF4-FFF2-40B4-BE49-F238E27FC236}">
                <a16:creationId xmlns:a16="http://schemas.microsoft.com/office/drawing/2014/main" id="{333C9395-96B6-4C45-A266-8750D7DF583F}"/>
              </a:ext>
            </a:extLst>
          </p:cNvPr>
          <p:cNvSpPr txBox="1"/>
          <p:nvPr/>
        </p:nvSpPr>
        <p:spPr>
          <a:xfrm rot="16200000">
            <a:off x="27094363" y="9490889"/>
            <a:ext cx="952639" cy="461665"/>
          </a:xfrm>
          <a:prstGeom prst="rect">
            <a:avLst/>
          </a:prstGeom>
          <a:noFill/>
        </p:spPr>
        <p:txBody>
          <a:bodyPr wrap="square" rtlCol="0">
            <a:spAutoFit/>
          </a:bodyPr>
          <a:lstStyle/>
          <a:p>
            <a:r>
              <a:rPr lang="en-GB" sz="1200" dirty="0">
                <a:solidFill>
                  <a:srgbClr val="CA62BE"/>
                </a:solidFill>
              </a:rPr>
              <a:t>Hand Velocity</a:t>
            </a:r>
            <a:r>
              <a:rPr lang="en-GB" sz="1200" dirty="0">
                <a:solidFill>
                  <a:srgbClr val="8C1616"/>
                </a:solidFill>
              </a:rPr>
              <a:t> </a:t>
            </a:r>
          </a:p>
        </p:txBody>
      </p:sp>
      <p:sp>
        <p:nvSpPr>
          <p:cNvPr id="275" name="TextBox 274">
            <a:extLst>
              <a:ext uri="{FF2B5EF4-FFF2-40B4-BE49-F238E27FC236}">
                <a16:creationId xmlns:a16="http://schemas.microsoft.com/office/drawing/2014/main" id="{78B5181C-D335-4C54-98B8-D2E92006BF23}"/>
              </a:ext>
            </a:extLst>
          </p:cNvPr>
          <p:cNvSpPr txBox="1"/>
          <p:nvPr/>
        </p:nvSpPr>
        <p:spPr>
          <a:xfrm rot="16200000">
            <a:off x="27305024" y="5751731"/>
            <a:ext cx="592277" cy="461665"/>
          </a:xfrm>
          <a:prstGeom prst="rect">
            <a:avLst/>
          </a:prstGeom>
          <a:noFill/>
        </p:spPr>
        <p:txBody>
          <a:bodyPr wrap="square" rtlCol="0">
            <a:spAutoFit/>
          </a:bodyPr>
          <a:lstStyle/>
          <a:p>
            <a:r>
              <a:rPr lang="en-GB" sz="1200" dirty="0">
                <a:solidFill>
                  <a:srgbClr val="311B92"/>
                </a:solidFill>
              </a:rPr>
              <a:t>Hand Jerk</a:t>
            </a:r>
          </a:p>
        </p:txBody>
      </p:sp>
      <p:sp>
        <p:nvSpPr>
          <p:cNvPr id="276" name="TextBox 275">
            <a:extLst>
              <a:ext uri="{FF2B5EF4-FFF2-40B4-BE49-F238E27FC236}">
                <a16:creationId xmlns:a16="http://schemas.microsoft.com/office/drawing/2014/main" id="{57FFA2ED-9109-4CED-9CE5-257B7583988C}"/>
              </a:ext>
            </a:extLst>
          </p:cNvPr>
          <p:cNvSpPr txBox="1"/>
          <p:nvPr/>
        </p:nvSpPr>
        <p:spPr>
          <a:xfrm rot="16200000">
            <a:off x="27332654" y="8206780"/>
            <a:ext cx="592277" cy="461665"/>
          </a:xfrm>
          <a:prstGeom prst="rect">
            <a:avLst/>
          </a:prstGeom>
          <a:noFill/>
        </p:spPr>
        <p:txBody>
          <a:bodyPr wrap="square" rtlCol="0">
            <a:spAutoFit/>
          </a:bodyPr>
          <a:lstStyle/>
          <a:p>
            <a:r>
              <a:rPr lang="en-GB" sz="1200" dirty="0">
                <a:solidFill>
                  <a:srgbClr val="311B92"/>
                </a:solidFill>
              </a:rPr>
              <a:t>Hand Jerk</a:t>
            </a:r>
          </a:p>
        </p:txBody>
      </p:sp>
      <p:sp>
        <p:nvSpPr>
          <p:cNvPr id="277" name="TextBox 276">
            <a:extLst>
              <a:ext uri="{FF2B5EF4-FFF2-40B4-BE49-F238E27FC236}">
                <a16:creationId xmlns:a16="http://schemas.microsoft.com/office/drawing/2014/main" id="{A6BC683F-0C20-4AE9-80DC-300590C14203}"/>
              </a:ext>
            </a:extLst>
          </p:cNvPr>
          <p:cNvSpPr txBox="1"/>
          <p:nvPr/>
        </p:nvSpPr>
        <p:spPr>
          <a:xfrm rot="16200000">
            <a:off x="27146480" y="10633817"/>
            <a:ext cx="592277" cy="461665"/>
          </a:xfrm>
          <a:prstGeom prst="rect">
            <a:avLst/>
          </a:prstGeom>
          <a:noFill/>
        </p:spPr>
        <p:txBody>
          <a:bodyPr wrap="square" rtlCol="0">
            <a:spAutoFit/>
          </a:bodyPr>
          <a:lstStyle/>
          <a:p>
            <a:r>
              <a:rPr lang="en-GB" sz="1200" dirty="0">
                <a:solidFill>
                  <a:srgbClr val="311B92"/>
                </a:solidFill>
              </a:rPr>
              <a:t>Hand Jerk</a:t>
            </a:r>
          </a:p>
        </p:txBody>
      </p:sp>
      <p:sp>
        <p:nvSpPr>
          <p:cNvPr id="261" name="TextBox 260">
            <a:extLst>
              <a:ext uri="{FF2B5EF4-FFF2-40B4-BE49-F238E27FC236}">
                <a16:creationId xmlns:a16="http://schemas.microsoft.com/office/drawing/2014/main" id="{D803D663-481D-4927-9D96-D7EE832DF65B}"/>
              </a:ext>
            </a:extLst>
          </p:cNvPr>
          <p:cNvSpPr txBox="1"/>
          <p:nvPr/>
        </p:nvSpPr>
        <p:spPr>
          <a:xfrm>
            <a:off x="16251986" y="19091043"/>
            <a:ext cx="14932825" cy="1384995"/>
          </a:xfrm>
          <a:prstGeom prst="rect">
            <a:avLst/>
          </a:prstGeom>
          <a:noFill/>
        </p:spPr>
        <p:txBody>
          <a:bodyPr wrap="square" rtlCol="0">
            <a:spAutoFit/>
          </a:bodyPr>
          <a:lstStyle/>
          <a:p>
            <a:pPr>
              <a:spcBef>
                <a:spcPts val="520"/>
              </a:spcBef>
            </a:pPr>
            <a:r>
              <a:rPr lang="en-US" sz="2800" dirty="0">
                <a:latin typeface="Source Sans Pro Black" panose="020B0604020202020204" pitchFamily="34" charset="0"/>
                <a:ea typeface="Source Sans Pro Black" panose="020B0604020202020204" pitchFamily="34" charset="0"/>
                <a:cs typeface="Arial" panose="020B0604020202020204" pitchFamily="34" charset="0"/>
              </a:rPr>
              <a:t>REFS</a:t>
            </a:r>
          </a:p>
          <a:p>
            <a:r>
              <a:rPr lang="en-GB" sz="2800" dirty="0">
                <a:latin typeface="Source Sans Pro" panose="020B0503030403020204" pitchFamily="34" charset="0"/>
                <a:ea typeface="Source Sans Pro" panose="020B0503030403020204" pitchFamily="34" charset="0"/>
                <a:cs typeface="Arial" panose="020B0604020202020204" pitchFamily="34" charset="0"/>
              </a:rPr>
              <a:t>BIZZI, E., ACCORNERO, N., CHAPPLE, W. and HOGAN, N., 1984. Posture control and trajectory formation during arm movement. Journal of Neuroscience, 4(11), pp. 2738-2744.</a:t>
            </a:r>
          </a:p>
        </p:txBody>
      </p:sp>
      <p:sp>
        <p:nvSpPr>
          <p:cNvPr id="221" name="Callout: Line with Accent Bar 220">
            <a:extLst>
              <a:ext uri="{FF2B5EF4-FFF2-40B4-BE49-F238E27FC236}">
                <a16:creationId xmlns:a16="http://schemas.microsoft.com/office/drawing/2014/main" id="{E05BE88E-1349-4202-B0EC-658C5B816DDC}"/>
              </a:ext>
            </a:extLst>
          </p:cNvPr>
          <p:cNvSpPr/>
          <p:nvPr/>
        </p:nvSpPr>
        <p:spPr>
          <a:xfrm>
            <a:off x="29933936" y="8742318"/>
            <a:ext cx="944419" cy="201519"/>
          </a:xfrm>
          <a:prstGeom prst="accentCallout1">
            <a:avLst>
              <a:gd name="adj1" fmla="val 18750"/>
              <a:gd name="adj2" fmla="val -8333"/>
              <a:gd name="adj3" fmla="val 558581"/>
              <a:gd name="adj4" fmla="val 31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Curved due to interaction torques</a:t>
            </a:r>
          </a:p>
        </p:txBody>
      </p:sp>
      <p:sp>
        <p:nvSpPr>
          <p:cNvPr id="222" name="Callout: Line with Accent Bar 221">
            <a:extLst>
              <a:ext uri="{FF2B5EF4-FFF2-40B4-BE49-F238E27FC236}">
                <a16:creationId xmlns:a16="http://schemas.microsoft.com/office/drawing/2014/main" id="{14F401EC-EE04-4AF5-B0A2-4E18593D40C5}"/>
              </a:ext>
            </a:extLst>
          </p:cNvPr>
          <p:cNvSpPr/>
          <p:nvPr/>
        </p:nvSpPr>
        <p:spPr>
          <a:xfrm>
            <a:off x="29950447" y="6456009"/>
            <a:ext cx="1024236" cy="224419"/>
          </a:xfrm>
          <a:prstGeom prst="accentCallout1">
            <a:avLst>
              <a:gd name="adj1" fmla="val 18750"/>
              <a:gd name="adj2" fmla="val -8333"/>
              <a:gd name="adj3" fmla="val 394790"/>
              <a:gd name="adj4" fmla="val -1582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Slow deceleration</a:t>
            </a:r>
          </a:p>
        </p:txBody>
      </p:sp>
      <p:sp>
        <p:nvSpPr>
          <p:cNvPr id="223" name="Callout: Line with Accent Bar 222">
            <a:extLst>
              <a:ext uri="{FF2B5EF4-FFF2-40B4-BE49-F238E27FC236}">
                <a16:creationId xmlns:a16="http://schemas.microsoft.com/office/drawing/2014/main" id="{25A195A9-E743-4844-9934-8EF4BF15DD09}"/>
              </a:ext>
            </a:extLst>
          </p:cNvPr>
          <p:cNvSpPr/>
          <p:nvPr/>
        </p:nvSpPr>
        <p:spPr>
          <a:xfrm>
            <a:off x="29969868" y="11154963"/>
            <a:ext cx="944419" cy="201519"/>
          </a:xfrm>
          <a:prstGeom prst="accentCallout1">
            <a:avLst>
              <a:gd name="adj1" fmla="val 18750"/>
              <a:gd name="adj2" fmla="val -8333"/>
              <a:gd name="adj3" fmla="val 558581"/>
              <a:gd name="adj4" fmla="val 31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Straighter trajectory</a:t>
            </a:r>
          </a:p>
        </p:txBody>
      </p:sp>
      <p:sp>
        <p:nvSpPr>
          <p:cNvPr id="278" name="Callout: Line with Accent Bar 277">
            <a:extLst>
              <a:ext uri="{FF2B5EF4-FFF2-40B4-BE49-F238E27FC236}">
                <a16:creationId xmlns:a16="http://schemas.microsoft.com/office/drawing/2014/main" id="{5990CAB6-2409-4CF3-8B93-22F9F326922F}"/>
              </a:ext>
            </a:extLst>
          </p:cNvPr>
          <p:cNvSpPr/>
          <p:nvPr/>
        </p:nvSpPr>
        <p:spPr>
          <a:xfrm>
            <a:off x="28878437" y="12013635"/>
            <a:ext cx="944419" cy="201519"/>
          </a:xfrm>
          <a:prstGeom prst="accentCallout1">
            <a:avLst>
              <a:gd name="adj1" fmla="val 18750"/>
              <a:gd name="adj2" fmla="val -8333"/>
              <a:gd name="adj3" fmla="val 100100"/>
              <a:gd name="adj4" fmla="val -71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lumMod val="50000"/>
                  </a:schemeClr>
                </a:solidFill>
              </a:rPr>
              <a:t>Bell shaped</a:t>
            </a:r>
          </a:p>
        </p:txBody>
      </p:sp>
      <p:sp>
        <p:nvSpPr>
          <p:cNvPr id="6" name="TextBox 5">
            <a:extLst>
              <a:ext uri="{FF2B5EF4-FFF2-40B4-BE49-F238E27FC236}">
                <a16:creationId xmlns:a16="http://schemas.microsoft.com/office/drawing/2014/main" id="{DAA46A9E-78A0-4449-BEF4-5B17FFE33A1F}"/>
              </a:ext>
            </a:extLst>
          </p:cNvPr>
          <p:cNvSpPr txBox="1"/>
          <p:nvPr/>
        </p:nvSpPr>
        <p:spPr>
          <a:xfrm>
            <a:off x="27107296" y="24214156"/>
            <a:ext cx="2308452" cy="369332"/>
          </a:xfrm>
          <a:prstGeom prst="rect">
            <a:avLst/>
          </a:prstGeom>
          <a:noFill/>
        </p:spPr>
        <p:txBody>
          <a:bodyPr wrap="none" rtlCol="0">
            <a:spAutoFit/>
          </a:bodyPr>
          <a:lstStyle/>
          <a:p>
            <a:r>
              <a:rPr lang="en-GB" dirty="0">
                <a:solidFill>
                  <a:srgbClr val="002060"/>
                </a:solidFill>
              </a:rPr>
              <a:t>Simple </a:t>
            </a:r>
            <a:r>
              <a:rPr lang="en-GB" dirty="0" err="1">
                <a:solidFill>
                  <a:srgbClr val="002060"/>
                </a:solidFill>
              </a:rPr>
              <a:t>Ia</a:t>
            </a:r>
            <a:r>
              <a:rPr lang="en-GB" dirty="0">
                <a:solidFill>
                  <a:srgbClr val="002060"/>
                </a:solidFill>
              </a:rPr>
              <a:t> spinal circuit </a:t>
            </a:r>
          </a:p>
        </p:txBody>
      </p:sp>
      <p:sp>
        <p:nvSpPr>
          <p:cNvPr id="279" name="Text Box 11">
            <a:extLst>
              <a:ext uri="{FF2B5EF4-FFF2-40B4-BE49-F238E27FC236}">
                <a16:creationId xmlns:a16="http://schemas.microsoft.com/office/drawing/2014/main" id="{4C90D4F1-0C08-40D7-95FB-BFDA0446391C}"/>
              </a:ext>
            </a:extLst>
          </p:cNvPr>
          <p:cNvSpPr txBox="1"/>
          <p:nvPr/>
        </p:nvSpPr>
        <p:spPr>
          <a:xfrm>
            <a:off x="36505734" y="27105371"/>
            <a:ext cx="2284496" cy="46671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interneurons stagger the activation of local agonists and antagonists minimising movement jerk by anticipating stretch reflex.</a:t>
            </a:r>
          </a:p>
        </p:txBody>
      </p:sp>
    </p:spTree>
    <p:extLst>
      <p:ext uri="{BB962C8B-B14F-4D97-AF65-F5344CB8AC3E}">
        <p14:creationId xmlns:p14="http://schemas.microsoft.com/office/powerpoint/2010/main" val="126385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27117</TotalTime>
  <Words>1399</Words>
  <Application>Microsoft Office PowerPoint</Application>
  <PresentationFormat>Custom</PresentationFormat>
  <Paragraphs>233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 Math</vt:lpstr>
      <vt:lpstr>Lato</vt:lpstr>
      <vt:lpstr>Source Sans Pro</vt:lpstr>
      <vt:lpstr>Source Sans Pro Black</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Alan</cp:lastModifiedBy>
  <cp:revision>385</cp:revision>
  <cp:lastPrinted>2019-07-06T12:02:05Z</cp:lastPrinted>
  <dcterms:created xsi:type="dcterms:W3CDTF">2018-09-16T19:13:41Z</dcterms:created>
  <dcterms:modified xsi:type="dcterms:W3CDTF">2020-02-12T20:29:56Z</dcterms:modified>
</cp:coreProperties>
</file>