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4" r:id="rId3"/>
    <p:sldMasterId id="2147483697" r:id="rId4"/>
  </p:sldMasterIdLst>
  <p:notesMasterIdLst>
    <p:notesMasterId r:id="rId38"/>
  </p:notesMasterIdLst>
  <p:sldIdLst>
    <p:sldId id="259" r:id="rId5"/>
    <p:sldId id="261" r:id="rId6"/>
    <p:sldId id="264" r:id="rId7"/>
    <p:sldId id="262" r:id="rId8"/>
    <p:sldId id="265" r:id="rId9"/>
    <p:sldId id="270" r:id="rId10"/>
    <p:sldId id="271" r:id="rId11"/>
    <p:sldId id="276" r:id="rId12"/>
    <p:sldId id="277" r:id="rId13"/>
    <p:sldId id="266" r:id="rId14"/>
    <p:sldId id="278" r:id="rId15"/>
    <p:sldId id="279" r:id="rId16"/>
    <p:sldId id="280" r:id="rId17"/>
    <p:sldId id="275" r:id="rId18"/>
    <p:sldId id="274" r:id="rId19"/>
    <p:sldId id="273" r:id="rId20"/>
    <p:sldId id="281" r:id="rId21"/>
    <p:sldId id="282" r:id="rId22"/>
    <p:sldId id="283" r:id="rId23"/>
    <p:sldId id="284" r:id="rId24"/>
    <p:sldId id="285" r:id="rId25"/>
    <p:sldId id="268" r:id="rId26"/>
    <p:sldId id="286" r:id="rId27"/>
    <p:sldId id="287" r:id="rId28"/>
    <p:sldId id="288" r:id="rId29"/>
    <p:sldId id="289" r:id="rId30"/>
    <p:sldId id="291" r:id="rId31"/>
    <p:sldId id="290" r:id="rId32"/>
    <p:sldId id="269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2F636-52BC-4867-AF44-5797BE49A4F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98FB5-6173-4DDC-A3FB-D270A14B3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18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98FB5-6173-4DDC-A3FB-D270A14B35B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6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1742167" y="1508133"/>
            <a:ext cx="6533600" cy="27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1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741267" y="5100800"/>
            <a:ext cx="5738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29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 hasCustomPrompt="1"/>
          </p:nvPr>
        </p:nvSpPr>
        <p:spPr>
          <a:xfrm>
            <a:off x="950967" y="1197733"/>
            <a:ext cx="10290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950967" y="3925867"/>
            <a:ext cx="102904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5375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12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6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 flipH="1">
            <a:off x="-1907000" y="-579167"/>
            <a:ext cx="5807935" cy="2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6"/>
          <p:cNvSpPr txBox="1">
            <a:spLocks noGrp="1"/>
          </p:cNvSpPr>
          <p:nvPr>
            <p:ph type="title" hasCustomPrompt="1"/>
          </p:nvPr>
        </p:nvSpPr>
        <p:spPr>
          <a:xfrm>
            <a:off x="1326037" y="1981367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0" name="Google Shape;100;p26"/>
          <p:cNvSpPr txBox="1">
            <a:spLocks noGrp="1"/>
          </p:cNvSpPr>
          <p:nvPr>
            <p:ph type="subTitle" idx="1"/>
          </p:nvPr>
        </p:nvSpPr>
        <p:spPr>
          <a:xfrm>
            <a:off x="2508533" y="1642400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2"/>
          </p:nvPr>
        </p:nvSpPr>
        <p:spPr>
          <a:xfrm>
            <a:off x="2508533" y="2086900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title" idx="3" hasCustomPrompt="1"/>
          </p:nvPr>
        </p:nvSpPr>
        <p:spPr>
          <a:xfrm>
            <a:off x="1326037" y="3420300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4"/>
          </p:nvPr>
        </p:nvSpPr>
        <p:spPr>
          <a:xfrm>
            <a:off x="2508533" y="3081367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ubTitle" idx="5"/>
          </p:nvPr>
        </p:nvSpPr>
        <p:spPr>
          <a:xfrm>
            <a:off x="2508533" y="3525851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 idx="6" hasCustomPrompt="1"/>
          </p:nvPr>
        </p:nvSpPr>
        <p:spPr>
          <a:xfrm>
            <a:off x="1326037" y="4859233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7"/>
          </p:nvPr>
        </p:nvSpPr>
        <p:spPr>
          <a:xfrm>
            <a:off x="2508533" y="4515400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8"/>
          </p:nvPr>
        </p:nvSpPr>
        <p:spPr>
          <a:xfrm>
            <a:off x="2508533" y="4959900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title" idx="9" hasCustomPrompt="1"/>
          </p:nvPr>
        </p:nvSpPr>
        <p:spPr>
          <a:xfrm>
            <a:off x="6336271" y="1981367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13"/>
          </p:nvPr>
        </p:nvSpPr>
        <p:spPr>
          <a:xfrm>
            <a:off x="7518767" y="1637500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4"/>
          </p:nvPr>
        </p:nvSpPr>
        <p:spPr>
          <a:xfrm>
            <a:off x="7518767" y="2082000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 idx="15" hasCustomPrompt="1"/>
          </p:nvPr>
        </p:nvSpPr>
        <p:spPr>
          <a:xfrm>
            <a:off x="6336271" y="3420300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16"/>
          </p:nvPr>
        </p:nvSpPr>
        <p:spPr>
          <a:xfrm>
            <a:off x="7518767" y="3076451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17"/>
          </p:nvPr>
        </p:nvSpPr>
        <p:spPr>
          <a:xfrm>
            <a:off x="7518767" y="3520951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title" idx="18" hasCustomPrompt="1"/>
          </p:nvPr>
        </p:nvSpPr>
        <p:spPr>
          <a:xfrm>
            <a:off x="6336271" y="4859233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9"/>
          </p:nvPr>
        </p:nvSpPr>
        <p:spPr>
          <a:xfrm>
            <a:off x="7518767" y="4510500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20"/>
          </p:nvPr>
        </p:nvSpPr>
        <p:spPr>
          <a:xfrm>
            <a:off x="7518767" y="4955000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1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528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 flipH="1">
            <a:off x="2646809" y="3192417"/>
            <a:ext cx="6898400" cy="1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333009" y="1840344"/>
            <a:ext cx="1526000" cy="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8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 flipH="1">
            <a:off x="2505409" y="5041217"/>
            <a:ext cx="71812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106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 flipH="1">
            <a:off x="1072767" y="1517567"/>
            <a:ext cx="5953600" cy="26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08067" y="2465833"/>
            <a:ext cx="1658000" cy="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8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26" name="Google Shape;126;p28"/>
          <p:cNvSpPr txBox="1">
            <a:spLocks noGrp="1"/>
          </p:cNvSpPr>
          <p:nvPr>
            <p:ph type="subTitle" idx="1"/>
          </p:nvPr>
        </p:nvSpPr>
        <p:spPr>
          <a:xfrm flipH="1">
            <a:off x="2505400" y="5022933"/>
            <a:ext cx="71812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967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9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 flipH="1">
            <a:off x="-1907000" y="-579167"/>
            <a:ext cx="5807935" cy="2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804750" y="616234"/>
            <a:ext cx="10582487" cy="863612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157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 flipH="1">
            <a:off x="-1907000" y="-579167"/>
            <a:ext cx="5807935" cy="2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" name="Google Shape;134;p30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877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1090800" y="716233"/>
            <a:ext cx="100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1090800" y="1547967"/>
            <a:ext cx="10014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8" name="Google Shape;138;p31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20019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2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>
            <a:off x="-1457833" y="5330800"/>
            <a:ext cx="4349668" cy="164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2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>
            <a:off x="-259699" y="-310767"/>
            <a:ext cx="4349668" cy="164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/>
          <p:nvPr/>
        </p:nvSpPr>
        <p:spPr>
          <a:xfrm>
            <a:off x="804767" y="283934"/>
            <a:ext cx="6614657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1370284" y="852851"/>
            <a:ext cx="4882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1"/>
          </p:nvPr>
        </p:nvSpPr>
        <p:spPr>
          <a:xfrm>
            <a:off x="1370284" y="20168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1370284" y="4598567"/>
            <a:ext cx="45796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6" name="Google Shape;146;p32"/>
          <p:cNvSpPr txBox="1"/>
          <p:nvPr/>
        </p:nvSpPr>
        <p:spPr>
          <a:xfrm>
            <a:off x="1370300" y="5229767"/>
            <a:ext cx="560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4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20342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 hasCustomPrompt="1"/>
          </p:nvPr>
        </p:nvSpPr>
        <p:spPr>
          <a:xfrm>
            <a:off x="1324023" y="1253384"/>
            <a:ext cx="4206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9" name="Google Shape;149;p33"/>
          <p:cNvSpPr txBox="1">
            <a:spLocks noGrp="1"/>
          </p:cNvSpPr>
          <p:nvPr>
            <p:ph type="subTitle" idx="1"/>
          </p:nvPr>
        </p:nvSpPr>
        <p:spPr>
          <a:xfrm>
            <a:off x="1324023" y="2031251"/>
            <a:ext cx="4206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title" idx="2" hasCustomPrompt="1"/>
          </p:nvPr>
        </p:nvSpPr>
        <p:spPr>
          <a:xfrm>
            <a:off x="6661984" y="1242084"/>
            <a:ext cx="4206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1" name="Google Shape;151;p33"/>
          <p:cNvSpPr txBox="1">
            <a:spLocks noGrp="1"/>
          </p:cNvSpPr>
          <p:nvPr>
            <p:ph type="subTitle" idx="3"/>
          </p:nvPr>
        </p:nvSpPr>
        <p:spPr>
          <a:xfrm>
            <a:off x="6661984" y="2042539"/>
            <a:ext cx="4206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title" idx="4" hasCustomPrompt="1"/>
          </p:nvPr>
        </p:nvSpPr>
        <p:spPr>
          <a:xfrm>
            <a:off x="1324017" y="4011400"/>
            <a:ext cx="4206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3" name="Google Shape;153;p33"/>
          <p:cNvSpPr txBox="1">
            <a:spLocks noGrp="1"/>
          </p:cNvSpPr>
          <p:nvPr>
            <p:ph type="subTitle" idx="5"/>
          </p:nvPr>
        </p:nvSpPr>
        <p:spPr>
          <a:xfrm>
            <a:off x="1324017" y="4823167"/>
            <a:ext cx="4206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title" idx="6" hasCustomPrompt="1"/>
          </p:nvPr>
        </p:nvSpPr>
        <p:spPr>
          <a:xfrm>
            <a:off x="6661984" y="4011384"/>
            <a:ext cx="4206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5" name="Google Shape;155;p33"/>
          <p:cNvSpPr txBox="1">
            <a:spLocks noGrp="1"/>
          </p:cNvSpPr>
          <p:nvPr>
            <p:ph type="subTitle" idx="7"/>
          </p:nvPr>
        </p:nvSpPr>
        <p:spPr>
          <a:xfrm>
            <a:off x="6661984" y="4823151"/>
            <a:ext cx="4206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468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345167" y="1771237"/>
            <a:ext cx="5266400" cy="21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2" hasCustomPrompt="1"/>
          </p:nvPr>
        </p:nvSpPr>
        <p:spPr>
          <a:xfrm>
            <a:off x="2305380" y="2465844"/>
            <a:ext cx="1658000" cy="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8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963633" y="5022937"/>
            <a:ext cx="79896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631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4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 flipH="1">
            <a:off x="-1907000" y="-579167"/>
            <a:ext cx="5807935" cy="2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3229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4784" y="1579600"/>
            <a:ext cx="9062400" cy="31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5984" y="4751600"/>
            <a:ext cx="85400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3035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65200" y="3318436"/>
            <a:ext cx="1026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168400" y="1593772"/>
            <a:ext cx="1398000" cy="13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65200" y="4440833"/>
            <a:ext cx="102616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0512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3721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0705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65200" y="508000"/>
            <a:ext cx="10261600" cy="6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723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7848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807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83297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899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1090800" y="716233"/>
            <a:ext cx="1001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090800" y="1547967"/>
            <a:ext cx="10014800" cy="4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41790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643391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5345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5200" y="711200"/>
            <a:ext cx="10261600" cy="6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1072033" y="1677680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2254532" y="1555017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254533" y="1999533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1072033" y="3116647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2254532" y="2993984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2254533" y="3438484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1072033" y="4550680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2254532" y="4428017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2254533" y="4872533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590267" y="1672797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772765" y="1550133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5"/>
          </p:nvPr>
        </p:nvSpPr>
        <p:spPr>
          <a:xfrm>
            <a:off x="7772767" y="1994633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6590267" y="3111747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7772765" y="2989084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7772767" y="3433584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590267" y="4545797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7772765" y="4423133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7772767" y="4867633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081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821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2786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42967" y="1037461"/>
            <a:ext cx="10106061" cy="5152851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947125" y="723249"/>
            <a:ext cx="1085676" cy="1363305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829291" y="1094674"/>
            <a:ext cx="247627" cy="44776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930557" y="673688"/>
            <a:ext cx="1108161" cy="128192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157624" y="649722"/>
            <a:ext cx="371152" cy="5746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33007" y="6019681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233479" y="6161424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490533" y="2308633"/>
            <a:ext cx="7210800" cy="22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792726" y="883466"/>
            <a:ext cx="1646557" cy="1854183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728001" y="4316907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10600281" y="5251215"/>
            <a:ext cx="282332" cy="357549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424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2281785" y="1406383"/>
            <a:ext cx="3939" cy="1863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53255" y="674684"/>
            <a:ext cx="10558975" cy="5828245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05895" y="466400"/>
            <a:ext cx="10750127" cy="6016339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733633" y="491494"/>
            <a:ext cx="1170972" cy="83671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2285733" y="1582433"/>
            <a:ext cx="7620400" cy="36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1219170" lvl="1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828754" lvl="2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2438339" lvl="3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3047924" lvl="4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3657509" lvl="5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4267093" lvl="6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4876678" lvl="7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5486263" lvl="8" indent="-541853" algn="ctr" rtl="0">
              <a:spcBef>
                <a:spcPts val="1333"/>
              </a:spcBef>
              <a:spcAft>
                <a:spcPts val="1333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8" name="Google Shape;48;p4"/>
          <p:cNvSpPr/>
          <p:nvPr/>
        </p:nvSpPr>
        <p:spPr>
          <a:xfrm rot="-10653455">
            <a:off x="411872" y="4549353"/>
            <a:ext cx="1086664" cy="136454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11052895" y="3822455"/>
            <a:ext cx="720159" cy="352312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8345524" y="-158950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8612885" y="97747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648134" y="338347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679413" y="307517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451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6149152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0" name="Google Shape;90;p7"/>
          <p:cNvSpPr/>
          <p:nvPr/>
        </p:nvSpPr>
        <p:spPr>
          <a:xfrm>
            <a:off x="10851766" y="316035"/>
            <a:ext cx="985341" cy="1237312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11396892" y="3796060"/>
            <a:ext cx="349497" cy="308144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5902355" y="6299608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7158362" y="6340678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7384870" y="6340232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038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4533851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7483468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6" name="Google Shape;106;p8"/>
          <p:cNvSpPr/>
          <p:nvPr/>
        </p:nvSpPr>
        <p:spPr>
          <a:xfrm rot="10338673">
            <a:off x="11663971" y="1555035"/>
            <a:ext cx="151213" cy="12729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11831130" y="2153643"/>
            <a:ext cx="107325" cy="532427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4203022" y="508141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5459028" y="549211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685536" y="548765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9788" y="4545749"/>
            <a:ext cx="908759" cy="285993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8122707" y="6354739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8623179" y="6496483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213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0" name="Google Shape;120;p9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3880749" y="50391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5853940" y="548403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1499550" y="2342806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205899" y="6073993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7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2875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56700" y="5622168"/>
            <a:ext cx="7853765" cy="750185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097435" y="5682411"/>
            <a:ext cx="7363600" cy="5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5" name="Google Shape;135;p10"/>
          <p:cNvSpPr/>
          <p:nvPr/>
        </p:nvSpPr>
        <p:spPr>
          <a:xfrm rot="5400000">
            <a:off x="416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337132" y="5811193"/>
            <a:ext cx="387347" cy="30844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90359" y="6017223"/>
            <a:ext cx="176653" cy="121715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6578987" y="484853"/>
            <a:ext cx="1184192" cy="81985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7835157" y="490943"/>
            <a:ext cx="115852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8061517" y="472613"/>
            <a:ext cx="399635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11040351" y="3327685"/>
            <a:ext cx="1134187" cy="206636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49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6" name="Google Shape;156;p12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785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 - Half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6117867" y="849515"/>
            <a:ext cx="5608848" cy="5482596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5836383" y="575418"/>
            <a:ext cx="5814403" cy="5707165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6626279" y="1272902"/>
            <a:ext cx="267959" cy="230468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10414313" y="5279020"/>
            <a:ext cx="720367" cy="352413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011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5675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1742167" y="1508133"/>
            <a:ext cx="6533600" cy="27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1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741267" y="5100800"/>
            <a:ext cx="5738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16842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1370284" y="852851"/>
            <a:ext cx="4882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1"/>
          </p:nvPr>
        </p:nvSpPr>
        <p:spPr>
          <a:xfrm>
            <a:off x="1370284" y="20168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1370284" y="4598567"/>
            <a:ext cx="45796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932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>
            <a:off x="8660767" y="-104600"/>
            <a:ext cx="4349668" cy="164786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12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19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850800" y="719333"/>
            <a:ext cx="8490400" cy="54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3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0967" y="1633567"/>
            <a:ext cx="51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950967" y="3726767"/>
            <a:ext cx="51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6125033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6157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950967" y="5640767"/>
            <a:ext cx="7463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241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955500" y="1744767"/>
            <a:ext cx="10285600" cy="4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1385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27778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4649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8378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3" r:id="rId3"/>
    <p:sldLayoutId id="2147483704" r:id="rId4"/>
    <p:sldLayoutId id="2147483705" r:id="rId5"/>
    <p:sldLayoutId id="2147483706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9218E-B4F5-49F7-9EE2-E7A17CE28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9600" dirty="0"/>
              <a:t>Введение в программирование на </a:t>
            </a:r>
            <a:r>
              <a:rPr lang="en-US" sz="9600" dirty="0"/>
              <a:t>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ADCA2-E18A-4A84-9D0E-84D074A70ED4}"/>
              </a:ext>
            </a:extLst>
          </p:cNvPr>
          <p:cNvSpPr txBox="1"/>
          <p:nvPr/>
        </p:nvSpPr>
        <p:spPr>
          <a:xfrm>
            <a:off x="0" y="6214533"/>
            <a:ext cx="581660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800" dirty="0" err="1"/>
              <a:t>Куляшов</a:t>
            </a:r>
            <a:r>
              <a:rPr lang="ru-RU" sz="1800" dirty="0"/>
              <a:t> Михаил, </a:t>
            </a:r>
            <a:r>
              <a:rPr lang="ru-RU" sz="1800" dirty="0" err="1"/>
              <a:t>м.н.с</a:t>
            </a:r>
            <a:r>
              <a:rPr lang="ru-RU" sz="1800" dirty="0"/>
              <a:t>. НТУ «Сириус»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Telegram: @mishakula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3823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1D00F-3BD3-4C87-A225-6DE9F0BB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Библиотеки</a:t>
            </a:r>
          </a:p>
        </p:txBody>
      </p:sp>
      <p:pic>
        <p:nvPicPr>
          <p:cNvPr id="1028" name="Picture 4" descr="Велосипед ACTIWELL Mars,29&quot;,алюм.рама,21 скор.серо-зеленый MRS29AL-U –  купить онлайн, каталог товаров с ценами интернет-магазина Лента | Москва,  Санкт-Петербург, Россия">
            <a:extLst>
              <a:ext uri="{FF2B5EF4-FFF2-40B4-BE49-F238E27FC236}">
                <a16:creationId xmlns:a16="http://schemas.microsoft.com/office/drawing/2014/main" id="{71DFF896-FA28-4350-BCA1-AB4AF1A6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" y="1998133"/>
            <a:ext cx="4527092" cy="263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BFEB1E-6F77-48AA-8B23-246784D1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44" y="1998133"/>
            <a:ext cx="4477426" cy="2630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9F366-293A-42A5-BDD0-CB90636225D9}"/>
              </a:ext>
            </a:extLst>
          </p:cNvPr>
          <p:cNvSpPr txBox="1"/>
          <p:nvPr/>
        </p:nvSpPr>
        <p:spPr>
          <a:xfrm>
            <a:off x="1430867" y="4995333"/>
            <a:ext cx="276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Разработанная библиотека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B98D9-8175-4B4A-A93B-EF60EEC42216}"/>
              </a:ext>
            </a:extLst>
          </p:cNvPr>
          <p:cNvSpPr txBox="1"/>
          <p:nvPr/>
        </p:nvSpPr>
        <p:spPr>
          <a:xfrm>
            <a:off x="7342457" y="4746204"/>
            <a:ext cx="276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Ручная реализация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244192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67DC-AEC7-4793-9FD7-D8FEBD14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Репозитории для библиотек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24446-58BB-4DDE-8E97-6B1A82A52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  <a:p>
            <a:r>
              <a:rPr lang="en-US" dirty="0"/>
              <a:t>anaconda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52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7D39B-267D-415F-81AD-E70A6222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 библиотеки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E5878-013C-435A-8F76-D6715641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37783"/>
            <a:ext cx="9630042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43009-1623-4ADE-93A6-37D4671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библиотеки </a:t>
            </a:r>
            <a:r>
              <a:rPr lang="en-US" dirty="0"/>
              <a:t>math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9C8F94-4AFF-49EC-B103-A7469A4A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1945216"/>
            <a:ext cx="9811280" cy="314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2C882-38E4-4EE7-AEC7-477A7229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числа</a:t>
            </a:r>
          </a:p>
        </p:txBody>
      </p:sp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841BB164-EB2F-475C-9B76-49981465D6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27414" y="1879598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BCAE0151-6207-4C95-8AAC-06676C077F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035965" y="1921930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65D4025B-7AE0-4847-A634-E7427EAAC2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553717" y="192193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63F2A7E4-21C5-44CA-AF5D-3F29A547AC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62590" y="18795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59CC381C-0867-408E-921D-CD6AB47B13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788893" y="1879597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1A846376-6F93-42E9-832E-CB9FEBF905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406511" y="1921930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67;p50">
            <a:extLst>
              <a:ext uri="{FF2B5EF4-FFF2-40B4-BE49-F238E27FC236}">
                <a16:creationId xmlns:a16="http://schemas.microsoft.com/office/drawing/2014/main" id="{B92C0A3E-8C5C-4409-8659-F596B05B23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27413" y="4097323"/>
            <a:ext cx="1311367" cy="177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23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2C882-38E4-4EE7-AEC7-477A7229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числа</a:t>
            </a:r>
          </a:p>
        </p:txBody>
      </p:sp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841BB164-EB2F-475C-9B76-49981465D6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27414" y="1879598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BCAE0151-6207-4C95-8AAC-06676C077F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035965" y="1921930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65D4025B-7AE0-4847-A634-E7427EAAC2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553717" y="192193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63F2A7E4-21C5-44CA-AF5D-3F29A547AC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62590" y="18795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59CC381C-0867-408E-921D-CD6AB47B13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788893" y="1879597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1A846376-6F93-42E9-832E-CB9FEBF905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406511" y="1921930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67;p50">
            <a:extLst>
              <a:ext uri="{FF2B5EF4-FFF2-40B4-BE49-F238E27FC236}">
                <a16:creationId xmlns:a16="http://schemas.microsoft.com/office/drawing/2014/main" id="{B92C0A3E-8C5C-4409-8659-F596B05B23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27413" y="4097323"/>
            <a:ext cx="1311367" cy="17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EF677-D064-45AE-9063-B561B1BE106D}"/>
              </a:ext>
            </a:extLst>
          </p:cNvPr>
          <p:cNvSpPr txBox="1"/>
          <p:nvPr/>
        </p:nvSpPr>
        <p:spPr>
          <a:xfrm>
            <a:off x="1103129" y="3731494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775E2-55DB-4513-AB96-C6BF55E46EC7}"/>
              </a:ext>
            </a:extLst>
          </p:cNvPr>
          <p:cNvSpPr txBox="1"/>
          <p:nvPr/>
        </p:nvSpPr>
        <p:spPr>
          <a:xfrm>
            <a:off x="2553717" y="3731493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0070F-717B-4DC5-BBDF-3871C5285636}"/>
              </a:ext>
            </a:extLst>
          </p:cNvPr>
          <p:cNvSpPr txBox="1"/>
          <p:nvPr/>
        </p:nvSpPr>
        <p:spPr>
          <a:xfrm>
            <a:off x="4338306" y="373149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B45DB-74D1-49C6-A2E8-8C28983F22A1}"/>
              </a:ext>
            </a:extLst>
          </p:cNvPr>
          <p:cNvSpPr txBox="1"/>
          <p:nvPr/>
        </p:nvSpPr>
        <p:spPr>
          <a:xfrm>
            <a:off x="5870558" y="373149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60161-F996-4372-BE1D-8993C7603088}"/>
              </a:ext>
            </a:extLst>
          </p:cNvPr>
          <p:cNvSpPr txBox="1"/>
          <p:nvPr/>
        </p:nvSpPr>
        <p:spPr>
          <a:xfrm>
            <a:off x="7482227" y="373149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C7664-8A7F-436D-BD01-387A6F46F6B5}"/>
              </a:ext>
            </a:extLst>
          </p:cNvPr>
          <p:cNvSpPr txBox="1"/>
          <p:nvPr/>
        </p:nvSpPr>
        <p:spPr>
          <a:xfrm>
            <a:off x="9111681" y="373149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31900-CA48-488E-92BC-D8BEC80DF098}"/>
              </a:ext>
            </a:extLst>
          </p:cNvPr>
          <p:cNvSpPr txBox="1"/>
          <p:nvPr/>
        </p:nvSpPr>
        <p:spPr>
          <a:xfrm>
            <a:off x="1103128" y="587532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</p:spTree>
    <p:extLst>
      <p:ext uri="{BB962C8B-B14F-4D97-AF65-F5344CB8AC3E}">
        <p14:creationId xmlns:p14="http://schemas.microsoft.com/office/powerpoint/2010/main" val="284463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67;p50">
            <a:extLst>
              <a:ext uri="{FF2B5EF4-FFF2-40B4-BE49-F238E27FC236}">
                <a16:creationId xmlns:a16="http://schemas.microsoft.com/office/drawing/2014/main" id="{03FE39CA-3491-4E70-B34C-50AFEA553D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97245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95B061B1-1E45-4919-8FDE-7B399B0A22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12313" y="202204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1FE0B335-4F6B-465D-B061-DC276D6298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5266" y="436879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E9266A8F-A4A5-4761-B7AB-16C955B06B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3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3CA5C6E9-7A63-4EC5-BD39-A46357F179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883388" y="211667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1C9D927F-F11C-44EB-9A3A-1053477629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21442" y="3592612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20DDF7D2-3590-4F23-B863-36D64C5A6C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2" y="4385727"/>
            <a:ext cx="1311367" cy="17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94997CA-6E17-4D93-B476-6780FD214642}"/>
              </a:ext>
            </a:extLst>
          </p:cNvPr>
          <p:cNvSpPr/>
          <p:nvPr/>
        </p:nvSpPr>
        <p:spPr>
          <a:xfrm>
            <a:off x="7904522" y="1155689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829618D-D90E-4632-8847-ED3DD4EBB500}"/>
              </a:ext>
            </a:extLst>
          </p:cNvPr>
          <p:cNvSpPr/>
          <p:nvPr/>
        </p:nvSpPr>
        <p:spPr>
          <a:xfrm>
            <a:off x="1570950" y="550330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Глобальные</a:t>
            </a:r>
          </a:p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41F5E-F268-410F-9122-880F477A428B}"/>
              </a:ext>
            </a:extLst>
          </p:cNvPr>
          <p:cNvSpPr txBox="1"/>
          <p:nvPr/>
        </p:nvSpPr>
        <p:spPr>
          <a:xfrm>
            <a:off x="1103129" y="3731494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BAE08-87C9-4899-8895-3C2802CB7C33}"/>
              </a:ext>
            </a:extLst>
          </p:cNvPr>
          <p:cNvSpPr txBox="1"/>
          <p:nvPr/>
        </p:nvSpPr>
        <p:spPr>
          <a:xfrm>
            <a:off x="3051828" y="3722356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14942-F527-4D28-A63C-B6611952BA38}"/>
              </a:ext>
            </a:extLst>
          </p:cNvPr>
          <p:cNvSpPr txBox="1"/>
          <p:nvPr/>
        </p:nvSpPr>
        <p:spPr>
          <a:xfrm>
            <a:off x="990982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D5295-935A-4729-B2C0-2FCB9CCD5530}"/>
              </a:ext>
            </a:extLst>
          </p:cNvPr>
          <p:cNvSpPr txBox="1"/>
          <p:nvPr/>
        </p:nvSpPr>
        <p:spPr>
          <a:xfrm>
            <a:off x="3127546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642CC-1519-4A48-8047-54ED5EBE6771}"/>
              </a:ext>
            </a:extLst>
          </p:cNvPr>
          <p:cNvSpPr txBox="1"/>
          <p:nvPr/>
        </p:nvSpPr>
        <p:spPr>
          <a:xfrm>
            <a:off x="6521260" y="3885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DAD93-C8C2-4648-B2E1-D3E9C59D873F}"/>
              </a:ext>
            </a:extLst>
          </p:cNvPr>
          <p:cNvSpPr txBox="1"/>
          <p:nvPr/>
        </p:nvSpPr>
        <p:spPr>
          <a:xfrm>
            <a:off x="8172876" y="5355837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32410-5D06-4CB0-85E1-C823D74580E6}"/>
              </a:ext>
            </a:extLst>
          </p:cNvPr>
          <p:cNvSpPr txBox="1"/>
          <p:nvPr/>
        </p:nvSpPr>
        <p:spPr>
          <a:xfrm>
            <a:off x="10034822" y="4012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6</a:t>
            </a:r>
          </a:p>
        </p:txBody>
      </p:sp>
    </p:spTree>
    <p:extLst>
      <p:ext uri="{BB962C8B-B14F-4D97-AF65-F5344CB8AC3E}">
        <p14:creationId xmlns:p14="http://schemas.microsoft.com/office/powerpoint/2010/main" val="217749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67;p50">
            <a:extLst>
              <a:ext uri="{FF2B5EF4-FFF2-40B4-BE49-F238E27FC236}">
                <a16:creationId xmlns:a16="http://schemas.microsoft.com/office/drawing/2014/main" id="{03FE39CA-3491-4E70-B34C-50AFEA553D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97245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95B061B1-1E45-4919-8FDE-7B399B0A22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12313" y="202204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1FE0B335-4F6B-465D-B061-DC276D6298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5266" y="436879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E9266A8F-A4A5-4761-B7AB-16C955B06B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3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3CA5C6E9-7A63-4EC5-BD39-A46357F179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883388" y="211667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1C9D927F-F11C-44EB-9A3A-1053477629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21442" y="3592612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20DDF7D2-3590-4F23-B863-36D64C5A6C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2" y="4385727"/>
            <a:ext cx="1311367" cy="17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94997CA-6E17-4D93-B476-6780FD214642}"/>
              </a:ext>
            </a:extLst>
          </p:cNvPr>
          <p:cNvSpPr/>
          <p:nvPr/>
        </p:nvSpPr>
        <p:spPr>
          <a:xfrm>
            <a:off x="7904522" y="1155689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829618D-D90E-4632-8847-ED3DD4EBB500}"/>
              </a:ext>
            </a:extLst>
          </p:cNvPr>
          <p:cNvSpPr/>
          <p:nvPr/>
        </p:nvSpPr>
        <p:spPr>
          <a:xfrm>
            <a:off x="1570950" y="550330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Глобальные</a:t>
            </a:r>
          </a:p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41F5E-F268-410F-9122-880F477A428B}"/>
              </a:ext>
            </a:extLst>
          </p:cNvPr>
          <p:cNvSpPr txBox="1"/>
          <p:nvPr/>
        </p:nvSpPr>
        <p:spPr>
          <a:xfrm>
            <a:off x="1103129" y="3731494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BAE08-87C9-4899-8895-3C2802CB7C33}"/>
              </a:ext>
            </a:extLst>
          </p:cNvPr>
          <p:cNvSpPr txBox="1"/>
          <p:nvPr/>
        </p:nvSpPr>
        <p:spPr>
          <a:xfrm>
            <a:off x="3051828" y="3722356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14942-F527-4D28-A63C-B6611952BA38}"/>
              </a:ext>
            </a:extLst>
          </p:cNvPr>
          <p:cNvSpPr txBox="1"/>
          <p:nvPr/>
        </p:nvSpPr>
        <p:spPr>
          <a:xfrm>
            <a:off x="990982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D5295-935A-4729-B2C0-2FCB9CCD5530}"/>
              </a:ext>
            </a:extLst>
          </p:cNvPr>
          <p:cNvSpPr txBox="1"/>
          <p:nvPr/>
        </p:nvSpPr>
        <p:spPr>
          <a:xfrm>
            <a:off x="3127546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642CC-1519-4A48-8047-54ED5EBE6771}"/>
              </a:ext>
            </a:extLst>
          </p:cNvPr>
          <p:cNvSpPr txBox="1"/>
          <p:nvPr/>
        </p:nvSpPr>
        <p:spPr>
          <a:xfrm>
            <a:off x="6521260" y="3885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DAD93-C8C2-4648-B2E1-D3E9C59D873F}"/>
              </a:ext>
            </a:extLst>
          </p:cNvPr>
          <p:cNvSpPr txBox="1"/>
          <p:nvPr/>
        </p:nvSpPr>
        <p:spPr>
          <a:xfrm>
            <a:off x="8172876" y="5355837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32410-5D06-4CB0-85E1-C823D74580E6}"/>
              </a:ext>
            </a:extLst>
          </p:cNvPr>
          <p:cNvSpPr txBox="1"/>
          <p:nvPr/>
        </p:nvSpPr>
        <p:spPr>
          <a:xfrm>
            <a:off x="10034822" y="4012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6</a:t>
            </a:r>
          </a:p>
        </p:txBody>
      </p:sp>
    </p:spTree>
    <p:extLst>
      <p:ext uri="{BB962C8B-B14F-4D97-AF65-F5344CB8AC3E}">
        <p14:creationId xmlns:p14="http://schemas.microsoft.com/office/powerpoint/2010/main" val="104274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67;p50">
            <a:extLst>
              <a:ext uri="{FF2B5EF4-FFF2-40B4-BE49-F238E27FC236}">
                <a16:creationId xmlns:a16="http://schemas.microsoft.com/office/drawing/2014/main" id="{03FE39CA-3491-4E70-B34C-50AFEA553D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97245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95B061B1-1E45-4919-8FDE-7B399B0A22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12313" y="202204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1FE0B335-4F6B-465D-B061-DC276D6298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5266" y="436879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E9266A8F-A4A5-4761-B7AB-16C955B06B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3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3CA5C6E9-7A63-4EC5-BD39-A46357F179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883388" y="211667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1C9D927F-F11C-44EB-9A3A-1053477629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21442" y="3592612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20DDF7D2-3590-4F23-B863-36D64C5A6C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2" y="4385727"/>
            <a:ext cx="1311367" cy="17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94997CA-6E17-4D93-B476-6780FD214642}"/>
              </a:ext>
            </a:extLst>
          </p:cNvPr>
          <p:cNvSpPr/>
          <p:nvPr/>
        </p:nvSpPr>
        <p:spPr>
          <a:xfrm>
            <a:off x="7904522" y="1155689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829618D-D90E-4632-8847-ED3DD4EBB500}"/>
              </a:ext>
            </a:extLst>
          </p:cNvPr>
          <p:cNvSpPr/>
          <p:nvPr/>
        </p:nvSpPr>
        <p:spPr>
          <a:xfrm>
            <a:off x="1570950" y="550330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Глобальные</a:t>
            </a:r>
          </a:p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41F5E-F268-410F-9122-880F477A428B}"/>
              </a:ext>
            </a:extLst>
          </p:cNvPr>
          <p:cNvSpPr txBox="1"/>
          <p:nvPr/>
        </p:nvSpPr>
        <p:spPr>
          <a:xfrm>
            <a:off x="1103129" y="3731494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BAE08-87C9-4899-8895-3C2802CB7C33}"/>
              </a:ext>
            </a:extLst>
          </p:cNvPr>
          <p:cNvSpPr txBox="1"/>
          <p:nvPr/>
        </p:nvSpPr>
        <p:spPr>
          <a:xfrm>
            <a:off x="3051828" y="3722356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14942-F527-4D28-A63C-B6611952BA38}"/>
              </a:ext>
            </a:extLst>
          </p:cNvPr>
          <p:cNvSpPr txBox="1"/>
          <p:nvPr/>
        </p:nvSpPr>
        <p:spPr>
          <a:xfrm>
            <a:off x="990982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D5295-935A-4729-B2C0-2FCB9CCD5530}"/>
              </a:ext>
            </a:extLst>
          </p:cNvPr>
          <p:cNvSpPr txBox="1"/>
          <p:nvPr/>
        </p:nvSpPr>
        <p:spPr>
          <a:xfrm>
            <a:off x="3127546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642CC-1519-4A48-8047-54ED5EBE6771}"/>
              </a:ext>
            </a:extLst>
          </p:cNvPr>
          <p:cNvSpPr txBox="1"/>
          <p:nvPr/>
        </p:nvSpPr>
        <p:spPr>
          <a:xfrm>
            <a:off x="6521260" y="3885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DAD93-C8C2-4648-B2E1-D3E9C59D873F}"/>
              </a:ext>
            </a:extLst>
          </p:cNvPr>
          <p:cNvSpPr txBox="1"/>
          <p:nvPr/>
        </p:nvSpPr>
        <p:spPr>
          <a:xfrm>
            <a:off x="8172876" y="5355837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32410-5D06-4CB0-85E1-C823D74580E6}"/>
              </a:ext>
            </a:extLst>
          </p:cNvPr>
          <p:cNvSpPr txBox="1"/>
          <p:nvPr/>
        </p:nvSpPr>
        <p:spPr>
          <a:xfrm>
            <a:off x="10034822" y="4012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6</a:t>
            </a:r>
          </a:p>
        </p:txBody>
      </p:sp>
    </p:spTree>
    <p:extLst>
      <p:ext uri="{BB962C8B-B14F-4D97-AF65-F5344CB8AC3E}">
        <p14:creationId xmlns:p14="http://schemas.microsoft.com/office/powerpoint/2010/main" val="1698786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0616F-FC3A-48A9-A680-8C5809B6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переменных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933250-5FEA-49F4-B60F-04D4CB0D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21" y="1682030"/>
            <a:ext cx="8040158" cy="43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2ED64-82DC-4FBE-B1FC-F3B5E95A7AE7}"/>
              </a:ext>
            </a:extLst>
          </p:cNvPr>
          <p:cNvSpPr txBox="1"/>
          <p:nvPr/>
        </p:nvSpPr>
        <p:spPr>
          <a:xfrm>
            <a:off x="939800" y="1803134"/>
            <a:ext cx="3344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Boolean </a:t>
            </a:r>
            <a:endParaRPr lang="en-US" sz="2400" b="1" dirty="0"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логические типы данных)</a:t>
            </a:r>
            <a:endParaRPr lang="ru-RU" sz="2400" b="1" dirty="0"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839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784013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1E897-8548-4120-A8A6-A46D3870ABA5}"/>
              </a:ext>
            </a:extLst>
          </p:cNvPr>
          <p:cNvSpPr txBox="1"/>
          <p:nvPr/>
        </p:nvSpPr>
        <p:spPr>
          <a:xfrm>
            <a:off x="449580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Numbers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числа)</a:t>
            </a:r>
            <a:endParaRPr lang="ru-RU" sz="2400" b="1" dirty="0">
              <a:effectLst/>
              <a:latin typeface="Source Code Pro Medium" panose="020B0509030403020204" pitchFamily="49" charset="0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840135" y="4839467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FB770-836E-4995-A6C1-519E76AD988E}"/>
              </a:ext>
            </a:extLst>
          </p:cNvPr>
          <p:cNvSpPr txBox="1"/>
          <p:nvPr/>
        </p:nvSpPr>
        <p:spPr>
          <a:xfrm>
            <a:off x="939801" y="3582166"/>
            <a:ext cx="3344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(Тут могла бы быть ваша реклама)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840134" y="364520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</p:spTree>
    <p:extLst>
      <p:ext uri="{BB962C8B-B14F-4D97-AF65-F5344CB8AC3E}">
        <p14:creationId xmlns:p14="http://schemas.microsoft.com/office/powerpoint/2010/main" val="244298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F0794-D935-455D-A13F-A77CB7EC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работы с переменными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F601B147-72DF-4154-9B72-C90799415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50019"/>
              </p:ext>
            </p:extLst>
          </p:nvPr>
        </p:nvGraphicFramePr>
        <p:xfrm>
          <a:off x="1566333" y="1747065"/>
          <a:ext cx="9059333" cy="371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89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6466744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+=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эквивалентна </a:t>
                      </a:r>
                      <a:r>
                        <a:rPr lang="en-US" sz="2400" dirty="0">
                          <a:effectLst/>
                        </a:rPr>
                        <a:t>x = x +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>
                          <a:effectLst/>
                        </a:rPr>
                        <a:t>эквивалентна </a:t>
                      </a:r>
                      <a:r>
                        <a:rPr lang="en-US" sz="2400" dirty="0">
                          <a:effectLst/>
                        </a:rPr>
                        <a:t>x = x -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*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68499"/>
                  </a:ext>
                </a:extLst>
              </a:tr>
              <a:tr h="51133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%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3970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/=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/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//=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//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76751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**=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**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8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8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8D965-7C96-4D0B-9D72-1445F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операторов для работы с переменными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127D2-55C4-4336-AF12-B81583E5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15030"/>
            <a:ext cx="9460971" cy="36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3D832-A8EE-4982-8785-C7F92A6F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типы данных</a:t>
            </a:r>
            <a:r>
              <a:rPr lang="en-US" dirty="0"/>
              <a:t>, True </a:t>
            </a:r>
            <a:r>
              <a:rPr lang="ru-RU" dirty="0"/>
              <a:t>и </a:t>
            </a:r>
            <a:r>
              <a:rPr lang="en-US" dirty="0"/>
              <a:t>False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EC260-7B0A-44A0-87D6-C75227FA9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33"/>
          <a:stretch/>
        </p:blipFill>
        <p:spPr>
          <a:xfrm>
            <a:off x="1267353" y="2296908"/>
            <a:ext cx="9248247" cy="19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0C08F-6842-462C-8A4E-619200F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03383-107D-4C74-B9BC-C4B29A7B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520420"/>
            <a:ext cx="10325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6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0C08F-6842-462C-8A4E-619200F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B1CF1D-E49C-4F1F-B0F9-7C4A1A1D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371725"/>
            <a:ext cx="10296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C2DE0-B1FA-410C-B582-5DB5BF9A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ru-RU" dirty="0"/>
              <a:t>для работы с числами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310F2C-E854-4E71-952E-6D0715F6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405062"/>
            <a:ext cx="10287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C2DE0-B1FA-410C-B582-5DB5BF9A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A0C90D-47E3-4ED1-B3F8-31E3491B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881312"/>
            <a:ext cx="10296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C8F45-4A44-4F74-8714-42A6173E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Параметры, которые можно передать </a:t>
            </a:r>
            <a:r>
              <a:rPr lang="en-US" dirty="0"/>
              <a:t>print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12A1B2-87FF-4D72-A201-20DBEA4E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08" y="1674850"/>
            <a:ext cx="8468783" cy="39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57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993E9F-0D9C-4911-AF79-E96845F5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1742018"/>
            <a:ext cx="10210800" cy="30861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CBA8A-732A-4679-8CD6-7DF5069B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</a:t>
            </a:r>
            <a:r>
              <a:rPr lang="en-US" dirty="0"/>
              <a:t>Input </a:t>
            </a:r>
            <a:r>
              <a:rPr lang="ru-RU" dirty="0"/>
              <a:t>и </a:t>
            </a:r>
            <a:r>
              <a:rPr lang="en-US" dirty="0"/>
              <a:t>Print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977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C7B95-D2C5-41D5-A2B5-0F44A256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конструкции </a:t>
            </a:r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  <a:endParaRPr lang="ru-RU" dirty="0"/>
          </a:p>
        </p:txBody>
      </p:sp>
      <p:pic>
        <p:nvPicPr>
          <p:cNvPr id="3074" name="Picture 2" descr="Комикс мем: &quot;if else это нейросеть?&quot; - Комиксы - Meme-arsenal.com">
            <a:extLst>
              <a:ext uri="{FF2B5EF4-FFF2-40B4-BE49-F238E27FC236}">
                <a16:creationId xmlns:a16="http://schemas.microsoft.com/office/drawing/2014/main" id="{DDF52DED-1B5E-45E5-A764-CD5A76EA1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1"/>
          <a:stretch/>
        </p:blipFill>
        <p:spPr bwMode="auto">
          <a:xfrm>
            <a:off x="1127032" y="2014538"/>
            <a:ext cx="4762500" cy="33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омикс мем: &quot;if else elif&quot; - Комиксы - Meme-arsenal.com">
            <a:extLst>
              <a:ext uri="{FF2B5EF4-FFF2-40B4-BE49-F238E27FC236}">
                <a16:creationId xmlns:a16="http://schemas.microsoft.com/office/drawing/2014/main" id="{EB0060BC-C81C-4732-A58E-7C14A73D4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7"/>
          <a:stretch/>
        </p:blipFill>
        <p:spPr bwMode="auto">
          <a:xfrm>
            <a:off x="6995815" y="2341430"/>
            <a:ext cx="2959399" cy="21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8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изменяемости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8074066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07867" y="4756568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84072" y="3487600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Изменяемые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Неизменяемые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F90F-CAB5-4099-9E26-C67DE14B3272}"/>
              </a:ext>
            </a:extLst>
          </p:cNvPr>
          <p:cNvSpPr txBox="1"/>
          <p:nvPr/>
        </p:nvSpPr>
        <p:spPr>
          <a:xfrm>
            <a:off x="939800" y="1803134"/>
            <a:ext cx="3462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Boolean </a:t>
            </a:r>
            <a:endParaRPr lang="en-US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логические типы данных)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95540-6728-45D2-B9AF-B71932AAECEB}"/>
              </a:ext>
            </a:extLst>
          </p:cNvPr>
          <p:cNvSpPr txBox="1"/>
          <p:nvPr/>
        </p:nvSpPr>
        <p:spPr>
          <a:xfrm>
            <a:off x="449580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Numbers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числа)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509030403020204" pitchFamily="49" charset="0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18" name="Google Shape;467;p50">
            <a:extLst>
              <a:ext uri="{FF2B5EF4-FFF2-40B4-BE49-F238E27FC236}">
                <a16:creationId xmlns:a16="http://schemas.microsoft.com/office/drawing/2014/main" id="{2340DDE9-7F8B-43B4-B885-AD6F48F13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03239" y="3003463"/>
            <a:ext cx="1092361" cy="183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22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E76B8-FFEB-4B8A-8EC2-50AFB39E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работы логических операторов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D485EF8-2384-491F-890A-4B3F304AFC60}"/>
              </a:ext>
            </a:extLst>
          </p:cNvPr>
          <p:cNvSpPr/>
          <p:nvPr/>
        </p:nvSpPr>
        <p:spPr>
          <a:xfrm>
            <a:off x="2590798" y="1923951"/>
            <a:ext cx="1536698" cy="439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90C44A9-0037-4DA3-AA35-F366315D8D19}"/>
              </a:ext>
            </a:extLst>
          </p:cNvPr>
          <p:cNvSpPr/>
          <p:nvPr/>
        </p:nvSpPr>
        <p:spPr>
          <a:xfrm>
            <a:off x="2590798" y="3698764"/>
            <a:ext cx="1536698" cy="45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13DF8D8-80F4-4824-8736-07CF4D0B9023}"/>
              </a:ext>
            </a:extLst>
          </p:cNvPr>
          <p:cNvSpPr/>
          <p:nvPr/>
        </p:nvSpPr>
        <p:spPr>
          <a:xfrm>
            <a:off x="2590799" y="5491997"/>
            <a:ext cx="1536697" cy="45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else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91EF653E-C625-4FEC-B4CB-FBE4517C51FA}"/>
              </a:ext>
            </a:extLst>
          </p:cNvPr>
          <p:cNvSpPr/>
          <p:nvPr/>
        </p:nvSpPr>
        <p:spPr>
          <a:xfrm>
            <a:off x="3206747" y="2390682"/>
            <a:ext cx="304800" cy="128818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C54E6D-3353-42F7-BC7E-D110D48F5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5" r="10769" b="25081"/>
          <a:stretch/>
        </p:blipFill>
        <p:spPr>
          <a:xfrm>
            <a:off x="1699678" y="2421326"/>
            <a:ext cx="1371600" cy="12369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58713B-EB65-4EA5-B63C-794A48EDA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5" r="10769" b="25081"/>
          <a:stretch/>
        </p:blipFill>
        <p:spPr>
          <a:xfrm>
            <a:off x="1699678" y="4234460"/>
            <a:ext cx="1371600" cy="1236914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44BB28D2-1335-4F32-909D-FD418A49569B}"/>
              </a:ext>
            </a:extLst>
          </p:cNvPr>
          <p:cNvSpPr/>
          <p:nvPr/>
        </p:nvSpPr>
        <p:spPr>
          <a:xfrm>
            <a:off x="4145462" y="1995875"/>
            <a:ext cx="2188637" cy="29588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9E53FC-5ADE-41A2-8232-8C6447FF5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834" y="2291758"/>
            <a:ext cx="937578" cy="977563"/>
          </a:xfrm>
          <a:prstGeom prst="rect">
            <a:avLst/>
          </a:prstGeom>
        </p:spPr>
      </p:pic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2A6700DC-E185-4491-8622-2E14B3F6ADE9}"/>
              </a:ext>
            </a:extLst>
          </p:cNvPr>
          <p:cNvSpPr/>
          <p:nvPr/>
        </p:nvSpPr>
        <p:spPr>
          <a:xfrm>
            <a:off x="3206747" y="4173201"/>
            <a:ext cx="304800" cy="128818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D95EAEEE-5E41-4A7B-B376-25A31BE50037}"/>
              </a:ext>
            </a:extLst>
          </p:cNvPr>
          <p:cNvSpPr/>
          <p:nvPr/>
        </p:nvSpPr>
        <p:spPr>
          <a:xfrm>
            <a:off x="4145462" y="3778090"/>
            <a:ext cx="2188637" cy="29588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19A1A0EA-2A5A-45F4-BE4F-5436964CEDC1}"/>
              </a:ext>
            </a:extLst>
          </p:cNvPr>
          <p:cNvSpPr/>
          <p:nvPr/>
        </p:nvSpPr>
        <p:spPr>
          <a:xfrm>
            <a:off x="4145462" y="5571323"/>
            <a:ext cx="2188637" cy="29588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2EEF6B3-9B74-4567-A1E5-9C8721B16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834" y="4073973"/>
            <a:ext cx="937578" cy="977563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47A1F86-B074-42EA-8A80-514BD5DB20AD}"/>
              </a:ext>
            </a:extLst>
          </p:cNvPr>
          <p:cNvSpPr/>
          <p:nvPr/>
        </p:nvSpPr>
        <p:spPr>
          <a:xfrm>
            <a:off x="6352065" y="1707246"/>
            <a:ext cx="4059767" cy="753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Выполнение условия</a:t>
            </a:r>
          </a:p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для  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EFCF8CC-C853-4DD6-9C73-74135F546EA8}"/>
              </a:ext>
            </a:extLst>
          </p:cNvPr>
          <p:cNvSpPr/>
          <p:nvPr/>
        </p:nvSpPr>
        <p:spPr>
          <a:xfrm>
            <a:off x="6432555" y="3481182"/>
            <a:ext cx="4059767" cy="753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Выполнение условия</a:t>
            </a:r>
          </a:p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для 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DA98692-143B-4367-BC89-B4A172AEB911}"/>
              </a:ext>
            </a:extLst>
          </p:cNvPr>
          <p:cNvSpPr/>
          <p:nvPr/>
        </p:nvSpPr>
        <p:spPr>
          <a:xfrm>
            <a:off x="6465341" y="5051536"/>
            <a:ext cx="4059767" cy="1044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Выполнение условия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при несовпадении 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if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19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59A98-4989-4474-91D7-248780CC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оператора </a:t>
            </a:r>
            <a:r>
              <a:rPr lang="en-US" dirty="0"/>
              <a:t>If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1D3480-AAC8-4FE2-96A7-4E8BEE6D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644583"/>
            <a:ext cx="9476631" cy="43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7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48B7F-C5AE-4704-A034-C1576708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 Else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81EE2-6110-42F3-86FC-BF12554C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452687"/>
            <a:ext cx="10287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3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01489-0098-4D47-8FA4-C599586F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3E5B42-3449-416C-9D94-1D542EFE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745191"/>
            <a:ext cx="9574213" cy="38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упорядоченности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798407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84073" y="4772857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07868" y="3649899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Упорядоченные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Неупорядоченные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17" name="Google Shape;467;p50">
            <a:extLst>
              <a:ext uri="{FF2B5EF4-FFF2-40B4-BE49-F238E27FC236}">
                <a16:creationId xmlns:a16="http://schemas.microsoft.com/office/drawing/2014/main" id="{018FD367-1CC4-4E41-818E-BE20EEDA8F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613712" y="2096289"/>
            <a:ext cx="1996512" cy="266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1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162A9-2D2D-4031-ABD0-6B5CD9BA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Числа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D6AC2E-85DF-4C4E-8955-D53FE98CF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Integer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(1)</a:t>
            </a: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Сложение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Вычитание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Деление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Умножение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Преобразование в 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Float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57C75A-B644-4517-BE60-54AFD6BBB1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Float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(1.0)</a:t>
            </a: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Сложение</a:t>
            </a: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Вычитание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Деление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Умножение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Преобразование в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Integer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135464" indent="0">
              <a:buNone/>
            </a:pP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3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0F7BE-A8F4-4B74-8230-B8B7960E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для работы с числами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F9056A7-542A-4885-B7C6-26C8D2960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60036"/>
              </p:ext>
            </p:extLst>
          </p:nvPr>
        </p:nvGraphicFramePr>
        <p:xfrm>
          <a:off x="765150" y="1772467"/>
          <a:ext cx="939376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11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5844155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Вычитание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68499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Целочисленное 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3970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Умножение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Остаток от деления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76751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**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Возведение в степень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50994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abs(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число</a:t>
                      </a:r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)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Модуль числа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80538"/>
                  </a:ext>
                </a:extLst>
              </a:tr>
              <a:tr h="6937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round(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число</a:t>
                      </a:r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,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кол.-во знаков</a:t>
                      </a:r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Округление числа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0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30839-319D-494A-BBAC-DD145C2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C81DC2-9A69-4C64-8363-7ECF17B75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" t="3581" r="57043"/>
          <a:stretch/>
        </p:blipFill>
        <p:spPr>
          <a:xfrm>
            <a:off x="3633822" y="1841115"/>
            <a:ext cx="4924356" cy="38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4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B33C8-AB2E-4DC4-8B13-7E28FF47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2F469C-9D9C-4AD0-AE8B-7B564DE5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02494"/>
            <a:ext cx="7162799" cy="42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5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B33C8-AB2E-4DC4-8B13-7E28FF47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73E10E-FF10-41B9-87F9-CE66763D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238375"/>
            <a:ext cx="103536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072"/>
      </p:ext>
    </p:extLst>
  </p:cSld>
  <p:clrMapOvr>
    <a:masterClrMapping/>
  </p:clrMapOvr>
</p:sld>
</file>

<file path=ppt/theme/theme1.xml><?xml version="1.0" encoding="utf-8"?>
<a:theme xmlns:a="http://schemas.openxmlformats.org/drawingml/2006/main" name="Cute Alpacas Social Media Planner by Slidesgo">
  <a:themeElements>
    <a:clrScheme name="Simple Light">
      <a:dk1>
        <a:srgbClr val="352F5D"/>
      </a:dk1>
      <a:lt1>
        <a:srgbClr val="BBC6F6"/>
      </a:lt1>
      <a:dk2>
        <a:srgbClr val="F68C77"/>
      </a:dk2>
      <a:lt2>
        <a:srgbClr val="FAF2E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F5D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Cute Alpacas Social Media Planner by Slidesgo</Template>
  <TotalTime>740</TotalTime>
  <Words>419</Words>
  <Application>Microsoft Office PowerPoint</Application>
  <PresentationFormat>Широкоэкранный</PresentationFormat>
  <Paragraphs>153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33</vt:i4>
      </vt:variant>
    </vt:vector>
  </HeadingPairs>
  <TitlesOfParts>
    <vt:vector size="52" baseType="lpstr">
      <vt:lpstr>Amatic SC</vt:lpstr>
      <vt:lpstr>Arial</vt:lpstr>
      <vt:lpstr>Barlow</vt:lpstr>
      <vt:lpstr>Bebas Neue</vt:lpstr>
      <vt:lpstr>Calibri</vt:lpstr>
      <vt:lpstr>Fira Sans Extra Condensed Medium</vt:lpstr>
      <vt:lpstr>Fira Sans Extra Condensed SemiBold</vt:lpstr>
      <vt:lpstr>Luckiest Guy</vt:lpstr>
      <vt:lpstr>Nunito</vt:lpstr>
      <vt:lpstr>Nunito Light</vt:lpstr>
      <vt:lpstr>Nunito SemiBold</vt:lpstr>
      <vt:lpstr>Proxima Nova</vt:lpstr>
      <vt:lpstr>PT Sans</vt:lpstr>
      <vt:lpstr>Roboto</vt:lpstr>
      <vt:lpstr>Source Code Pro Medium</vt:lpstr>
      <vt:lpstr>Cute Alpacas Social Media Planner by Slidesgo</vt:lpstr>
      <vt:lpstr>Simple Light</vt:lpstr>
      <vt:lpstr>Slidesgo Final Pages</vt:lpstr>
      <vt:lpstr>Curio template</vt:lpstr>
      <vt:lpstr>Введение в программирование на Python</vt:lpstr>
      <vt:lpstr>Типы данных</vt:lpstr>
      <vt:lpstr>Типы данных по изменяемости</vt:lpstr>
      <vt:lpstr>Типы данных по упорядоченности</vt:lpstr>
      <vt:lpstr>Числа</vt:lpstr>
      <vt:lpstr>Операторы для работы с числами</vt:lpstr>
      <vt:lpstr>Презентация PowerPoint</vt:lpstr>
      <vt:lpstr>Презентация PowerPoint</vt:lpstr>
      <vt:lpstr>Презентация PowerPoint</vt:lpstr>
      <vt:lpstr>Библиотеки</vt:lpstr>
      <vt:lpstr>Репозитории для библиотек </vt:lpstr>
      <vt:lpstr>Импорт библиотеки</vt:lpstr>
      <vt:lpstr>Применение библиотеки math</vt:lpstr>
      <vt:lpstr>Переменные и числа</vt:lpstr>
      <vt:lpstr>Переменные и числа</vt:lpstr>
      <vt:lpstr>Презентация PowerPoint</vt:lpstr>
      <vt:lpstr>Презентация PowerPoint</vt:lpstr>
      <vt:lpstr>Презентация PowerPoint</vt:lpstr>
      <vt:lpstr>Назначение переменных </vt:lpstr>
      <vt:lpstr>Операторы работы с переменными</vt:lpstr>
      <vt:lpstr>Применение операторов для работы с переменными</vt:lpstr>
      <vt:lpstr>Логические типы данных, True и False</vt:lpstr>
      <vt:lpstr>Input</vt:lpstr>
      <vt:lpstr>Input</vt:lpstr>
      <vt:lpstr>Input для работы с числами</vt:lpstr>
      <vt:lpstr>Print</vt:lpstr>
      <vt:lpstr>Параметры, которые можно передать print</vt:lpstr>
      <vt:lpstr>Объединение Input и Print</vt:lpstr>
      <vt:lpstr>Логические конструкции if, elif, else</vt:lpstr>
      <vt:lpstr>Общая схема работы логических операторов</vt:lpstr>
      <vt:lpstr>Работа оператора If</vt:lpstr>
      <vt:lpstr>Конструкция If Else</vt:lpstr>
      <vt:lpstr>Конструкция if, elif,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 на Python</dc:title>
  <dc:creator>m22972</dc:creator>
  <cp:lastModifiedBy>m22972</cp:lastModifiedBy>
  <cp:revision>3</cp:revision>
  <dcterms:created xsi:type="dcterms:W3CDTF">2022-08-11T11:44:11Z</dcterms:created>
  <dcterms:modified xsi:type="dcterms:W3CDTF">2022-08-12T15:58:28Z</dcterms:modified>
</cp:coreProperties>
</file>