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4" r:id="rId4"/>
    <p:sldId id="262" r:id="rId5"/>
    <p:sldId id="265" r:id="rId6"/>
    <p:sldId id="261" r:id="rId7"/>
    <p:sldId id="266" r:id="rId8"/>
    <p:sldId id="273" r:id="rId9"/>
    <p:sldId id="267" r:id="rId10"/>
    <p:sldId id="274" r:id="rId11"/>
    <p:sldId id="268" r:id="rId12"/>
    <p:sldId id="275" r:id="rId13"/>
    <p:sldId id="276" r:id="rId14"/>
    <p:sldId id="277" r:id="rId15"/>
    <p:sldId id="269" r:id="rId16"/>
    <p:sldId id="278" r:id="rId17"/>
    <p:sldId id="279" r:id="rId18"/>
    <p:sldId id="270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71" r:id="rId29"/>
    <p:sldId id="289" r:id="rId30"/>
    <p:sldId id="290" r:id="rId31"/>
    <p:sldId id="292" r:id="rId32"/>
    <p:sldId id="291" r:id="rId33"/>
    <p:sldId id="293" r:id="rId34"/>
    <p:sldId id="272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42967" y="1037461"/>
            <a:ext cx="10106061" cy="5152851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059009" y="746737"/>
            <a:ext cx="9865569" cy="5214308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9947125" y="723249"/>
            <a:ext cx="1085676" cy="1363305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829291" y="1094674"/>
            <a:ext cx="247627" cy="44776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3930557" y="673688"/>
            <a:ext cx="1108161" cy="128192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157624" y="649722"/>
            <a:ext cx="371152" cy="5746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33007" y="6019681"/>
            <a:ext cx="1174159" cy="63036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233479" y="6161424"/>
            <a:ext cx="380520" cy="46856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490533" y="2308633"/>
            <a:ext cx="7210800" cy="22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792726" y="883466"/>
            <a:ext cx="1646557" cy="1854183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728001" y="4316907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10600281" y="5251215"/>
            <a:ext cx="282332" cy="357549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71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 - Ligh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  <p:sp>
        <p:nvSpPr>
          <p:cNvPr id="144" name="Google Shape;144;p11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3165457" y="5744019"/>
            <a:ext cx="151047" cy="12715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951902" y="6246239"/>
            <a:ext cx="107207" cy="53184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7453534" y="398834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441550" y="2665959"/>
            <a:ext cx="282121" cy="357283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11419718" y="4779372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10470846" y="4989089"/>
            <a:ext cx="1085543" cy="1363137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407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89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  <p:sp>
        <p:nvSpPr>
          <p:cNvPr id="156" name="Google Shape;156;p12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3165457" y="5744019"/>
            <a:ext cx="151047" cy="12715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951902" y="6246239"/>
            <a:ext cx="107207" cy="53184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7453534" y="398834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441550" y="2665959"/>
            <a:ext cx="282121" cy="357283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1419718" y="4779372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10470846" y="4989089"/>
            <a:ext cx="1085543" cy="1363137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407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784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 - Half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6117867" y="849515"/>
            <a:ext cx="5608848" cy="5482596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5836383" y="575418"/>
            <a:ext cx="5814403" cy="5707165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6626279" y="1272902"/>
            <a:ext cx="267959" cy="230468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10414313" y="5279020"/>
            <a:ext cx="720367" cy="352413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133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24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76C42-D947-4336-90F6-50FE8BC43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25CEA7-9587-4EFC-901B-58A62C118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E91DB-E43E-467E-949F-CD941EBE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11C3-73EC-44B9-955A-C1FC1F74BF49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0AD72-602B-4546-8606-856408D5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4689A2-233D-4E8C-A558-B9A6094F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7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986397" y="578171"/>
            <a:ext cx="1949100" cy="2141211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2364667" y="2640033"/>
            <a:ext cx="7462800" cy="89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2364667" y="3552568"/>
            <a:ext cx="7462800" cy="5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9009" y="746737"/>
            <a:ext cx="9865569" cy="5214308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10062169" y="4833925"/>
            <a:ext cx="1085385" cy="136293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10662533" y="5726429"/>
            <a:ext cx="247560" cy="44764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450936" y="4656294"/>
            <a:ext cx="1108065" cy="128181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818716" y="3831037"/>
            <a:ext cx="371120" cy="57460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016333" y="616327"/>
            <a:ext cx="908065" cy="285776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3772882" y="6015481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746073" y="605997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0280983" y="889496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0487272" y="822701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16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2281785" y="1406383"/>
            <a:ext cx="3939" cy="1863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53255" y="674684"/>
            <a:ext cx="10558975" cy="5828245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705895" y="466400"/>
            <a:ext cx="10750127" cy="6016339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733633" y="491494"/>
            <a:ext cx="1170972" cy="83671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2285733" y="1582433"/>
            <a:ext cx="7620400" cy="36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1219170" lvl="1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828754" lvl="2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2438339" lvl="3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3047924" lvl="4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3657509" lvl="5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4267093" lvl="6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4876678" lvl="7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5486263" lvl="8" indent="-541853" algn="ctr" rtl="0">
              <a:spcBef>
                <a:spcPts val="1333"/>
              </a:spcBef>
              <a:spcAft>
                <a:spcPts val="1333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  <p:sp>
        <p:nvSpPr>
          <p:cNvPr id="48" name="Google Shape;48;p4"/>
          <p:cNvSpPr/>
          <p:nvPr/>
        </p:nvSpPr>
        <p:spPr>
          <a:xfrm rot="-10653455">
            <a:off x="411872" y="4549353"/>
            <a:ext cx="1086664" cy="136454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11052895" y="3822455"/>
            <a:ext cx="720159" cy="352312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8345524" y="-158950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8612885" y="97747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648134" y="338347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679413" y="307517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48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8568400" cy="378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1219170" lvl="1" indent="-491054" rtl="0">
              <a:spcBef>
                <a:spcPts val="1333"/>
              </a:spcBef>
              <a:spcAft>
                <a:spcPts val="0"/>
              </a:spcAft>
              <a:buSzPts val="2200"/>
              <a:buChar char="✗"/>
              <a:defRPr/>
            </a:lvl2pPr>
            <a:lvl3pPr marL="1828754" lvl="2" indent="-491054" rtl="0">
              <a:spcBef>
                <a:spcPts val="1333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 rtl="0">
              <a:spcBef>
                <a:spcPts val="1333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 rtl="0">
              <a:spcBef>
                <a:spcPts val="1333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 rtl="0">
              <a:spcBef>
                <a:spcPts val="1333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 rtl="0">
              <a:spcBef>
                <a:spcPts val="1333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 rtl="0">
              <a:spcBef>
                <a:spcPts val="1333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 rtl="0">
              <a:spcBef>
                <a:spcPts val="1333"/>
              </a:spcBef>
              <a:spcAft>
                <a:spcPts val="1333"/>
              </a:spcAft>
              <a:buSzPts val="22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  <p:sp>
        <p:nvSpPr>
          <p:cNvPr id="61" name="Google Shape;61;p5"/>
          <p:cNvSpPr/>
          <p:nvPr/>
        </p:nvSpPr>
        <p:spPr>
          <a:xfrm>
            <a:off x="4287149" y="494923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6260340" y="53941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326324" y="5459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11437699" y="3943239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6471862" y="6143069"/>
            <a:ext cx="1135532" cy="20688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95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6"/>
          <p:cNvSpPr/>
          <p:nvPr/>
        </p:nvSpPr>
        <p:spPr>
          <a:xfrm rot="10800000">
            <a:off x="637494" y="665999"/>
            <a:ext cx="5188773" cy="585260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479518" y="494934"/>
            <a:ext cx="5158861" cy="5867065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1177833" y="1339984"/>
            <a:ext cx="3839200" cy="126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1178033" y="2771217"/>
            <a:ext cx="3839200" cy="27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  <p:sp>
        <p:nvSpPr>
          <p:cNvPr id="75" name="Google Shape;75;p6"/>
          <p:cNvSpPr/>
          <p:nvPr/>
        </p:nvSpPr>
        <p:spPr>
          <a:xfrm rot="5400000">
            <a:off x="4819390" y="3442248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5540742" y="469717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723383" y="5986900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330190" y="549114"/>
            <a:ext cx="994517" cy="1033772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3993032" y="400739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994262" y="6170762"/>
            <a:ext cx="1135532" cy="20688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727688" y="6240338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9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6149152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  <p:sp>
        <p:nvSpPr>
          <p:cNvPr id="90" name="Google Shape;90;p7"/>
          <p:cNvSpPr/>
          <p:nvPr/>
        </p:nvSpPr>
        <p:spPr>
          <a:xfrm>
            <a:off x="10851766" y="316035"/>
            <a:ext cx="985341" cy="1237312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11396892" y="3796060"/>
            <a:ext cx="349497" cy="308144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5902355" y="6299608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7158362" y="6340678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7384870" y="6340232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8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4533851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7483468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  <p:sp>
        <p:nvSpPr>
          <p:cNvPr id="106" name="Google Shape;106;p8"/>
          <p:cNvSpPr/>
          <p:nvPr/>
        </p:nvSpPr>
        <p:spPr>
          <a:xfrm rot="10338673">
            <a:off x="11663971" y="1555035"/>
            <a:ext cx="151213" cy="12729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11831130" y="2153643"/>
            <a:ext cx="107325" cy="532427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4203022" y="508141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5459028" y="549211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5685536" y="548765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9788" y="4545749"/>
            <a:ext cx="908759" cy="285993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8122707" y="6354739"/>
            <a:ext cx="1174159" cy="63036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8623179" y="6496483"/>
            <a:ext cx="380520" cy="46856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33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  <p:sp>
        <p:nvSpPr>
          <p:cNvPr id="120" name="Google Shape;120;p9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3880749" y="503913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5853940" y="548403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326324" y="5459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1499550" y="2342806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205899" y="6073993"/>
            <a:ext cx="908065" cy="285776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5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56700" y="5622168"/>
            <a:ext cx="7853765" cy="750185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097435" y="5682411"/>
            <a:ext cx="7363600" cy="52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  <p:sp>
        <p:nvSpPr>
          <p:cNvPr id="135" name="Google Shape;135;p10"/>
          <p:cNvSpPr/>
          <p:nvPr/>
        </p:nvSpPr>
        <p:spPr>
          <a:xfrm rot="5400000">
            <a:off x="416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337132" y="5811193"/>
            <a:ext cx="387347" cy="30844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90359" y="6017223"/>
            <a:ext cx="176653" cy="121715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6578987" y="484853"/>
            <a:ext cx="1184192" cy="81985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7835157" y="490943"/>
            <a:ext cx="115852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8061517" y="472613"/>
            <a:ext cx="399635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11040351" y="3327685"/>
            <a:ext cx="1134187" cy="206636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24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8568400" cy="3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B30D8C46-612C-42BB-B0FE-5EF2AA8E5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7733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9218E-B4F5-49F7-9EE2-E7A17CE28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9600" dirty="0"/>
              <a:t>Введение в программирование на </a:t>
            </a:r>
            <a:r>
              <a:rPr lang="en-US" sz="9600" dirty="0"/>
              <a:t>Python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ADCA2-E18A-4A84-9D0E-84D074A70ED4}"/>
              </a:ext>
            </a:extLst>
          </p:cNvPr>
          <p:cNvSpPr txBox="1"/>
          <p:nvPr/>
        </p:nvSpPr>
        <p:spPr>
          <a:xfrm>
            <a:off x="0" y="6214533"/>
            <a:ext cx="5816600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1800" dirty="0" err="1"/>
              <a:t>Куляшов</a:t>
            </a:r>
            <a:r>
              <a:rPr lang="ru-RU" sz="1800" dirty="0"/>
              <a:t> Михаил, </a:t>
            </a:r>
            <a:r>
              <a:rPr lang="ru-RU" sz="1800" dirty="0" err="1"/>
              <a:t>м.н.с</a:t>
            </a:r>
            <a:r>
              <a:rPr lang="ru-RU" sz="1800" dirty="0"/>
              <a:t>. НТУ «Сириус»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Telegram: @mishakula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3823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EB680-3C12-4E9E-9EB5-DAB31D2E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синтаксических конструкций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1A7461-61F9-458A-A3F8-86A47688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33" y="2014537"/>
            <a:ext cx="88773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9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Индексация и срезы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C88F566-70D5-464C-916E-157DC0528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33845"/>
              </p:ext>
            </p:extLst>
          </p:nvPr>
        </p:nvGraphicFramePr>
        <p:xfrm>
          <a:off x="1583267" y="2395811"/>
          <a:ext cx="8331200" cy="18375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8893">
                  <a:extLst>
                    <a:ext uri="{9D8B030D-6E8A-4147-A177-3AD203B41FA5}">
                      <a16:colId xmlns:a16="http://schemas.microsoft.com/office/drawing/2014/main" val="1753246832"/>
                    </a:ext>
                  </a:extLst>
                </a:gridCol>
                <a:gridCol w="1050908">
                  <a:extLst>
                    <a:ext uri="{9D8B030D-6E8A-4147-A177-3AD203B41FA5}">
                      <a16:colId xmlns:a16="http://schemas.microsoft.com/office/drawing/2014/main" val="1883390955"/>
                    </a:ext>
                  </a:extLst>
                </a:gridCol>
                <a:gridCol w="762427">
                  <a:extLst>
                    <a:ext uri="{9D8B030D-6E8A-4147-A177-3AD203B41FA5}">
                      <a16:colId xmlns:a16="http://schemas.microsoft.com/office/drawing/2014/main" val="4010446070"/>
                    </a:ext>
                  </a:extLst>
                </a:gridCol>
                <a:gridCol w="837981">
                  <a:extLst>
                    <a:ext uri="{9D8B030D-6E8A-4147-A177-3AD203B41FA5}">
                      <a16:colId xmlns:a16="http://schemas.microsoft.com/office/drawing/2014/main" val="850159629"/>
                    </a:ext>
                  </a:extLst>
                </a:gridCol>
                <a:gridCol w="824992">
                  <a:extLst>
                    <a:ext uri="{9D8B030D-6E8A-4147-A177-3AD203B41FA5}">
                      <a16:colId xmlns:a16="http://schemas.microsoft.com/office/drawing/2014/main" val="134069048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49035832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337589326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419832033"/>
                    </a:ext>
                  </a:extLst>
                </a:gridCol>
              </a:tblGrid>
              <a:tr h="477823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A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L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P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A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C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A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S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03853"/>
                  </a:ext>
                </a:extLst>
              </a:tr>
              <a:tr h="689597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Индекс символа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7964"/>
                  </a:ext>
                </a:extLst>
              </a:tr>
              <a:tr h="670102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Обратный индекс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2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8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Примеры работы с индексами строк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15593F-DA77-4B0B-8535-E7583E27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17" y="1998219"/>
            <a:ext cx="6754283" cy="36315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929C33-C5F1-4BB8-80F7-A2006172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273" y="1998219"/>
            <a:ext cx="2552149" cy="14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Примеры работы с индексами строк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15593F-DA77-4B0B-8535-E7583E27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17" y="1998219"/>
            <a:ext cx="6754283" cy="36315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929C33-C5F1-4BB8-80F7-A2006172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273" y="1998219"/>
            <a:ext cx="2552149" cy="14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0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69E7A-C9CF-4D29-B4DE-DF77F76F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Примеры работы с индексами строк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15593F-DA77-4B0B-8535-E7583E27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17" y="1998219"/>
            <a:ext cx="6754283" cy="36315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929C33-C5F1-4BB8-80F7-A2006172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273" y="1998219"/>
            <a:ext cx="2552149" cy="14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Срезы строк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29BA961-40FC-48AC-9208-B3BF3BF2C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87511"/>
              </p:ext>
            </p:extLst>
          </p:nvPr>
        </p:nvGraphicFramePr>
        <p:xfrm>
          <a:off x="1583267" y="2395811"/>
          <a:ext cx="8331200" cy="18375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8893">
                  <a:extLst>
                    <a:ext uri="{9D8B030D-6E8A-4147-A177-3AD203B41FA5}">
                      <a16:colId xmlns:a16="http://schemas.microsoft.com/office/drawing/2014/main" val="1753246832"/>
                    </a:ext>
                  </a:extLst>
                </a:gridCol>
                <a:gridCol w="1050908">
                  <a:extLst>
                    <a:ext uri="{9D8B030D-6E8A-4147-A177-3AD203B41FA5}">
                      <a16:colId xmlns:a16="http://schemas.microsoft.com/office/drawing/2014/main" val="1883390955"/>
                    </a:ext>
                  </a:extLst>
                </a:gridCol>
                <a:gridCol w="762427">
                  <a:extLst>
                    <a:ext uri="{9D8B030D-6E8A-4147-A177-3AD203B41FA5}">
                      <a16:colId xmlns:a16="http://schemas.microsoft.com/office/drawing/2014/main" val="4010446070"/>
                    </a:ext>
                  </a:extLst>
                </a:gridCol>
                <a:gridCol w="837981">
                  <a:extLst>
                    <a:ext uri="{9D8B030D-6E8A-4147-A177-3AD203B41FA5}">
                      <a16:colId xmlns:a16="http://schemas.microsoft.com/office/drawing/2014/main" val="850159629"/>
                    </a:ext>
                  </a:extLst>
                </a:gridCol>
                <a:gridCol w="824992">
                  <a:extLst>
                    <a:ext uri="{9D8B030D-6E8A-4147-A177-3AD203B41FA5}">
                      <a16:colId xmlns:a16="http://schemas.microsoft.com/office/drawing/2014/main" val="134069048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49035832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337589326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3419832033"/>
                    </a:ext>
                  </a:extLst>
                </a:gridCol>
              </a:tblGrid>
              <a:tr h="477823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A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L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P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A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C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A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S</a:t>
                      </a:r>
                      <a:endParaRPr lang="ru-RU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03853"/>
                  </a:ext>
                </a:extLst>
              </a:tr>
              <a:tr h="689597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Индекс символа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7964"/>
                  </a:ext>
                </a:extLst>
              </a:tr>
              <a:tr h="670102"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Обратный индекс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21043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1BF3428-4091-4D01-9CDA-5B45950ED472}"/>
              </a:ext>
            </a:extLst>
          </p:cNvPr>
          <p:cNvSpPr/>
          <p:nvPr/>
        </p:nvSpPr>
        <p:spPr>
          <a:xfrm>
            <a:off x="5232399" y="2395811"/>
            <a:ext cx="3674533" cy="1837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38F750-1B6C-47D5-8EDC-A161BA820D1D}"/>
              </a:ext>
            </a:extLst>
          </p:cNvPr>
          <p:cNvSpPr/>
          <p:nvPr/>
        </p:nvSpPr>
        <p:spPr>
          <a:xfrm>
            <a:off x="4106334" y="2395811"/>
            <a:ext cx="2387600" cy="18375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1DFC86-1852-4251-8033-71283BE8A257}"/>
              </a:ext>
            </a:extLst>
          </p:cNvPr>
          <p:cNvSpPr/>
          <p:nvPr/>
        </p:nvSpPr>
        <p:spPr>
          <a:xfrm>
            <a:off x="6019799" y="2395811"/>
            <a:ext cx="3894667" cy="1837522"/>
          </a:xfrm>
          <a:prstGeom prst="rect">
            <a:avLst/>
          </a:prstGeom>
          <a:noFill/>
          <a:ln>
            <a:solidFill>
              <a:srgbClr val="D92F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0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79BF9-572A-4CD2-B347-1786D7BC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срезов строк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195ABD-79A0-4501-9225-BFFE9B44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29" y="2089150"/>
            <a:ext cx="4638675" cy="29337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A5607B-B463-4109-BF51-B2D433A1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9150"/>
            <a:ext cx="4610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9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79BF9-572A-4CD2-B347-1786D7BC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срезов строк с использованием шага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4B9845-C994-4EDD-B58F-5412BBAA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831032"/>
            <a:ext cx="6223000" cy="411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4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Основные методы строк</a:t>
            </a:r>
            <a:endParaRPr lang="ru-RU" sz="4000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81BCAFC8-0670-41D7-AE4D-FF224163F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33853"/>
              </p:ext>
            </p:extLst>
          </p:nvPr>
        </p:nvGraphicFramePr>
        <p:xfrm>
          <a:off x="973667" y="1989666"/>
          <a:ext cx="9652000" cy="357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4197680448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3518200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strip()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 пробельных символов в начале и в конце строки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Разделяет строку по заданному символу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9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replace()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Заменяет заданное количество символов в строке на новые, указанные в методе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7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Метод преобразования списка в строку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3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Посчитать количество символов в строке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find()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Найти первое вхождение символа в строке (либо слева, либо справа)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7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rfind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9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05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методы строк</a:t>
            </a:r>
            <a:r>
              <a:rPr lang="en-US" sz="4000" dirty="0"/>
              <a:t>: strip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52E3-D0BC-45B4-86CC-D9F21A7A8094}"/>
              </a:ext>
            </a:extLst>
          </p:cNvPr>
          <p:cNvSpPr txBox="1"/>
          <p:nvPr/>
        </p:nvSpPr>
        <p:spPr>
          <a:xfrm>
            <a:off x="1100666" y="24174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</a:t>
            </a:r>
            <a:r>
              <a:rPr lang="ru-RU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GCTGGGGGGCTATAAAAAGAGGAGGCGCAGCGGAGAGACAGAGACGGACAAAGACCAAGAGAGCGAAACC</a:t>
            </a:r>
            <a:r>
              <a:rPr lang="ru-RU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AGAGAGGAGCAAGAAGCAGCAAACACCAGACCATTCTTTGACCGACTCCAGCATGGGCTCCTCCGCCATC</a:t>
            </a:r>
            <a:r>
              <a:rPr lang="en-US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AEEA-50A4-48A2-A227-66A118FC9469}"/>
              </a:ext>
            </a:extLst>
          </p:cNvPr>
          <p:cNvSpPr txBox="1"/>
          <p:nvPr/>
        </p:nvSpPr>
        <p:spPr>
          <a:xfrm>
            <a:off x="1100666" y="40938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</a:t>
            </a:r>
            <a:r>
              <a:rPr lang="ru-RU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C2FF-A58A-46D2-9AE0-A074D7AC5540}"/>
              </a:ext>
            </a:extLst>
          </p:cNvPr>
          <p:cNvSpPr txBox="1"/>
          <p:nvPr/>
        </p:nvSpPr>
        <p:spPr>
          <a:xfrm>
            <a:off x="1269999" y="1879600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Исходная строка: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1070-F431-403B-AF48-E47CBE42E5F0}"/>
              </a:ext>
            </a:extLst>
          </p:cNvPr>
          <p:cNvSpPr txBox="1"/>
          <p:nvPr/>
        </p:nvSpPr>
        <p:spPr>
          <a:xfrm>
            <a:off x="1269999" y="3632160"/>
            <a:ext cx="815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Строка после использования метода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strip()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0718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3D8D05C-137F-43F3-9B33-CAD96487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800" y="965199"/>
            <a:ext cx="7620400" cy="1059233"/>
          </a:xfrm>
        </p:spPr>
        <p:txBody>
          <a:bodyPr/>
          <a:lstStyle/>
          <a:p>
            <a:pPr marL="67732" indent="0">
              <a:buNone/>
            </a:pPr>
            <a:r>
              <a:rPr lang="ru-RU" sz="4000" b="1" dirty="0">
                <a:latin typeface="Amatic SC" panose="00000500000000000000" pitchFamily="2" charset="-79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</a:t>
            </a:r>
          </a:p>
          <a:p>
            <a:endParaRPr lang="ru-RU" dirty="0">
              <a:latin typeface="Amatic SC" panose="00000500000000000000" pitchFamily="2" charset="-79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1028" name="Picture 4" descr="Тебе не придется приводить типы если у тебя все строка, Мем Тебе не придется">
            <a:extLst>
              <a:ext uri="{FF2B5EF4-FFF2-40B4-BE49-F238E27FC236}">
                <a16:creationId xmlns:a16="http://schemas.microsoft.com/office/drawing/2014/main" id="{1E42B03B-21B9-4185-B6B9-5E5B79C8C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252" y="2024432"/>
            <a:ext cx="3501496" cy="350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288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методы строк</a:t>
            </a:r>
            <a:r>
              <a:rPr lang="en-US" sz="4000" dirty="0"/>
              <a:t>: replace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52E3-D0BC-45B4-86CC-D9F21A7A8094}"/>
              </a:ext>
            </a:extLst>
          </p:cNvPr>
          <p:cNvSpPr txBox="1"/>
          <p:nvPr/>
        </p:nvSpPr>
        <p:spPr>
          <a:xfrm>
            <a:off x="1100666" y="24174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</a:t>
            </a:r>
            <a:r>
              <a:rPr lang="ru-RU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AEEA-50A4-48A2-A227-66A118FC9469}"/>
              </a:ext>
            </a:extLst>
          </p:cNvPr>
          <p:cNvSpPr txBox="1"/>
          <p:nvPr/>
        </p:nvSpPr>
        <p:spPr>
          <a:xfrm>
            <a:off x="1100666" y="40938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C2FF-A58A-46D2-9AE0-A074D7AC5540}"/>
              </a:ext>
            </a:extLst>
          </p:cNvPr>
          <p:cNvSpPr txBox="1"/>
          <p:nvPr/>
        </p:nvSpPr>
        <p:spPr>
          <a:xfrm>
            <a:off x="1269999" y="1879600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Исходная строка: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1070-F431-403B-AF48-E47CBE42E5F0}"/>
              </a:ext>
            </a:extLst>
          </p:cNvPr>
          <p:cNvSpPr txBox="1"/>
          <p:nvPr/>
        </p:nvSpPr>
        <p:spPr>
          <a:xfrm>
            <a:off x="1269999" y="3632160"/>
            <a:ext cx="982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Строка после использования метода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replace(' ', '')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25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методы строк</a:t>
            </a:r>
            <a:r>
              <a:rPr lang="en-US" sz="4000" dirty="0"/>
              <a:t>: replace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52E3-D0BC-45B4-86CC-D9F21A7A8094}"/>
              </a:ext>
            </a:extLst>
          </p:cNvPr>
          <p:cNvSpPr txBox="1"/>
          <p:nvPr/>
        </p:nvSpPr>
        <p:spPr>
          <a:xfrm>
            <a:off x="1100666" y="24174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AEEA-50A4-48A2-A227-66A118FC9469}"/>
              </a:ext>
            </a:extLst>
          </p:cNvPr>
          <p:cNvSpPr txBox="1"/>
          <p:nvPr/>
        </p:nvSpPr>
        <p:spPr>
          <a:xfrm>
            <a:off x="1100666" y="40938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'GCUGGGGGGCTATAAAAAGAGGAGGCGCAGCGGAGAGACAGAGACGGACAAAGACCAAGAGAGCGAAACCAGAGAGGAGCAAGAAGCAGCAAACACCAGACCATTCTTTGACCGACTCCAGCATGGGCTCCTCCGCCATC'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C2FF-A58A-46D2-9AE0-A074D7AC5540}"/>
              </a:ext>
            </a:extLst>
          </p:cNvPr>
          <p:cNvSpPr txBox="1"/>
          <p:nvPr/>
        </p:nvSpPr>
        <p:spPr>
          <a:xfrm>
            <a:off x="736599" y="1886902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Исходная строка: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1070-F431-403B-AF48-E47CBE42E5F0}"/>
              </a:ext>
            </a:extLst>
          </p:cNvPr>
          <p:cNvSpPr txBox="1"/>
          <p:nvPr/>
        </p:nvSpPr>
        <p:spPr>
          <a:xfrm>
            <a:off x="736599" y="3494445"/>
            <a:ext cx="1071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Строка после использования метода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replace(‘T', ‘U’, 1)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58088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методы строк</a:t>
            </a:r>
            <a:r>
              <a:rPr lang="en-US" sz="4000" dirty="0"/>
              <a:t>: replace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52E3-D0BC-45B4-86CC-D9F21A7A8094}"/>
              </a:ext>
            </a:extLst>
          </p:cNvPr>
          <p:cNvSpPr txBox="1"/>
          <p:nvPr/>
        </p:nvSpPr>
        <p:spPr>
          <a:xfrm>
            <a:off x="1100666" y="24174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AEEA-50A4-48A2-A227-66A118FC9469}"/>
              </a:ext>
            </a:extLst>
          </p:cNvPr>
          <p:cNvSpPr txBox="1"/>
          <p:nvPr/>
        </p:nvSpPr>
        <p:spPr>
          <a:xfrm>
            <a:off x="1100666" y="40938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'GCUGGGGGGCUAUAAAAAGAGGAGGCGCAGCGGAGAGACAGAGACGGACAAAGACCAAGAGAGCGAAACCAGAGAGGAGCAAGAAGCAGCAAACACCAGACCAUUCUUUGACCGACUCCAGCAUGGGCUCCUCCGCCAUC'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C2FF-A58A-46D2-9AE0-A074D7AC5540}"/>
              </a:ext>
            </a:extLst>
          </p:cNvPr>
          <p:cNvSpPr txBox="1"/>
          <p:nvPr/>
        </p:nvSpPr>
        <p:spPr>
          <a:xfrm>
            <a:off x="736599" y="1886902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Исходная строка: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1070-F431-403B-AF48-E47CBE42E5F0}"/>
              </a:ext>
            </a:extLst>
          </p:cNvPr>
          <p:cNvSpPr txBox="1"/>
          <p:nvPr/>
        </p:nvSpPr>
        <p:spPr>
          <a:xfrm>
            <a:off x="736599" y="3494445"/>
            <a:ext cx="1071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Строка после использования метода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replace(‘T', ‘U’)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828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методы строк</a:t>
            </a:r>
            <a:r>
              <a:rPr lang="en-US" sz="4000" dirty="0"/>
              <a:t>: split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52E3-D0BC-45B4-86CC-D9F21A7A8094}"/>
              </a:ext>
            </a:extLst>
          </p:cNvPr>
          <p:cNvSpPr txBox="1"/>
          <p:nvPr/>
        </p:nvSpPr>
        <p:spPr>
          <a:xfrm>
            <a:off x="1100666" y="24174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</a:t>
            </a:r>
            <a:r>
              <a:rPr lang="ru-RU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AEEA-50A4-48A2-A227-66A118FC9469}"/>
              </a:ext>
            </a:extLst>
          </p:cNvPr>
          <p:cNvSpPr txBox="1"/>
          <p:nvPr/>
        </p:nvSpPr>
        <p:spPr>
          <a:xfrm>
            <a:off x="1100666" y="40938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['GCTGGGGGGCTATAAAAAGAGGAGGCGCAGCGGAGAGACAGAGACGGACAAAGACCAAGAGAGCGAAACC', 'AGAGAGGAGCAAGAAGCAGCAAACACCAGACCATTCTTTGACCGACTCCAGCATGGGCTCCTCCGCCATC']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C2FF-A58A-46D2-9AE0-A074D7AC5540}"/>
              </a:ext>
            </a:extLst>
          </p:cNvPr>
          <p:cNvSpPr txBox="1"/>
          <p:nvPr/>
        </p:nvSpPr>
        <p:spPr>
          <a:xfrm>
            <a:off x="1269999" y="1879600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Исходная строка: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1070-F431-403B-AF48-E47CBE42E5F0}"/>
              </a:ext>
            </a:extLst>
          </p:cNvPr>
          <p:cNvSpPr txBox="1"/>
          <p:nvPr/>
        </p:nvSpPr>
        <p:spPr>
          <a:xfrm>
            <a:off x="1269999" y="3632160"/>
            <a:ext cx="982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Строка после использования метода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split(' ')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9076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методы строк</a:t>
            </a:r>
            <a:r>
              <a:rPr lang="en-US" sz="4000" dirty="0"/>
              <a:t>: split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52E3-D0BC-45B4-86CC-D9F21A7A8094}"/>
              </a:ext>
            </a:extLst>
          </p:cNvPr>
          <p:cNvSpPr txBox="1"/>
          <p:nvPr/>
        </p:nvSpPr>
        <p:spPr>
          <a:xfrm>
            <a:off x="1100666" y="24174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</a:t>
            </a:r>
            <a:r>
              <a:rPr lang="ru-RU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AEEA-50A4-48A2-A227-66A118FC9469}"/>
              </a:ext>
            </a:extLst>
          </p:cNvPr>
          <p:cNvSpPr txBox="1"/>
          <p:nvPr/>
        </p:nvSpPr>
        <p:spPr>
          <a:xfrm>
            <a:off x="1100666" y="40938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['GCTGGGGGGCTATAAAAAGAGGAGGCGCAGCGGAGAGACAGAGACGGACAAAGACCAAGAGAGCGAAACC', 'AGAGAGGAGCAAGAAGCAGCAAACACCAGACCATTCTTTGACCGACTCCAGCATGGGCTCCTCCGCCATC']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C2FF-A58A-46D2-9AE0-A074D7AC5540}"/>
              </a:ext>
            </a:extLst>
          </p:cNvPr>
          <p:cNvSpPr txBox="1"/>
          <p:nvPr/>
        </p:nvSpPr>
        <p:spPr>
          <a:xfrm>
            <a:off x="1269999" y="1879600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Исходная строка: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1070-F431-403B-AF48-E47CBE42E5F0}"/>
              </a:ext>
            </a:extLst>
          </p:cNvPr>
          <p:cNvSpPr txBox="1"/>
          <p:nvPr/>
        </p:nvSpPr>
        <p:spPr>
          <a:xfrm>
            <a:off x="1269999" y="3632160"/>
            <a:ext cx="982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Строка после использования метода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split(' ')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7198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методы строк</a:t>
            </a:r>
            <a:r>
              <a:rPr lang="en-US" sz="4000" dirty="0"/>
              <a:t>: replace + split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52E3-D0BC-45B4-86CC-D9F21A7A8094}"/>
              </a:ext>
            </a:extLst>
          </p:cNvPr>
          <p:cNvSpPr txBox="1"/>
          <p:nvPr/>
        </p:nvSpPr>
        <p:spPr>
          <a:xfrm>
            <a:off x="1100666" y="24174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</a:t>
            </a:r>
            <a:r>
              <a:rPr lang="ru-RU" dirty="0">
                <a:highlight>
                  <a:srgbClr val="FF0000"/>
                </a:highlight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AEEA-50A4-48A2-A227-66A118FC9469}"/>
              </a:ext>
            </a:extLst>
          </p:cNvPr>
          <p:cNvSpPr txBox="1"/>
          <p:nvPr/>
        </p:nvSpPr>
        <p:spPr>
          <a:xfrm>
            <a:off x="1100666" y="3517234"/>
            <a:ext cx="10176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['GCTGGGGGGCTATAAAAAGAGGAGGCGCAGCGGAGAGACAGAGACGGACAAAGA’,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'AAGAGAGCGAAA’,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'AGAGAGGAGCAAGAAGCAGCAAACA’,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'AGA’,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'ATTCTTTGA’,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'GACT’,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'AGCATGGGCT’,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'T’,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'G’,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'ATC']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C2FF-A58A-46D2-9AE0-A074D7AC5540}"/>
              </a:ext>
            </a:extLst>
          </p:cNvPr>
          <p:cNvSpPr txBox="1"/>
          <p:nvPr/>
        </p:nvSpPr>
        <p:spPr>
          <a:xfrm>
            <a:off x="685801" y="1867526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Исходная строка: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1070-F431-403B-AF48-E47CBE42E5F0}"/>
              </a:ext>
            </a:extLst>
          </p:cNvPr>
          <p:cNvSpPr txBox="1"/>
          <p:nvPr/>
        </p:nvSpPr>
        <p:spPr>
          <a:xfrm>
            <a:off x="685801" y="2967335"/>
            <a:ext cx="1176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После использования методов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replace(' ', '').split('CC')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20552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методы строк</a:t>
            </a:r>
            <a:r>
              <a:rPr lang="en-US" sz="4000" dirty="0"/>
              <a:t>: join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52E3-D0BC-45B4-86CC-D9F21A7A8094}"/>
              </a:ext>
            </a:extLst>
          </p:cNvPr>
          <p:cNvSpPr txBox="1"/>
          <p:nvPr/>
        </p:nvSpPr>
        <p:spPr>
          <a:xfrm>
            <a:off x="685801" y="50376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7AEEA-50A4-48A2-A227-66A118FC9469}"/>
              </a:ext>
            </a:extLst>
          </p:cNvPr>
          <p:cNvSpPr txBox="1"/>
          <p:nvPr/>
        </p:nvSpPr>
        <p:spPr>
          <a:xfrm>
            <a:off x="685801" y="2329191"/>
            <a:ext cx="10176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['GCTGGGGGGCTATAAAAAGAGGAGGCGCAGCGGAGAGACAGAGACGGACAAAGA’,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'AAGAGAGCGAAA’,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'AGAGAGGAGCAAGAAGCAGCAAACA’,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'AGA’,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'ATTCTTTGA’,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'GACT’,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'AGCATGGGCT’,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'T’, 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'G’,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'ATC']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C2FF-A58A-46D2-9AE0-A074D7AC5540}"/>
              </a:ext>
            </a:extLst>
          </p:cNvPr>
          <p:cNvSpPr txBox="1"/>
          <p:nvPr/>
        </p:nvSpPr>
        <p:spPr>
          <a:xfrm>
            <a:off x="685801" y="1867526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Исходный список строк: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A1070-F431-403B-AF48-E47CBE42E5F0}"/>
              </a:ext>
            </a:extLst>
          </p:cNvPr>
          <p:cNvSpPr txBox="1"/>
          <p:nvPr/>
        </p:nvSpPr>
        <p:spPr>
          <a:xfrm>
            <a:off x="685801" y="4537971"/>
            <a:ext cx="1176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После использования метода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‘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СС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’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.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join()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63225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методы строк</a:t>
            </a:r>
            <a:r>
              <a:rPr lang="en-US" sz="4000" dirty="0"/>
              <a:t>: find </a:t>
            </a:r>
            <a:r>
              <a:rPr lang="ru-RU" sz="4000" dirty="0"/>
              <a:t>и </a:t>
            </a:r>
            <a:r>
              <a:rPr lang="en-US" sz="4000" dirty="0" err="1"/>
              <a:t>rfind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52E3-D0BC-45B4-86CC-D9F21A7A8094}"/>
              </a:ext>
            </a:extLst>
          </p:cNvPr>
          <p:cNvSpPr txBox="1"/>
          <p:nvPr/>
        </p:nvSpPr>
        <p:spPr>
          <a:xfrm>
            <a:off x="1100666" y="24174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C2FF-A58A-46D2-9AE0-A074D7AC5540}"/>
              </a:ext>
            </a:extLst>
          </p:cNvPr>
          <p:cNvSpPr txBox="1"/>
          <p:nvPr/>
        </p:nvSpPr>
        <p:spPr>
          <a:xfrm>
            <a:off x="685801" y="1867526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Исходная строка: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0BD0D5-2C0F-47B7-B4EC-AEB5CDFB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" y="3041056"/>
            <a:ext cx="4924425" cy="17526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2DF202-E708-4D9A-8FC1-C428734F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376" y="3041056"/>
            <a:ext cx="503762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26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Основные методы строк</a:t>
            </a:r>
            <a:endParaRPr lang="ru-RU" sz="4000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6EBDBA5F-E7AA-49A4-892C-C0C4A4F2E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47113"/>
              </p:ext>
            </p:extLst>
          </p:nvPr>
        </p:nvGraphicFramePr>
        <p:xfrm>
          <a:off x="838200" y="1789597"/>
          <a:ext cx="10092266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133">
                  <a:extLst>
                    <a:ext uri="{9D8B030D-6E8A-4147-A177-3AD203B41FA5}">
                      <a16:colId xmlns:a16="http://schemas.microsoft.com/office/drawing/2014/main" val="301074247"/>
                    </a:ext>
                  </a:extLst>
                </a:gridCol>
                <a:gridCol w="5046133">
                  <a:extLst>
                    <a:ext uri="{9D8B030D-6E8A-4147-A177-3AD203B41FA5}">
                      <a16:colId xmlns:a16="http://schemas.microsoft.com/office/drawing/2014/main" val="388847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Что делает</a:t>
                      </a:r>
                      <a:endParaRPr lang="ru-RU" sz="1200" dirty="0">
                        <a:solidFill>
                          <a:schemeClr val="tx1"/>
                        </a:solidFill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5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islower</a:t>
                      </a:r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Состоит ли строка из символов в нижнем регистре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0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isupper</a:t>
                      </a:r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Состоит ли строка из символов в верхнем регистре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isalnum</a:t>
                      </a:r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Состоит ли строка из цифр или букв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5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isalpha</a:t>
                      </a:r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Состоит ли строка из букв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7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isdigit</a:t>
                      </a:r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Состоит ли строка из цифр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4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isspace</a:t>
                      </a:r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Состоит ли строка из неотображаемых символов (символы табуляции, переноса строки, и т.п.)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8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istitle</a:t>
                      </a:r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Начинаются ли слова в строке с заглавной буквы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startswith</a:t>
                      </a:r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Начинается ли строка с заданного шаблона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0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endswith</a:t>
                      </a:r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Заканчивается ли строка заданным шаблоном </a:t>
                      </a:r>
                    </a:p>
                    <a:p>
                      <a:endParaRPr lang="ru-RU" sz="12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196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Основные методы строк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42A88-A1F3-4A0F-8476-992BF6717112}"/>
              </a:ext>
            </a:extLst>
          </p:cNvPr>
          <p:cNvSpPr txBox="1"/>
          <p:nvPr/>
        </p:nvSpPr>
        <p:spPr>
          <a:xfrm>
            <a:off x="736601" y="2194941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869A5-59CD-4DBF-8306-3162AE5DD3A9}"/>
              </a:ext>
            </a:extLst>
          </p:cNvPr>
          <p:cNvSpPr txBox="1"/>
          <p:nvPr/>
        </p:nvSpPr>
        <p:spPr>
          <a:xfrm>
            <a:off x="736601" y="1733276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Исходная строка:</a:t>
            </a:r>
          </a:p>
        </p:txBody>
      </p:sp>
    </p:spTree>
    <p:extLst>
      <p:ext uri="{BB962C8B-B14F-4D97-AF65-F5344CB8AC3E}">
        <p14:creationId xmlns:p14="http://schemas.microsoft.com/office/powerpoint/2010/main" val="53975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изменяемости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8074066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07867" y="4756568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84072" y="3487600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Изменяемые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Неизменяемые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F90F-CAB5-4099-9E26-C67DE14B3272}"/>
              </a:ext>
            </a:extLst>
          </p:cNvPr>
          <p:cNvSpPr txBox="1"/>
          <p:nvPr/>
        </p:nvSpPr>
        <p:spPr>
          <a:xfrm>
            <a:off x="939800" y="1803134"/>
            <a:ext cx="3462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Boolean </a:t>
            </a:r>
            <a:endParaRPr lang="en-US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логические типы данных)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95540-6728-45D2-B9AF-B71932AAECEB}"/>
              </a:ext>
            </a:extLst>
          </p:cNvPr>
          <p:cNvSpPr txBox="1"/>
          <p:nvPr/>
        </p:nvSpPr>
        <p:spPr>
          <a:xfrm>
            <a:off x="449580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Numbers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числа)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509030403020204" pitchFamily="49" charset="0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18" name="Google Shape;467;p50">
            <a:extLst>
              <a:ext uri="{FF2B5EF4-FFF2-40B4-BE49-F238E27FC236}">
                <a16:creationId xmlns:a16="http://schemas.microsoft.com/office/drawing/2014/main" id="{2340DDE9-7F8B-43B4-B885-AD6F48F13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03239" y="3003463"/>
            <a:ext cx="1092361" cy="183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222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Основные методы строк</a:t>
            </a:r>
            <a:endParaRPr lang="ru-RU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50245D-5C04-4422-BD22-23D322F4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33" y="1688918"/>
            <a:ext cx="5507245" cy="451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73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Основные методы строк</a:t>
            </a:r>
            <a:endParaRPr lang="ru-RU" sz="4000" dirty="0"/>
          </a:p>
        </p:txBody>
      </p:sp>
      <p:graphicFrame>
        <p:nvGraphicFramePr>
          <p:cNvPr id="4" name="Таблица 7">
            <a:extLst>
              <a:ext uri="{FF2B5EF4-FFF2-40B4-BE49-F238E27FC236}">
                <a16:creationId xmlns:a16="http://schemas.microsoft.com/office/drawing/2014/main" id="{3C443C52-A862-4920-95D7-BA0762484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34486"/>
              </p:ext>
            </p:extLst>
          </p:nvPr>
        </p:nvGraphicFramePr>
        <p:xfrm>
          <a:off x="838200" y="1789597"/>
          <a:ext cx="10092266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133">
                  <a:extLst>
                    <a:ext uri="{9D8B030D-6E8A-4147-A177-3AD203B41FA5}">
                      <a16:colId xmlns:a16="http://schemas.microsoft.com/office/drawing/2014/main" val="301074247"/>
                    </a:ext>
                  </a:extLst>
                </a:gridCol>
                <a:gridCol w="5046133">
                  <a:extLst>
                    <a:ext uri="{9D8B030D-6E8A-4147-A177-3AD203B41FA5}">
                      <a16:colId xmlns:a16="http://schemas.microsoft.com/office/drawing/2014/main" val="388847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Что делает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5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capitalize</a:t>
                      </a:r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Переводит первый символ строки в верхний регистр, а все остальные в нижний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0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swapcase</a:t>
                      </a:r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Переводит символы нижнего регистра в верхний, а верхнего – в нижний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title</a:t>
                      </a:r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Первую букву каждого слова переводит в верхний регистр, а все остальные в нижний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5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format</a:t>
                      </a:r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Форматирование строки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7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upper</a:t>
                      </a:r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Преобразование строки к верхнему регистру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4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lower</a:t>
                      </a:r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Преобразование строки к нижнему регистру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8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38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методы строк</a:t>
            </a:r>
            <a:r>
              <a:rPr lang="en-US" sz="4000" dirty="0"/>
              <a:t>: capitalize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52E3-D0BC-45B4-86CC-D9F21A7A8094}"/>
              </a:ext>
            </a:extLst>
          </p:cNvPr>
          <p:cNvSpPr txBox="1"/>
          <p:nvPr/>
        </p:nvSpPr>
        <p:spPr>
          <a:xfrm>
            <a:off x="1100666" y="24174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C2FF-A58A-46D2-9AE0-A074D7AC5540}"/>
              </a:ext>
            </a:extLst>
          </p:cNvPr>
          <p:cNvSpPr txBox="1"/>
          <p:nvPr/>
        </p:nvSpPr>
        <p:spPr>
          <a:xfrm>
            <a:off x="685801" y="1867526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Исходная строка: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45B4F-A515-4DC3-822D-00E13A4F339A}"/>
              </a:ext>
            </a:extLst>
          </p:cNvPr>
          <p:cNvSpPr txBox="1"/>
          <p:nvPr/>
        </p:nvSpPr>
        <p:spPr>
          <a:xfrm>
            <a:off x="685801" y="41232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075CD-C0D9-4F7A-9531-960292947D32}"/>
              </a:ext>
            </a:extLst>
          </p:cNvPr>
          <p:cNvSpPr txBox="1"/>
          <p:nvPr/>
        </p:nvSpPr>
        <p:spPr>
          <a:xfrm>
            <a:off x="685801" y="3623571"/>
            <a:ext cx="1176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После использования метода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capitalize()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61110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методы строк</a:t>
            </a:r>
            <a:r>
              <a:rPr lang="en-US" sz="4000" dirty="0"/>
              <a:t>: </a:t>
            </a:r>
            <a:r>
              <a:rPr lang="en-US" sz="4000" dirty="0" err="1"/>
              <a:t>swapcase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52E3-D0BC-45B4-86CC-D9F21A7A8094}"/>
              </a:ext>
            </a:extLst>
          </p:cNvPr>
          <p:cNvSpPr txBox="1"/>
          <p:nvPr/>
        </p:nvSpPr>
        <p:spPr>
          <a:xfrm>
            <a:off x="1100666" y="24174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2C2FF-A58A-46D2-9AE0-A074D7AC5540}"/>
              </a:ext>
            </a:extLst>
          </p:cNvPr>
          <p:cNvSpPr txBox="1"/>
          <p:nvPr/>
        </p:nvSpPr>
        <p:spPr>
          <a:xfrm>
            <a:off x="685801" y="1867526"/>
            <a:ext cx="446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Исходная строка: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45B4F-A515-4DC3-822D-00E13A4F339A}"/>
              </a:ext>
            </a:extLst>
          </p:cNvPr>
          <p:cNvSpPr txBox="1"/>
          <p:nvPr/>
        </p:nvSpPr>
        <p:spPr>
          <a:xfrm>
            <a:off x="685801" y="4123225"/>
            <a:ext cx="10176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'gctggggggctataaaaagaggaggcgcagcggagagacagagacggacaaagaccaagagagcgaaaccagagaggagcaagaagcagcaaacaccagaccattctttgaccgactccagcatgggctcctccgccatc'</a:t>
            </a:r>
            <a:endParaRPr lang="ru-RU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075CD-C0D9-4F7A-9531-960292947D32}"/>
              </a:ext>
            </a:extLst>
          </p:cNvPr>
          <p:cNvSpPr txBox="1"/>
          <p:nvPr/>
        </p:nvSpPr>
        <p:spPr>
          <a:xfrm>
            <a:off x="685801" y="3623571"/>
            <a:ext cx="1176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После использования метода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swapcase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()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7271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Форматирование строк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502E737-9DD5-4B23-9949-E031EF7DB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49766"/>
              </p:ext>
            </p:extLst>
          </p:nvPr>
        </p:nvGraphicFramePr>
        <p:xfrm>
          <a:off x="1177833" y="1755764"/>
          <a:ext cx="8568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500">
                  <a:extLst>
                    <a:ext uri="{9D8B030D-6E8A-4147-A177-3AD203B41FA5}">
                      <a16:colId xmlns:a16="http://schemas.microsoft.com/office/drawing/2014/main" val="1408246954"/>
                    </a:ext>
                  </a:extLst>
                </a:gridCol>
                <a:gridCol w="6274900">
                  <a:extLst>
                    <a:ext uri="{9D8B030D-6E8A-4147-A177-3AD203B41FA5}">
                      <a16:colId xmlns:a16="http://schemas.microsoft.com/office/drawing/2014/main" val="2832449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Что делает</a:t>
                      </a:r>
                    </a:p>
                    <a:p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37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Выравнивание объекта по левому краю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59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Выравнивание объекта по правому краю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Заполнитель будет после знака, но перед цифрами. Работает только с числовыми типами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226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Выравнивание по центру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07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689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Форматирование строк</a:t>
            </a:r>
            <a:r>
              <a:rPr lang="en-US" sz="4000" dirty="0"/>
              <a:t>: </a:t>
            </a:r>
            <a:r>
              <a:rPr lang="ru-RU" sz="4000" dirty="0"/>
              <a:t>метод </a:t>
            </a:r>
            <a:r>
              <a:rPr lang="en-US" sz="4000" dirty="0"/>
              <a:t>format</a:t>
            </a:r>
            <a:endParaRPr lang="ru-RU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1C95E1-7453-4FBC-B90D-500FEE5B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33" y="2022475"/>
            <a:ext cx="7924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28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Форматирование строк</a:t>
            </a:r>
            <a:r>
              <a:rPr lang="en-US" sz="4000" dirty="0"/>
              <a:t>: </a:t>
            </a:r>
            <a:r>
              <a:rPr lang="ru-RU" sz="4000" dirty="0"/>
              <a:t>метод </a:t>
            </a:r>
            <a:r>
              <a:rPr lang="en-US" sz="4000" dirty="0"/>
              <a:t>format</a:t>
            </a:r>
            <a:endParaRPr lang="ru-RU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FBBF48-AB69-489C-A446-9CBEC877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967970"/>
            <a:ext cx="10496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0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Форматирование строк</a:t>
            </a:r>
            <a:r>
              <a:rPr lang="en-US" sz="4000" dirty="0"/>
              <a:t>: </a:t>
            </a:r>
            <a:r>
              <a:rPr lang="ru-RU" sz="4000" dirty="0"/>
              <a:t>метод </a:t>
            </a:r>
            <a:r>
              <a:rPr lang="en-US" sz="4000" dirty="0"/>
              <a:t>format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848058-D514-4EF3-8CEA-8578714C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20" y="2352675"/>
            <a:ext cx="10258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29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Форматирование строк</a:t>
            </a:r>
            <a:r>
              <a:rPr lang="en-US" sz="4000" dirty="0"/>
              <a:t>: </a:t>
            </a:r>
            <a:r>
              <a:rPr lang="ru-RU" sz="4000" dirty="0"/>
              <a:t>метод </a:t>
            </a:r>
            <a:r>
              <a:rPr lang="en-US" sz="4000" dirty="0"/>
              <a:t>format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058658-0243-4BBB-BE2C-342CECC7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06058"/>
            <a:ext cx="9620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63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83582-5AD0-4B4C-95B9-DE785732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Форматирование строк</a:t>
            </a:r>
            <a:r>
              <a:rPr lang="en-US" sz="4000" dirty="0"/>
              <a:t>:f</a:t>
            </a:r>
            <a:r>
              <a:rPr lang="ru-RU" sz="4000" dirty="0"/>
              <a:t>-строки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FFC335-F05B-4FDD-AC69-9EB49C2D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200275"/>
            <a:ext cx="64008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упорядоченности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798407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84073" y="4772857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07868" y="3649899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Упорядоченные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Неупорядоченные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17" name="Google Shape;467;p50">
            <a:extLst>
              <a:ext uri="{FF2B5EF4-FFF2-40B4-BE49-F238E27FC236}">
                <a16:creationId xmlns:a16="http://schemas.microsoft.com/office/drawing/2014/main" id="{018FD367-1CC4-4E41-818E-BE20EEDA8F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613712" y="2096289"/>
            <a:ext cx="1996512" cy="266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19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EB468-0B06-4C8C-891E-4761CA73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Пример строки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871A69-9F0E-4100-93B8-4DA2337F3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" t="7841" r="32013" b="5794"/>
          <a:stretch/>
        </p:blipFill>
        <p:spPr>
          <a:xfrm>
            <a:off x="897467" y="1998144"/>
            <a:ext cx="3505199" cy="15832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BAE643-16E8-46CA-8717-5FD91380C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3" t="4804" r="6755" b="2133"/>
          <a:stretch/>
        </p:blipFill>
        <p:spPr>
          <a:xfrm>
            <a:off x="5901268" y="1756833"/>
            <a:ext cx="5029200" cy="20658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F89033-2E9A-43C7-B63F-CC103D525C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40" t="10858"/>
          <a:stretch/>
        </p:blipFill>
        <p:spPr>
          <a:xfrm>
            <a:off x="897467" y="4273842"/>
            <a:ext cx="4005883" cy="16726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CF2AA20-4B52-4CC9-A072-3335C1B9D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762" y="4003433"/>
            <a:ext cx="3800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1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D840-AC9D-4290-9009-5C80E456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Операции со строками</a:t>
            </a: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F7325BF6-5119-4064-B87D-4E84EA47B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03669"/>
              </p:ext>
            </p:extLst>
          </p:nvPr>
        </p:nvGraphicFramePr>
        <p:xfrm>
          <a:off x="1399117" y="1950267"/>
          <a:ext cx="939376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611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5844155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+ или 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==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Сравнение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* Или 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Умножение (дублирование)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int(), list()</a:t>
                      </a:r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 и т.п.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Преобразование к другим типам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4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8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369E7-5D75-4F14-B3D8-F205AB42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операции со строками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94CB34-1CCE-4EA1-84E8-00BA06C0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20" y="1945745"/>
            <a:ext cx="75914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2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369E7-5D75-4F14-B3D8-F205AB42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операции со строками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F767AE-B25A-4319-BF65-C7CDD61C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67" y="2239643"/>
            <a:ext cx="4689937" cy="33096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003A08-4B11-43E2-8C92-A132D8E20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7554"/>
            <a:ext cx="4648200" cy="18669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6695A8-0076-43F2-83A0-860011A3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033" y="4003433"/>
            <a:ext cx="3505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3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E72F1-D988-4CD7-9977-F35F733F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Синтаксические конструкции используемые в строках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1B6198A-29DA-4EF9-A8E0-91008CB9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85292"/>
              </p:ext>
            </p:extLst>
          </p:nvPr>
        </p:nvGraphicFramePr>
        <p:xfrm>
          <a:off x="1812131" y="1769880"/>
          <a:ext cx="8567738" cy="4114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283869">
                  <a:extLst>
                    <a:ext uri="{9D8B030D-6E8A-4147-A177-3AD203B41FA5}">
                      <a16:colId xmlns:a16="http://schemas.microsoft.com/office/drawing/2014/main" val="3260282452"/>
                    </a:ext>
                  </a:extLst>
                </a:gridCol>
                <a:gridCol w="4283869">
                  <a:extLst>
                    <a:ext uri="{9D8B030D-6E8A-4147-A177-3AD203B41FA5}">
                      <a16:colId xmlns:a16="http://schemas.microsoft.com/office/drawing/2014/main" val="859467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b="1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Символ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045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\\’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Одинарная кавычка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492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\”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Двойная кавычка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738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Табуляция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42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Перенос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85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\r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Перенос курсора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082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\f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Прогон страницы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815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Backspace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723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\v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effectLst/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Вертикальная табуляция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35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786423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Curio · SlidesCarnival</Template>
  <TotalTime>1163</TotalTime>
  <Words>844</Words>
  <Application>Microsoft Office PowerPoint</Application>
  <PresentationFormat>Широкоэкранный</PresentationFormat>
  <Paragraphs>255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Amatic SC</vt:lpstr>
      <vt:lpstr>Arial</vt:lpstr>
      <vt:lpstr>Calibri</vt:lpstr>
      <vt:lpstr>Nunito</vt:lpstr>
      <vt:lpstr>Nunito SemiBold</vt:lpstr>
      <vt:lpstr>Source Code Pro Medium</vt:lpstr>
      <vt:lpstr>Curio template</vt:lpstr>
      <vt:lpstr>Введение в программирование на Python</vt:lpstr>
      <vt:lpstr>Презентация PowerPoint</vt:lpstr>
      <vt:lpstr>Типы данных по изменяемости</vt:lpstr>
      <vt:lpstr>Типы данных по упорядоченности</vt:lpstr>
      <vt:lpstr>Пример строки</vt:lpstr>
      <vt:lpstr>Операции со строками</vt:lpstr>
      <vt:lpstr>Примеры операции со строками</vt:lpstr>
      <vt:lpstr>Примеры операции со строками</vt:lpstr>
      <vt:lpstr>Синтаксические конструкции используемые в строках</vt:lpstr>
      <vt:lpstr>Примеры использования синтаксических конструкций</vt:lpstr>
      <vt:lpstr>Индексация и срезы</vt:lpstr>
      <vt:lpstr>Примеры работы с индексами строк</vt:lpstr>
      <vt:lpstr>Примеры работы с индексами строк</vt:lpstr>
      <vt:lpstr>Примеры работы с индексами строк</vt:lpstr>
      <vt:lpstr>Срезы строк</vt:lpstr>
      <vt:lpstr>Примеры срезов строк</vt:lpstr>
      <vt:lpstr>Примеры срезов строк с использованием шага</vt:lpstr>
      <vt:lpstr>Основные методы строк</vt:lpstr>
      <vt:lpstr>Основные методы строк: strip</vt:lpstr>
      <vt:lpstr>Основные методы строк: replace</vt:lpstr>
      <vt:lpstr>Основные методы строк: replace</vt:lpstr>
      <vt:lpstr>Основные методы строк: replace</vt:lpstr>
      <vt:lpstr>Основные методы строк: split</vt:lpstr>
      <vt:lpstr>Основные методы строк: split</vt:lpstr>
      <vt:lpstr>Основные методы строк: replace + split</vt:lpstr>
      <vt:lpstr>Основные методы строк: join</vt:lpstr>
      <vt:lpstr>Основные методы строк: find и rfind</vt:lpstr>
      <vt:lpstr>Основные методы строк</vt:lpstr>
      <vt:lpstr>Основные методы строк</vt:lpstr>
      <vt:lpstr>Основные методы строк</vt:lpstr>
      <vt:lpstr>Основные методы строк</vt:lpstr>
      <vt:lpstr>Основные методы строк: capitalize</vt:lpstr>
      <vt:lpstr>Основные методы строк: swapcase</vt:lpstr>
      <vt:lpstr>Форматирование строк</vt:lpstr>
      <vt:lpstr>Форматирование строк: метод format</vt:lpstr>
      <vt:lpstr>Форматирование строк: метод format</vt:lpstr>
      <vt:lpstr>Форматирование строк: метод format</vt:lpstr>
      <vt:lpstr>Форматирование строк: метод format</vt:lpstr>
      <vt:lpstr>Форматирование строк:f-строки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 на Python</dc:title>
  <dc:creator>m22972</dc:creator>
  <cp:lastModifiedBy>m22972</cp:lastModifiedBy>
  <cp:revision>3</cp:revision>
  <dcterms:created xsi:type="dcterms:W3CDTF">2022-08-23T07:30:47Z</dcterms:created>
  <dcterms:modified xsi:type="dcterms:W3CDTF">2022-08-26T15:15:14Z</dcterms:modified>
</cp:coreProperties>
</file>