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2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7" r:id="rId14"/>
    <p:sldId id="274" r:id="rId15"/>
    <p:sldId id="276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986397" y="578171"/>
            <a:ext cx="1949100" cy="2141211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364667" y="2640033"/>
            <a:ext cx="7462800" cy="89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364667" y="3552568"/>
            <a:ext cx="7462800" cy="5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10062169" y="4833925"/>
            <a:ext cx="1085385" cy="136293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10662533" y="5726429"/>
            <a:ext cx="247560" cy="44764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450936" y="4656294"/>
            <a:ext cx="1108065" cy="128181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818716" y="3831037"/>
            <a:ext cx="371120" cy="57460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016333" y="616327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772882" y="6015481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746073" y="60599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0280983" y="889496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0487272" y="822701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61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156" name="Google Shape;156;p12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59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 - Half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6117867" y="849515"/>
            <a:ext cx="5608848" cy="5482596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5836383" y="575418"/>
            <a:ext cx="5814403" cy="5707165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6626279" y="1272902"/>
            <a:ext cx="267959" cy="230468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10414313" y="5279020"/>
            <a:ext cx="720367" cy="352413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04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6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6B30B-C9C8-44A6-A523-1039398B6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6BFFF6-F08F-4282-8D9B-AFD033ECD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4862A-318C-4E1F-BB5B-332FE642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B4B-BE9D-4E31-8FD4-07E9E4873AC2}" type="datetimeFigureOut">
              <a:rPr lang="ru-RU" smtClean="0"/>
              <a:t>02.09.2022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06AA1-E8F4-47AA-B712-85AD77C5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22DFD-A5E1-4D4C-8C17-F74491AE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1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2967" y="1037461"/>
            <a:ext cx="10106061" cy="5152851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947125" y="723249"/>
            <a:ext cx="1085676" cy="1363305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9291" y="1094674"/>
            <a:ext cx="247627" cy="44776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930557" y="673688"/>
            <a:ext cx="1108161" cy="128192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157624" y="649722"/>
            <a:ext cx="371152" cy="5746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33007" y="6019681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233479" y="6161424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490533" y="2308633"/>
            <a:ext cx="7210800" cy="22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792726" y="883466"/>
            <a:ext cx="1646557" cy="1854183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728001" y="4316907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10600281" y="5251215"/>
            <a:ext cx="282332" cy="357549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1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2281785" y="1406383"/>
            <a:ext cx="3939" cy="1863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53255" y="674684"/>
            <a:ext cx="10558975" cy="5828245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05895" y="466400"/>
            <a:ext cx="10750127" cy="6016339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733633" y="491494"/>
            <a:ext cx="1170972" cy="83671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2285733" y="1582433"/>
            <a:ext cx="7620400" cy="36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1219170" lvl="1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828754" lvl="2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2438339" lvl="3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3047924" lvl="4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3657509" lvl="5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4267093" lvl="6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4876678" lvl="7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5486263" lvl="8" indent="-541853" algn="ctr" rtl="0">
              <a:spcBef>
                <a:spcPts val="1333"/>
              </a:spcBef>
              <a:spcAft>
                <a:spcPts val="1333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48" name="Google Shape;48;p4"/>
          <p:cNvSpPr/>
          <p:nvPr/>
        </p:nvSpPr>
        <p:spPr>
          <a:xfrm rot="-10653455">
            <a:off x="411872" y="4549353"/>
            <a:ext cx="1086664" cy="136454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11052895" y="3822455"/>
            <a:ext cx="720159" cy="352312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8345524" y="-158950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8612885" y="97747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648134" y="338347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679413" y="307517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7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1219170" lvl="1" indent="-491054" rtl="0">
              <a:spcBef>
                <a:spcPts val="1333"/>
              </a:spcBef>
              <a:spcAft>
                <a:spcPts val="0"/>
              </a:spcAft>
              <a:buSzPts val="2200"/>
              <a:buChar char="✗"/>
              <a:defRPr/>
            </a:lvl2pPr>
            <a:lvl3pPr marL="1828754" lvl="2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 rtl="0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61" name="Google Shape;61;p5"/>
          <p:cNvSpPr/>
          <p:nvPr/>
        </p:nvSpPr>
        <p:spPr>
          <a:xfrm>
            <a:off x="4287149" y="49492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6260340" y="53941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1437699" y="39432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6471862" y="6143069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51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6"/>
          <p:cNvSpPr/>
          <p:nvPr/>
        </p:nvSpPr>
        <p:spPr>
          <a:xfrm rot="10800000">
            <a:off x="637494" y="665999"/>
            <a:ext cx="5188773" cy="585260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479518" y="494934"/>
            <a:ext cx="5158861" cy="5867065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1177833" y="1339984"/>
            <a:ext cx="3839200" cy="126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1178033" y="2771217"/>
            <a:ext cx="3839200" cy="27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75" name="Google Shape;75;p6"/>
          <p:cNvSpPr/>
          <p:nvPr/>
        </p:nvSpPr>
        <p:spPr>
          <a:xfrm rot="5400000">
            <a:off x="4819390" y="3442248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5540742" y="46971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723383" y="5986900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330190" y="549114"/>
            <a:ext cx="994517" cy="1033772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3993032" y="4007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994262" y="6170762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727688" y="6240338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34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6149152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90" name="Google Shape;90;p7"/>
          <p:cNvSpPr/>
          <p:nvPr/>
        </p:nvSpPr>
        <p:spPr>
          <a:xfrm>
            <a:off x="10851766" y="316035"/>
            <a:ext cx="985341" cy="1237312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11396892" y="3796060"/>
            <a:ext cx="349497" cy="308144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5902355" y="6299608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7158362" y="6340678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384870" y="6340232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4533851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7483468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11663971" y="1555035"/>
            <a:ext cx="151213" cy="12729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11831130" y="2153643"/>
            <a:ext cx="107325" cy="532427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203022" y="508141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459028" y="549211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85536" y="548765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9788" y="4545749"/>
            <a:ext cx="908759" cy="285993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8122707" y="6354739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8623179" y="6496483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44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120" name="Google Shape;120;p9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3880749" y="50391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5853940" y="548403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1499550" y="2342806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205899" y="6073993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01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56700" y="5622168"/>
            <a:ext cx="7853765" cy="750185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097435" y="5682411"/>
            <a:ext cx="7363600" cy="5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416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337132" y="5811193"/>
            <a:ext cx="387347" cy="30844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90359" y="6017223"/>
            <a:ext cx="176653" cy="121715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6578987" y="484853"/>
            <a:ext cx="1184192" cy="81985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7835157" y="490943"/>
            <a:ext cx="115852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8061517" y="472613"/>
            <a:ext cx="399635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11040351" y="3327685"/>
            <a:ext cx="1134187" cy="206636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41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 - Ligh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  <p:sp>
        <p:nvSpPr>
          <p:cNvPr id="144" name="Google Shape;144;p11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75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20FE031A-09D4-48E9-B640-2BD62E5E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459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218E-B4F5-49F7-9EE2-E7A17CE28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dirty="0"/>
              <a:t>Введение в программирование на </a:t>
            </a:r>
            <a:r>
              <a:rPr lang="en-US" sz="9600" dirty="0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ADCA2-E18A-4A84-9D0E-84D074A70ED4}"/>
              </a:ext>
            </a:extLst>
          </p:cNvPr>
          <p:cNvSpPr txBox="1"/>
          <p:nvPr/>
        </p:nvSpPr>
        <p:spPr>
          <a:xfrm>
            <a:off x="0" y="6214533"/>
            <a:ext cx="581660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800" dirty="0" err="1"/>
              <a:t>Куляшов</a:t>
            </a:r>
            <a:r>
              <a:rPr lang="ru-RU" sz="1800" dirty="0"/>
              <a:t> Михаил, </a:t>
            </a:r>
            <a:r>
              <a:rPr lang="ru-RU" sz="1800" dirty="0" err="1"/>
              <a:t>м.н.с</a:t>
            </a:r>
            <a:r>
              <a:rPr lang="ru-RU" sz="1800" dirty="0"/>
              <a:t>. НТУ «Сириус»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Telegram: @mishakula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82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D840-AC9D-4290-9009-5C80E456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Примеры операций со списками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8D765-EC8B-47FD-A9AD-32B9F853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033" y="1865915"/>
            <a:ext cx="5875867" cy="14646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CCD15D-4651-44D6-8464-A37EE6EC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5" y="1704975"/>
            <a:ext cx="4333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2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D840-AC9D-4290-9009-5C80E456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Примеры операций со списками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861A78-204C-4E89-A1C0-D205B23B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45" y="1967969"/>
            <a:ext cx="8639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Индексация и срезы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C88F566-70D5-464C-916E-157DC052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78078"/>
              </p:ext>
            </p:extLst>
          </p:nvPr>
        </p:nvGraphicFramePr>
        <p:xfrm>
          <a:off x="1346200" y="2273172"/>
          <a:ext cx="9499600" cy="23116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6201">
                  <a:extLst>
                    <a:ext uri="{9D8B030D-6E8A-4147-A177-3AD203B41FA5}">
                      <a16:colId xmlns:a16="http://schemas.microsoft.com/office/drawing/2014/main" val="1753246832"/>
                    </a:ext>
                  </a:extLst>
                </a:gridCol>
                <a:gridCol w="501332">
                  <a:extLst>
                    <a:ext uri="{9D8B030D-6E8A-4147-A177-3AD203B41FA5}">
                      <a16:colId xmlns:a16="http://schemas.microsoft.com/office/drawing/2014/main" val="188339095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val="401044607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50159629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340690483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949035832"/>
                    </a:ext>
                  </a:extLst>
                </a:gridCol>
                <a:gridCol w="2074334">
                  <a:extLst>
                    <a:ext uri="{9D8B030D-6E8A-4147-A177-3AD203B41FA5}">
                      <a16:colId xmlns:a16="http://schemas.microsoft.com/office/drawing/2014/main" val="337589326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419832033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274371070"/>
                    </a:ext>
                  </a:extLst>
                </a:gridCol>
              </a:tblGrid>
              <a:tr h="947895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Список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'it is string in list'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['other string', 10]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03853"/>
                  </a:ext>
                </a:extLst>
              </a:tr>
              <a:tr h="691657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Индекс символа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7964"/>
                  </a:ext>
                </a:extLst>
              </a:tr>
              <a:tr h="672104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Обратный 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8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12423-84B1-4C86-BB84-8C46E3B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Взятие элемента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D2891B-D00C-4A10-AF36-B04D3C16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35" y="2011892"/>
            <a:ext cx="6272212" cy="23533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D090B9-D6F0-4013-8BD0-ABA24BB5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2011892"/>
            <a:ext cx="3943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срезы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C88F566-70D5-464C-916E-157DC052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32380"/>
              </p:ext>
            </p:extLst>
          </p:nvPr>
        </p:nvGraphicFramePr>
        <p:xfrm>
          <a:off x="1346200" y="2273172"/>
          <a:ext cx="9499600" cy="23116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6201">
                  <a:extLst>
                    <a:ext uri="{9D8B030D-6E8A-4147-A177-3AD203B41FA5}">
                      <a16:colId xmlns:a16="http://schemas.microsoft.com/office/drawing/2014/main" val="1753246832"/>
                    </a:ext>
                  </a:extLst>
                </a:gridCol>
                <a:gridCol w="501332">
                  <a:extLst>
                    <a:ext uri="{9D8B030D-6E8A-4147-A177-3AD203B41FA5}">
                      <a16:colId xmlns:a16="http://schemas.microsoft.com/office/drawing/2014/main" val="188339095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val="401044607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50159629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340690483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949035832"/>
                    </a:ext>
                  </a:extLst>
                </a:gridCol>
                <a:gridCol w="2074334">
                  <a:extLst>
                    <a:ext uri="{9D8B030D-6E8A-4147-A177-3AD203B41FA5}">
                      <a16:colId xmlns:a16="http://schemas.microsoft.com/office/drawing/2014/main" val="337589326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419832033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274371070"/>
                    </a:ext>
                  </a:extLst>
                </a:gridCol>
              </a:tblGrid>
              <a:tr h="947895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Список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'it is string in list'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['other string', 10]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03853"/>
                  </a:ext>
                </a:extLst>
              </a:tr>
              <a:tr h="691657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Индекс символа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747964"/>
                  </a:ext>
                </a:extLst>
              </a:tr>
              <a:tr h="672104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Обратный индекс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521043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719BF2-9BF9-4E5C-BE9B-38FA3F54BF83}"/>
              </a:ext>
            </a:extLst>
          </p:cNvPr>
          <p:cNvSpPr/>
          <p:nvPr/>
        </p:nvSpPr>
        <p:spPr>
          <a:xfrm>
            <a:off x="3615267" y="2273172"/>
            <a:ext cx="2065866" cy="231165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0AE66C-1E54-43F9-B6CB-A584405D95FC}"/>
              </a:ext>
            </a:extLst>
          </p:cNvPr>
          <p:cNvSpPr/>
          <p:nvPr/>
        </p:nvSpPr>
        <p:spPr>
          <a:xfrm>
            <a:off x="8449732" y="2273172"/>
            <a:ext cx="2396067" cy="231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3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Срезы: Срез с шагом 2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C88F566-70D5-464C-916E-157DC0528C96}"/>
              </a:ext>
            </a:extLst>
          </p:cNvPr>
          <p:cNvGraphicFramePr>
            <a:graphicFrameLocks noGrp="1"/>
          </p:cNvGraphicFramePr>
          <p:nvPr/>
        </p:nvGraphicFramePr>
        <p:xfrm>
          <a:off x="1346200" y="2273172"/>
          <a:ext cx="9499600" cy="23116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6201">
                  <a:extLst>
                    <a:ext uri="{9D8B030D-6E8A-4147-A177-3AD203B41FA5}">
                      <a16:colId xmlns:a16="http://schemas.microsoft.com/office/drawing/2014/main" val="1753246832"/>
                    </a:ext>
                  </a:extLst>
                </a:gridCol>
                <a:gridCol w="501332">
                  <a:extLst>
                    <a:ext uri="{9D8B030D-6E8A-4147-A177-3AD203B41FA5}">
                      <a16:colId xmlns:a16="http://schemas.microsoft.com/office/drawing/2014/main" val="188339095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val="401044607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50159629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340690483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949035832"/>
                    </a:ext>
                  </a:extLst>
                </a:gridCol>
                <a:gridCol w="2074334">
                  <a:extLst>
                    <a:ext uri="{9D8B030D-6E8A-4147-A177-3AD203B41FA5}">
                      <a16:colId xmlns:a16="http://schemas.microsoft.com/office/drawing/2014/main" val="337589326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419832033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274371070"/>
                    </a:ext>
                  </a:extLst>
                </a:gridCol>
              </a:tblGrid>
              <a:tr h="947895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Список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'it is string in list'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['other string', 10]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03853"/>
                  </a:ext>
                </a:extLst>
              </a:tr>
              <a:tr h="691657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Индекс символа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7964"/>
                  </a:ext>
                </a:extLst>
              </a:tr>
              <a:tr h="672104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Обратный 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2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Срезы с шагом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C88F566-70D5-464C-916E-157DC0528C96}"/>
              </a:ext>
            </a:extLst>
          </p:cNvPr>
          <p:cNvGraphicFramePr>
            <a:graphicFrameLocks noGrp="1"/>
          </p:cNvGraphicFramePr>
          <p:nvPr/>
        </p:nvGraphicFramePr>
        <p:xfrm>
          <a:off x="1346200" y="2273172"/>
          <a:ext cx="9499600" cy="23116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6201">
                  <a:extLst>
                    <a:ext uri="{9D8B030D-6E8A-4147-A177-3AD203B41FA5}">
                      <a16:colId xmlns:a16="http://schemas.microsoft.com/office/drawing/2014/main" val="1753246832"/>
                    </a:ext>
                  </a:extLst>
                </a:gridCol>
                <a:gridCol w="501332">
                  <a:extLst>
                    <a:ext uri="{9D8B030D-6E8A-4147-A177-3AD203B41FA5}">
                      <a16:colId xmlns:a16="http://schemas.microsoft.com/office/drawing/2014/main" val="188339095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val="401044607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50159629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340690483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949035832"/>
                    </a:ext>
                  </a:extLst>
                </a:gridCol>
                <a:gridCol w="2074334">
                  <a:extLst>
                    <a:ext uri="{9D8B030D-6E8A-4147-A177-3AD203B41FA5}">
                      <a16:colId xmlns:a16="http://schemas.microsoft.com/office/drawing/2014/main" val="337589326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419832033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274371070"/>
                    </a:ext>
                  </a:extLst>
                </a:gridCol>
              </a:tblGrid>
              <a:tr h="947895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Список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'it is string in list'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['other string', 10]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03853"/>
                  </a:ext>
                </a:extLst>
              </a:tr>
              <a:tr h="691657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Индекс символа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747964"/>
                  </a:ext>
                </a:extLst>
              </a:tr>
              <a:tr h="672104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Обратный индекс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521043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60AE66C-1E54-43F9-B6CB-A584405D95FC}"/>
              </a:ext>
            </a:extLst>
          </p:cNvPr>
          <p:cNvSpPr/>
          <p:nvPr/>
        </p:nvSpPr>
        <p:spPr>
          <a:xfrm>
            <a:off x="3132665" y="2273172"/>
            <a:ext cx="499535" cy="231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31FCE6-5C44-4CFF-8757-07CF8E2C7EF3}"/>
              </a:ext>
            </a:extLst>
          </p:cNvPr>
          <p:cNvSpPr/>
          <p:nvPr/>
        </p:nvSpPr>
        <p:spPr>
          <a:xfrm>
            <a:off x="4114798" y="2273172"/>
            <a:ext cx="558802" cy="231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1BA837-518C-4D34-9C05-C865A4611609}"/>
              </a:ext>
            </a:extLst>
          </p:cNvPr>
          <p:cNvSpPr/>
          <p:nvPr/>
        </p:nvSpPr>
        <p:spPr>
          <a:xfrm>
            <a:off x="5139264" y="2273172"/>
            <a:ext cx="558802" cy="231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C624EBA-FA36-4D04-A0FA-0CC5E3C3F8A3}"/>
              </a:ext>
            </a:extLst>
          </p:cNvPr>
          <p:cNvSpPr/>
          <p:nvPr/>
        </p:nvSpPr>
        <p:spPr>
          <a:xfrm>
            <a:off x="7763933" y="2273172"/>
            <a:ext cx="702734" cy="231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Функции списков</a:t>
            </a:r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4F6ECECB-F905-4A42-9C4D-464F79F2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12559"/>
              </p:ext>
            </p:extLst>
          </p:nvPr>
        </p:nvGraphicFramePr>
        <p:xfrm>
          <a:off x="1399117" y="1950267"/>
          <a:ext cx="939376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11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5844155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len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Длинна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sum()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Сумма элементов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min()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Минимальный элемент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max()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Максимальный элемент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4217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del()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Удалить элемент из списка по индексу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22261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el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in list()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Есть ли </a:t>
                      </a:r>
                      <a:r>
                        <a:rPr lang="en-US" sz="20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el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 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list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1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6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Функции списков: примеры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6080B2-DAA9-4707-AC53-35A894EA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3" y="1860022"/>
            <a:ext cx="3524344" cy="40865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C90D3A-5E34-4267-AEBC-83ED1366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46" y="1860023"/>
            <a:ext cx="2901422" cy="40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Функции списков: примеры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C2158-A6C4-4366-81EF-8B58C9A7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95475"/>
            <a:ext cx="7658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3D8D05C-137F-43F3-9B33-CAD9648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800" y="965199"/>
            <a:ext cx="7620400" cy="1059233"/>
          </a:xfrm>
        </p:spPr>
        <p:txBody>
          <a:bodyPr/>
          <a:lstStyle/>
          <a:p>
            <a:pPr marL="67732" indent="0">
              <a:buNone/>
            </a:pPr>
            <a:r>
              <a:rPr lang="ru-RU" sz="4000" b="1" dirty="0">
                <a:latin typeface="Amatic SC" panose="00000500000000000000" pitchFamily="2" charset="-79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</a:t>
            </a:r>
          </a:p>
          <a:p>
            <a:endParaRPr lang="ru-RU" dirty="0">
              <a:latin typeface="Amatic SC" panose="00000500000000000000" pitchFamily="2" charset="-79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026" name="Picture 2" descr="Что такое списки в Python? Список или list на языке Python — это вот такая  штука в квадратных скобках: [1,.. | ВКонтакте">
            <a:extLst>
              <a:ext uri="{FF2B5EF4-FFF2-40B4-BE49-F238E27FC236}">
                <a16:creationId xmlns:a16="http://schemas.microsoft.com/office/drawing/2014/main" id="{61A93F63-213F-472F-B52E-623968782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58" y="1870852"/>
            <a:ext cx="4290483" cy="349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8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Функции списков: примеры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4434B-7EFA-42FD-9FCA-5D40031A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58" y="1795199"/>
            <a:ext cx="6229350" cy="2238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B79D82-2B30-4518-A284-C3AAC21B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58" y="4388906"/>
            <a:ext cx="6172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B9AB3DE-BD05-49E6-A25D-60CE1EAFD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50943"/>
              </p:ext>
            </p:extLst>
          </p:nvPr>
        </p:nvGraphicFramePr>
        <p:xfrm>
          <a:off x="666750" y="1734467"/>
          <a:ext cx="1085849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12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7924187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0860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append</a:t>
                      </a:r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Добавляет один элемент в конец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extend()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Добавляет список в конец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insert()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Вставляет новый элемент в произвольную позицию списка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remove()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Находит и удаляет заданное значение из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42174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pop()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Удаляет i-</a:t>
                      </a:r>
                      <a:r>
                        <a:rPr lang="ru-RU" sz="18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ый</a:t>
                      </a:r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элемент и возвращает его. Если индекс не указан, удаляется последний элемент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22261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reverse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Переставляет элементы списка в обратном порядке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18264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sort()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Сортирует 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3163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index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Возвращает позицию значения в списке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16071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count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Подсчитывает количество вхождений значения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61192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clear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Очищает 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74701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copy</a:t>
                      </a:r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Копия списка</a:t>
                      </a:r>
                    </a:p>
                    <a:p>
                      <a:endParaRPr lang="ru-RU" sz="18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5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2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 </a:t>
            </a:r>
            <a:r>
              <a:rPr lang="en-US" sz="4000" dirty="0"/>
              <a:t>append </a:t>
            </a:r>
            <a:r>
              <a:rPr lang="ru-RU" sz="4000" dirty="0"/>
              <a:t>и </a:t>
            </a:r>
            <a:r>
              <a:rPr lang="en-US" sz="4000" dirty="0"/>
              <a:t>extend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9F7CDC-6B3B-4EE8-9F37-CEB5A7807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32"/>
          <a:stretch/>
        </p:blipFill>
        <p:spPr>
          <a:xfrm>
            <a:off x="5559425" y="1718386"/>
            <a:ext cx="5260975" cy="13693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83E5B-E681-4E34-9CCC-FD9A881F7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26"/>
          <a:stretch/>
        </p:blipFill>
        <p:spPr>
          <a:xfrm>
            <a:off x="835025" y="3171535"/>
            <a:ext cx="5260975" cy="28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insert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A8D145-281B-4867-A583-B026AA57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33" y="1924049"/>
            <a:ext cx="4826529" cy="33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 </a:t>
            </a:r>
            <a:r>
              <a:rPr lang="en-US" sz="4000" dirty="0"/>
              <a:t>pop </a:t>
            </a:r>
            <a:r>
              <a:rPr lang="ru-RU" sz="4000" dirty="0"/>
              <a:t>и</a:t>
            </a:r>
            <a:r>
              <a:rPr lang="en-US" sz="4000" dirty="0"/>
              <a:t> remove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8667EC-2C2B-4070-8CBB-00511261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741260"/>
            <a:ext cx="10185400" cy="21867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20F17B-E58B-4D29-9849-561D000BC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4" y="3928003"/>
            <a:ext cx="9763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5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reverse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DA4E3-21D2-42CC-980D-B485D39E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14575"/>
            <a:ext cx="9715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sort()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C6DBAD-0A85-4ECF-B3D3-158B2234F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76"/>
          <a:stretch/>
        </p:blipFill>
        <p:spPr>
          <a:xfrm>
            <a:off x="2743200" y="2532856"/>
            <a:ext cx="6705600" cy="1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7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sort()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A69E2-68C4-4907-9DF8-9CF49590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717675"/>
            <a:ext cx="8420100" cy="1847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11832-E43B-4C5C-8F52-6B1F28F2B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85"/>
          <a:stretch/>
        </p:blipFill>
        <p:spPr>
          <a:xfrm>
            <a:off x="895350" y="3725333"/>
            <a:ext cx="9896034" cy="1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0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sort()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A2A77E-8F7E-45F9-BB09-41AC8322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3" y="1646766"/>
            <a:ext cx="4838700" cy="2057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CFF558-9740-4204-9116-F5849D4A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00" y="3845983"/>
            <a:ext cx="6105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95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sort()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A69E2-68C4-4907-9DF8-9CF49590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717675"/>
            <a:ext cx="8420100" cy="1847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11832-E43B-4C5C-8F52-6B1F28F2B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85"/>
          <a:stretch/>
        </p:blipFill>
        <p:spPr>
          <a:xfrm>
            <a:off x="895350" y="3725333"/>
            <a:ext cx="9896034" cy="1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6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изменяемости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8074066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07867" y="4756568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84072" y="3487600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Изменяемые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Неизменяемые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F90F-CAB5-4099-9E26-C67DE14B3272}"/>
              </a:ext>
            </a:extLst>
          </p:cNvPr>
          <p:cNvSpPr txBox="1"/>
          <p:nvPr/>
        </p:nvSpPr>
        <p:spPr>
          <a:xfrm>
            <a:off x="939800" y="1803134"/>
            <a:ext cx="34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95540-6728-45D2-B9AF-B71932AAECEB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8" name="Google Shape;467;p50">
            <a:extLst>
              <a:ext uri="{FF2B5EF4-FFF2-40B4-BE49-F238E27FC236}">
                <a16:creationId xmlns:a16="http://schemas.microsoft.com/office/drawing/2014/main" id="{2340DDE9-7F8B-43B4-B885-AD6F48F13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03239" y="3003463"/>
            <a:ext cx="1092361" cy="183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22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index()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398095-50EE-47D4-8A95-B364CE03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78" y="1694853"/>
            <a:ext cx="7439555" cy="4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count()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8DE79B-FE5F-417F-8F91-496D495F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09812"/>
            <a:ext cx="65532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9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copy() </a:t>
            </a:r>
            <a:r>
              <a:rPr lang="ru-RU" sz="4000" dirty="0"/>
              <a:t>и </a:t>
            </a:r>
            <a:r>
              <a:rPr lang="en-US" sz="4000" dirty="0"/>
              <a:t>clear()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0605EC-089A-486F-8D4D-9B2CC277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70" y="2181225"/>
            <a:ext cx="6867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5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Методы списков: примеры</a:t>
            </a:r>
            <a:r>
              <a:rPr lang="en-US" sz="4000" dirty="0"/>
              <a:t> copy() </a:t>
            </a:r>
            <a:r>
              <a:rPr lang="ru-RU" sz="4000" dirty="0"/>
              <a:t>и </a:t>
            </a:r>
            <a:r>
              <a:rPr lang="en-US" sz="4000" dirty="0"/>
              <a:t>clear()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5A607-FFA4-42A1-A09E-99DC91C8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08" y="2181225"/>
            <a:ext cx="6419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3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3D8D05C-137F-43F3-9B33-CAD9648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800" y="965199"/>
            <a:ext cx="7620400" cy="1059233"/>
          </a:xfrm>
        </p:spPr>
        <p:txBody>
          <a:bodyPr/>
          <a:lstStyle/>
          <a:p>
            <a:pPr marL="67732" indent="0">
              <a:buNone/>
            </a:pPr>
            <a:r>
              <a:rPr lang="ru-RU" sz="4000" b="1" dirty="0">
                <a:latin typeface="Amatic SC" panose="00000500000000000000" pitchFamily="2" charset="-79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</a:t>
            </a:r>
          </a:p>
          <a:p>
            <a:endParaRPr lang="ru-RU" dirty="0">
              <a:latin typeface="Amatic SC" panose="00000500000000000000" pitchFamily="2" charset="-79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3" name="Picture 2" descr="Tuple в C#: работа с кортежами">
            <a:extLst>
              <a:ext uri="{FF2B5EF4-FFF2-40B4-BE49-F238E27FC236}">
                <a16:creationId xmlns:a16="http://schemas.microsoft.com/office/drawing/2014/main" id="{79D676E5-4502-469F-8E54-43A2B03AB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8"/>
          <a:stretch/>
        </p:blipFill>
        <p:spPr bwMode="auto">
          <a:xfrm>
            <a:off x="3466041" y="1875581"/>
            <a:ext cx="5259917" cy="35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15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изменяемости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8074066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07867" y="4756568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84072" y="3487600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Изменяемые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Неизменяемые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F90F-CAB5-4099-9E26-C67DE14B3272}"/>
              </a:ext>
            </a:extLst>
          </p:cNvPr>
          <p:cNvSpPr txBox="1"/>
          <p:nvPr/>
        </p:nvSpPr>
        <p:spPr>
          <a:xfrm>
            <a:off x="939800" y="1803134"/>
            <a:ext cx="34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95540-6728-45D2-B9AF-B71932AAECEB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8" name="Google Shape;467;p50">
            <a:extLst>
              <a:ext uri="{FF2B5EF4-FFF2-40B4-BE49-F238E27FC236}">
                <a16:creationId xmlns:a16="http://schemas.microsoft.com/office/drawing/2014/main" id="{2340DDE9-7F8B-43B4-B885-AD6F48F13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03239" y="3003463"/>
            <a:ext cx="1092361" cy="183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9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упорядоченности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98407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84073" y="477285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07868" y="3649899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Упорядоченные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Неупорядоченные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7" name="Google Shape;467;p50">
            <a:extLst>
              <a:ext uri="{FF2B5EF4-FFF2-40B4-BE49-F238E27FC236}">
                <a16:creationId xmlns:a16="http://schemas.microsoft.com/office/drawing/2014/main" id="{018FD367-1CC4-4E41-818E-BE20EEDA8F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613712" y="2096289"/>
            <a:ext cx="1996512" cy="266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46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Кортеж </a:t>
            </a:r>
            <a:r>
              <a:rPr lang="en-US" sz="4000" dirty="0"/>
              <a:t>Vs </a:t>
            </a:r>
            <a:r>
              <a:rPr lang="ru-RU" sz="4000" dirty="0"/>
              <a:t>Список</a:t>
            </a:r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8E04EAB5-3AD5-4469-92CF-1EB329537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37805"/>
              </p:ext>
            </p:extLst>
          </p:nvPr>
        </p:nvGraphicFramePr>
        <p:xfrm>
          <a:off x="1971675" y="2361001"/>
          <a:ext cx="82486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995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4118655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Кортеж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Неизменяемый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Изменяемый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Может содержать дубликаты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Может содержать дубликаты</a:t>
                      </a:r>
                    </a:p>
                    <a:p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Упорядочен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Упорядочен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[]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2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76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Базовые функции и методы кортежей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58F397-2252-467B-95EC-6F70A9DD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5" y="1722437"/>
            <a:ext cx="5091394" cy="2974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45C062-E02C-4B02-8F95-7D46CF3C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99" y="1781775"/>
            <a:ext cx="5287995" cy="31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94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Базовые функции и методы кортежей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ACC434-8365-4733-8331-64225483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20" y="2042053"/>
            <a:ext cx="5153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упорядоченности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98407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84073" y="477285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07868" y="3649899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Упорядоченные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Неупорядоченные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7" name="Google Shape;467;p50">
            <a:extLst>
              <a:ext uri="{FF2B5EF4-FFF2-40B4-BE49-F238E27FC236}">
                <a16:creationId xmlns:a16="http://schemas.microsoft.com/office/drawing/2014/main" id="{018FD367-1CC4-4E41-818E-BE20EEDA8F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613712" y="2096289"/>
            <a:ext cx="1996512" cy="266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199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Базовые функции и методы кортежей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4B7B4A-371D-422C-965C-209DF950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62150"/>
            <a:ext cx="7010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6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Распаковка кортежей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EE0F3-9ED4-479A-B5F5-7F99BB6D6A72}"/>
              </a:ext>
            </a:extLst>
          </p:cNvPr>
          <p:cNvSpPr txBox="1"/>
          <p:nvPr/>
        </p:nvSpPr>
        <p:spPr>
          <a:xfrm>
            <a:off x="990600" y="2646740"/>
            <a:ext cx="5215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first_number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1</a:t>
            </a:r>
            <a:b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first_string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'string'</a:t>
            </a:r>
            <a:b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second_number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'17'</a:t>
            </a:r>
            <a:b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second_string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'string2'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82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37F5C4A-BC96-4617-8BE1-98B71645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33" y="1704201"/>
            <a:ext cx="7052734" cy="3938066"/>
          </a:xfrm>
        </p:spPr>
        <p:txBody>
          <a:bodyPr/>
          <a:lstStyle/>
          <a:p>
            <a:r>
              <a:rPr lang="ru-RU" sz="2400" b="1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Обычное создание переменных</a:t>
            </a:r>
          </a:p>
          <a:p>
            <a:pPr marL="135464" indent="0">
              <a:buNone/>
            </a:pP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first_number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1</a:t>
            </a:r>
            <a:b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first_string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'string'</a:t>
            </a:r>
            <a:b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second_number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'17'</a:t>
            </a:r>
            <a:b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</a:b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second_string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'string2'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endParaRPr lang="ru-RU" sz="2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B759E7-F976-48FD-B7B1-853D55A29F1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04333" y="4065201"/>
            <a:ext cx="9972768" cy="3682800"/>
          </a:xfrm>
        </p:spPr>
        <p:txBody>
          <a:bodyPr/>
          <a:lstStyle/>
          <a:p>
            <a:r>
              <a:rPr lang="ru-RU" sz="2400" b="1" dirty="0"/>
              <a:t>Создание переменных через распаковку кортежа</a:t>
            </a:r>
          </a:p>
          <a:p>
            <a:pPr marL="135464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first_number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first_string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second_number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second_string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 = (1,'string', 17, 'string2')</a:t>
            </a:r>
            <a:endParaRPr lang="ru-RU" sz="3600" b="1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A366D38-DAEA-4929-BBFB-4B9573F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</p:spPr>
        <p:txBody>
          <a:bodyPr/>
          <a:lstStyle/>
          <a:p>
            <a:r>
              <a:rPr lang="ru-RU" sz="4000" dirty="0"/>
              <a:t>Распаковка кортежей</a:t>
            </a:r>
          </a:p>
        </p:txBody>
      </p:sp>
    </p:spTree>
    <p:extLst>
      <p:ext uri="{BB962C8B-B14F-4D97-AF65-F5344CB8AC3E}">
        <p14:creationId xmlns:p14="http://schemas.microsoft.com/office/powerpoint/2010/main" val="4239830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A366D38-DAEA-4929-BBFB-4B9573F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</p:spPr>
        <p:txBody>
          <a:bodyPr/>
          <a:lstStyle/>
          <a:p>
            <a:r>
              <a:rPr lang="ru-RU" sz="4000" dirty="0"/>
              <a:t>Распаковка кортежей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36FADD-FF25-4774-B8D8-5B1D08F2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17" y="1749425"/>
            <a:ext cx="7810500" cy="15811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7FDC21-5701-4A46-8867-74BEE5C42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17" y="3429000"/>
            <a:ext cx="5429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65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A366D38-DAEA-4929-BBFB-4B9573F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</p:spPr>
        <p:txBody>
          <a:bodyPr/>
          <a:lstStyle/>
          <a:p>
            <a:r>
              <a:rPr lang="ru-RU" sz="4000" dirty="0"/>
              <a:t>Распаковка кортежей с использованием оператора *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FEBC25-4E12-4EF2-ADAD-9D11E84C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560637"/>
            <a:ext cx="45243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4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3D8D05C-137F-43F3-9B33-CAD9648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800" y="965199"/>
            <a:ext cx="7620400" cy="1059233"/>
          </a:xfrm>
        </p:spPr>
        <p:txBody>
          <a:bodyPr/>
          <a:lstStyle/>
          <a:p>
            <a:pPr marL="67732" indent="0">
              <a:buNone/>
            </a:pPr>
            <a:r>
              <a:rPr lang="ru-RU" sz="4000" b="1" dirty="0">
                <a:latin typeface="Amatic SC" panose="00000500000000000000" pitchFamily="2" charset="-79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</a:t>
            </a:r>
          </a:p>
          <a:p>
            <a:endParaRPr lang="ru-RU" dirty="0">
              <a:latin typeface="Amatic SC" panose="00000500000000000000" pitchFamily="2" charset="-79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5FEAFF-5C44-4505-8196-8BF3B0B5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21" y="2134031"/>
            <a:ext cx="4103158" cy="25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27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изменяемости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8074066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07867" y="4756568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84072" y="3487600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Изменяемые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Неизменяемые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F90F-CAB5-4099-9E26-C67DE14B3272}"/>
              </a:ext>
            </a:extLst>
          </p:cNvPr>
          <p:cNvSpPr txBox="1"/>
          <p:nvPr/>
        </p:nvSpPr>
        <p:spPr>
          <a:xfrm>
            <a:off x="939800" y="1803134"/>
            <a:ext cx="34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95540-6728-45D2-B9AF-B71932AAECEB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8" name="Google Shape;467;p50">
            <a:extLst>
              <a:ext uri="{FF2B5EF4-FFF2-40B4-BE49-F238E27FC236}">
                <a16:creationId xmlns:a16="http://schemas.microsoft.com/office/drawing/2014/main" id="{2340DDE9-7F8B-43B4-B885-AD6F48F13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03239" y="3003463"/>
            <a:ext cx="1092361" cy="183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44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упорядоченности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98407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84073" y="477285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07868" y="3649899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Упорядоченные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Неупорядоченные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7" name="Google Shape;467;p50">
            <a:extLst>
              <a:ext uri="{FF2B5EF4-FFF2-40B4-BE49-F238E27FC236}">
                <a16:creationId xmlns:a16="http://schemas.microsoft.com/office/drawing/2014/main" id="{018FD367-1CC4-4E41-818E-BE20EEDA8F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613712" y="2096289"/>
            <a:ext cx="1996512" cy="266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775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Множества </a:t>
            </a:r>
            <a:r>
              <a:rPr lang="en-US" sz="4000" dirty="0"/>
              <a:t>Vs </a:t>
            </a:r>
            <a:r>
              <a:rPr lang="ru-RU" sz="4000" dirty="0"/>
              <a:t>Список</a:t>
            </a:r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8E04EAB5-3AD5-4469-92CF-1EB329537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19640"/>
              </p:ext>
            </p:extLst>
          </p:nvPr>
        </p:nvGraphicFramePr>
        <p:xfrm>
          <a:off x="1971675" y="2361001"/>
          <a:ext cx="82486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995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4118655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Изменяемый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Изменяемый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Не может содержать дубликаты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Может содержать дубликаты</a:t>
                      </a:r>
                    </a:p>
                    <a:p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Не упорядочен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Упорядочен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F0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{}</a:t>
                      </a:r>
                      <a:endParaRPr lang="ru-RU" sz="2400" dirty="0">
                        <a:solidFill>
                          <a:srgbClr val="00B0F0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[]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2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02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0ED200-688C-4D36-AB60-6D785E69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080154"/>
            <a:ext cx="53625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42C1B-2CF2-4366-8B89-DD35C45B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(</a:t>
            </a:r>
            <a:r>
              <a:rPr lang="en-US" dirty="0"/>
              <a:t>List) </a:t>
            </a:r>
            <a:r>
              <a:rPr lang="ru-RU" dirty="0"/>
              <a:t>примеры создания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392FF-A8AA-403F-9FBC-DAFCDA69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91" y="1730248"/>
            <a:ext cx="5552017" cy="43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B9CC80-3F03-4B9F-A883-F7C7993B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09338"/>
              </p:ext>
            </p:extLst>
          </p:nvPr>
        </p:nvGraphicFramePr>
        <p:xfrm>
          <a:off x="982133" y="1886868"/>
          <a:ext cx="9652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634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4819366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0860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|</a:t>
                      </a:r>
                      <a:endParaRPr lang="ru-RU" sz="24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Объединение множеств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&amp;</a:t>
                      </a:r>
                      <a:endParaRPr lang="ru-RU" sz="24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Поиск совпадающих элементов множеств</a:t>
                      </a:r>
                      <a:endParaRPr lang="ru-RU" sz="24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</a:t>
                      </a:r>
                      <a:endParaRPr lang="ru-RU" sz="24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Оставить лишь уникальные для </a:t>
                      </a:r>
                      <a:r>
                        <a:rPr lang="ru-RU" sz="24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умеьшаемого</a:t>
                      </a:r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множества</a:t>
                      </a:r>
                      <a:endParaRPr lang="ru-RU" sz="24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^</a:t>
                      </a:r>
                      <a:endParaRPr lang="ru-RU" sz="24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Поиск уникальных значений из множеств</a:t>
                      </a:r>
                      <a:endParaRPr lang="ru-RU" sz="24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2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49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Объединение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1177833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first_set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1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2, 3,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4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 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second_set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=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{8,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1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4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7}</a:t>
            </a:r>
          </a:p>
        </p:txBody>
      </p:sp>
    </p:spTree>
    <p:extLst>
      <p:ext uri="{BB962C8B-B14F-4D97-AF65-F5344CB8AC3E}">
        <p14:creationId xmlns:p14="http://schemas.microsoft.com/office/powerpoint/2010/main" val="45420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Объединение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3048000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{1, 2, 3, 4, 7, 8}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28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Пересечение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1025433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first_set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1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2, 3,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4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 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second_set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=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{8,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1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4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7}</a:t>
            </a:r>
          </a:p>
        </p:txBody>
      </p:sp>
    </p:spTree>
    <p:extLst>
      <p:ext uri="{BB962C8B-B14F-4D97-AF65-F5344CB8AC3E}">
        <p14:creationId xmlns:p14="http://schemas.microsoft.com/office/powerpoint/2010/main" val="4205175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Пересечение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3048000" y="34290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{1, 4}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25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Вычитание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1076233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first_set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1,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2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3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4} </a:t>
            </a:r>
            <a:endParaRPr lang="en-US" sz="2400" dirty="0">
              <a:solidFill>
                <a:schemeClr val="tx1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second_set</a:t>
            </a:r>
            <a:r>
              <a:rPr lang="en-US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= 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{8, 1, 4, 7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269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Вычитание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3048000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{2, 3}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48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Поиск уникальных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1042366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first_set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1,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2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3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4} </a:t>
            </a:r>
            <a:endParaRPr lang="en-US" sz="2400" dirty="0">
              <a:solidFill>
                <a:schemeClr val="tx1"/>
              </a:solidFill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second_set</a:t>
            </a:r>
            <a:r>
              <a:rPr lang="en-US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= 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8</a:t>
            </a:r>
            <a:r>
              <a:rPr lang="ru-RU" sz="2400" dirty="0">
                <a:solidFill>
                  <a:schemeClr val="tx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1, 4, </a:t>
            </a:r>
            <a:r>
              <a:rPr lang="ru-RU" sz="2400" dirty="0">
                <a:solidFill>
                  <a:srgbClr val="00B0F0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7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3981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между множествами</a:t>
            </a:r>
            <a:r>
              <a:rPr lang="en-US" sz="4000" dirty="0"/>
              <a:t>: </a:t>
            </a:r>
            <a:r>
              <a:rPr lang="ru-RU" sz="4000" dirty="0"/>
              <a:t>Поиск уникальных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9C04B-6BB6-4F1D-8DEC-30E50E022D9F}"/>
              </a:ext>
            </a:extLst>
          </p:cNvPr>
          <p:cNvSpPr txBox="1"/>
          <p:nvPr/>
        </p:nvSpPr>
        <p:spPr>
          <a:xfrm>
            <a:off x="3048000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{2, 3</a:t>
            </a:r>
            <a:r>
              <a:rPr lang="en-US" sz="32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, 7, 8</a:t>
            </a:r>
            <a:r>
              <a:rPr lang="ru-RU" sz="32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17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8DE-AE09-4EAF-9625-3A63A24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Самое частое использование множеств в </a:t>
            </a:r>
            <a:r>
              <a:rPr lang="en-US" sz="4000" dirty="0"/>
              <a:t>Python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6187E4-0516-4FE5-9B4A-64E40326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2015067"/>
            <a:ext cx="4933950" cy="3200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38210E-E7A1-48F2-BB49-26D231D6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41" y="2791354"/>
            <a:ext cx="44386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42C1B-2CF2-4366-8B89-DD35C45B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(</a:t>
            </a:r>
            <a:r>
              <a:rPr lang="en-US" dirty="0"/>
              <a:t>List) </a:t>
            </a:r>
            <a:r>
              <a:rPr lang="ru-RU" dirty="0"/>
              <a:t>примеры создания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392FF-A8AA-403F-9FBC-DAFCDA69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4" y="1738714"/>
            <a:ext cx="5552017" cy="43263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53F072-ADF6-4B3C-8EB7-A8EE13D2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41" y="1718314"/>
            <a:ext cx="4651345" cy="16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542517-0404-484E-90C2-49CE3D88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22" y="1982258"/>
            <a:ext cx="5644853" cy="36385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42C1B-2CF2-4366-8B89-DD35C45B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для создания список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6F21A2-70CC-4200-AE59-06BBF027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8" y="1982258"/>
            <a:ext cx="4867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42C1B-2CF2-4366-8B89-DD35C45B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для создания список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7DE4D1-8044-4265-99E5-7FFBBCEB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8" y="2142595"/>
            <a:ext cx="5553075" cy="3267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D59062-74BC-434F-8E14-77C6E2CF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03" y="2134128"/>
            <a:ext cx="5067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D840-AC9D-4290-9009-5C80E456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со списками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F7325BF6-5119-4064-B87D-4E84EA47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8641"/>
              </p:ext>
            </p:extLst>
          </p:nvPr>
        </p:nvGraphicFramePr>
        <p:xfrm>
          <a:off x="1399117" y="1950267"/>
          <a:ext cx="939376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11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5844155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+ или 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==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Сравнение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 Или 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Умножение (дублирование)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str(), tuple(), set()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Преобразование к другим типам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4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89478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Curio · SlidesCarnival</Template>
  <TotalTime>493</TotalTime>
  <Words>1058</Words>
  <Application>Microsoft Office PowerPoint</Application>
  <PresentationFormat>Широкоэкранный</PresentationFormat>
  <Paragraphs>316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Amatic SC</vt:lpstr>
      <vt:lpstr>Arial</vt:lpstr>
      <vt:lpstr>Calibri</vt:lpstr>
      <vt:lpstr>Nunito</vt:lpstr>
      <vt:lpstr>Nunito SemiBold</vt:lpstr>
      <vt:lpstr>Source Code Pro Medium</vt:lpstr>
      <vt:lpstr>Curio template</vt:lpstr>
      <vt:lpstr>Введение в программирование на Python</vt:lpstr>
      <vt:lpstr>Презентация PowerPoint</vt:lpstr>
      <vt:lpstr>Типы данных по изменяемости</vt:lpstr>
      <vt:lpstr>Типы данных по упорядоченности</vt:lpstr>
      <vt:lpstr>Списки (List) примеры создания в Python</vt:lpstr>
      <vt:lpstr>Списки (List) примеры создания в Python</vt:lpstr>
      <vt:lpstr>Работа с numpy для создания список в Python</vt:lpstr>
      <vt:lpstr>Работа с numpy для создания список в Python</vt:lpstr>
      <vt:lpstr>Операции со списками</vt:lpstr>
      <vt:lpstr>Примеры операций со списками</vt:lpstr>
      <vt:lpstr>Примеры операций со списками</vt:lpstr>
      <vt:lpstr>Индексация и срезы</vt:lpstr>
      <vt:lpstr>Взятие элемента</vt:lpstr>
      <vt:lpstr>срезы</vt:lpstr>
      <vt:lpstr>Срезы: Срез с шагом 2</vt:lpstr>
      <vt:lpstr>Срезы с шагом</vt:lpstr>
      <vt:lpstr>Функции списков</vt:lpstr>
      <vt:lpstr>Функции списков: примеры</vt:lpstr>
      <vt:lpstr>Функции списков: примеры</vt:lpstr>
      <vt:lpstr>Функции списков: примеры</vt:lpstr>
      <vt:lpstr>Методы списков</vt:lpstr>
      <vt:lpstr>Методы списков: примеры append и extend</vt:lpstr>
      <vt:lpstr>Методы списков: примеры insert</vt:lpstr>
      <vt:lpstr>Методы списков: примеры pop и remove</vt:lpstr>
      <vt:lpstr>Методы списков: примеры reverse</vt:lpstr>
      <vt:lpstr>Методы списков: примеры sort()</vt:lpstr>
      <vt:lpstr>Методы списков: примеры sort()</vt:lpstr>
      <vt:lpstr>Методы списков: примеры sort()</vt:lpstr>
      <vt:lpstr>Методы списков: примеры sort()</vt:lpstr>
      <vt:lpstr>Методы списков: примеры index()</vt:lpstr>
      <vt:lpstr>Методы списков: примеры count()</vt:lpstr>
      <vt:lpstr>Методы списков: примеры copy() и clear()</vt:lpstr>
      <vt:lpstr>Методы списков: примеры copy() и clear()</vt:lpstr>
      <vt:lpstr>Презентация PowerPoint</vt:lpstr>
      <vt:lpstr>Типы данных по изменяемости</vt:lpstr>
      <vt:lpstr>Типы данных по упорядоченности</vt:lpstr>
      <vt:lpstr>Кортеж Vs Список</vt:lpstr>
      <vt:lpstr>Базовые функции и методы кортежей</vt:lpstr>
      <vt:lpstr>Базовые функции и методы кортежей</vt:lpstr>
      <vt:lpstr>Базовые функции и методы кортежей</vt:lpstr>
      <vt:lpstr>Распаковка кортежей</vt:lpstr>
      <vt:lpstr>Распаковка кортежей</vt:lpstr>
      <vt:lpstr>Распаковка кортежей</vt:lpstr>
      <vt:lpstr>Распаковка кортежей с использованием оператора *</vt:lpstr>
      <vt:lpstr>Презентация PowerPoint</vt:lpstr>
      <vt:lpstr>Типы данных по изменяемости</vt:lpstr>
      <vt:lpstr>Типы данных по упорядоченности</vt:lpstr>
      <vt:lpstr>Множества Vs Список</vt:lpstr>
      <vt:lpstr>Множества</vt:lpstr>
      <vt:lpstr>Операции между множествами</vt:lpstr>
      <vt:lpstr>Операции между множествами: Объединение</vt:lpstr>
      <vt:lpstr>Операции между множествами: Объединение</vt:lpstr>
      <vt:lpstr>Операции между множествами: Пересечение</vt:lpstr>
      <vt:lpstr>Операции между множествами: Пересечение</vt:lpstr>
      <vt:lpstr>Операции между множествами: Вычитание</vt:lpstr>
      <vt:lpstr>Операции между множествами: Вычитание</vt:lpstr>
      <vt:lpstr>Операции между множествами: Поиск уникальных</vt:lpstr>
      <vt:lpstr>Операции между множествами: Поиск уникальных</vt:lpstr>
      <vt:lpstr>Самое частое использование множеств в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 на Python</dc:title>
  <dc:creator>m22972</dc:creator>
  <cp:lastModifiedBy>m22972</cp:lastModifiedBy>
  <cp:revision>4</cp:revision>
  <dcterms:created xsi:type="dcterms:W3CDTF">2022-08-31T10:19:09Z</dcterms:created>
  <dcterms:modified xsi:type="dcterms:W3CDTF">2022-09-02T09:43:28Z</dcterms:modified>
</cp:coreProperties>
</file>