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06" r:id="rId2"/>
    <p:sldMasterId id="2147483770" r:id="rId3"/>
  </p:sldMasterIdLst>
  <p:notesMasterIdLst>
    <p:notesMasterId r:id="rId38"/>
  </p:notesMasterIdLst>
  <p:handoutMasterIdLst>
    <p:handoutMasterId r:id="rId39"/>
  </p:handoutMasterIdLst>
  <p:sldIdLst>
    <p:sldId id="447" r:id="rId4"/>
    <p:sldId id="417" r:id="rId5"/>
    <p:sldId id="446" r:id="rId6"/>
    <p:sldId id="418" r:id="rId7"/>
    <p:sldId id="420" r:id="rId8"/>
    <p:sldId id="421" r:id="rId9"/>
    <p:sldId id="440" r:id="rId10"/>
    <p:sldId id="441" r:id="rId11"/>
    <p:sldId id="442" r:id="rId12"/>
    <p:sldId id="445" r:id="rId13"/>
    <p:sldId id="405" r:id="rId14"/>
    <p:sldId id="434" r:id="rId15"/>
    <p:sldId id="406" r:id="rId16"/>
    <p:sldId id="407" r:id="rId17"/>
    <p:sldId id="422" r:id="rId18"/>
    <p:sldId id="411" r:id="rId19"/>
    <p:sldId id="423" r:id="rId20"/>
    <p:sldId id="414" r:id="rId21"/>
    <p:sldId id="416" r:id="rId22"/>
    <p:sldId id="415" r:id="rId23"/>
    <p:sldId id="424" r:id="rId24"/>
    <p:sldId id="426" r:id="rId25"/>
    <p:sldId id="428" r:id="rId26"/>
    <p:sldId id="430" r:id="rId27"/>
    <p:sldId id="431" r:id="rId28"/>
    <p:sldId id="432" r:id="rId29"/>
    <p:sldId id="425" r:id="rId30"/>
    <p:sldId id="437" r:id="rId31"/>
    <p:sldId id="443" r:id="rId32"/>
    <p:sldId id="435" r:id="rId33"/>
    <p:sldId id="438" r:id="rId34"/>
    <p:sldId id="439" r:id="rId35"/>
    <p:sldId id="436" r:id="rId36"/>
    <p:sldId id="444" r:id="rId3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F37"/>
    <a:srgbClr val="6EB0D8"/>
    <a:srgbClr val="BCDCEF"/>
    <a:srgbClr val="71B2D8"/>
    <a:srgbClr val="C5D4E2"/>
    <a:srgbClr val="4777A2"/>
    <a:srgbClr val="90ADC7"/>
    <a:srgbClr val="22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9821" autoAdjust="0"/>
  </p:normalViewPr>
  <p:slideViewPr>
    <p:cSldViewPr>
      <p:cViewPr>
        <p:scale>
          <a:sx n="100" d="100"/>
          <a:sy n="100" d="100"/>
        </p:scale>
        <p:origin x="58" y="-283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158F86-6E13-4DC8-85B0-BE91909B343F}" type="datetimeFigureOut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F479E4A-FC13-4113-9B34-3A622E0CD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96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4AE430D-9E71-4649-B3BA-D835605AEE29}" type="datetimeFigureOut">
              <a:rPr lang="en-US"/>
              <a:pPr>
                <a:defRPr/>
              </a:pPr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5" tIns="46473" rIns="92945" bIns="464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45" tIns="46473" rIns="92945" bIns="4647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45" tIns="46473" rIns="92945" bIns="464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81ABFD-AF18-41EA-BE9B-49F915EA2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9" descr="gradient_black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10506348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5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swish_medBlu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0"/>
            <a:ext cx="3554412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/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7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wish_medBlue.png"/>
          <p:cNvPicPr>
            <a:picLocks noChangeAspect="1"/>
          </p:cNvPicPr>
          <p:nvPr userDrawn="1"/>
        </p:nvPicPr>
        <p:blipFill>
          <a:blip r:embed="rId3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91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wish_medBlue.png"/>
          <p:cNvPicPr>
            <a:picLocks noChangeAspect="1"/>
          </p:cNvPicPr>
          <p:nvPr userDrawn="1"/>
        </p:nvPicPr>
        <p:blipFill>
          <a:blip r:embed="rId3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6" descr="PMC_Logo_1C_PMS295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65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8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225" cy="62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blue_Gradi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2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\\BBY1FIL01\PMC_Server\Mkt\marcom\Marcom_2009\2011_Branding_Project\Branding_Project_Creative\Powerpoint\PMC_Corporate_Template\Images\girl_and_tow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wish_medBlue.png"/>
          <p:cNvPicPr>
            <a:picLocks noChangeAspect="1"/>
          </p:cNvPicPr>
          <p:nvPr userDrawn="1"/>
        </p:nvPicPr>
        <p:blipFill>
          <a:blip r:embed="rId3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blue_Gradi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259" b="4666"/>
          <a:stretch>
            <a:fillRect/>
          </a:stretch>
        </p:blipFill>
        <p:spPr bwMode="auto">
          <a:xfrm>
            <a:off x="0" y="3135313"/>
            <a:ext cx="91440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2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53525" cy="6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lue_Gradi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259" b="6612"/>
          <a:stretch>
            <a:fillRect/>
          </a:stretch>
        </p:blipFill>
        <p:spPr bwMode="auto">
          <a:xfrm>
            <a:off x="0" y="35814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48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4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9" descr="gradient_black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10506348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5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swish_medBlu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0"/>
            <a:ext cx="3554412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/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5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9" descr="1050634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gradient_black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swish_medBlu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0"/>
            <a:ext cx="3554412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/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7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MC-Logo-29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8"/>
          <p:cNvSpPr txBox="1">
            <a:spLocks noChangeArrowheads="1"/>
          </p:cNvSpPr>
          <p:nvPr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9" descr="swish_medBlu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FDBAC-287C-4F74-80CA-CCE101189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MC-Logo-29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8"/>
          <p:cNvSpPr txBox="1">
            <a:spLocks noChangeArrowheads="1"/>
          </p:cNvSpPr>
          <p:nvPr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9" descr="swish_medBlu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2140-6A6C-4221-958F-869F43021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9" descr="1050634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gradient_black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swish_medBlu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0"/>
            <a:ext cx="3554412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/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397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MC-Logo-29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8"/>
          <p:cNvSpPr txBox="1">
            <a:spLocks noChangeArrowheads="1"/>
          </p:cNvSpPr>
          <p:nvPr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swish_medBlu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342D1-235A-4F6D-B6B9-FC748D183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2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MC-Logo-29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8"/>
          <p:cNvSpPr txBox="1">
            <a:spLocks noChangeArrowheads="1"/>
          </p:cNvSpPr>
          <p:nvPr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swish_medBlu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28"/>
          <p:cNvSpPr txBox="1">
            <a:spLocks noChangeArrowheads="1"/>
          </p:cNvSpPr>
          <p:nvPr userDrawn="1"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  <p:pic>
        <p:nvPicPr>
          <p:cNvPr id="9" name="Picture 12" descr="PMC-Logo-29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2C19E-6E05-46C4-988D-B1C302D35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05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gradient_black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2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 descr="1050634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lack_Gradient_D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74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wish_medBlue.png"/>
          <p:cNvPicPr>
            <a:picLocks noChangeAspect="1"/>
          </p:cNvPicPr>
          <p:nvPr userDrawn="1"/>
        </p:nvPicPr>
        <p:blipFill>
          <a:blip r:embed="rId3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48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225" cy="62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lue_Gradi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0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48763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lue_Gradi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259"/>
          <a:stretch>
            <a:fillRect/>
          </a:stretch>
        </p:blipFill>
        <p:spPr bwMode="auto">
          <a:xfrm>
            <a:off x="0" y="2779713"/>
            <a:ext cx="9144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9" descr="swish_med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5E109-1C31-4AE0-AF22-92B43E566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9" descr="swish_med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8721B-3CA5-479B-93F6-23DBDECB0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swish_med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E2A8C-F81D-46AC-B6B0-4EB96595F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242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swish_med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0"/>
            <a:ext cx="2803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143000"/>
            <a:ext cx="8686800" cy="19050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28"/>
          <p:cNvSpPr txBox="1">
            <a:spLocks noChangeArrowheads="1"/>
          </p:cNvSpPr>
          <p:nvPr userDrawn="1"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  <p:pic>
        <p:nvPicPr>
          <p:cNvPr id="7" name="Picture 12" descr="PMC-Logo-29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99CF-6F32-4236-B3BD-EA4259C0F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277929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gradient_black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8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105063482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lue_Gradi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259" b="-262"/>
          <a:stretch>
            <a:fillRect/>
          </a:stretch>
        </p:blipFill>
        <p:spPr bwMode="auto">
          <a:xfrm>
            <a:off x="0" y="2781300"/>
            <a:ext cx="9144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579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 descr="1050634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lack_Gradient_D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wish_medBlue.png"/>
          <p:cNvPicPr>
            <a:picLocks noChangeAspect="1"/>
          </p:cNvPicPr>
          <p:nvPr userDrawn="1"/>
        </p:nvPicPr>
        <p:blipFill>
          <a:blip r:embed="rId4">
            <a:lum brigh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-4763"/>
            <a:ext cx="35544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39738" y="5543550"/>
            <a:ext cx="8175625" cy="19050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PMC_Logo_1C_PMS295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6840538" y="5810250"/>
            <a:ext cx="2265362" cy="94456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/>
          <a:lstStyle>
            <a:lvl1pPr algn="l">
              <a:lnSpc>
                <a:spcPts val="2600"/>
              </a:lnSpc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4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8646B9-DFC8-4CD4-A528-D2B539E9A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8" descr="PMC-Logo-29-small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28"/>
          <p:cNvSpPr txBox="1">
            <a:spLocks noChangeArrowheads="1"/>
          </p:cNvSpPr>
          <p:nvPr userDrawn="1"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 kern="1200" cap="all" spc="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0663" indent="-220663" algn="l" rtl="0" eaLnBrk="0" fontAlgn="base" hangingPunct="0">
        <a:spcBef>
          <a:spcPts val="18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60375" indent="-239713" algn="l" rtl="0" eaLnBrk="0" fontAlgn="base" hangingPunct="0">
        <a:spcBef>
          <a:spcPts val="600"/>
        </a:spcBef>
        <a:spcAft>
          <a:spcPct val="0"/>
        </a:spcAft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EDF5C3-C46F-4F16-B326-0D2468EBA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8" descr="PMC-Logo-29-smal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Box 28"/>
          <p:cNvSpPr txBox="1">
            <a:spLocks noChangeArrowheads="1"/>
          </p:cNvSpPr>
          <p:nvPr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 kern="1200" cap="all" spc="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0663" indent="-220663" algn="l" rtl="0" eaLnBrk="0" fontAlgn="base" hangingPunct="0">
        <a:spcBef>
          <a:spcPts val="18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60375" indent="-239713" algn="l" rtl="0" eaLnBrk="0" fontAlgn="base" hangingPunct="0">
        <a:spcBef>
          <a:spcPts val="600"/>
        </a:spcBef>
        <a:spcAft>
          <a:spcPct val="0"/>
        </a:spcAft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FE926-4F54-4856-A706-AFEF88728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7" name="Picture 8" descr="PMC-Logo-29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46800"/>
            <a:ext cx="1441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28"/>
          <p:cNvSpPr txBox="1">
            <a:spLocks noChangeArrowheads="1"/>
          </p:cNvSpPr>
          <p:nvPr/>
        </p:nvSpPr>
        <p:spPr bwMode="auto">
          <a:xfrm>
            <a:off x="361950" y="6629400"/>
            <a:ext cx="16430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/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 kern="1200" cap="all" spc="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0663" indent="-220663" algn="l" rtl="0" eaLnBrk="0" fontAlgn="base" hangingPunct="0">
        <a:spcBef>
          <a:spcPts val="18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60375" indent="-239713" algn="l" rtl="0" eaLnBrk="0" fontAlgn="base" hangingPunct="0">
        <a:spcBef>
          <a:spcPts val="600"/>
        </a:spcBef>
        <a:spcAft>
          <a:spcPct val="0"/>
        </a:spcAft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clvisa.sourceforge.net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by-pv-svn04:24002/svn/PM26_98_11_A/trunk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L&amp;L: PE TCL Characterization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Bertrand</a:t>
            </a:r>
          </a:p>
          <a:p>
            <a:r>
              <a:rPr lang="en-US" dirty="0"/>
              <a:t>June 5, 2015</a:t>
            </a:r>
          </a:p>
        </p:txBody>
      </p:sp>
    </p:spTree>
    <p:extLst>
      <p:ext uri="{BB962C8B-B14F-4D97-AF65-F5344CB8AC3E}">
        <p14:creationId xmlns:p14="http://schemas.microsoft.com/office/powerpoint/2010/main" val="41412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bits using “f” or “</a:t>
            </a:r>
            <a:r>
              <a:rPr lang="en-US" dirty="0" err="1"/>
              <a:t>nameSearch</a:t>
            </a:r>
            <a:r>
              <a:rPr lang="en-US" dirty="0"/>
              <a:t>” commands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57148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9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equipment code is encapsulated into TCL namespaces, the advantage is: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Makes it easy to locate </a:t>
            </a:r>
            <a:r>
              <a:rPr lang="en-US" dirty="0" err="1"/>
              <a:t>procs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copies can be instantiated (control of multiple of the same type of equipment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the power supplies, a consistent API is provided - allows power supplies to be substituted easily.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Equipment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20955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2767012"/>
            <a:ext cx="99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E3631</a:t>
            </a: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2641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8300" y="2734746"/>
            <a:ext cx="99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E3633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"apply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P6V,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1.0,0.3" 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381708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"apply 1.0,0.3" 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36715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Incompatible SCPI commands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241158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E3631 is triple output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Compatible </a:t>
            </a:r>
            <a:r>
              <a:rPr lang="en-US" dirty="0" err="1"/>
              <a:t>tcl</a:t>
            </a:r>
            <a:r>
              <a:rPr lang="en-US" dirty="0"/>
              <a:t> API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88088" y="4828953"/>
            <a:ext cx="296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::AVD::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setVoltCurr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1.0,0.3 </a:t>
            </a:r>
            <a:endParaRPr lang="en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2288" y="4827549"/>
            <a:ext cx="296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::AVD::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setVoltCurr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1.0,0.3 </a:t>
            </a:r>
            <a:endParaRPr lang="en-CA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0400" y="14478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 #1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3721100" y="143148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 #2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7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Namespace(2)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instantiate an equipment, a “new” procedure is used, </a:t>
            </a:r>
            <a:r>
              <a:rPr lang="en-US" dirty="0" err="1"/>
              <a:t>e.g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newE3633A ::AVD::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newE3633A ::VDD:: 4</a:t>
            </a:r>
          </a:p>
          <a:p>
            <a:endParaRPr lang="en-US" dirty="0"/>
          </a:p>
          <a:p>
            <a:r>
              <a:rPr lang="en-US" dirty="0"/>
              <a:t>Some power supplies have multiple outputs, this is specified by an additional argument: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newE3631A ::AVD:: 5 P6V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newE3631A ::VDDO:: 5 P25V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Namespace(3)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namespace a consistent set of procedures are provided: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setVolt</a:t>
            </a:r>
            <a:r>
              <a:rPr lang="en-US" dirty="0"/>
              <a:t>  (output voltage)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setCurrent</a:t>
            </a:r>
            <a:r>
              <a:rPr lang="en-US" dirty="0"/>
              <a:t>  (current limit)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outputOn</a:t>
            </a:r>
            <a:r>
              <a:rPr lang="en-US" dirty="0"/>
              <a:t>/</a:t>
            </a:r>
            <a:r>
              <a:rPr lang="en-US" dirty="0" err="1"/>
              <a:t>outputOff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setCurrentProtection</a:t>
            </a:r>
            <a:r>
              <a:rPr lang="en-US" dirty="0"/>
              <a:t>  (if hardware is not available this is an empty </a:t>
            </a:r>
            <a:r>
              <a:rPr lang="en-US" dirty="0" err="1"/>
              <a:t>proc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Etc..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4495800" cy="269439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/>
              <a:t>Virtual Instrument Software Architecture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VISA is an instrument control library that supports multiple I/O interfaces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Uses the familiar SCPI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21888" y="3342098"/>
            <a:ext cx="20574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VISA </a:t>
            </a:r>
          </a:p>
          <a:p>
            <a:pPr algn="ctr"/>
            <a:r>
              <a:rPr lang="en-US" dirty="0"/>
              <a:t>C-API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3"/>
            <a:endCxn id="8" idx="0"/>
          </p:cNvCxnSpPr>
          <p:nvPr/>
        </p:nvCxnSpPr>
        <p:spPr>
          <a:xfrm flipH="1">
            <a:off x="2503081" y="4057546"/>
            <a:ext cx="1920106" cy="1492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83931" y="5550195"/>
            <a:ext cx="16383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GPIB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95308" y="4180298"/>
            <a:ext cx="629092" cy="73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02738" y="4894486"/>
            <a:ext cx="16383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5" idx="4"/>
            <a:endCxn id="16" idx="0"/>
          </p:cNvCxnSpPr>
          <p:nvPr/>
        </p:nvCxnSpPr>
        <p:spPr>
          <a:xfrm>
            <a:off x="5150588" y="4180298"/>
            <a:ext cx="74028" cy="1428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05466" y="5608674"/>
            <a:ext cx="16383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  <a:endParaRPr lang="en-CA" dirty="0"/>
          </a:p>
        </p:txBody>
      </p:sp>
      <p:sp>
        <p:nvSpPr>
          <p:cNvPr id="19" name="Oval 18"/>
          <p:cNvSpPr/>
          <p:nvPr/>
        </p:nvSpPr>
        <p:spPr>
          <a:xfrm>
            <a:off x="5556619" y="4997302"/>
            <a:ext cx="16383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PXI</a:t>
            </a:r>
            <a:endParaRPr lang="en-CA" dirty="0"/>
          </a:p>
        </p:txBody>
      </p:sp>
      <p:cxnSp>
        <p:nvCxnSpPr>
          <p:cNvPr id="21" name="Straight Arrow Connector 20"/>
          <p:cNvCxnSpPr>
            <a:stCxn id="5" idx="5"/>
            <a:endCxn id="19" idx="0"/>
          </p:cNvCxnSpPr>
          <p:nvPr/>
        </p:nvCxnSpPr>
        <p:spPr>
          <a:xfrm>
            <a:off x="5877989" y="4057546"/>
            <a:ext cx="497780" cy="93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94919" y="5671583"/>
            <a:ext cx="16383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endParaRPr lang="en-CA" dirty="0"/>
          </a:p>
        </p:txBody>
      </p:sp>
      <p:cxnSp>
        <p:nvCxnSpPr>
          <p:cNvPr id="30" name="Straight Arrow Connector 29"/>
          <p:cNvCxnSpPr>
            <a:stCxn id="5" idx="6"/>
            <a:endCxn id="29" idx="0"/>
          </p:cNvCxnSpPr>
          <p:nvPr/>
        </p:nvCxnSpPr>
        <p:spPr>
          <a:xfrm>
            <a:off x="6179288" y="3761198"/>
            <a:ext cx="1834781" cy="191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4"/>
            <a:endCxn id="5" idx="0"/>
          </p:cNvCxnSpPr>
          <p:nvPr/>
        </p:nvCxnSpPr>
        <p:spPr>
          <a:xfrm>
            <a:off x="5150588" y="2911957"/>
            <a:ext cx="0" cy="430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298742" y="2208028"/>
            <a:ext cx="1703692" cy="7039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TCL VISA wrapper</a:t>
            </a:r>
            <a:endParaRPr lang="en-CA" dirty="0"/>
          </a:p>
        </p:txBody>
      </p:sp>
      <p:sp>
        <p:nvSpPr>
          <p:cNvPr id="61" name="Oval 60"/>
          <p:cNvSpPr/>
          <p:nvPr/>
        </p:nvSpPr>
        <p:spPr>
          <a:xfrm>
            <a:off x="4423187" y="1219200"/>
            <a:ext cx="1454802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script</a:t>
            </a:r>
            <a:endParaRPr lang="en-CA" dirty="0"/>
          </a:p>
        </p:txBody>
      </p:sp>
      <p:cxnSp>
        <p:nvCxnSpPr>
          <p:cNvPr id="65" name="Straight Arrow Connector 64"/>
          <p:cNvCxnSpPr>
            <a:stCxn id="61" idx="4"/>
            <a:endCxn id="35" idx="0"/>
          </p:cNvCxnSpPr>
          <p:nvPr/>
        </p:nvCxnSpPr>
        <p:spPr>
          <a:xfrm>
            <a:off x="5150588" y="1752600"/>
            <a:ext cx="0" cy="455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7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Visa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TCL-VISA library is an open source library:</a:t>
            </a:r>
          </a:p>
          <a:p>
            <a:r>
              <a:rPr lang="en-US" u="sng" dirty="0">
                <a:hlinkClick r:id="rId2"/>
              </a:rPr>
              <a:t>http://tclvisa.sourceforge.net/</a:t>
            </a:r>
            <a:endParaRPr lang="en-US" dirty="0"/>
          </a:p>
          <a:p>
            <a:r>
              <a:rPr lang="en-US" dirty="0"/>
              <a:t>Some in-house </a:t>
            </a:r>
            <a:r>
              <a:rPr lang="en-US" dirty="0" err="1"/>
              <a:t>tcl</a:t>
            </a:r>
            <a:r>
              <a:rPr lang="en-US" dirty="0"/>
              <a:t> wrapper code is provided to create backwards compatible ::</a:t>
            </a:r>
            <a:r>
              <a:rPr lang="en-US" dirty="0" err="1"/>
              <a:t>gpib</a:t>
            </a:r>
            <a:r>
              <a:rPr lang="en-US" dirty="0"/>
              <a:t>::* commands.</a:t>
            </a:r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r>
              <a:rPr lang="en-US" dirty="0"/>
              <a:t>	The visa32.dll needs to be installed on the lab PC. (Is installed by Agilent Connection Expert, or National Instrument’s software).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TCLVISA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TCLVISA uses </a:t>
            </a:r>
            <a:r>
              <a:rPr lang="en-US" dirty="0" err="1"/>
              <a:t>tcl’s</a:t>
            </a:r>
            <a:r>
              <a:rPr lang="en-US" dirty="0"/>
              <a:t> channel I/O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has an open command which returns a file handle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You then use the familiar puts, gets, read &amp; close commands</a:t>
            </a:r>
            <a:endParaRPr lang="en-CA" dirty="0"/>
          </a:p>
          <a:p>
            <a:pPr>
              <a:spcBef>
                <a:spcPts val="0"/>
              </a:spcBef>
            </a:pP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/>
              <a:t>Example visa transaction:</a:t>
            </a:r>
          </a:p>
          <a:p>
            <a:pPr>
              <a:spcBef>
                <a:spcPts val="0"/>
              </a:spcBef>
            </a:pPr>
            <a:endParaRPr lang="en-CA" dirty="0"/>
          </a:p>
          <a:p>
            <a:pPr>
              <a:spcBef>
                <a:spcPts val="0"/>
              </a:spcBef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set vi [::visa::open $::visa::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VisaAddress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puts $vi "*IDN?"</a:t>
            </a:r>
          </a:p>
          <a:p>
            <a:pPr>
              <a:spcBef>
                <a:spcPts val="0"/>
              </a:spcBef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set ret [gets $vi]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puts "Instrument IDN is: $ret"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close $vi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Visa Library (PE enhancements)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The legacy </a:t>
            </a:r>
            <a:r>
              <a:rPr lang="en-US" dirty="0" err="1"/>
              <a:t>IBWrite</a:t>
            </a:r>
            <a:r>
              <a:rPr lang="en-US" dirty="0"/>
              <a:t>/</a:t>
            </a:r>
            <a:r>
              <a:rPr lang="en-US" dirty="0" err="1"/>
              <a:t>IBQuery</a:t>
            </a:r>
            <a:r>
              <a:rPr lang="en-US" dirty="0"/>
              <a:t>/</a:t>
            </a:r>
            <a:r>
              <a:rPr lang="en-US" dirty="0" err="1"/>
              <a:t>IBRead</a:t>
            </a:r>
            <a:r>
              <a:rPr lang="en-US" dirty="0"/>
              <a:t> command updates: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 accepts visa addresses in addition to the raw GPIB address.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::</a:t>
            </a:r>
            <a:r>
              <a:rPr lang="en-US" dirty="0" err="1"/>
              <a:t>gpib</a:t>
            </a:r>
            <a:r>
              <a:rPr lang="en-US" dirty="0"/>
              <a:t>::</a:t>
            </a:r>
            <a:r>
              <a:rPr lang="en-US" dirty="0" err="1"/>
              <a:t>disable_remote_mode</a:t>
            </a:r>
            <a:r>
              <a:rPr lang="en-US" dirty="0"/>
              <a:t>, controls whether access to the GPIB equipment is done in remote mode (= 0, default) or local mode (=1)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Variable ::</a:t>
            </a:r>
            <a:r>
              <a:rPr lang="en-US" dirty="0" err="1"/>
              <a:t>gpib</a:t>
            </a:r>
            <a:r>
              <a:rPr lang="en-US" dirty="0"/>
              <a:t>::</a:t>
            </a:r>
            <a:r>
              <a:rPr lang="en-US" dirty="0" err="1"/>
              <a:t>timeout_ms</a:t>
            </a:r>
            <a:r>
              <a:rPr lang="en-US" dirty="0"/>
              <a:t> controls the timeout period (default is 5000ms).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command ::</a:t>
            </a:r>
            <a:r>
              <a:rPr lang="en-US" dirty="0" err="1"/>
              <a:t>gpib</a:t>
            </a:r>
            <a:r>
              <a:rPr lang="en-US" dirty="0"/>
              <a:t>::</a:t>
            </a:r>
            <a:r>
              <a:rPr lang="en-US" dirty="0" err="1"/>
              <a:t>send_all_to_local</a:t>
            </a:r>
            <a:r>
              <a:rPr lang="en-US" dirty="0"/>
              <a:t> puts GPIB connected equipment into local mode.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Visa Library(Visa addresses)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USB Visa address:</a:t>
            </a:r>
          </a:p>
          <a:p>
            <a:r>
              <a:rPr lang="en-US" dirty="0"/>
              <a:t>USB0::0x0957::0x5010::MY49101016::INSTR</a:t>
            </a:r>
          </a:p>
          <a:p>
            <a:endParaRPr lang="en-US" dirty="0"/>
          </a:p>
          <a:p>
            <a:r>
              <a:rPr lang="en-US" dirty="0"/>
              <a:t>USB0  == USB connected (other possibilities are GPIB, TCPIP, ASRL) </a:t>
            </a:r>
          </a:p>
          <a:p>
            <a:r>
              <a:rPr lang="en-US" dirty="0"/>
              <a:t>0x0957 == Agilent Mfg ID</a:t>
            </a:r>
          </a:p>
          <a:p>
            <a:r>
              <a:rPr lang="en-US" dirty="0"/>
              <a:t>0x5010 == J-BERT N4903B Model ID</a:t>
            </a:r>
          </a:p>
          <a:p>
            <a:r>
              <a:rPr lang="en-US" dirty="0"/>
              <a:t>MY49101016 == Serial number</a:t>
            </a:r>
          </a:p>
          <a:p>
            <a:r>
              <a:rPr lang="en-US" dirty="0"/>
              <a:t>INSTR == this is an instrument (other possibility is INTFC, for e.g. the </a:t>
            </a:r>
            <a:r>
              <a:rPr lang="en-US" dirty="0" err="1"/>
              <a:t>gpib</a:t>
            </a:r>
            <a:r>
              <a:rPr lang="en-US" dirty="0"/>
              <a:t> interface controller)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PE_COMMON Vault TCL scripts</a:t>
            </a:r>
          </a:p>
          <a:p>
            <a:pPr lvl="2">
              <a:buFontTx/>
              <a:buChar char="-"/>
            </a:pPr>
            <a:r>
              <a:rPr lang="en-US" dirty="0"/>
              <a:t>Register namespace</a:t>
            </a:r>
          </a:p>
          <a:p>
            <a:pPr lvl="2">
              <a:buFontTx/>
              <a:buChar char="-"/>
            </a:pPr>
            <a:r>
              <a:rPr lang="en-US" dirty="0"/>
              <a:t>Equipment Namespace</a:t>
            </a:r>
          </a:p>
          <a:p>
            <a:pPr lvl="2">
              <a:buFontTx/>
              <a:buChar char="-"/>
            </a:pPr>
            <a:r>
              <a:rPr lang="en-US" dirty="0"/>
              <a:t>Visa</a:t>
            </a:r>
          </a:p>
          <a:p>
            <a:pPr lvl="2">
              <a:buFontTx/>
              <a:buChar char="-"/>
            </a:pPr>
            <a:r>
              <a:rPr lang="en-US" dirty="0"/>
              <a:t>Bit manipulation</a:t>
            </a:r>
          </a:p>
          <a:p>
            <a:pPr lvl="1">
              <a:buFontTx/>
              <a:buChar char="-"/>
            </a:pPr>
            <a:r>
              <a:rPr lang="en-US" dirty="0"/>
              <a:t>Other TCL Scripts</a:t>
            </a:r>
          </a:p>
          <a:p>
            <a:pPr lvl="2">
              <a:buFontTx/>
              <a:buChar char="-"/>
            </a:pPr>
            <a:r>
              <a:rPr lang="en-US" dirty="0"/>
              <a:t>Teacup command</a:t>
            </a:r>
          </a:p>
          <a:p>
            <a:pPr lvl="2">
              <a:buFontTx/>
              <a:buChar char="-"/>
            </a:pPr>
            <a:r>
              <a:rPr lang="en-US" dirty="0"/>
              <a:t>Controlling Windows apps (COM)</a:t>
            </a:r>
          </a:p>
          <a:p>
            <a:pPr lvl="2">
              <a:buFontTx/>
              <a:buChar char="-"/>
            </a:pPr>
            <a:r>
              <a:rPr lang="en-US" dirty="0"/>
              <a:t>Controlling other TCL instances.</a:t>
            </a:r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3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Visa Library(Visa addresses)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Visa Address</a:t>
            </a:r>
            <a:endParaRPr lang="en-US" dirty="0"/>
          </a:p>
          <a:p>
            <a:r>
              <a:rPr lang="en-US" dirty="0"/>
              <a:t>This will return a list of all connected equipment: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::visa::find $::visa::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"?*" </a:t>
            </a:r>
          </a:p>
          <a:p>
            <a:r>
              <a:rPr lang="en-US" dirty="0"/>
              <a:t>Or a convenient alternative: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gpib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find_all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match a specific instrument: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::visa::find $::visa::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"USB?*::0x0957::0x5010?*"  </a:t>
            </a:r>
            <a:r>
              <a:rPr lang="en-US" dirty="0"/>
              <a:t>-&gt; this finds all USB connected J-BERTS</a:t>
            </a:r>
          </a:p>
          <a:p>
            <a:r>
              <a:rPr lang="en-US" dirty="0"/>
              <a:t>	(?*  is VISA </a:t>
            </a:r>
            <a:r>
              <a:rPr lang="en-US" dirty="0" err="1"/>
              <a:t>regexp</a:t>
            </a:r>
            <a:r>
              <a:rPr lang="en-US" dirty="0"/>
              <a:t> syntax meaning match one or more chars)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TCL internally represents integers using signed 32bit </a:t>
            </a:r>
            <a:r>
              <a:rPr lang="en-US" dirty="0" err="1"/>
              <a:t>ints</a:t>
            </a:r>
            <a:r>
              <a:rPr lang="en-US" dirty="0"/>
              <a:t> (2’s compliment)</a:t>
            </a:r>
          </a:p>
          <a:p>
            <a:r>
              <a:rPr lang="en-US" dirty="0"/>
              <a:t>For values too large for 32bits it uses a “</a:t>
            </a:r>
            <a:r>
              <a:rPr lang="en-US" dirty="0" err="1"/>
              <a:t>bignum</a:t>
            </a:r>
            <a:r>
              <a:rPr lang="en-US" dirty="0"/>
              <a:t>” format.</a:t>
            </a:r>
          </a:p>
          <a:p>
            <a:r>
              <a:rPr lang="en-US" dirty="0"/>
              <a:t>Values are converted between </a:t>
            </a:r>
            <a:r>
              <a:rPr lang="en-US" dirty="0" err="1"/>
              <a:t>Bignum</a:t>
            </a:r>
            <a:r>
              <a:rPr lang="en-US" dirty="0"/>
              <a:t>/int32 automatically as-need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2" y="3505200"/>
            <a:ext cx="6096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47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convert to “hex” or “binary”?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Hex and binary are </a:t>
            </a:r>
            <a:r>
              <a:rPr lang="en-US" dirty="0" err="1"/>
              <a:t>ascii</a:t>
            </a:r>
            <a:r>
              <a:rPr lang="en-US" dirty="0"/>
              <a:t> string representation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You need the </a:t>
            </a:r>
            <a:r>
              <a:rPr lang="en-US" dirty="0" err="1"/>
              <a:t>tcl</a:t>
            </a:r>
            <a:r>
              <a:rPr lang="en-US" dirty="0"/>
              <a:t> equivalent of </a:t>
            </a:r>
            <a:r>
              <a:rPr lang="en-US" dirty="0" err="1"/>
              <a:t>sprintf</a:t>
            </a:r>
            <a:r>
              <a:rPr lang="en-US" dirty="0"/>
              <a:t>:  “format”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Format specified is almost identical to C’s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Tcl8.6.x adds %b for binary</a:t>
            </a:r>
          </a:p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64198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03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convert back from these string representation?</a:t>
            </a:r>
          </a:p>
          <a:p>
            <a:pPr>
              <a:buFontTx/>
              <a:buChar char="-"/>
            </a:pPr>
            <a:r>
              <a:rPr lang="en-US" dirty="0"/>
              <a:t>TCL accepts inputs like “0b0101” “0x1A32” almost everywhere a number is expected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64" y="3276600"/>
            <a:ext cx="64293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42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Many legacy PMC integer formatting scripts are not needed</a:t>
            </a:r>
          </a:p>
          <a:p>
            <a:pPr>
              <a:buFontTx/>
              <a:buChar char="-"/>
            </a:pPr>
            <a:r>
              <a:rPr lang="en-US" dirty="0"/>
              <a:t>They are also buggy, slow, and don’t support </a:t>
            </a:r>
            <a:r>
              <a:rPr lang="en-US" dirty="0" err="1"/>
              <a:t>Bignum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Some example names of these scripts that occasionally remake a reappearance:</a:t>
            </a:r>
          </a:p>
          <a:p>
            <a:pPr>
              <a:buFontTx/>
              <a:buChar char="-"/>
            </a:pPr>
            <a:r>
              <a:rPr lang="en-US" dirty="0"/>
              <a:t>dec2bin, bin2dec, dec2hex, hex2dec, hexNibble2binNibble, binNibble2hexNibble, hexReg2binReg, binReg2hexReg</a:t>
            </a:r>
          </a:p>
          <a:p>
            <a:pPr>
              <a:buFontTx/>
              <a:buChar char="-"/>
            </a:pPr>
            <a:r>
              <a:rPr lang="en-US" dirty="0"/>
              <a:t>For </a:t>
            </a:r>
            <a:r>
              <a:rPr lang="en-US" dirty="0" err="1"/>
              <a:t>tcl</a:t>
            </a:r>
            <a:r>
              <a:rPr lang="en-US" dirty="0"/>
              <a:t> 8.5.x, dec2bin is required as format did not have “%b”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8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compliment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provided for 2’s compliment sign extension and contraction (“extend2scomp” and “contract2scomp”)</a:t>
            </a:r>
          </a:p>
          <a:p>
            <a:pPr>
              <a:buFontTx/>
              <a:buChar char="-"/>
            </a:pPr>
            <a:r>
              <a:rPr lang="en-US" dirty="0"/>
              <a:t>Contraction is straight forward (drop MSBs - AND with a mask).</a:t>
            </a:r>
          </a:p>
          <a:p>
            <a:pPr>
              <a:buFontTx/>
              <a:buChar char="-"/>
            </a:pPr>
            <a:r>
              <a:rPr lang="en-US" dirty="0"/>
              <a:t>Extension requires replication of the sign bit into the MSBs</a:t>
            </a:r>
          </a:p>
          <a:p>
            <a:endParaRPr lang="en-US" dirty="0"/>
          </a:p>
          <a:p>
            <a:r>
              <a:rPr lang="en-US" dirty="0"/>
              <a:t>Example sign extension: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24000" y="4484613"/>
            <a:ext cx="4419600" cy="581025"/>
            <a:chOff x="2381693" y="2897594"/>
            <a:chExt cx="4419600" cy="5810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693" y="2897594"/>
              <a:ext cx="44196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4191000" y="3188106"/>
              <a:ext cx="1143000" cy="152400"/>
              <a:chOff x="4191000" y="3429000"/>
              <a:chExt cx="1143000" cy="15240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>
                <a:off x="4191000" y="3429000"/>
                <a:ext cx="11430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105400" y="3429000"/>
                <a:ext cx="228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265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compliment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768"/>
            <a:ext cx="8229600" cy="4525963"/>
          </a:xfrm>
        </p:spPr>
        <p:txBody>
          <a:bodyPr/>
          <a:lstStyle/>
          <a:p>
            <a:r>
              <a:rPr lang="en-US" dirty="0"/>
              <a:t>Example usage: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functions are provided for sign-magnitude formats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1883735"/>
            <a:ext cx="6438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4" y="4648200"/>
            <a:ext cx="64293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54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scripts in PE Vault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puts_colour.tcl</a:t>
            </a:r>
            <a:r>
              <a:rPr lang="en-US" dirty="0"/>
              <a:t>  -&gt; </a:t>
            </a:r>
            <a:r>
              <a:rPr lang="en-US" dirty="0" err="1"/>
              <a:t>colour</a:t>
            </a:r>
            <a:r>
              <a:rPr lang="en-US" dirty="0"/>
              <a:t> printing to the console (you can also change font)</a:t>
            </a:r>
          </a:p>
          <a:p>
            <a:r>
              <a:rPr lang="en-US" dirty="0" err="1"/>
              <a:t>try.tcl</a:t>
            </a:r>
            <a:r>
              <a:rPr lang="en-US" dirty="0"/>
              <a:t>   -&gt; a </a:t>
            </a:r>
            <a:r>
              <a:rPr lang="en-US" dirty="0" err="1"/>
              <a:t>backport</a:t>
            </a:r>
            <a:r>
              <a:rPr lang="en-US" dirty="0"/>
              <a:t> for tcl8.5.x of the “try” command (8.6.x)</a:t>
            </a:r>
          </a:p>
          <a:p>
            <a:r>
              <a:rPr lang="en-US" dirty="0" err="1"/>
              <a:t>simpleplot.tcl</a:t>
            </a:r>
            <a:r>
              <a:rPr lang="en-US" dirty="0"/>
              <a:t>   -&gt; for making quick &amp; dirty XY-plots, etc.</a:t>
            </a:r>
          </a:p>
          <a:p>
            <a:r>
              <a:rPr lang="en-US" dirty="0" err="1"/>
              <a:t>svn.tcl</a:t>
            </a:r>
            <a:r>
              <a:rPr lang="en-US" dirty="0"/>
              <a:t>  -&gt; check and warn users if their local </a:t>
            </a:r>
            <a:r>
              <a:rPr lang="en-US" dirty="0" err="1"/>
              <a:t>svn</a:t>
            </a:r>
            <a:r>
              <a:rPr lang="en-US" dirty="0"/>
              <a:t> copy is outdated.</a:t>
            </a:r>
          </a:p>
          <a:p>
            <a:r>
              <a:rPr lang="en-US" dirty="0" err="1"/>
              <a:t>pe_tkcon.tcl</a:t>
            </a:r>
            <a:r>
              <a:rPr lang="en-US" dirty="0"/>
              <a:t>  -&gt; adds improved tab-</a:t>
            </a:r>
            <a:r>
              <a:rPr lang="en-US" dirty="0" err="1"/>
              <a:t>autocompletion</a:t>
            </a:r>
            <a:r>
              <a:rPr lang="en-US" dirty="0"/>
              <a:t>, other </a:t>
            </a:r>
            <a:r>
              <a:rPr lang="en-US" dirty="0" err="1"/>
              <a:t>tkcon</a:t>
            </a:r>
            <a:r>
              <a:rPr lang="en-US" dirty="0"/>
              <a:t> improvements</a:t>
            </a:r>
          </a:p>
          <a:p>
            <a:r>
              <a:rPr lang="en-US" dirty="0" err="1"/>
              <a:t>Parse_args.tcl</a:t>
            </a:r>
            <a:r>
              <a:rPr lang="en-US" dirty="0"/>
              <a:t> -&gt; A copy of CBU PV’s command argument parser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TCL packages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8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additional TCL 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ActiveState</a:t>
            </a:r>
            <a:r>
              <a:rPr lang="en-US" dirty="0"/>
              <a:t> TCL has a large collection of optional packages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Manage these with windows “teacup.exe” command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has subcommands for search, install, remove, update. </a:t>
            </a:r>
          </a:p>
          <a:p>
            <a:r>
              <a:rPr lang="en-US" dirty="0"/>
              <a:t>Example: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teacup search &lt;search string&gt;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teacup install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at PMC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TCL used +10 years in PE, adopted from PV groups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Also used in by PD for controlling simulators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BWD is moving to python (but still need TCL for ATP </a:t>
            </a:r>
            <a:r>
              <a:rPr lang="en-US" dirty="0" err="1"/>
              <a:t>cmd</a:t>
            </a:r>
            <a:r>
              <a:rPr lang="en-US" dirty="0"/>
              <a:t> file generation)</a:t>
            </a:r>
          </a:p>
          <a:p>
            <a:pPr marL="0" indent="0">
              <a:spcBef>
                <a:spcPts val="1200"/>
              </a:spcBef>
            </a:pPr>
            <a:r>
              <a:rPr lang="en-US" dirty="0"/>
              <a:t>Pros: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Interactive, the “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..” prefix style is similar to a </a:t>
            </a:r>
            <a:r>
              <a:rPr lang="en-US" dirty="0" err="1"/>
              <a:t>unix</a:t>
            </a:r>
            <a:r>
              <a:rPr lang="en-US" dirty="0"/>
              <a:t> shell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Very dynamic (ex: functions can be redefined, deleted, renamed)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Very permissive BSD style license.</a:t>
            </a:r>
          </a:p>
          <a:p>
            <a:pPr marL="0" indent="0">
              <a:spcBef>
                <a:spcPts val="1200"/>
              </a:spcBef>
            </a:pPr>
            <a:r>
              <a:rPr lang="en-US" dirty="0"/>
              <a:t>Cons: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Has been falling out of popularity for many years.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..” prefix style is unlike other programming languages</a:t>
            </a:r>
          </a:p>
          <a:p>
            <a:pPr>
              <a:spcBef>
                <a:spcPts val="1200"/>
              </a:spcBef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Windows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418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TCOM  - TCL interface to window’s COM interface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control windows apps (excel, word, </a:t>
            </a:r>
            <a:r>
              <a:rPr lang="en-US" dirty="0" err="1"/>
              <a:t>etc</a:t>
            </a:r>
            <a:r>
              <a:rPr lang="en-US" dirty="0"/>
              <a:t>) from </a:t>
            </a:r>
            <a:r>
              <a:rPr lang="en-US" dirty="0" err="1"/>
              <a:t>tcl</a:t>
            </a:r>
            <a:endParaRPr lang="en-US" dirty="0"/>
          </a:p>
          <a:p>
            <a:pPr>
              <a:spcBef>
                <a:spcPts val="1200"/>
              </a:spcBef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399"/>
            <a:ext cx="7534275" cy="411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24193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03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another TCL instance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use case:</a:t>
            </a:r>
          </a:p>
          <a:p>
            <a:r>
              <a:rPr lang="en-US" dirty="0"/>
              <a:t>	Digi120G char required automation of PV’s setup (for </a:t>
            </a:r>
            <a:r>
              <a:rPr lang="en-US" dirty="0" err="1"/>
              <a:t>datapath</a:t>
            </a:r>
            <a:r>
              <a:rPr lang="en-US" dirty="0"/>
              <a:t> timing screens)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2971800"/>
            <a:ext cx="1143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 Char board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09600" y="2895600"/>
            <a:ext cx="1143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PV </a:t>
            </a:r>
            <a:r>
              <a:rPr lang="en-US" sz="1200" dirty="0" err="1"/>
              <a:t>comExpress</a:t>
            </a:r>
            <a:endParaRPr lang="en-US" sz="1200" dirty="0"/>
          </a:p>
          <a:p>
            <a:pPr algn="ctr"/>
            <a:r>
              <a:rPr lang="en-US" sz="1200" dirty="0"/>
              <a:t>(Linux)</a:t>
            </a:r>
            <a:endParaRPr lang="en-CA" sz="1200" dirty="0"/>
          </a:p>
        </p:txBody>
      </p:sp>
      <p:sp>
        <p:nvSpPr>
          <p:cNvPr id="7" name="Right Arrow 6"/>
          <p:cNvSpPr/>
          <p:nvPr/>
        </p:nvSpPr>
        <p:spPr>
          <a:xfrm>
            <a:off x="1752600" y="32004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PCIe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477000" y="2842437"/>
            <a:ext cx="1143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 Lab PC</a:t>
            </a:r>
            <a:endParaRPr lang="en-CA" sz="1200" dirty="0"/>
          </a:p>
        </p:txBody>
      </p:sp>
      <p:sp>
        <p:nvSpPr>
          <p:cNvPr id="10" name="Left Arrow 9"/>
          <p:cNvSpPr/>
          <p:nvPr/>
        </p:nvSpPr>
        <p:spPr>
          <a:xfrm>
            <a:off x="4343400" y="3276600"/>
            <a:ext cx="2133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JTAG/I2C</a:t>
            </a:r>
            <a:endParaRPr lang="en-CA" dirty="0"/>
          </a:p>
        </p:txBody>
      </p:sp>
      <p:cxnSp>
        <p:nvCxnSpPr>
          <p:cNvPr id="12" name="Elbow Connector 11"/>
          <p:cNvCxnSpPr>
            <a:stCxn id="8" idx="2"/>
            <a:endCxn id="6" idx="2"/>
          </p:cNvCxnSpPr>
          <p:nvPr/>
        </p:nvCxnSpPr>
        <p:spPr>
          <a:xfrm rot="5400000">
            <a:off x="4088219" y="1002118"/>
            <a:ext cx="53163" cy="5867400"/>
          </a:xfrm>
          <a:prstGeom prst="bentConnector3">
            <a:avLst>
              <a:gd name="adj1" fmla="val 2089997"/>
            </a:avLst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041122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TCL On Lab PC controlled 2</a:t>
            </a:r>
            <a:r>
              <a:rPr lang="en-US" baseline="30000" dirty="0"/>
              <a:t>nd</a:t>
            </a:r>
            <a:r>
              <a:rPr lang="en-US" dirty="0"/>
              <a:t> TCL instance running on </a:t>
            </a:r>
            <a:r>
              <a:rPr lang="en-US" dirty="0" err="1"/>
              <a:t>ComExpress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46159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(Lab network)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75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another TCL instance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comm</a:t>
            </a:r>
            <a:r>
              <a:rPr lang="en-US" dirty="0"/>
              <a:t>” package: commands from the top console are executed in the second console.</a:t>
            </a:r>
          </a:p>
          <a:p>
            <a:r>
              <a:rPr lang="en-US" dirty="0"/>
              <a:t>Note: May need to brace with { } to avoid substitution before sending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5" y="3124200"/>
            <a:ext cx="64484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9" y="4648200"/>
            <a:ext cx="77914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03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opened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Common lab user frustration: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	Script crashes before closing a file handle.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	File is locked, unable to delete or move file without killing </a:t>
            </a:r>
            <a:r>
              <a:rPr lang="en-US" dirty="0" err="1"/>
              <a:t>tcl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Solution: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77" y="3962400"/>
            <a:ext cx="6381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892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PE_COMMON Vault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 “Common” SVN vault is located here:</a:t>
            </a:r>
          </a:p>
          <a:p>
            <a:r>
              <a:rPr lang="en-US" dirty="0">
                <a:hlinkClick r:id="rId2"/>
              </a:rPr>
              <a:t>http://bby-pv-svn04:24002/svn/PM26_98_11_A/trunk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contains a master copy of generic TCL that’s needed for most projects:</a:t>
            </a:r>
          </a:p>
          <a:p>
            <a:pPr>
              <a:buFontTx/>
              <a:buChar char="-"/>
            </a:pPr>
            <a:r>
              <a:rPr lang="en-US" dirty="0"/>
              <a:t>USB dongle drivers (</a:t>
            </a:r>
            <a:r>
              <a:rPr lang="en-US" dirty="0" err="1"/>
              <a:t>jtag</a:t>
            </a:r>
            <a:r>
              <a:rPr lang="en-US" dirty="0"/>
              <a:t>, SPI, I2C/TWI)</a:t>
            </a:r>
          </a:p>
          <a:p>
            <a:pPr>
              <a:buFontTx/>
              <a:buChar char="-"/>
            </a:pPr>
            <a:r>
              <a:rPr lang="en-US" dirty="0"/>
              <a:t>Equipment control library</a:t>
            </a:r>
          </a:p>
          <a:p>
            <a:pPr>
              <a:buFontTx/>
              <a:buChar char="-"/>
            </a:pPr>
            <a:r>
              <a:rPr lang="en-US" dirty="0"/>
              <a:t>Standard register namespace lookup code</a:t>
            </a:r>
          </a:p>
          <a:p>
            <a:pPr>
              <a:buFontTx/>
              <a:buChar char="-"/>
            </a:pPr>
            <a:r>
              <a:rPr lang="en-US" dirty="0"/>
              <a:t>Libraries for bit manipulation, </a:t>
            </a:r>
            <a:r>
              <a:rPr lang="en-US" dirty="0" err="1"/>
              <a:t>puts_colour</a:t>
            </a:r>
            <a:r>
              <a:rPr lang="en-US" dirty="0"/>
              <a:t>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PE_COMMON Vault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Populating a new project vault with these scripts?</a:t>
            </a:r>
          </a:p>
          <a:p>
            <a:pPr>
              <a:buFontTx/>
              <a:buChar char="-"/>
            </a:pPr>
            <a:r>
              <a:rPr lang="en-US" dirty="0"/>
              <a:t>Keep it simple: copy a snapshot into your project vault</a:t>
            </a:r>
          </a:p>
          <a:p>
            <a:pPr>
              <a:buFontTx/>
              <a:buChar char="-"/>
            </a:pPr>
            <a:r>
              <a:rPr lang="en-US" dirty="0"/>
              <a:t>If you have improvements, commit it back up stream to the common vault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 register namespace code has a few important features for us:</a:t>
            </a:r>
          </a:p>
          <a:p>
            <a:pPr>
              <a:buFontTx/>
              <a:buChar char="-"/>
            </a:pPr>
            <a:r>
              <a:rPr lang="en-US" dirty="0"/>
              <a:t>export to tester command files</a:t>
            </a:r>
          </a:p>
          <a:p>
            <a:pPr>
              <a:buFontTx/>
              <a:buChar char="-"/>
            </a:pPr>
            <a:r>
              <a:rPr lang="en-US" dirty="0"/>
              <a:t>“Offline” mode (for </a:t>
            </a:r>
            <a:r>
              <a:rPr lang="en-US" dirty="0" err="1"/>
              <a:t>resim</a:t>
            </a:r>
            <a:r>
              <a:rPr lang="en-US" dirty="0"/>
              <a:t> </a:t>
            </a:r>
            <a:r>
              <a:rPr lang="en-US" dirty="0" err="1"/>
              <a:t>testbench</a:t>
            </a:r>
            <a:r>
              <a:rPr lang="en-US" dirty="0"/>
              <a:t> before silicon)</a:t>
            </a:r>
          </a:p>
          <a:p>
            <a:pPr marL="0" indent="0"/>
            <a:endParaRPr lang="en-US" dirty="0"/>
          </a:p>
          <a:p>
            <a:pPr marL="0" indent="0">
              <a:spcBef>
                <a:spcPts val="120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BLOCK::SUBBLOCK::REG::BIT</a:t>
            </a:r>
          </a:p>
          <a:p>
            <a:pPr marL="0" indent="0">
              <a:spcBef>
                <a:spcPts val="1200"/>
              </a:spcBef>
            </a:pP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wrRd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BLOCK::SUBBLOCK::REG::BIT 0x1234</a:t>
            </a:r>
          </a:p>
          <a:p>
            <a:pPr marL="0" indent="0">
              <a:spcBef>
                <a:spcPts val="1200"/>
              </a:spcBef>
            </a:pPr>
            <a:endParaRPr lang="en-CA" sz="1600" dirty="0">
              <a:latin typeface="Courier New" pitchFamily="49" charset="0"/>
              <a:cs typeface="Courier New" pitchFamily="49" charset="0"/>
            </a:endParaRP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fan-out rules are not currently well documented:</a:t>
            </a:r>
          </a:p>
          <a:p>
            <a:endParaRPr lang="en-US" dirty="0"/>
          </a:p>
          <a:p>
            <a:r>
              <a:rPr lang="en-US" dirty="0"/>
              <a:t>Read/write to range of instances:</a:t>
            </a:r>
            <a:endParaRPr lang="en-CA" dirty="0"/>
          </a:p>
          <a:p>
            <a:r>
              <a:rPr lang="en-CA" dirty="0"/>
              <a:t>::DEV_TOP::C8_SERDES(</a:t>
            </a:r>
            <a:r>
              <a:rPr lang="en-CA" dirty="0">
                <a:solidFill>
                  <a:srgbClr val="FF0000"/>
                </a:solidFill>
              </a:rPr>
              <a:t>0:7</a:t>
            </a:r>
            <a:r>
              <a:rPr lang="en-CA" dirty="0"/>
              <a:t>)::CNI_UNI_TXRX_MTSB</a:t>
            </a:r>
            <a:endParaRPr lang="en-US" dirty="0"/>
          </a:p>
          <a:p>
            <a:r>
              <a:rPr lang="en-US" dirty="0"/>
              <a:t>Read/write to several instances:</a:t>
            </a:r>
            <a:endParaRPr lang="en-CA" dirty="0"/>
          </a:p>
          <a:p>
            <a:r>
              <a:rPr lang="en-CA" dirty="0"/>
              <a:t>::DEV_TOP::C8_SERDES(</a:t>
            </a:r>
            <a:r>
              <a:rPr lang="en-CA" dirty="0">
                <a:solidFill>
                  <a:srgbClr val="FF0000"/>
                </a:solidFill>
              </a:rPr>
              <a:t>2,6,1</a:t>
            </a:r>
            <a:r>
              <a:rPr lang="en-CA" dirty="0"/>
              <a:t>)::CNI_UNI_TXRX_MTSB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instances are more complicated:</a:t>
            </a:r>
          </a:p>
          <a:p>
            <a:pPr>
              <a:spcBef>
                <a:spcPts val="600"/>
              </a:spcBef>
            </a:pPr>
            <a:endParaRPr lang="en-CA" dirty="0"/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BLOCK(0/19)::SUBBLOCK(0/1)::REG::BIT  </a:t>
            </a:r>
            <a:r>
              <a:rPr lang="en-CA" sz="1400" dirty="0"/>
              <a:t>-&gt; expands to all nested permutations:</a:t>
            </a:r>
          </a:p>
          <a:p>
            <a:pPr>
              <a:spcBef>
                <a:spcPts val="600"/>
              </a:spcBef>
            </a:pPr>
            <a:endParaRPr lang="en-CA" sz="1400" dirty="0"/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	BLOCK(0)::SUBBLOCK(0)::REG::BIT</a:t>
            </a:r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	BLOCK(0)::SUBBLOCK(1)::REG::BIT</a:t>
            </a:r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	BLOCK(19)::SUBBLOCK(0)::REG::BIT</a:t>
            </a:r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	BLOCK(19)::SUBBLOCK(1)::REG::BIT</a:t>
            </a:r>
          </a:p>
          <a:p>
            <a:pPr>
              <a:spcBef>
                <a:spcPts val="600"/>
              </a:spcBef>
            </a:pPr>
            <a:endParaRPr lang="en-CA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BLOCK(0,19)::SUBBLOCK(0,1)::REG::BIT  </a:t>
            </a:r>
            <a:r>
              <a:rPr lang="en-CA" sz="1400" dirty="0"/>
              <a:t>-&gt; expands to all parallel combinations: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	BLOCK(0)::SUBBLOCK(0)::REG::BIT</a:t>
            </a:r>
          </a:p>
          <a:p>
            <a:pPr>
              <a:spcBef>
                <a:spcPts val="600"/>
              </a:spcBef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	BLOCK(19)::SUBBLOCK(1)::REG::BIT</a:t>
            </a:r>
          </a:p>
          <a:p>
            <a:pPr>
              <a:spcBef>
                <a:spcPts val="600"/>
              </a:spcBef>
            </a:pP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</a:t>
            </a:r>
            <a:r>
              <a:rPr lang="en-US" dirty="0" err="1"/>
              <a:t>bitfield</a:t>
            </a:r>
            <a:r>
              <a:rPr lang="en-US" dirty="0"/>
              <a:t> ranges are accessible:</a:t>
            </a:r>
            <a:endParaRPr lang="en-CA" dirty="0"/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BLOCK::SUBBLOCK::REG::BITFIELD(7:4)</a:t>
            </a: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BLOCK::SUBBLOCK::REG::BITFIELD(5)</a:t>
            </a:r>
          </a:p>
          <a:p>
            <a:endParaRPr lang="en-US" dirty="0"/>
          </a:p>
          <a:p>
            <a:r>
              <a:rPr lang="en-US" dirty="0"/>
              <a:t>Whole register are also accessible:</a:t>
            </a: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BLOCK::SUBBLOCK::REG::   </a:t>
            </a:r>
            <a:r>
              <a:rPr lang="en-CA" dirty="0"/>
              <a:t>(Omit the </a:t>
            </a:r>
            <a:r>
              <a:rPr lang="en-CA" dirty="0" err="1"/>
              <a:t>bitfield</a:t>
            </a:r>
            <a:r>
              <a:rPr lang="en-CA" dirty="0"/>
              <a:t> name)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5E109-1C31-4AE0-AF22-92B43E566B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FFFFFF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MC-Sierra_Template_with_Guidelines_final">
  <a:themeElements>
    <a:clrScheme name="PMC-Sierra1">
      <a:dk1>
        <a:srgbClr val="003B6E"/>
      </a:dk1>
      <a:lt1>
        <a:sysClr val="window" lastClr="FFFFFF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MC-Sierra_Template_with_Guidelines_final">
  <a:themeElements>
    <a:clrScheme name="PMC-Sierra1">
      <a:dk1>
        <a:srgbClr val="003B6E"/>
      </a:dk1>
      <a:lt1>
        <a:sysClr val="window" lastClr="FFFFFF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1528</Words>
  <Application>Microsoft Office PowerPoint</Application>
  <PresentationFormat>On-screen Show (4:3)</PresentationFormat>
  <Paragraphs>275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Lucida Grande</vt:lpstr>
      <vt:lpstr>Arial</vt:lpstr>
      <vt:lpstr>Calibri</vt:lpstr>
      <vt:lpstr>Courier New</vt:lpstr>
      <vt:lpstr>Wingdings</vt:lpstr>
      <vt:lpstr>Office Theme</vt:lpstr>
      <vt:lpstr>1_PMC-Sierra_Template_with_Guidelines_final</vt:lpstr>
      <vt:lpstr>PMC-Sierra_Template_with_Guidelines_final</vt:lpstr>
      <vt:lpstr>L&amp;L: PE TCL Characterization scripts</vt:lpstr>
      <vt:lpstr>Outline</vt:lpstr>
      <vt:lpstr>TCL at PMC</vt:lpstr>
      <vt:lpstr>PE_COMMON Vault</vt:lpstr>
      <vt:lpstr>PE_COMMON Vault</vt:lpstr>
      <vt:lpstr>Register namespace</vt:lpstr>
      <vt:lpstr>Register namespace</vt:lpstr>
      <vt:lpstr>Register namespace</vt:lpstr>
      <vt:lpstr>Register namespace</vt:lpstr>
      <vt:lpstr>Register Namespace</vt:lpstr>
      <vt:lpstr>Equipment Namespace</vt:lpstr>
      <vt:lpstr>Equipment Namespace</vt:lpstr>
      <vt:lpstr>Equipment Namespace(2)</vt:lpstr>
      <vt:lpstr>Equipment Namespace(3)</vt:lpstr>
      <vt:lpstr>What is VISA?</vt:lpstr>
      <vt:lpstr>TCL Visa Library</vt:lpstr>
      <vt:lpstr>TCLVISA example</vt:lpstr>
      <vt:lpstr>TCL Visa Library (PE enhancements)</vt:lpstr>
      <vt:lpstr>TCL Visa Library(Visa addresses)</vt:lpstr>
      <vt:lpstr>TCL Visa Library(Visa addresses)</vt:lpstr>
      <vt:lpstr>Bit manipulation</vt:lpstr>
      <vt:lpstr>Bit manipulation</vt:lpstr>
      <vt:lpstr>Bit manipulation</vt:lpstr>
      <vt:lpstr>Bit manipulation</vt:lpstr>
      <vt:lpstr>2’s compliment</vt:lpstr>
      <vt:lpstr>2’s compliment</vt:lpstr>
      <vt:lpstr>Other scripts in PE Vault</vt:lpstr>
      <vt:lpstr>Some additional TCL packages</vt:lpstr>
      <vt:lpstr>Installing additional TCL Packages</vt:lpstr>
      <vt:lpstr>Control Windows Applications</vt:lpstr>
      <vt:lpstr>Controlling another TCL instance</vt:lpstr>
      <vt:lpstr>Controlling another TCL instance</vt:lpstr>
      <vt:lpstr>Closing opened Files</vt:lpstr>
      <vt:lpstr>Questions?</vt:lpstr>
    </vt:vector>
  </TitlesOfParts>
  <Company>PMC-Sierra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MICROSEMI\achen</cp:lastModifiedBy>
  <cp:revision>304</cp:revision>
  <cp:lastPrinted>2012-11-23T22:17:36Z</cp:lastPrinted>
  <dcterms:created xsi:type="dcterms:W3CDTF">2011-12-13T14:53:23Z</dcterms:created>
  <dcterms:modified xsi:type="dcterms:W3CDTF">2018-10-15T06:45:20Z</dcterms:modified>
</cp:coreProperties>
</file>