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eg" ContentType="image/jpeg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10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4d4d4d"/>
                </a:solidFill>
                <a:latin typeface="Arial"/>
              </a:rPr>
              <a:t>Clique para mover o slide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395DF2B-090D-4D9D-A7A6-4077B8BF0B8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6B710B-ADC2-4DF2-A4AE-6F47C86F9143}" type="slidenum">
              <a:rPr b="0" lang="pt-BR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9EB15B-F9C7-47FD-A982-C27FA21DC3E4}" type="slidenum">
              <a:rPr b="0" lang="pt-BR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3003DE-7717-4A45-AE44-354592F197D8}" type="slidenum">
              <a:rPr b="0" lang="pt-BR" sz="12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80584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21640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9528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80584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21640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95280" y="189000"/>
            <a:ext cx="6551280" cy="235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80584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21640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528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280584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521640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95280" y="189000"/>
            <a:ext cx="6551280" cy="235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80584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216400" y="83664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9528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80584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5216400" y="3506400"/>
            <a:ext cx="229536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95280" y="189000"/>
            <a:ext cx="6551280" cy="235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48200" y="350640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48200" y="836640"/>
            <a:ext cx="34786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95280" y="3506400"/>
            <a:ext cx="7129080" cy="24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360" y="457200"/>
            <a:ext cx="29491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</a:rPr>
              <a:t>Clique para editar o título Mestre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7640" y="987480"/>
            <a:ext cx="4628880" cy="48733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</a:rPr>
              <a:t>Clique para editar os estilos de texto Mestres</a:t>
            </a:r>
            <a:endParaRPr b="0" lang="ru-RU" sz="32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80808"/>
              </a:buClr>
              <a:buFont typeface="Symbol" charset="2"/>
              <a:buChar char=""/>
            </a:pPr>
            <a:r>
              <a:rPr b="1" lang="ru-RU" sz="2800" spc="-1" strike="noStrike">
                <a:solidFill>
                  <a:srgbClr val="080808"/>
                </a:solidFill>
                <a:latin typeface="Arial"/>
              </a:rPr>
              <a:t>Segundo nível</a:t>
            </a:r>
            <a:endParaRPr b="0" lang="ru-RU" sz="2800" spc="-1" strike="noStrike">
              <a:solidFill>
                <a:srgbClr val="080808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080808"/>
                </a:solidFill>
                <a:latin typeface="Arial"/>
              </a:rPr>
              <a:t>Terceiro nível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Quarto nível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Quinto nível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0360" y="2057400"/>
            <a:ext cx="29491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Clique para editar os estilos de texto Mestres</a:t>
            </a:r>
            <a:endParaRPr b="0" lang="ru-RU" sz="16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6551280" cy="507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</a:rPr>
              <a:t>Clique para editar o título Mestre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95280" y="836640"/>
            <a:ext cx="7129080" cy="51112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</a:rPr>
              <a:t>Clique para editar os estilos de texto Mestres</a:t>
            </a:r>
            <a:endParaRPr b="0" lang="ru-RU" sz="2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80808"/>
              </a:buClr>
              <a:buFont typeface="Symbol" charset="2"/>
              <a:buChar char=""/>
            </a:pPr>
            <a:r>
              <a:rPr b="1" lang="ru-RU" sz="2400" spc="-1" strike="noStrike">
                <a:solidFill>
                  <a:srgbClr val="080808"/>
                </a:solidFill>
                <a:latin typeface="Arial"/>
              </a:rPr>
              <a:t>Segundo nível</a:t>
            </a:r>
            <a:endParaRPr b="0" lang="ru-RU" sz="2400" spc="-1" strike="noStrike">
              <a:solidFill>
                <a:srgbClr val="080808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080808"/>
                </a:solidFill>
                <a:latin typeface="Arial"/>
              </a:rPr>
              <a:t>Terceiro nível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Quarto nível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Quinto nível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80808"/>
                </a:solidFill>
                <a:latin typeface="Arial"/>
              </a:rPr>
              <a:t>Clique para editar o título Mestre</a:t>
            </a:r>
            <a:endParaRPr b="0" lang="ru-RU" sz="6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80808"/>
                </a:solidFill>
                <a:latin typeface="Arial"/>
              </a:rPr>
              <a:t>Clique para editar os estilos de texto Mestres</a:t>
            </a:r>
            <a:endParaRPr b="0" lang="ru-RU" sz="24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79640" y="2781000"/>
            <a:ext cx="698436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5000" spc="-1" strike="noStrike">
                <a:solidFill>
                  <a:srgbClr val="858585"/>
                </a:solidFill>
                <a:latin typeface="Arial"/>
              </a:rPr>
              <a:t>Introdução à Robótica</a:t>
            </a:r>
            <a:endParaRPr b="0" lang="ru-RU" sz="5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259200"/>
            <a:ext cx="9143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UNIVERSIDADE FEDERAL RURAL DO SEMIÁRIDO</a:t>
            </a:r>
            <a:br/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CURSO: CIÊNCIA DA COMPUTAÇÃO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5508000" y="5885640"/>
            <a:ext cx="3312000" cy="71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80808"/>
                </a:solidFill>
                <a:latin typeface="Arial"/>
              </a:rPr>
              <a:t>Professora: Danielle Casillo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11640" y="3645000"/>
            <a:ext cx="79203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cc6600"/>
                </a:solidFill>
                <a:latin typeface="Arial"/>
              </a:rPr>
              <a:t>Aula 08 – Robótica em Grupo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55640" y="328680"/>
            <a:ext cx="7668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Componentes da emergência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296360" y="1412640"/>
            <a:ext cx="712728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A noção de emergência depende de dois comportamentos: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914400" indent="-45684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cc6600"/>
              </a:buClr>
              <a:buFont typeface="Arial"/>
              <a:buAutoNum type="arabicPeriod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A existência de um observador externo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, para ver o comportamento emergente e descrevê-lo (porque se ninguém o viu, como sabemos o que aconteceu?)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914400" indent="-45684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cc6600"/>
              </a:buClr>
              <a:buFont typeface="Arial"/>
              <a:buAutoNum type="arabicPeriod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O acesso ao interior do controlador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55640" y="328680"/>
            <a:ext cx="7668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Previsibilidade da surpresa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96360" y="1412640"/>
            <a:ext cx="712728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O fato de que não podemos prever tudo com antecedência não significa que não podemos prever nada.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Podemos, por exemplo, 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prever e garantir o desempenho de um robô cirúrgico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. Se não pudéssemos, quem iria usá-lo?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Ainda assim, 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não podemos ter certeza de que não haverá um terremoto enquanto ele opera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6000" spc="-1" strike="noStrike">
                <a:solidFill>
                  <a:srgbClr val="cc6600"/>
                </a:solidFill>
                <a:latin typeface="Arial"/>
              </a:rPr>
              <a:t>Navegação</a:t>
            </a:r>
            <a:endParaRPr b="0" lang="ru-RU" sz="6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Passeando por aí...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296360" y="3213000"/>
            <a:ext cx="7164000" cy="36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Levar qualquer parte do seu corpo para onde precisa ir é difícil.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Quanto mais complicado for o corpo do robô, mais difícil é o problema.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O termo </a:t>
            </a:r>
            <a:r>
              <a:rPr b="1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navegação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 aplica-se ao problema de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79640" y="1412640"/>
            <a:ext cx="3168000" cy="1728000"/>
          </a:xfrm>
          <a:custGeom>
            <a:avLst/>
            <a:gdLst/>
            <a:ahLst/>
            <a:rect l="l" t="t" r="r" b="b"/>
            <a:pathLst>
              <a:path w="3168352" h="1728193">
                <a:moveTo>
                  <a:pt x="0" y="0"/>
                </a:moveTo>
                <a:cubicBezTo>
                  <a:pt x="562689" y="-33775"/>
                  <a:pt x="2154558" y="138873"/>
                  <a:pt x="3168352" y="0"/>
                </a:cubicBezTo>
                <a:cubicBezTo>
                  <a:pt x="3141746" y="285388"/>
                  <a:pt x="3043568" y="1530840"/>
                  <a:pt x="3168352" y="1728193"/>
                </a:cubicBezTo>
                <a:cubicBezTo>
                  <a:pt x="1594636" y="1590863"/>
                  <a:pt x="392677" y="1590337"/>
                  <a:pt x="0" y="1728193"/>
                </a:cubicBezTo>
                <a:cubicBezTo>
                  <a:pt x="-70417" y="1108962"/>
                  <a:pt x="154408" y="208368"/>
                  <a:pt x="0" y="0"/>
                </a:cubicBezTo>
                <a:close/>
                <a:moveTo>
                  <a:pt x="0" y="0"/>
                </a:moveTo>
                <a:cubicBezTo>
                  <a:pt x="623349" y="-101487"/>
                  <a:pt x="2007918" y="-162162"/>
                  <a:pt x="3168352" y="0"/>
                </a:cubicBezTo>
                <a:cubicBezTo>
                  <a:pt x="3016054" y="571520"/>
                  <a:pt x="3189773" y="1294306"/>
                  <a:pt x="3168352" y="1728193"/>
                </a:cubicBezTo>
                <a:cubicBezTo>
                  <a:pt x="2183425" y="1778258"/>
                  <a:pt x="984581" y="1569744"/>
                  <a:pt x="0" y="1728193"/>
                </a:cubicBezTo>
                <a:cubicBezTo>
                  <a:pt x="-12723" y="887918"/>
                  <a:pt x="13314" y="60922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Navegação refere-se à maneira de um robô encontrar o seu caminho no ambiente</a:t>
            </a:r>
            <a:endParaRPr b="0" lang="pt-BR" sz="23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3492000" y="1412640"/>
            <a:ext cx="1554840" cy="18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Navegação envolve...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296360" y="1484640"/>
            <a:ext cx="716400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Localização: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descobrir onde você está;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Busca: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procurar o local-objetivo;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Planejamento do caminho: 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planejar um caminho para o local-objetivo;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Cobertura: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abranger toda uma área determinada;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SLAM:</a:t>
            </a:r>
            <a:r>
              <a:rPr b="1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r>
              <a:rPr b="1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Localização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20000" y="1484640"/>
            <a:ext cx="8304480" cy="19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Uma maneira de manter-se localizado é pelo uso de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Odometria.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Um termo mais formal para Odometria é 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  <p:pic>
        <p:nvPicPr>
          <p:cNvPr id="160" name="Imagem 3" descr=""/>
          <p:cNvPicPr/>
          <p:nvPr/>
        </p:nvPicPr>
        <p:blipFill>
          <a:blip r:embed="rId1"/>
          <a:stretch/>
        </p:blipFill>
        <p:spPr>
          <a:xfrm>
            <a:off x="3924000" y="2925000"/>
            <a:ext cx="5100840" cy="375048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720000" y="2781000"/>
            <a:ext cx="327528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pt-BR" sz="2000" spc="-1" strike="noStrike">
                <a:solidFill>
                  <a:srgbClr val="4d4d4d"/>
                </a:solidFill>
                <a:latin typeface="Tahoma"/>
                <a:ea typeface="Tahoma"/>
              </a:rPr>
              <a:t>A Odometria do robô é geralmente baseada em alguns </a:t>
            </a:r>
            <a:r>
              <a:rPr b="0" lang="pt-BR" sz="2000" spc="-1" strike="noStrike">
                <a:solidFill>
                  <a:srgbClr val="cc6600"/>
                </a:solidFill>
                <a:latin typeface="Tahoma"/>
                <a:ea typeface="Tahoma"/>
              </a:rPr>
              <a:t>sensores de movimento das rodas </a:t>
            </a:r>
            <a:r>
              <a:rPr b="0" lang="pt-BR" sz="2000" spc="-1" strike="noStrike">
                <a:solidFill>
                  <a:srgbClr val="4d4d4d"/>
                </a:solidFill>
                <a:latin typeface="Tahoma"/>
                <a:ea typeface="Tahoma"/>
              </a:rPr>
              <a:t>(codificadores de eixo).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Localização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296360" y="1484640"/>
            <a:ext cx="7164000" cy="534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A localização é o processo de descobrir onde o robô está 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em relação a um modelo de ambiente, 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usando qualquer medição sensorial disponível.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Saber onde você está (se você é um robô) não é uma questão trivial, e ouvir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“Suma do mapa!”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é, provavelmente, 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Busca e Planejamento de caminho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403640" y="1484640"/>
            <a:ext cx="7164000" cy="534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O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planejamento de caminho 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envolve </a:t>
            </a:r>
            <a:r>
              <a:rPr b="0" lang="ru-RU" sz="2500" spc="-1" strike="noStrike">
                <a:solidFill>
                  <a:srgbClr val="ff6600"/>
                </a:solidFill>
                <a:latin typeface="Tahoma"/>
                <a:ea typeface="Tahoma"/>
              </a:rPr>
              <a:t>encontrar um caminho que vai da localização atual do robô até o destino.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Dado um mapa do ambiente e dois pontos especiais nele (</a:t>
            </a:r>
            <a:r>
              <a:rPr b="0" lang="ru-RU" sz="2500" spc="-1" strike="noStrike">
                <a:solidFill>
                  <a:srgbClr val="ff6600"/>
                </a:solidFill>
                <a:latin typeface="Tahoma"/>
                <a:ea typeface="Tahoma"/>
              </a:rPr>
              <a:t>localização atual e objetivo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), o robô só precisa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“ligar os pontos”.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</a:rPr>
              <a:t> 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Busca e Planejamento de caminho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167" name="Imagem 5" descr=""/>
          <p:cNvPicPr/>
          <p:nvPr/>
        </p:nvPicPr>
        <p:blipFill>
          <a:blip r:embed="rId1"/>
          <a:stretch/>
        </p:blipFill>
        <p:spPr>
          <a:xfrm>
            <a:off x="1787760" y="1917000"/>
            <a:ext cx="5567760" cy="471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43640" y="25200"/>
            <a:ext cx="712836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Localização e Mapeamento simultâneos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403640" y="1484640"/>
            <a:ext cx="7164000" cy="534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A localização e mapeamento simultâneos </a:t>
            </a:r>
            <a:r>
              <a:rPr b="1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(SLAM)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é um problema difícil, uma vez que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implica ter o robô executando dois processos paralelos 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e em andamento relacionados: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032640" y="4158720"/>
            <a:ext cx="3906000" cy="26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619280" y="260280"/>
            <a:ext cx="684000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Na aula de anterior …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258920" y="1773360"/>
            <a:ext cx="7632360" cy="42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Arial"/>
              </a:rPr>
              <a:t>Prova teórica valendo 5,0 pontos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20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100" spc="-1" strike="noStrike">
                <a:solidFill>
                  <a:srgbClr val="4d4d4d"/>
                </a:solidFill>
                <a:latin typeface="Arial"/>
              </a:rPr>
              <a:t>Capítulos do 9 ao 16</a:t>
            </a:r>
            <a:endParaRPr b="0" lang="ru-RU" sz="2100" spc="-1" strike="noStrike">
              <a:solidFill>
                <a:srgbClr val="080808"/>
              </a:solidFill>
              <a:latin typeface="Arial"/>
            </a:endParaRPr>
          </a:p>
          <a:p>
            <a:pPr marL="343080" indent="-183960">
              <a:lnSpc>
                <a:spcPct val="80000"/>
              </a:lnSpc>
              <a:spcBef>
                <a:spcPts val="499"/>
              </a:spcBef>
            </a:pPr>
            <a:endParaRPr b="0" lang="ru-RU" sz="21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Arial"/>
              </a:rPr>
              <a:t>Atividades Práticas valendo 5,0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Seguindo um circuito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43640" y="25200"/>
            <a:ext cx="712836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Cobertura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403640" y="1484640"/>
            <a:ext cx="7164000" cy="534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O problema da cobertura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tem duas versões básicas: </a:t>
            </a:r>
            <a:r>
              <a:rPr b="1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com um mapa e sem um mapa.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Se o robô tem um mapa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, ele o usa para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planejar a forma de cobrir o espaço com cuidado.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Mas e se não tiver um mapa?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Nesse caso, tem de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6000" spc="-1" strike="noStrike">
                <a:solidFill>
                  <a:srgbClr val="cc6600"/>
                </a:solidFill>
                <a:latin typeface="Arial"/>
              </a:rPr>
              <a:t>Robótica em Grupo</a:t>
            </a:r>
            <a:endParaRPr b="0" lang="ru-RU" sz="6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764280"/>
            <a:ext cx="9146160" cy="609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1" dur="indefinite" restart="never" nodeType="tmRoot">
          <p:childTnLst>
            <p:seq>
              <p:cTn id="412" dur="indefinite" nodeType="mainSeq"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Vamos lá time!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296360" y="2997000"/>
            <a:ext cx="7164000" cy="36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Controlar um grupo de robôs é um problema interessante, que apresenta um novo conjunto de desafios, em comparação com o controle de um único robô: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Ambiente inerentemente dinâmico;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Interação global e local complexa;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Aumento da incerteza;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Necessidade de coordenação;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cc6600"/>
                </a:solidFill>
                <a:latin typeface="Tahoma"/>
              </a:rPr>
              <a:t> 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79640" y="1412640"/>
            <a:ext cx="6768360" cy="1728000"/>
          </a:xfrm>
          <a:custGeom>
            <a:avLst/>
            <a:gdLst/>
            <a:ahLst/>
            <a:rect l="l" t="t" r="r" b="b"/>
            <a:pathLst>
              <a:path w="6768752" h="1728193">
                <a:moveTo>
                  <a:pt x="0" y="0"/>
                </a:moveTo>
                <a:cubicBezTo>
                  <a:pt x="865389" y="-33775"/>
                  <a:pt x="5511647" y="138873"/>
                  <a:pt x="6768752" y="0"/>
                </a:cubicBezTo>
                <a:cubicBezTo>
                  <a:pt x="6742146" y="285388"/>
                  <a:pt x="6643968" y="1530840"/>
                  <a:pt x="6768752" y="1728193"/>
                </a:cubicBezTo>
                <a:cubicBezTo>
                  <a:pt x="5410015" y="1590863"/>
                  <a:pt x="2363996" y="1590337"/>
                  <a:pt x="0" y="1728193"/>
                </a:cubicBezTo>
                <a:cubicBezTo>
                  <a:pt x="-70417" y="1108962"/>
                  <a:pt x="154408" y="208368"/>
                  <a:pt x="0" y="0"/>
                </a:cubicBezTo>
                <a:close/>
                <a:moveTo>
                  <a:pt x="0" y="0"/>
                </a:moveTo>
                <a:cubicBezTo>
                  <a:pt x="2712771" y="-101487"/>
                  <a:pt x="4269708" y="-162162"/>
                  <a:pt x="6768752" y="0"/>
                </a:cubicBezTo>
                <a:cubicBezTo>
                  <a:pt x="6616454" y="571520"/>
                  <a:pt x="6790173" y="1294306"/>
                  <a:pt x="6768752" y="1728193"/>
                </a:cubicBezTo>
                <a:cubicBezTo>
                  <a:pt x="4443915" y="1778258"/>
                  <a:pt x="997760" y="1569744"/>
                  <a:pt x="0" y="1728193"/>
                </a:cubicBezTo>
                <a:cubicBezTo>
                  <a:pt x="-12723" y="887918"/>
                  <a:pt x="13314" y="60922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O que faz um grupo de robôs um time? </a:t>
            </a: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Se você pode controlar um robô, o que há de diferente em fazer que um grupo de robôs realize algo em conjunto?</a:t>
            </a: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 Por que isso é difícil de ser bem-feito?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9" dur="5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Robótica em grupo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296360" y="1484640"/>
            <a:ext cx="7164000" cy="504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Ter um ambiente cheio de robôs cria um mundo dinâmico, que se altera muito rapidamente.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Um robô que faz parte de um grupo ou de uma equipe também terá de lidar com a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incerteza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sobre o </a:t>
            </a:r>
            <a:r>
              <a:rPr b="1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estado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do outro robô (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Quem é esse robô? De onde é?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), as </a:t>
            </a:r>
            <a:r>
              <a:rPr b="1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ações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(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O que ele está fazendo?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), as </a:t>
            </a:r>
            <a:r>
              <a:rPr b="1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intenções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(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O que ele vai fazer?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), a </a:t>
            </a:r>
            <a:r>
              <a:rPr b="1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comunicação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(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O que ele disse? Será que ele realmente disse isso? Quem disse isso?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) e os </a:t>
            </a:r>
            <a:r>
              <a:rPr b="1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planos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(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O que ele pretende fazer? Será que tem um plano? Será que interfere no meu plano?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1" dur="indefinite" restart="never" nodeType="tmRoot">
          <p:childTnLst>
            <p:seq>
              <p:cTn id="462" dur="indefinite" nodeType="mainSeq"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Benefícios do trabalho em equipe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0" y="1484640"/>
            <a:ext cx="4571640" cy="534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São necessários dois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(ou mais)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Melhor, mais rápido, mais barato: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tamanho certo da equipe;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Estar em todos os lugares ao mesmo tempo;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Ter sete vidas: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capacidade de resistir as falhas (robustez).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0" y="1484640"/>
            <a:ext cx="445644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5" dur="indefinite" restart="never" nodeType="tmRoot">
          <p:childTnLst>
            <p:seq>
              <p:cTn id="476" dur="indefinite" nodeType="mainSeq"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8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m 3" descr=""/>
          <p:cNvPicPr/>
          <p:nvPr/>
        </p:nvPicPr>
        <p:blipFill>
          <a:blip r:embed="rId1"/>
          <a:stretch/>
        </p:blipFill>
        <p:spPr>
          <a:xfrm>
            <a:off x="5436000" y="4445640"/>
            <a:ext cx="3692880" cy="2412000"/>
          </a:xfrm>
          <a:prstGeom prst="rect">
            <a:avLst/>
          </a:prstGeom>
          <a:ln>
            <a:noFill/>
          </a:ln>
        </p:spPr>
      </p:pic>
      <p:sp>
        <p:nvSpPr>
          <p:cNvPr id="184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Desafios do trabalho em equipe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296360" y="1484640"/>
            <a:ext cx="6551280" cy="396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As vantagens das equipes de robôs tem seu preço: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Saia do meu caminho!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(interferência)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É a minha vez de falar!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(comunicação)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O que está acontecendo?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(incerteza)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Dois pelo preço de um? 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(alto custo)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6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2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8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5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Tipos de grupo e equipe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296360" y="1484640"/>
            <a:ext cx="655128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Como você programaria um monte de robôs para jogar futebol?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Será que todas as tarefas e grupo exigem a divisão de trabalho?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 u="sng">
                <a:solidFill>
                  <a:srgbClr val="cc6600"/>
                </a:solidFill>
                <a:uFillTx/>
                <a:latin typeface="Tahoma"/>
                <a:ea typeface="Tahoma"/>
              </a:rPr>
              <a:t>Equipes homogêneas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: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membros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 da equipe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idênticos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 u="sng">
                <a:solidFill>
                  <a:srgbClr val="cc6600"/>
                </a:solidFill>
                <a:uFillTx/>
                <a:latin typeface="Tahoma"/>
                <a:ea typeface="Tahoma"/>
              </a:rPr>
              <a:t>Equipes heterogêneas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: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membros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 da equipe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diferentes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2" dur="indefinite" restart="never" nodeType="tmRoot">
          <p:childTnLst>
            <p:seq>
              <p:cTn id="543" dur="indefinite" nodeType="mainSeq">
                <p:childTnLst>
                  <p:par>
                    <p:cTn id="544" fill="hold">
                      <p:stCondLst>
                        <p:cond delay="0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4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5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Comunicação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296360" y="1484640"/>
            <a:ext cx="655128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Por que motivos os robôs se comunicariam?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Melhora da percepção: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robôs sentem pouco;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Sincronização de ações: 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os robôs em uma equipe normalmente não percebem instantaneamente todos os outros robôs dessa equipe;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Habilitação da coordenação e negociação: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capacidade dos robôs de cooperar e negociar com o intuito de realizar tarefas corretamente.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6" dur="indefinite" restart="never" nodeType="tmRoot">
          <p:childTnLst>
            <p:seq>
              <p:cTn id="567" dur="indefinite" nodeType="mainSeq">
                <p:childTnLst>
                  <p:par>
                    <p:cTn id="568" fill="hold">
                      <p:stCondLst>
                        <p:cond delay="0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3348000" y="2506320"/>
            <a:ext cx="5795640" cy="435132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Formar uma equipe para jogar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96360" y="1484640"/>
            <a:ext cx="655128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Como podemos controlar um grupo de robôs?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Controle centralizado;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5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Controle distribuído.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0" dur="indefinite" restart="never" nodeType="tmRoot">
          <p:childTnLst>
            <p:seq>
              <p:cTn id="591" dur="indefinite" nodeType="mainSeq">
                <p:childTnLst>
                  <p:par>
                    <p:cTn id="592" fill="hold">
                      <p:stCondLst>
                        <p:cond delay="0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5220000" y="4085640"/>
            <a:ext cx="3923640" cy="2747160"/>
          </a:xfrm>
          <a:prstGeom prst="rect">
            <a:avLst/>
          </a:prstGeom>
          <a:ln>
            <a:noFill/>
          </a:ln>
        </p:spPr>
      </p:pic>
      <p:sp>
        <p:nvSpPr>
          <p:cNvPr id="194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Formar uma equipe para jogar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296360" y="1484640"/>
            <a:ext cx="655128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Sou o chefe: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controle centralizado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Um único controlador centralizado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pega a informação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de e/ou sobre todos os robôs da equipe e em seguida,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envia comandos para todos os robôs sobre o que fazer;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A comunicação não é robusta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, porque o comando centralizado é um gargalo no sistema: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se ele falhar, o sistema falha.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5" dur="indefinite" restart="never" nodeType="tmRoot">
          <p:childTnLst>
            <p:seq>
              <p:cTn id="616" dur="indefinite" nodeType="mainSeq">
                <p:childTnLst>
                  <p:par>
                    <p:cTn id="617" fill="hold">
                      <p:stCondLst>
                        <p:cond delay="0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00"/>
                            </p:stCondLst>
                            <p:childTnLst>
                              <p:par>
                                <p:cTn id="62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7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3" dur="5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8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9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19280" y="260280"/>
            <a:ext cx="684000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Na aula de hoje …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258920" y="1773360"/>
            <a:ext cx="7200720" cy="417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Coordenação de Comportamentos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Arbitragem de comportamentos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Fusão de comportamentos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Comportamento emergente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Navegação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Localização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Busca e Planejamento do caminho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Robótica em Grupo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Benefícios e desafios do trabalho em equipe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2300" spc="-1" strike="noStrike">
                <a:solidFill>
                  <a:srgbClr val="4d4d4d"/>
                </a:solidFill>
                <a:latin typeface="Arial"/>
              </a:rPr>
              <a:t>Projeto da Cidade Inteligente (City Shaper)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Nome da equipe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Nome do Robô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Arial"/>
              </a:rPr>
              <a:t>Missões a serem executadas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Formar uma equipe para jogar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296360" y="1484640"/>
            <a:ext cx="655128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99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Trabalhe como uma equipe: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controle distribuído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O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controle está espalhado 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por vários ou mesmo por todos os membros da equipe.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Normalmente, 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5796000" y="4626000"/>
            <a:ext cx="3347640" cy="22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0" dur="indefinite" restart="never" nodeType="tmRoot">
          <p:childTnLst>
            <p:seq>
              <p:cTn id="641" dur="indefinite" nodeType="mainSeq">
                <p:childTnLst>
                  <p:par>
                    <p:cTn id="642" fill="hold">
                      <p:stCondLst>
                        <p:cond delay="0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0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6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7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2" dur="50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3" dur="50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296360" y="25200"/>
            <a:ext cx="6551280" cy="1747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Cidade Inteligente</a:t>
            </a:r>
            <a:br/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(</a:t>
            </a:r>
            <a:r>
              <a:rPr b="1" i="1" lang="ru-RU" sz="4000" spc="-1" strike="noStrike">
                <a:solidFill>
                  <a:srgbClr val="4d4d4d"/>
                </a:solidFill>
                <a:latin typeface="Tahoma"/>
              </a:rPr>
              <a:t>City Shaper</a:t>
            </a: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)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200" name="Imagem 2" descr=""/>
          <p:cNvPicPr/>
          <p:nvPr/>
        </p:nvPicPr>
        <p:blipFill>
          <a:blip r:embed="rId1"/>
          <a:stretch/>
        </p:blipFill>
        <p:spPr>
          <a:xfrm>
            <a:off x="0" y="2347200"/>
            <a:ext cx="9143640" cy="44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4" dur="indefinite" restart="never" nodeType="tmRoot">
          <p:childTnLst>
            <p:seq>
              <p:cTn id="665" dur="indefinite" nodeType="mainSeq"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296360" y="25200"/>
            <a:ext cx="6551280" cy="95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Equipes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318680" y="1069560"/>
            <a:ext cx="3168000" cy="12175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João Antônio, Matheus Vinicius e Yan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679280" y="1069560"/>
            <a:ext cx="3168000" cy="120708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Brenno Kevyn, Davi Rabelo e Valentina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318680" y="2475360"/>
            <a:ext cx="3168000" cy="118764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Davi Emanuel, Ríad e Lucas Henrique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656960" y="2474280"/>
            <a:ext cx="3168000" cy="120708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João Lucas Galdino e Whesley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318680" y="3861720"/>
            <a:ext cx="3168000" cy="118764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Juhan Deffren e João Henrique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4656960" y="3859560"/>
            <a:ext cx="3168000" cy="120708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Eduardo Paz, Mikael e Vinicius Gabriel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2988000" y="5245200"/>
            <a:ext cx="3168000" cy="120708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DA EQUIPE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João Felipe e Vitor Duarte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NOME DO ROBÔ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2" dur="indefinite" restart="never" nodeType="tmRoot">
          <p:childTnLst>
            <p:seq>
              <p:cTn id="673" dur="indefinite" nodeType="mainSeq">
                <p:childTnLst>
                  <p:par>
                    <p:cTn id="674" fill="hold">
                      <p:stCondLst>
                        <p:cond delay="0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000"/>
                            </p:stCondLst>
                            <p:childTnLst>
                              <p:par>
                                <p:cTn id="68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1500"/>
                            </p:stCondLst>
                            <p:childTnLst>
                              <p:par>
                                <p:cTn id="69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2000"/>
                            </p:stCondLst>
                            <p:childTnLst>
                              <p:par>
                                <p:cTn id="69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500"/>
                            </p:stCondLst>
                            <p:childTnLst>
                              <p:par>
                                <p:cTn id="70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3000"/>
                            </p:stCondLst>
                            <p:childTnLst>
                              <p:par>
                                <p:cTn id="70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296360" y="25200"/>
            <a:ext cx="6551280" cy="95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Avaliação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296360" y="1412640"/>
            <a:ext cx="7452000" cy="5419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Avaliação (cada grupo terá 30 minutos para apresentar tudo)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1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Nota do grupo (8 pontos):</a:t>
            </a:r>
            <a:r>
              <a:rPr b="1" lang="ru-RU" sz="18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4d4d4d"/>
                </a:solidFill>
                <a:latin typeface="Tahoma"/>
                <a:ea typeface="Tahoma"/>
              </a:rPr>
              <a:t>Apresentação de slides mostrando o robô e suas características, sensores e parte móveis, quais missões foram exploradas, qual a pontuação máxima que conseguiu obter. Vídeo completo das missões (único vídeo). Inclui apresentação do robô na arena executando todas as missões e conferência com a pontuação apresentada (máximo de 3 tentativas para todas as missões, máximo 2min e 30 seg. para realizar todas as missões).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cc6600"/>
              </a:buClr>
              <a:buFont typeface="Courier New"/>
              <a:buChar char="o"/>
            </a:pPr>
            <a:r>
              <a:rPr b="1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Nota individual (2 pontos): </a:t>
            </a:r>
            <a:r>
              <a:rPr b="1" lang="ru-RU" sz="18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0" dur="indefinite" restart="never" nodeType="tmRoot">
          <p:childTnLst>
            <p:seq>
              <p:cTn id="711" dur="indefinite" nodeType="mainSeq">
                <p:childTnLst>
                  <p:par>
                    <p:cTn id="712" fill="hold">
                      <p:stCondLst>
                        <p:cond delay="0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6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0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500"/>
                            </p:stCondLst>
                            <p:childTnLst>
                              <p:par>
                                <p:cTn id="7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5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6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296360" y="25200"/>
            <a:ext cx="6551280" cy="95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Avaliação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296360" y="1371240"/>
            <a:ext cx="7452000" cy="522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0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Avaliação (cada grupo terá 30 minutos para apresentar tudo)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4d4d4d"/>
                </a:solidFill>
                <a:latin typeface="Tahoma"/>
                <a:ea typeface="Tahoma"/>
              </a:rPr>
              <a:t>Some todas as pontuações e divida por 10, essa será a nota da equipe, sendo que a nota máxima considerada para a avaliação será 8,0.</a:t>
            </a:r>
            <a:endParaRPr b="0" lang="ru-RU" sz="18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4d4d4d"/>
                </a:solidFill>
                <a:latin typeface="Tahoma"/>
                <a:ea typeface="Tahoma"/>
              </a:rPr>
              <a:t>Exemplo: </a:t>
            </a:r>
            <a:r>
              <a:rPr b="0" lang="ru-RU" sz="1600" spc="-1" strike="noStrike">
                <a:solidFill>
                  <a:srgbClr val="cc6600"/>
                </a:solidFill>
                <a:latin typeface="Tahoma"/>
                <a:ea typeface="Tahoma"/>
              </a:rPr>
              <a:t>Equipe Carro Envenenado</a:t>
            </a: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 executou com sucesso as missões:</a:t>
            </a:r>
            <a:endParaRPr b="0" lang="ru-RU" sz="1600" spc="-1" strike="noStrike">
              <a:solidFill>
                <a:srgbClr val="080808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Missão 2: 20 pontos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Missão 6: 10 pontos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Missão 8: 30 pontos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Missão 12: 21 pontos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Missão 13: 10 pontos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 algn="just">
              <a:lnSpc>
                <a:spcPct val="150000"/>
              </a:lnSpc>
              <a:spcBef>
                <a:spcPts val="320"/>
              </a:spcBef>
              <a:buClr>
                <a:srgbClr val="4d4d4d"/>
              </a:buClr>
              <a:buFont typeface="Courier New"/>
              <a:buChar char="o"/>
            </a:pPr>
            <a:r>
              <a:rPr b="1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Total: 91 pontos / 10 = </a:t>
            </a:r>
            <a:r>
              <a:rPr b="1" lang="ru-RU" sz="16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endParaRPr b="0" lang="ru-RU" sz="16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7" dur="indefinite" restart="never" nodeType="tmRoot">
          <p:childTnLst>
            <p:seq>
              <p:cTn id="728" dur="indefinite" nodeType="mainSeq"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3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4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8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1000"/>
                            </p:stCondLst>
                            <p:childTnLst>
                              <p:par>
                                <p:cTn id="74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1500"/>
                            </p:stCondLst>
                            <p:childTnLst>
                              <p:par>
                                <p:cTn id="7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2000"/>
                            </p:stCondLst>
                            <p:childTnLst>
                              <p:par>
                                <p:cTn id="7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4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2500"/>
                            </p:stCondLst>
                            <p:childTnLst>
                              <p:par>
                                <p:cTn id="7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3000"/>
                            </p:stCondLst>
                            <p:childTnLst>
                              <p:par>
                                <p:cTn id="76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3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7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3" dur="5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4" dur="5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296360" y="25200"/>
            <a:ext cx="6551280" cy="1299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Vamos lá time!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296360" y="1412640"/>
            <a:ext cx="7164000" cy="518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5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Cronograma: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27/03: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</a:t>
            </a:r>
            <a:r>
              <a:rPr b="0" lang="ru-RU" sz="2000" spc="-1" strike="noStrike">
                <a:solidFill>
                  <a:srgbClr val="ff6600"/>
                </a:solidFill>
                <a:latin typeface="Tahoma"/>
                <a:ea typeface="Tahoma"/>
              </a:rPr>
              <a:t>Robótica em Grupo e Apresentação do Projeto da 3ª Unidade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(foco em robótica)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03/04 e 10/04:</a:t>
            </a:r>
            <a:r>
              <a:rPr b="0" lang="ru-RU" sz="2000" spc="-1" strike="noStrike">
                <a:solidFill>
                  <a:srgbClr val="4d4d4d"/>
                </a:solidFill>
                <a:latin typeface="Tahoma"/>
                <a:ea typeface="Tahoma"/>
              </a:rPr>
              <a:t> Livre para projeto (estarei presente para acompanhar e contarei presença)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17/04: </a:t>
            </a:r>
            <a:r>
              <a:rPr b="0" lang="ru-RU" sz="2000" spc="-1" strike="noStrike">
                <a:solidFill>
                  <a:srgbClr val="ff6600"/>
                </a:solidFill>
                <a:latin typeface="Tahoma"/>
                <a:ea typeface="Tahoma"/>
              </a:rPr>
              <a:t>Apresentação do Projeto e Missões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50000"/>
              </a:lnSpc>
              <a:spcBef>
                <a:spcPts val="400"/>
              </a:spcBef>
              <a:buClr>
                <a:srgbClr val="cc6600"/>
              </a:buClr>
              <a:buFont typeface="Courier New"/>
              <a:buChar char="o"/>
            </a:pP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24/04: </a:t>
            </a:r>
            <a:r>
              <a:rPr b="0" lang="ru-RU" sz="20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5" dur="indefinite" restart="never" nodeType="tmRoot">
          <p:childTnLst>
            <p:seq>
              <p:cTn id="776" dur="indefinite" nodeType="mainSeq">
                <p:childTnLst>
                  <p:par>
                    <p:cTn id="777" fill="hold">
                      <p:stCondLst>
                        <p:cond delay="0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1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2" dur="5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500"/>
                            </p:stCondLst>
                            <p:childTnLst>
                              <p:par>
                                <p:cTn id="78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6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7" dur="500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000"/>
                            </p:stCondLst>
                            <p:childTnLst>
                              <p:par>
                                <p:cTn id="7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1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2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1500"/>
                            </p:stCondLst>
                            <p:childTnLst>
                              <p:par>
                                <p:cTn id="7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6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7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2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296360" y="328680"/>
            <a:ext cx="6660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Como fazer seu robô se comportar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96360" y="1700640"/>
            <a:ext cx="666000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Qualquer tipo de robô que tenha à disposição mais de um comportamento ou ação deve resolver um problema surpreendentemente difícil de seleção de ação ou de coordenação de comportamentos.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691640" y="4653000"/>
            <a:ext cx="6155640" cy="1079640"/>
          </a:xfrm>
          <a:custGeom>
            <a:avLst/>
            <a:gdLst/>
            <a:ahLst/>
            <a:rect l="l" t="t" r="r" b="b"/>
            <a:pathLst>
              <a:path w="6156126" h="1080120">
                <a:moveTo>
                  <a:pt x="0" y="0"/>
                </a:moveTo>
                <a:cubicBezTo>
                  <a:pt x="1754588" y="-33775"/>
                  <a:pt x="4351481" y="138873"/>
                  <a:pt x="6156126" y="0"/>
                </a:cubicBezTo>
                <a:cubicBezTo>
                  <a:pt x="6108106" y="220512"/>
                  <a:pt x="6205689" y="774225"/>
                  <a:pt x="6156126" y="1080120"/>
                </a:cubicBezTo>
                <a:cubicBezTo>
                  <a:pt x="3495361" y="942790"/>
                  <a:pt x="2122492" y="942264"/>
                  <a:pt x="0" y="1080120"/>
                </a:cubicBezTo>
                <a:cubicBezTo>
                  <a:pt x="28083" y="699130"/>
                  <a:pt x="-96088" y="143615"/>
                  <a:pt x="0" y="0"/>
                </a:cubicBezTo>
                <a:close/>
                <a:moveTo>
                  <a:pt x="0" y="0"/>
                </a:moveTo>
                <a:cubicBezTo>
                  <a:pt x="2879282" y="-101487"/>
                  <a:pt x="3186814" y="-162162"/>
                  <a:pt x="6156126" y="0"/>
                </a:cubicBezTo>
                <a:cubicBezTo>
                  <a:pt x="6098824" y="333267"/>
                  <a:pt x="6080288" y="969595"/>
                  <a:pt x="6156126" y="1080120"/>
                </a:cubicBezTo>
                <a:cubicBezTo>
                  <a:pt x="3742823" y="1130185"/>
                  <a:pt x="744567" y="921671"/>
                  <a:pt x="0" y="1080120"/>
                </a:cubicBezTo>
                <a:cubicBezTo>
                  <a:pt x="7839" y="737350"/>
                  <a:pt x="-81533" y="198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cc6600"/>
                </a:solidFill>
                <a:latin typeface="Gill Sans MT"/>
              </a:rPr>
              <a:t>Qual é a próxima ação/comportamento a ser executado?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296360" y="328680"/>
            <a:ext cx="6660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Como fazer seu robô se comportar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296360" y="1700640"/>
            <a:ext cx="6660000" cy="48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Tanto o sistema hibrido quanto o sistema baseado em comportamentos, tem vários módulos, e, portanto,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tem de resolver o problema da coordenação.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59"/>
              </a:spcBef>
            </a:pP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Nos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sistemas híbridos</a:t>
            </a: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, a camada intermediária está, muitas vezes, fortemente ligada a tarefa.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59"/>
              </a:spcBef>
            </a:pP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59"/>
              </a:spcBef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Nos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sistemas baseado em comportamentos </a:t>
            </a:r>
            <a:r>
              <a:rPr b="0" lang="ru-RU" sz="2300" spc="-1" strike="noStrike">
                <a:solidFill>
                  <a:srgbClr val="cc6600"/>
                </a:solidFill>
                <a:latin typeface="Tahoma"/>
                <a:ea typeface="Tahoma"/>
              </a:rPr>
              <a:t> 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95640" y="328680"/>
            <a:ext cx="835272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Arbitragem de comportamentos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296360" y="3141000"/>
            <a:ext cx="7127280" cy="316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A 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coordenação de comportamentos baseada em arbitragem 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também é chamada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coordenação de comportamentos competitivos.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</a:rPr>
              <a:t> 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763640" y="1412640"/>
            <a:ext cx="5616360" cy="1439640"/>
          </a:xfrm>
          <a:custGeom>
            <a:avLst/>
            <a:gdLst/>
            <a:ahLst/>
            <a:rect l="l" t="t" r="r" b="b"/>
            <a:pathLst>
              <a:path w="5616624" h="1440160">
                <a:moveTo>
                  <a:pt x="0" y="0"/>
                </a:moveTo>
                <a:cubicBezTo>
                  <a:pt x="1210980" y="-33775"/>
                  <a:pt x="3667968" y="138873"/>
                  <a:pt x="5616624" y="0"/>
                </a:cubicBezTo>
                <a:cubicBezTo>
                  <a:pt x="5665815" y="256654"/>
                  <a:pt x="5568976" y="811287"/>
                  <a:pt x="5616624" y="1440160"/>
                </a:cubicBezTo>
                <a:cubicBezTo>
                  <a:pt x="5006959" y="1302830"/>
                  <a:pt x="1615419" y="1302304"/>
                  <a:pt x="0" y="1440160"/>
                </a:cubicBezTo>
                <a:cubicBezTo>
                  <a:pt x="60486" y="733905"/>
                  <a:pt x="-128492" y="179511"/>
                  <a:pt x="0" y="0"/>
                </a:cubicBezTo>
                <a:close/>
                <a:moveTo>
                  <a:pt x="0" y="0"/>
                </a:moveTo>
                <a:cubicBezTo>
                  <a:pt x="1618035" y="-101487"/>
                  <a:pt x="4442394" y="-162162"/>
                  <a:pt x="5616624" y="0"/>
                </a:cubicBezTo>
                <a:cubicBezTo>
                  <a:pt x="5591726" y="658556"/>
                  <a:pt x="5508382" y="1150963"/>
                  <a:pt x="5616624" y="1440160"/>
                </a:cubicBezTo>
                <a:cubicBezTo>
                  <a:pt x="3119069" y="1490225"/>
                  <a:pt x="1516439" y="1281711"/>
                  <a:pt x="0" y="1440160"/>
                </a:cubicBezTo>
                <a:cubicBezTo>
                  <a:pt x="-89372" y="1204104"/>
                  <a:pt x="-113937" y="23457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cc6600"/>
                </a:solidFill>
                <a:latin typeface="Gill Sans MT"/>
              </a:rPr>
              <a:t>É o processo de seleção de uma ação ou de um comportamento entre vários candidatos possíveis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55640" y="328680"/>
            <a:ext cx="7668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Fusão de comportamentos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763640" y="1412640"/>
            <a:ext cx="6048360" cy="1728000"/>
          </a:xfrm>
          <a:custGeom>
            <a:avLst/>
            <a:gdLst/>
            <a:ahLst/>
            <a:rect l="l" t="t" r="r" b="b"/>
            <a:pathLst>
              <a:path w="6048672" h="1728192">
                <a:moveTo>
                  <a:pt x="0" y="0"/>
                </a:moveTo>
                <a:cubicBezTo>
                  <a:pt x="735747" y="-33775"/>
                  <a:pt x="4402564" y="138873"/>
                  <a:pt x="6048672" y="0"/>
                </a:cubicBezTo>
                <a:cubicBezTo>
                  <a:pt x="6020094" y="285526"/>
                  <a:pt x="5923256" y="1531897"/>
                  <a:pt x="6048672" y="1728192"/>
                </a:cubicBezTo>
                <a:cubicBezTo>
                  <a:pt x="3494711" y="1590862"/>
                  <a:pt x="1485676" y="1590336"/>
                  <a:pt x="0" y="1728192"/>
                </a:cubicBezTo>
                <a:cubicBezTo>
                  <a:pt x="-69128" y="1107733"/>
                  <a:pt x="-154415" y="208260"/>
                  <a:pt x="0" y="0"/>
                </a:cubicBezTo>
                <a:close/>
                <a:moveTo>
                  <a:pt x="0" y="0"/>
                </a:moveTo>
                <a:cubicBezTo>
                  <a:pt x="1488510" y="-101487"/>
                  <a:pt x="4831293" y="-162162"/>
                  <a:pt x="6048672" y="0"/>
                </a:cubicBezTo>
                <a:cubicBezTo>
                  <a:pt x="5894159" y="572772"/>
                  <a:pt x="6070045" y="1295653"/>
                  <a:pt x="6048672" y="1728192"/>
                </a:cubicBezTo>
                <a:cubicBezTo>
                  <a:pt x="4544785" y="1778257"/>
                  <a:pt x="695454" y="1569743"/>
                  <a:pt x="0" y="1728192"/>
                </a:cubicBezTo>
                <a:cubicBezTo>
                  <a:pt x="-11603" y="886619"/>
                  <a:pt x="15678" y="60881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cc6600"/>
                </a:solidFill>
                <a:latin typeface="Gill Sans MT"/>
              </a:rPr>
              <a:t>É a combinação das várias ações ou comportamentos candidatos possíveis em uma única saída, que resulta na ação/comportamento final do robô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296360" y="3357000"/>
            <a:ext cx="7127280" cy="316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A fusão de comportamentos também é chamada </a:t>
            </a:r>
            <a:r>
              <a:rPr b="1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método cooperativo</a:t>
            </a: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, porque combina as saídas de vários comportamentos para </a:t>
            </a:r>
            <a:r>
              <a:rPr b="0" lang="ru-RU" sz="2500" spc="-1" strike="noStrike">
                <a:solidFill>
                  <a:srgbClr val="cc6600"/>
                </a:solidFill>
                <a:latin typeface="Tahoma"/>
                <a:ea typeface="Tahoma"/>
              </a:rPr>
              <a:t>produzir um resultado final.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Ex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55640" y="328680"/>
            <a:ext cx="7668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Comportamento Emergente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96360" y="1412640"/>
            <a:ext cx="7127280" cy="1223640"/>
          </a:xfrm>
          <a:custGeom>
            <a:avLst/>
            <a:gdLst/>
            <a:ahLst/>
            <a:rect l="l" t="t" r="r" b="b"/>
            <a:pathLst>
              <a:path w="7127676" h="1224136">
                <a:moveTo>
                  <a:pt x="0" y="0"/>
                </a:moveTo>
                <a:cubicBezTo>
                  <a:pt x="1375282" y="-33775"/>
                  <a:pt x="5334616" y="138873"/>
                  <a:pt x="7127676" y="0"/>
                </a:cubicBezTo>
                <a:cubicBezTo>
                  <a:pt x="7040771" y="263782"/>
                  <a:pt x="7060586" y="846731"/>
                  <a:pt x="7127676" y="1224136"/>
                </a:cubicBezTo>
                <a:cubicBezTo>
                  <a:pt x="3816723" y="1086806"/>
                  <a:pt x="785722" y="1086280"/>
                  <a:pt x="0" y="1224136"/>
                </a:cubicBezTo>
                <a:cubicBezTo>
                  <a:pt x="-10802" y="885773"/>
                  <a:pt x="-70166" y="561211"/>
                  <a:pt x="0" y="0"/>
                </a:cubicBezTo>
                <a:close/>
                <a:moveTo>
                  <a:pt x="0" y="0"/>
                </a:moveTo>
                <a:cubicBezTo>
                  <a:pt x="830575" y="-101487"/>
                  <a:pt x="5214286" y="-162162"/>
                  <a:pt x="7127676" y="0"/>
                </a:cubicBezTo>
                <a:cubicBezTo>
                  <a:pt x="7031490" y="146635"/>
                  <a:pt x="7116645" y="869418"/>
                  <a:pt x="7127676" y="1224136"/>
                </a:cubicBezTo>
                <a:cubicBezTo>
                  <a:pt x="4269975" y="1274201"/>
                  <a:pt x="1556686" y="1065687"/>
                  <a:pt x="0" y="1224136"/>
                </a:cubicBezTo>
                <a:cubicBezTo>
                  <a:pt x="-108814" y="837550"/>
                  <a:pt x="-94494" y="44361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cc6600"/>
                </a:solidFill>
                <a:latin typeface="Gill Sans MT"/>
              </a:rPr>
              <a:t>Mas todo comportamento do robô é realmente inesperado?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cc6600"/>
                </a:solidFill>
                <a:latin typeface="Gill Sans MT"/>
              </a:rPr>
              <a:t>E todo comportamento inesperado é ruim?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259640" y="3213000"/>
            <a:ext cx="7127280" cy="165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500" spc="-1" strike="noStrike">
                <a:solidFill>
                  <a:srgbClr val="4d4d4d"/>
                </a:solidFill>
                <a:latin typeface="Tahoma"/>
                <a:ea typeface="Tahoma"/>
              </a:rPr>
              <a:t>Se um comportamento inesperado tem certa estrutura, padrão ou significado para um observador, ele é, muitas vezes, chamado emergente.</a:t>
            </a:r>
            <a:endParaRPr b="0" lang="ru-RU" sz="2500" spc="-1" strike="noStrike">
              <a:solidFill>
                <a:srgbClr val="08080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55640" y="328680"/>
            <a:ext cx="7668000" cy="50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4d4d4d"/>
                </a:solidFill>
                <a:latin typeface="Tahoma"/>
              </a:rPr>
              <a:t>Comportamento Emergente</a:t>
            </a:r>
            <a:endParaRPr b="0" lang="ru-RU" sz="40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79640" y="1412640"/>
            <a:ext cx="8568720" cy="2088000"/>
          </a:xfrm>
          <a:custGeom>
            <a:avLst/>
            <a:gdLst/>
            <a:ahLst/>
            <a:rect l="l" t="t" r="r" b="b"/>
            <a:pathLst>
              <a:path w="8568952" h="2088232">
                <a:moveTo>
                  <a:pt x="0" y="0"/>
                </a:moveTo>
                <a:cubicBezTo>
                  <a:pt x="3205699" y="-33775"/>
                  <a:pt x="6268011" y="138873"/>
                  <a:pt x="8568952" y="0"/>
                </a:cubicBezTo>
                <a:cubicBezTo>
                  <a:pt x="8495181" y="753638"/>
                  <a:pt x="8413069" y="1683570"/>
                  <a:pt x="8568952" y="2088232"/>
                </a:cubicBezTo>
                <a:cubicBezTo>
                  <a:pt x="4552926" y="1950902"/>
                  <a:pt x="1535589" y="1950376"/>
                  <a:pt x="0" y="2088232"/>
                </a:cubicBezTo>
                <a:cubicBezTo>
                  <a:pt x="152408" y="1834484"/>
                  <a:pt x="73868" y="705069"/>
                  <a:pt x="0" y="0"/>
                </a:cubicBezTo>
                <a:close/>
                <a:moveTo>
                  <a:pt x="0" y="0"/>
                </a:moveTo>
                <a:cubicBezTo>
                  <a:pt x="3757107" y="-101487"/>
                  <a:pt x="6696515" y="-162162"/>
                  <a:pt x="8568952" y="0"/>
                </a:cubicBezTo>
                <a:cubicBezTo>
                  <a:pt x="8629665" y="753332"/>
                  <a:pt x="8507880" y="1447451"/>
                  <a:pt x="8568952" y="2088232"/>
                </a:cubicBezTo>
                <a:cubicBezTo>
                  <a:pt x="4595028" y="2138297"/>
                  <a:pt x="1350373" y="1929783"/>
                  <a:pt x="0" y="2088232"/>
                </a:cubicBezTo>
                <a:cubicBezTo>
                  <a:pt x="-24452" y="1613341"/>
                  <a:pt x="-67663" y="96147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Exemplo do seguidor de parede: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Se o </a:t>
            </a: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bigode esquerdo está curvado</a:t>
            </a: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, </a:t>
            </a:r>
            <a:r>
              <a:rPr b="0" lang="pt-BR" sz="2300" spc="-1" strike="noStrike" u="sng">
                <a:solidFill>
                  <a:srgbClr val="cc6600"/>
                </a:solidFill>
                <a:uFillTx/>
                <a:latin typeface="Gill Sans MT"/>
              </a:rPr>
              <a:t>vire à direita.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Se o </a:t>
            </a: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bigode direito está curvado</a:t>
            </a: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, </a:t>
            </a:r>
            <a:r>
              <a:rPr b="0" lang="pt-BR" sz="2300" spc="-1" strike="noStrike" u="sng">
                <a:solidFill>
                  <a:srgbClr val="cc6600"/>
                </a:solidFill>
                <a:uFillTx/>
                <a:latin typeface="Gill Sans MT"/>
              </a:rPr>
              <a:t>vire à esquerda.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Se </a:t>
            </a: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ambos os bigodes estão curvados</a:t>
            </a: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, </a:t>
            </a:r>
            <a:r>
              <a:rPr b="0" lang="pt-BR" sz="2300" spc="-1" strike="noStrike" u="sng">
                <a:solidFill>
                  <a:srgbClr val="cc6600"/>
                </a:solidFill>
                <a:uFillTx/>
                <a:latin typeface="Gill Sans MT"/>
              </a:rPr>
              <a:t>volte e vire para a esquerda.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300" spc="-1" strike="noStrike">
                <a:solidFill>
                  <a:srgbClr val="cc6600"/>
                </a:solidFill>
                <a:latin typeface="Gill Sans MT"/>
              </a:rPr>
              <a:t>Caso contrário</a:t>
            </a:r>
            <a:r>
              <a:rPr b="0" lang="pt-BR" sz="2300" spc="-1" strike="noStrike">
                <a:solidFill>
                  <a:srgbClr val="cc6600"/>
                </a:solidFill>
                <a:latin typeface="Gill Sans MT"/>
              </a:rPr>
              <a:t>, </a:t>
            </a:r>
            <a:r>
              <a:rPr b="0" lang="pt-BR" sz="2300" spc="-1" strike="noStrike" u="sng">
                <a:solidFill>
                  <a:srgbClr val="cc6600"/>
                </a:solidFill>
                <a:uFillTx/>
                <a:latin typeface="Gill Sans MT"/>
              </a:rPr>
              <a:t>continue se movendo.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296360" y="3645000"/>
            <a:ext cx="4475520" cy="2523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4d4d4d"/>
              </a:buClr>
              <a:buFont typeface="Courier New"/>
              <a:buChar char="o"/>
            </a:pPr>
            <a:r>
              <a:rPr b="0" lang="ru-RU" sz="2300" spc="-1" strike="noStrike">
                <a:solidFill>
                  <a:srgbClr val="4d4d4d"/>
                </a:solidFill>
                <a:latin typeface="Tahoma"/>
                <a:ea typeface="Tahoma"/>
              </a:rPr>
              <a:t>O que acontece se você colocar um robô com esse controlador ao lado de uma parede?</a:t>
            </a:r>
            <a:endParaRPr b="0" lang="ru-RU" sz="2300" spc="-1" strike="noStrike">
              <a:solidFill>
                <a:srgbClr val="080808"/>
              </a:solid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cc6600"/>
              </a:buClr>
              <a:buFont typeface="Courier New"/>
              <a:buChar char="o"/>
            </a:pPr>
            <a:r>
              <a:rPr b="1" lang="ru-RU" sz="2000" spc="-1" strike="noStrike">
                <a:solidFill>
                  <a:srgbClr val="cc6600"/>
                </a:solidFill>
                <a:latin typeface="Tahoma"/>
              </a:rPr>
              <a:t> </a:t>
            </a:r>
            <a:endParaRPr b="0" lang="ru-RU" sz="2000" spc="-1" strike="noStrike">
              <a:solidFill>
                <a:srgbClr val="080808"/>
              </a:solidFill>
              <a:latin typeface="Arial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5772240" y="3390840"/>
            <a:ext cx="3371400" cy="34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Introdução à Robótica</Template>
  <TotalTime>19107</TotalTime>
  <Application>LibreOffice/6.2.5.2$Windows_X86_64 LibreOffice_project/1ec314fa52f458adc18c4f025c545a4e8b22c159</Application>
  <Words>1860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2022-12-05T14:13:13Z</dcterms:created>
  <dc:creator>Danielle Casillo</dc:creator>
  <dc:description/>
  <dc:language>pt-BR</dc:language>
  <cp:lastModifiedBy/>
  <dcterms:modified xsi:type="dcterms:W3CDTF">2024-03-27T11:02:36Z</dcterms:modified>
  <cp:revision>255</cp:revision>
  <dc:subject/>
  <dc:title>Introdução à Robótica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