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58" r:id="rId5"/>
    <p:sldId id="264" r:id="rId6"/>
    <p:sldId id="259" r:id="rId7"/>
    <p:sldId id="266" r:id="rId8"/>
    <p:sldId id="267" r:id="rId9"/>
    <p:sldId id="279" r:id="rId10"/>
    <p:sldId id="282" r:id="rId11"/>
    <p:sldId id="280" r:id="rId12"/>
    <p:sldId id="268" r:id="rId13"/>
    <p:sldId id="269" r:id="rId14"/>
    <p:sldId id="261" r:id="rId15"/>
    <p:sldId id="262" r:id="rId16"/>
    <p:sldId id="271" r:id="rId17"/>
    <p:sldId id="270" r:id="rId18"/>
    <p:sldId id="272" r:id="rId19"/>
    <p:sldId id="274" r:id="rId20"/>
    <p:sldId id="273" r:id="rId21"/>
    <p:sldId id="276" r:id="rId22"/>
    <p:sldId id="277" r:id="rId23"/>
    <p:sldId id="278" r:id="rId24"/>
    <p:sldId id="281" r:id="rId25"/>
    <p:sldId id="285" r:id="rId26"/>
    <p:sldId id="283" r:id="rId27"/>
    <p:sldId id="288" r:id="rId28"/>
    <p:sldId id="284" r:id="rId29"/>
    <p:sldId id="287" r:id="rId30"/>
    <p:sldId id="286" r:id="rId31"/>
    <p:sldId id="289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4629" autoAdjust="0"/>
  </p:normalViewPr>
  <p:slideViewPr>
    <p:cSldViewPr>
      <p:cViewPr>
        <p:scale>
          <a:sx n="100" d="100"/>
          <a:sy n="100" d="100"/>
        </p:scale>
        <p:origin x="-206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80E47-FF76-45F7-A079-36F28910EB5D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ED65B3D5-3507-4AAA-A78C-24E30A5D8E9A}">
      <dgm:prSet phldrT="[Text]"/>
      <dgm:spPr/>
      <dgm:t>
        <a:bodyPr/>
        <a:lstStyle/>
        <a:p>
          <a:r>
            <a:rPr lang="de-DE" dirty="0" smtClean="0"/>
            <a:t>Vorbereitung</a:t>
          </a:r>
          <a:endParaRPr lang="de-DE" dirty="0"/>
        </a:p>
      </dgm:t>
    </dgm:pt>
    <dgm:pt modelId="{F93DBF23-424C-4D64-ADD0-E33D036B4AC1}" type="parTrans" cxnId="{38DDEF85-3354-4A12-8B93-B55B77A3C05B}">
      <dgm:prSet/>
      <dgm:spPr/>
      <dgm:t>
        <a:bodyPr/>
        <a:lstStyle/>
        <a:p>
          <a:endParaRPr lang="de-DE"/>
        </a:p>
      </dgm:t>
    </dgm:pt>
    <dgm:pt modelId="{E80D9365-2F6A-4CD4-BFFE-198C82CECAF9}" type="sibTrans" cxnId="{38DDEF85-3354-4A12-8B93-B55B77A3C05B}">
      <dgm:prSet/>
      <dgm:spPr/>
      <dgm:t>
        <a:bodyPr/>
        <a:lstStyle/>
        <a:p>
          <a:endParaRPr lang="de-DE"/>
        </a:p>
      </dgm:t>
    </dgm:pt>
    <dgm:pt modelId="{F807DD0B-22D2-4835-985B-42EE10F55A90}">
      <dgm:prSet phldrT="[Text]"/>
      <dgm:spPr/>
      <dgm:t>
        <a:bodyPr/>
        <a:lstStyle/>
        <a:p>
          <a:r>
            <a:rPr lang="de-DE" dirty="0" smtClean="0"/>
            <a:t>Probieren</a:t>
          </a:r>
          <a:endParaRPr lang="de-DE" dirty="0"/>
        </a:p>
      </dgm:t>
    </dgm:pt>
    <dgm:pt modelId="{E728F745-607E-4399-87AA-FE74BFE25EDF}" type="parTrans" cxnId="{8CCAD036-57BA-40B0-AD36-AEB48D592547}">
      <dgm:prSet/>
      <dgm:spPr/>
      <dgm:t>
        <a:bodyPr/>
        <a:lstStyle/>
        <a:p>
          <a:endParaRPr lang="de-DE"/>
        </a:p>
      </dgm:t>
    </dgm:pt>
    <dgm:pt modelId="{F0CF28B2-BE6B-470F-9226-3F46FF229EC7}" type="sibTrans" cxnId="{8CCAD036-57BA-40B0-AD36-AEB48D592547}">
      <dgm:prSet/>
      <dgm:spPr/>
      <dgm:t>
        <a:bodyPr/>
        <a:lstStyle/>
        <a:p>
          <a:endParaRPr lang="de-DE"/>
        </a:p>
      </dgm:t>
    </dgm:pt>
    <dgm:pt modelId="{F110CA0F-8948-4E71-A355-D60E8FD47561}">
      <dgm:prSet phldrT="[Text]"/>
      <dgm:spPr/>
      <dgm:t>
        <a:bodyPr/>
        <a:lstStyle/>
        <a:p>
          <a:r>
            <a:rPr lang="de-DE" dirty="0" smtClean="0"/>
            <a:t>1. Iteration</a:t>
          </a:r>
          <a:endParaRPr lang="de-DE" dirty="0"/>
        </a:p>
      </dgm:t>
    </dgm:pt>
    <dgm:pt modelId="{DE42A53A-2FDE-4888-BA52-2C1B616A3EEF}" type="parTrans" cxnId="{5FC0B8D5-BA85-4D1A-ADF8-8541F2C35962}">
      <dgm:prSet/>
      <dgm:spPr/>
      <dgm:t>
        <a:bodyPr/>
        <a:lstStyle/>
        <a:p>
          <a:endParaRPr lang="de-DE"/>
        </a:p>
      </dgm:t>
    </dgm:pt>
    <dgm:pt modelId="{C69712C6-FD78-403A-BBB7-794AC8AF2591}" type="sibTrans" cxnId="{5FC0B8D5-BA85-4D1A-ADF8-8541F2C35962}">
      <dgm:prSet/>
      <dgm:spPr/>
      <dgm:t>
        <a:bodyPr/>
        <a:lstStyle/>
        <a:p>
          <a:endParaRPr lang="de-DE"/>
        </a:p>
      </dgm:t>
    </dgm:pt>
    <dgm:pt modelId="{D436A0FD-FB61-451D-9C3C-7254143EBBD6}">
      <dgm:prSet phldrT="[Text]"/>
      <dgm:spPr/>
      <dgm:t>
        <a:bodyPr/>
        <a:lstStyle/>
        <a:p>
          <a:r>
            <a:rPr lang="de-DE" dirty="0" smtClean="0"/>
            <a:t>Technisches Design</a:t>
          </a:r>
          <a:endParaRPr lang="de-DE" dirty="0"/>
        </a:p>
      </dgm:t>
    </dgm:pt>
    <dgm:pt modelId="{4E74A28D-600D-4C89-B33C-2CE72E255FC1}" type="parTrans" cxnId="{8F1E1DCE-8861-4996-A415-55DB96F44379}">
      <dgm:prSet/>
      <dgm:spPr/>
      <dgm:t>
        <a:bodyPr/>
        <a:lstStyle/>
        <a:p>
          <a:endParaRPr lang="de-DE"/>
        </a:p>
      </dgm:t>
    </dgm:pt>
    <dgm:pt modelId="{16A93B7B-8D79-4422-9389-C9D159598973}" type="sibTrans" cxnId="{8F1E1DCE-8861-4996-A415-55DB96F44379}">
      <dgm:prSet/>
      <dgm:spPr/>
      <dgm:t>
        <a:bodyPr/>
        <a:lstStyle/>
        <a:p>
          <a:endParaRPr lang="de-DE"/>
        </a:p>
      </dgm:t>
    </dgm:pt>
    <dgm:pt modelId="{E29CBC22-B7ED-4F7F-83BE-BCC6A16F2721}">
      <dgm:prSet phldrT="[Text]"/>
      <dgm:spPr/>
      <dgm:t>
        <a:bodyPr/>
        <a:lstStyle/>
        <a:p>
          <a:r>
            <a:rPr lang="de-DE" dirty="0" smtClean="0"/>
            <a:t>2. Iteration</a:t>
          </a:r>
          <a:endParaRPr lang="de-DE" dirty="0"/>
        </a:p>
      </dgm:t>
    </dgm:pt>
    <dgm:pt modelId="{54449E38-65C6-4842-B2BA-C5B85AFD3616}" type="parTrans" cxnId="{9AC5B6C5-AB18-4480-81C8-BA595BA66055}">
      <dgm:prSet/>
      <dgm:spPr/>
      <dgm:t>
        <a:bodyPr/>
        <a:lstStyle/>
        <a:p>
          <a:endParaRPr lang="de-DE"/>
        </a:p>
      </dgm:t>
    </dgm:pt>
    <dgm:pt modelId="{0283FE37-DA15-42F1-BB23-0C337E227CA3}" type="sibTrans" cxnId="{9AC5B6C5-AB18-4480-81C8-BA595BA66055}">
      <dgm:prSet/>
      <dgm:spPr/>
      <dgm:t>
        <a:bodyPr/>
        <a:lstStyle/>
        <a:p>
          <a:endParaRPr lang="de-DE"/>
        </a:p>
      </dgm:t>
    </dgm:pt>
    <dgm:pt modelId="{E2975382-8D53-4BC5-B7FB-42206D50017C}">
      <dgm:prSet phldrT="[Text]"/>
      <dgm:spPr/>
      <dgm:t>
        <a:bodyPr/>
        <a:lstStyle/>
        <a:p>
          <a:r>
            <a:rPr lang="de-DE" dirty="0" smtClean="0"/>
            <a:t>Anforderungen in Story- und Taskcards umwandeln</a:t>
          </a:r>
          <a:endParaRPr lang="de-DE" dirty="0"/>
        </a:p>
      </dgm:t>
    </dgm:pt>
    <dgm:pt modelId="{35216DA3-00A7-457F-A4AD-346BDCD1AE18}" type="parTrans" cxnId="{0E99405D-3507-45DD-9F46-568A9C790E70}">
      <dgm:prSet/>
      <dgm:spPr/>
      <dgm:t>
        <a:bodyPr/>
        <a:lstStyle/>
        <a:p>
          <a:endParaRPr lang="de-DE"/>
        </a:p>
      </dgm:t>
    </dgm:pt>
    <dgm:pt modelId="{313A7A0A-D704-49A9-A3E8-1BB61A3F1AB2}" type="sibTrans" cxnId="{0E99405D-3507-45DD-9F46-568A9C790E70}">
      <dgm:prSet/>
      <dgm:spPr/>
      <dgm:t>
        <a:bodyPr/>
        <a:lstStyle/>
        <a:p>
          <a:endParaRPr lang="de-DE"/>
        </a:p>
      </dgm:t>
    </dgm:pt>
    <dgm:pt modelId="{7075F012-51A4-4075-A36E-F962DBB4390F}">
      <dgm:prSet phldrT="[Text]"/>
      <dgm:spPr/>
      <dgm:t>
        <a:bodyPr/>
        <a:lstStyle/>
        <a:p>
          <a:r>
            <a:rPr lang="de-DE" smtClean="0"/>
            <a:t>Design GUI</a:t>
          </a:r>
          <a:endParaRPr lang="de-DE" dirty="0"/>
        </a:p>
      </dgm:t>
    </dgm:pt>
    <dgm:pt modelId="{43BA172B-7A4A-4733-A2D4-581B224D9FE5}" type="parTrans" cxnId="{139768F2-B029-4C51-9273-64A799ADFCBC}">
      <dgm:prSet/>
      <dgm:spPr/>
      <dgm:t>
        <a:bodyPr/>
        <a:lstStyle/>
        <a:p>
          <a:endParaRPr lang="de-DE"/>
        </a:p>
      </dgm:t>
    </dgm:pt>
    <dgm:pt modelId="{BB1B969F-BC0A-4F50-A2D4-61A632BA6BBD}" type="sibTrans" cxnId="{139768F2-B029-4C51-9273-64A799ADFCBC}">
      <dgm:prSet/>
      <dgm:spPr/>
      <dgm:t>
        <a:bodyPr/>
        <a:lstStyle/>
        <a:p>
          <a:endParaRPr lang="de-DE"/>
        </a:p>
      </dgm:t>
    </dgm:pt>
    <dgm:pt modelId="{B067E4F0-DCFB-407F-9236-17E4D22C1214}">
      <dgm:prSet phldrT="[Text]"/>
      <dgm:spPr/>
      <dgm:t>
        <a:bodyPr/>
        <a:lstStyle/>
        <a:p>
          <a:r>
            <a:rPr lang="de-DE" dirty="0" smtClean="0"/>
            <a:t>Vorbereitung ACO-Algorithmus</a:t>
          </a:r>
          <a:endParaRPr lang="de-DE" dirty="0"/>
        </a:p>
      </dgm:t>
    </dgm:pt>
    <dgm:pt modelId="{DE9E6B04-2976-4903-8F6C-ECE42C35460F}" type="parTrans" cxnId="{A737414A-49F9-4643-A021-3E3ECB0D233E}">
      <dgm:prSet/>
      <dgm:spPr/>
      <dgm:t>
        <a:bodyPr/>
        <a:lstStyle/>
        <a:p>
          <a:endParaRPr lang="de-DE"/>
        </a:p>
      </dgm:t>
    </dgm:pt>
    <dgm:pt modelId="{7A205CD2-F540-461D-A2C2-FB36548BBB97}" type="sibTrans" cxnId="{A737414A-49F9-4643-A021-3E3ECB0D233E}">
      <dgm:prSet/>
      <dgm:spPr/>
      <dgm:t>
        <a:bodyPr/>
        <a:lstStyle/>
        <a:p>
          <a:endParaRPr lang="de-DE"/>
        </a:p>
      </dgm:t>
    </dgm:pt>
    <dgm:pt modelId="{CE741468-C922-4B48-AB5E-63A078534228}">
      <dgm:prSet phldrT="[Text]"/>
      <dgm:spPr/>
      <dgm:t>
        <a:bodyPr/>
        <a:lstStyle/>
        <a:p>
          <a:r>
            <a:rPr lang="de-DE" dirty="0" smtClean="0"/>
            <a:t>Kodierung GUI</a:t>
          </a:r>
          <a:endParaRPr lang="de-DE" dirty="0"/>
        </a:p>
      </dgm:t>
    </dgm:pt>
    <dgm:pt modelId="{9822CAE3-E75C-4BA1-8758-11815B61474D}" type="sibTrans" cxnId="{5C1C479F-CC16-40D5-A10F-4B8D3E0B28D0}">
      <dgm:prSet/>
      <dgm:spPr/>
      <dgm:t>
        <a:bodyPr/>
        <a:lstStyle/>
        <a:p>
          <a:endParaRPr lang="de-DE"/>
        </a:p>
      </dgm:t>
    </dgm:pt>
    <dgm:pt modelId="{FD13705E-0698-4E05-ACBC-5BF59656A41B}" type="parTrans" cxnId="{5C1C479F-CC16-40D5-A10F-4B8D3E0B28D0}">
      <dgm:prSet/>
      <dgm:spPr/>
      <dgm:t>
        <a:bodyPr/>
        <a:lstStyle/>
        <a:p>
          <a:endParaRPr lang="de-DE"/>
        </a:p>
      </dgm:t>
    </dgm:pt>
    <dgm:pt modelId="{83506C71-FB97-491F-B558-6859EEC4CC1A}">
      <dgm:prSet phldrT="[Text]"/>
      <dgm:spPr/>
      <dgm:t>
        <a:bodyPr/>
        <a:lstStyle/>
        <a:p>
          <a:r>
            <a:rPr lang="de-DE" dirty="0" smtClean="0"/>
            <a:t>Versionskontrolle einrichten</a:t>
          </a:r>
          <a:endParaRPr lang="de-DE" dirty="0"/>
        </a:p>
      </dgm:t>
    </dgm:pt>
    <dgm:pt modelId="{400B4326-A02D-41FF-9868-D2889DFD545A}" type="parTrans" cxnId="{E3CD280B-F4BB-4478-A694-3B19531C3B9F}">
      <dgm:prSet/>
      <dgm:spPr/>
      <dgm:t>
        <a:bodyPr/>
        <a:lstStyle/>
        <a:p>
          <a:endParaRPr lang="de-DE"/>
        </a:p>
      </dgm:t>
    </dgm:pt>
    <dgm:pt modelId="{1AD9FB9C-7FF5-440B-9A4D-C543DEAF203C}" type="sibTrans" cxnId="{E3CD280B-F4BB-4478-A694-3B19531C3B9F}">
      <dgm:prSet/>
      <dgm:spPr/>
      <dgm:t>
        <a:bodyPr/>
        <a:lstStyle/>
        <a:p>
          <a:endParaRPr lang="de-DE"/>
        </a:p>
      </dgm:t>
    </dgm:pt>
    <dgm:pt modelId="{0AF21882-03BB-4860-92F8-5F34DE2B9A1B}">
      <dgm:prSet phldrT="[Text]"/>
      <dgm:spPr/>
      <dgm:t>
        <a:bodyPr/>
        <a:lstStyle/>
        <a:p>
          <a:r>
            <a:rPr lang="de-DE" dirty="0" smtClean="0"/>
            <a:t>Neue Story- und Taskcards aus Anforderungen </a:t>
          </a:r>
          <a:endParaRPr lang="de-DE" dirty="0"/>
        </a:p>
      </dgm:t>
    </dgm:pt>
    <dgm:pt modelId="{29A51695-ADA0-471B-BA81-E17C23425B9E}" type="parTrans" cxnId="{9756EAA2-7994-4F6A-8C62-CE9E61134E0E}">
      <dgm:prSet/>
      <dgm:spPr/>
      <dgm:t>
        <a:bodyPr/>
        <a:lstStyle/>
        <a:p>
          <a:endParaRPr lang="de-DE"/>
        </a:p>
      </dgm:t>
    </dgm:pt>
    <dgm:pt modelId="{2943F65C-9935-4933-9FB6-2D3BC05BF585}" type="sibTrans" cxnId="{9756EAA2-7994-4F6A-8C62-CE9E61134E0E}">
      <dgm:prSet/>
      <dgm:spPr/>
      <dgm:t>
        <a:bodyPr/>
        <a:lstStyle/>
        <a:p>
          <a:endParaRPr lang="de-DE"/>
        </a:p>
      </dgm:t>
    </dgm:pt>
    <dgm:pt modelId="{8713B9FE-EE34-484C-9F74-E645818CA131}">
      <dgm:prSet phldrT="[Text]"/>
      <dgm:spPr/>
      <dgm:t>
        <a:bodyPr/>
        <a:lstStyle/>
        <a:p>
          <a:r>
            <a:rPr lang="de-DE" dirty="0" smtClean="0"/>
            <a:t>Kodierung ACO-Algorithmus</a:t>
          </a:r>
          <a:endParaRPr lang="de-DE" dirty="0"/>
        </a:p>
      </dgm:t>
    </dgm:pt>
    <dgm:pt modelId="{84D98CE8-0E79-482F-8E2A-C4F065AB0297}" type="parTrans" cxnId="{9BCF8C3A-3F5E-4E86-9CE5-BD8E7C37E948}">
      <dgm:prSet/>
      <dgm:spPr/>
      <dgm:t>
        <a:bodyPr/>
        <a:lstStyle/>
        <a:p>
          <a:endParaRPr lang="de-DE"/>
        </a:p>
      </dgm:t>
    </dgm:pt>
    <dgm:pt modelId="{BBB1E34A-E096-42DA-979C-88C81A99CF05}" type="sibTrans" cxnId="{9BCF8C3A-3F5E-4E86-9CE5-BD8E7C37E948}">
      <dgm:prSet/>
      <dgm:spPr/>
      <dgm:t>
        <a:bodyPr/>
        <a:lstStyle/>
        <a:p>
          <a:endParaRPr lang="de-DE"/>
        </a:p>
      </dgm:t>
    </dgm:pt>
    <dgm:pt modelId="{E5B42798-0F16-4067-B6E2-E528A9C20CBA}">
      <dgm:prSet phldrT="[Text]"/>
      <dgm:spPr/>
      <dgm:t>
        <a:bodyPr/>
        <a:lstStyle/>
        <a:p>
          <a:r>
            <a:rPr lang="de-DE" dirty="0" smtClean="0"/>
            <a:t>Abschließender Akzeptanztest</a:t>
          </a:r>
          <a:endParaRPr lang="de-DE" dirty="0"/>
        </a:p>
      </dgm:t>
    </dgm:pt>
    <dgm:pt modelId="{8D96A06B-7286-4B97-AF4C-CD7E81FF3F6C}" type="parTrans" cxnId="{D0E4FB02-252F-4C71-A339-F847FBC97B09}">
      <dgm:prSet/>
      <dgm:spPr/>
      <dgm:t>
        <a:bodyPr/>
        <a:lstStyle/>
        <a:p>
          <a:endParaRPr lang="de-DE"/>
        </a:p>
      </dgm:t>
    </dgm:pt>
    <dgm:pt modelId="{59726C5C-01E6-4475-809F-58142002D9CA}" type="sibTrans" cxnId="{D0E4FB02-252F-4C71-A339-F847FBC97B09}">
      <dgm:prSet/>
      <dgm:spPr/>
      <dgm:t>
        <a:bodyPr/>
        <a:lstStyle/>
        <a:p>
          <a:endParaRPr lang="de-DE"/>
        </a:p>
      </dgm:t>
    </dgm:pt>
    <dgm:pt modelId="{594E4815-74AD-43BD-B6E9-3181BA836DE3}">
      <dgm:prSet phldrT="[Text]"/>
      <dgm:spPr/>
      <dgm:t>
        <a:bodyPr/>
        <a:lstStyle/>
        <a:p>
          <a:r>
            <a:rPr lang="de-DE" dirty="0" smtClean="0"/>
            <a:t>IDE installieren</a:t>
          </a:r>
          <a:endParaRPr lang="de-DE" dirty="0"/>
        </a:p>
      </dgm:t>
    </dgm:pt>
    <dgm:pt modelId="{5BCF8A93-3E66-4282-A1D6-0D5BA73195F0}" type="parTrans" cxnId="{4C5EE58D-2D7B-49C9-A9B2-B1D8F4769F65}">
      <dgm:prSet/>
      <dgm:spPr/>
      <dgm:t>
        <a:bodyPr/>
        <a:lstStyle/>
        <a:p>
          <a:endParaRPr lang="de-DE"/>
        </a:p>
      </dgm:t>
    </dgm:pt>
    <dgm:pt modelId="{D28A7BFB-510C-4E81-B766-4AC8148D8CA1}" type="sibTrans" cxnId="{4C5EE58D-2D7B-49C9-A9B2-B1D8F4769F65}">
      <dgm:prSet/>
      <dgm:spPr/>
      <dgm:t>
        <a:bodyPr/>
        <a:lstStyle/>
        <a:p>
          <a:endParaRPr lang="de-DE"/>
        </a:p>
      </dgm:t>
    </dgm:pt>
    <dgm:pt modelId="{51B74876-AAF8-4512-A575-2DC7FFE6D84C}" type="pres">
      <dgm:prSet presAssocID="{D9D80E47-FF76-45F7-A079-36F28910EB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482FA54-9B32-4A6B-8F19-3841DD03B7D3}" type="pres">
      <dgm:prSet presAssocID="{ED65B3D5-3507-4AAA-A78C-24E30A5D8E9A}" presName="composite" presStyleCnt="0"/>
      <dgm:spPr/>
    </dgm:pt>
    <dgm:pt modelId="{5598F77B-7D2B-443C-B11A-45403AEB2554}" type="pres">
      <dgm:prSet presAssocID="{ED65B3D5-3507-4AAA-A78C-24E30A5D8E9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5FE01F-D8CE-4AD5-A758-69F641703F0C}" type="pres">
      <dgm:prSet presAssocID="{ED65B3D5-3507-4AAA-A78C-24E30A5D8E9A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3C554B-BAA1-4CAC-B91C-EC0AD8E23203}" type="pres">
      <dgm:prSet presAssocID="{E80D9365-2F6A-4CD4-BFFE-198C82CECAF9}" presName="space" presStyleCnt="0"/>
      <dgm:spPr/>
    </dgm:pt>
    <dgm:pt modelId="{B6E7D973-3740-459F-B792-CD11585A1520}" type="pres">
      <dgm:prSet presAssocID="{F110CA0F-8948-4E71-A355-D60E8FD47561}" presName="composite" presStyleCnt="0"/>
      <dgm:spPr/>
    </dgm:pt>
    <dgm:pt modelId="{C6C517E9-71C9-4336-9197-92ABADE7E7D2}" type="pres">
      <dgm:prSet presAssocID="{F110CA0F-8948-4E71-A355-D60E8FD4756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7771CF-45A9-45EA-A636-6272CB0F5BEE}" type="pres">
      <dgm:prSet presAssocID="{F110CA0F-8948-4E71-A355-D60E8FD47561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E3107B-941A-4BC3-8AF0-F3D0EDBF08A0}" type="pres">
      <dgm:prSet presAssocID="{C69712C6-FD78-403A-BBB7-794AC8AF2591}" presName="space" presStyleCnt="0"/>
      <dgm:spPr/>
    </dgm:pt>
    <dgm:pt modelId="{A99F8DE0-F120-4587-86E4-7B71854AAEEC}" type="pres">
      <dgm:prSet presAssocID="{E29CBC22-B7ED-4F7F-83BE-BCC6A16F2721}" presName="composite" presStyleCnt="0"/>
      <dgm:spPr/>
    </dgm:pt>
    <dgm:pt modelId="{A3CCE1F6-4D79-4702-910B-E4260CB2470E}" type="pres">
      <dgm:prSet presAssocID="{E29CBC22-B7ED-4F7F-83BE-BCC6A16F2721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67E3AF-B333-48D3-953B-EFA4BAA1CEEC}" type="pres">
      <dgm:prSet presAssocID="{E29CBC22-B7ED-4F7F-83BE-BCC6A16F2721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DDBC52B-F3E8-4273-93C0-6D2AF0F910D4}" type="presOf" srcId="{8713B9FE-EE34-484C-9F74-E645818CA131}" destId="{1667E3AF-B333-48D3-953B-EFA4BAA1CEEC}" srcOrd="0" destOrd="1" presId="urn:microsoft.com/office/officeart/2005/8/layout/chevron1"/>
    <dgm:cxn modelId="{74CEC9D1-D3F7-4D7D-B30A-63846B7764AE}" type="presOf" srcId="{E2975382-8D53-4BC5-B7FB-42206D50017C}" destId="{E15FE01F-D8CE-4AD5-A758-69F641703F0C}" srcOrd="0" destOrd="3" presId="urn:microsoft.com/office/officeart/2005/8/layout/chevron1"/>
    <dgm:cxn modelId="{38DDEF85-3354-4A12-8B93-B55B77A3C05B}" srcId="{D9D80E47-FF76-45F7-A079-36F28910EB5D}" destId="{ED65B3D5-3507-4AAA-A78C-24E30A5D8E9A}" srcOrd="0" destOrd="0" parTransId="{F93DBF23-424C-4D64-ADD0-E33D036B4AC1}" sibTransId="{E80D9365-2F6A-4CD4-BFFE-198C82CECAF9}"/>
    <dgm:cxn modelId="{4C5EE58D-2D7B-49C9-A9B2-B1D8F4769F65}" srcId="{ED65B3D5-3507-4AAA-A78C-24E30A5D8E9A}" destId="{594E4815-74AD-43BD-B6E9-3181BA836DE3}" srcOrd="0" destOrd="0" parTransId="{5BCF8A93-3E66-4282-A1D6-0D5BA73195F0}" sibTransId="{D28A7BFB-510C-4E81-B766-4AC8148D8CA1}"/>
    <dgm:cxn modelId="{E3CD280B-F4BB-4478-A694-3B19531C3B9F}" srcId="{ED65B3D5-3507-4AAA-A78C-24E30A5D8E9A}" destId="{83506C71-FB97-491F-B558-6859EEC4CC1A}" srcOrd="1" destOrd="0" parTransId="{400B4326-A02D-41FF-9868-D2889DFD545A}" sibTransId="{1AD9FB9C-7FF5-440B-9A4D-C543DEAF203C}"/>
    <dgm:cxn modelId="{B417A3B4-33C2-4A90-9529-7A00676FF653}" type="presOf" srcId="{ED65B3D5-3507-4AAA-A78C-24E30A5D8E9A}" destId="{5598F77B-7D2B-443C-B11A-45403AEB2554}" srcOrd="0" destOrd="0" presId="urn:microsoft.com/office/officeart/2005/8/layout/chevron1"/>
    <dgm:cxn modelId="{9BCF8C3A-3F5E-4E86-9CE5-BD8E7C37E948}" srcId="{E29CBC22-B7ED-4F7F-83BE-BCC6A16F2721}" destId="{8713B9FE-EE34-484C-9F74-E645818CA131}" srcOrd="1" destOrd="0" parTransId="{84D98CE8-0E79-482F-8E2A-C4F065AB0297}" sibTransId="{BBB1E34A-E096-42DA-979C-88C81A99CF05}"/>
    <dgm:cxn modelId="{139768F2-B029-4C51-9273-64A799ADFCBC}" srcId="{F110CA0F-8948-4E71-A355-D60E8FD47561}" destId="{7075F012-51A4-4075-A36E-F962DBB4390F}" srcOrd="1" destOrd="0" parTransId="{43BA172B-7A4A-4733-A2D4-581B224D9FE5}" sibTransId="{BB1B969F-BC0A-4F50-A2D4-61A632BA6BBD}"/>
    <dgm:cxn modelId="{8CCAD036-57BA-40B0-AD36-AEB48D592547}" srcId="{ED65B3D5-3507-4AAA-A78C-24E30A5D8E9A}" destId="{F807DD0B-22D2-4835-985B-42EE10F55A90}" srcOrd="2" destOrd="0" parTransId="{E728F745-607E-4399-87AA-FE74BFE25EDF}" sibTransId="{F0CF28B2-BE6B-470F-9226-3F46FF229EC7}"/>
    <dgm:cxn modelId="{D3054DA4-2DE1-4452-A236-8AB4BB9CB0A8}" type="presOf" srcId="{E29CBC22-B7ED-4F7F-83BE-BCC6A16F2721}" destId="{A3CCE1F6-4D79-4702-910B-E4260CB2470E}" srcOrd="0" destOrd="0" presId="urn:microsoft.com/office/officeart/2005/8/layout/chevron1"/>
    <dgm:cxn modelId="{E0BC0173-9928-40A6-9A94-D39647AF177B}" type="presOf" srcId="{F807DD0B-22D2-4835-985B-42EE10F55A90}" destId="{E15FE01F-D8CE-4AD5-A758-69F641703F0C}" srcOrd="0" destOrd="2" presId="urn:microsoft.com/office/officeart/2005/8/layout/chevron1"/>
    <dgm:cxn modelId="{5FC0B8D5-BA85-4D1A-ADF8-8541F2C35962}" srcId="{D9D80E47-FF76-45F7-A079-36F28910EB5D}" destId="{F110CA0F-8948-4E71-A355-D60E8FD47561}" srcOrd="1" destOrd="0" parTransId="{DE42A53A-2FDE-4888-BA52-2C1B616A3EEF}" sibTransId="{C69712C6-FD78-403A-BBB7-794AC8AF2591}"/>
    <dgm:cxn modelId="{CDB4DE8E-1139-4061-8227-FEB6D05A75F7}" type="presOf" srcId="{594E4815-74AD-43BD-B6E9-3181BA836DE3}" destId="{E15FE01F-D8CE-4AD5-A758-69F641703F0C}" srcOrd="0" destOrd="0" presId="urn:microsoft.com/office/officeart/2005/8/layout/chevron1"/>
    <dgm:cxn modelId="{1B588EAF-2C73-4AD1-9977-6FEDD6F1F50E}" type="presOf" srcId="{E5B42798-0F16-4067-B6E2-E528A9C20CBA}" destId="{1667E3AF-B333-48D3-953B-EFA4BAA1CEEC}" srcOrd="0" destOrd="2" presId="urn:microsoft.com/office/officeart/2005/8/layout/chevron1"/>
    <dgm:cxn modelId="{64A2A3CC-B384-4E1A-B18B-79C49023A474}" type="presOf" srcId="{83506C71-FB97-491F-B558-6859EEC4CC1A}" destId="{E15FE01F-D8CE-4AD5-A758-69F641703F0C}" srcOrd="0" destOrd="1" presId="urn:microsoft.com/office/officeart/2005/8/layout/chevron1"/>
    <dgm:cxn modelId="{8F1E1DCE-8861-4996-A415-55DB96F44379}" srcId="{F110CA0F-8948-4E71-A355-D60E8FD47561}" destId="{D436A0FD-FB61-451D-9C3C-7254143EBBD6}" srcOrd="0" destOrd="0" parTransId="{4E74A28D-600D-4C89-B33C-2CE72E255FC1}" sibTransId="{16A93B7B-8D79-4422-9389-C9D159598973}"/>
    <dgm:cxn modelId="{A737414A-49F9-4643-A021-3E3ECB0D233E}" srcId="{F110CA0F-8948-4E71-A355-D60E8FD47561}" destId="{B067E4F0-DCFB-407F-9236-17E4D22C1214}" srcOrd="3" destOrd="0" parTransId="{DE9E6B04-2976-4903-8F6C-ECE42C35460F}" sibTransId="{7A205CD2-F540-461D-A2C2-FB36548BBB97}"/>
    <dgm:cxn modelId="{2267D008-4AC9-4866-A68A-F45B4C98F759}" type="presOf" srcId="{F110CA0F-8948-4E71-A355-D60E8FD47561}" destId="{C6C517E9-71C9-4336-9197-92ABADE7E7D2}" srcOrd="0" destOrd="0" presId="urn:microsoft.com/office/officeart/2005/8/layout/chevron1"/>
    <dgm:cxn modelId="{9756EAA2-7994-4F6A-8C62-CE9E61134E0E}" srcId="{E29CBC22-B7ED-4F7F-83BE-BCC6A16F2721}" destId="{0AF21882-03BB-4860-92F8-5F34DE2B9A1B}" srcOrd="0" destOrd="0" parTransId="{29A51695-ADA0-471B-BA81-E17C23425B9E}" sibTransId="{2943F65C-9935-4933-9FB6-2D3BC05BF585}"/>
    <dgm:cxn modelId="{9AC5B6C5-AB18-4480-81C8-BA595BA66055}" srcId="{D9D80E47-FF76-45F7-A079-36F28910EB5D}" destId="{E29CBC22-B7ED-4F7F-83BE-BCC6A16F2721}" srcOrd="2" destOrd="0" parTransId="{54449E38-65C6-4842-B2BA-C5B85AFD3616}" sibTransId="{0283FE37-DA15-42F1-BB23-0C337E227CA3}"/>
    <dgm:cxn modelId="{0E99405D-3507-45DD-9F46-568A9C790E70}" srcId="{ED65B3D5-3507-4AAA-A78C-24E30A5D8E9A}" destId="{E2975382-8D53-4BC5-B7FB-42206D50017C}" srcOrd="3" destOrd="0" parTransId="{35216DA3-00A7-457F-A4AD-346BDCD1AE18}" sibTransId="{313A7A0A-D704-49A9-A3E8-1BB61A3F1AB2}"/>
    <dgm:cxn modelId="{873D9406-9D78-4E73-911C-D9930B73E525}" type="presOf" srcId="{7075F012-51A4-4075-A36E-F962DBB4390F}" destId="{887771CF-45A9-45EA-A636-6272CB0F5BEE}" srcOrd="0" destOrd="1" presId="urn:microsoft.com/office/officeart/2005/8/layout/chevron1"/>
    <dgm:cxn modelId="{7BBD8814-CC6D-411F-8895-D5DA0D8ACDE7}" type="presOf" srcId="{D436A0FD-FB61-451D-9C3C-7254143EBBD6}" destId="{887771CF-45A9-45EA-A636-6272CB0F5BEE}" srcOrd="0" destOrd="0" presId="urn:microsoft.com/office/officeart/2005/8/layout/chevron1"/>
    <dgm:cxn modelId="{FE6E94F8-5341-4D7F-905A-3918DDE55BB0}" type="presOf" srcId="{CE741468-C922-4B48-AB5E-63A078534228}" destId="{887771CF-45A9-45EA-A636-6272CB0F5BEE}" srcOrd="0" destOrd="2" presId="urn:microsoft.com/office/officeart/2005/8/layout/chevron1"/>
    <dgm:cxn modelId="{D0E4FB02-252F-4C71-A339-F847FBC97B09}" srcId="{E29CBC22-B7ED-4F7F-83BE-BCC6A16F2721}" destId="{E5B42798-0F16-4067-B6E2-E528A9C20CBA}" srcOrd="2" destOrd="0" parTransId="{8D96A06B-7286-4B97-AF4C-CD7E81FF3F6C}" sibTransId="{59726C5C-01E6-4475-809F-58142002D9CA}"/>
    <dgm:cxn modelId="{5C1C479F-CC16-40D5-A10F-4B8D3E0B28D0}" srcId="{F110CA0F-8948-4E71-A355-D60E8FD47561}" destId="{CE741468-C922-4B48-AB5E-63A078534228}" srcOrd="2" destOrd="0" parTransId="{FD13705E-0698-4E05-ACBC-5BF59656A41B}" sibTransId="{9822CAE3-E75C-4BA1-8758-11815B61474D}"/>
    <dgm:cxn modelId="{7098FD10-88AD-400B-B7A2-C47B8CA39FC6}" type="presOf" srcId="{B067E4F0-DCFB-407F-9236-17E4D22C1214}" destId="{887771CF-45A9-45EA-A636-6272CB0F5BEE}" srcOrd="0" destOrd="3" presId="urn:microsoft.com/office/officeart/2005/8/layout/chevron1"/>
    <dgm:cxn modelId="{EE02AEDB-A90D-4348-B183-9FEA6E8C5C9E}" type="presOf" srcId="{0AF21882-03BB-4860-92F8-5F34DE2B9A1B}" destId="{1667E3AF-B333-48D3-953B-EFA4BAA1CEEC}" srcOrd="0" destOrd="0" presId="urn:microsoft.com/office/officeart/2005/8/layout/chevron1"/>
    <dgm:cxn modelId="{6B482D36-6324-4C82-B707-B1499941FB35}" type="presOf" srcId="{D9D80E47-FF76-45F7-A079-36F28910EB5D}" destId="{51B74876-AAF8-4512-A575-2DC7FFE6D84C}" srcOrd="0" destOrd="0" presId="urn:microsoft.com/office/officeart/2005/8/layout/chevron1"/>
    <dgm:cxn modelId="{CAE79FAE-CCCA-4204-A003-B811905AE611}" type="presParOf" srcId="{51B74876-AAF8-4512-A575-2DC7FFE6D84C}" destId="{3482FA54-9B32-4A6B-8F19-3841DD03B7D3}" srcOrd="0" destOrd="0" presId="urn:microsoft.com/office/officeart/2005/8/layout/chevron1"/>
    <dgm:cxn modelId="{D0C9E67E-C431-4B9A-B9DB-E75E6951E545}" type="presParOf" srcId="{3482FA54-9B32-4A6B-8F19-3841DD03B7D3}" destId="{5598F77B-7D2B-443C-B11A-45403AEB2554}" srcOrd="0" destOrd="0" presId="urn:microsoft.com/office/officeart/2005/8/layout/chevron1"/>
    <dgm:cxn modelId="{324BDD3E-C68A-4553-A83E-6F7646EC7F09}" type="presParOf" srcId="{3482FA54-9B32-4A6B-8F19-3841DD03B7D3}" destId="{E15FE01F-D8CE-4AD5-A758-69F641703F0C}" srcOrd="1" destOrd="0" presId="urn:microsoft.com/office/officeart/2005/8/layout/chevron1"/>
    <dgm:cxn modelId="{33041711-E943-44A2-812E-5B0FCFB4DEFA}" type="presParOf" srcId="{51B74876-AAF8-4512-A575-2DC7FFE6D84C}" destId="{DA3C554B-BAA1-4CAC-B91C-EC0AD8E23203}" srcOrd="1" destOrd="0" presId="urn:microsoft.com/office/officeart/2005/8/layout/chevron1"/>
    <dgm:cxn modelId="{B6F5D1E0-0707-4262-BDFF-7275A0C1F394}" type="presParOf" srcId="{51B74876-AAF8-4512-A575-2DC7FFE6D84C}" destId="{B6E7D973-3740-459F-B792-CD11585A1520}" srcOrd="2" destOrd="0" presId="urn:microsoft.com/office/officeart/2005/8/layout/chevron1"/>
    <dgm:cxn modelId="{F15A7677-8BAF-45C5-8A56-E00ABB25CA66}" type="presParOf" srcId="{B6E7D973-3740-459F-B792-CD11585A1520}" destId="{C6C517E9-71C9-4336-9197-92ABADE7E7D2}" srcOrd="0" destOrd="0" presId="urn:microsoft.com/office/officeart/2005/8/layout/chevron1"/>
    <dgm:cxn modelId="{2F408D62-1846-4F10-8F75-658C7730D3EB}" type="presParOf" srcId="{B6E7D973-3740-459F-B792-CD11585A1520}" destId="{887771CF-45A9-45EA-A636-6272CB0F5BEE}" srcOrd="1" destOrd="0" presId="urn:microsoft.com/office/officeart/2005/8/layout/chevron1"/>
    <dgm:cxn modelId="{C4D71CFC-262D-4F1A-A5A2-AACF81DB873D}" type="presParOf" srcId="{51B74876-AAF8-4512-A575-2DC7FFE6D84C}" destId="{94E3107B-941A-4BC3-8AF0-F3D0EDBF08A0}" srcOrd="3" destOrd="0" presId="urn:microsoft.com/office/officeart/2005/8/layout/chevron1"/>
    <dgm:cxn modelId="{50ADCD96-2A80-4542-A8C2-DBD87AE9E469}" type="presParOf" srcId="{51B74876-AAF8-4512-A575-2DC7FFE6D84C}" destId="{A99F8DE0-F120-4587-86E4-7B71854AAEEC}" srcOrd="4" destOrd="0" presId="urn:microsoft.com/office/officeart/2005/8/layout/chevron1"/>
    <dgm:cxn modelId="{73DB2E13-D6C7-4B2B-8B4E-A0DE24324D3C}" type="presParOf" srcId="{A99F8DE0-F120-4587-86E4-7B71854AAEEC}" destId="{A3CCE1F6-4D79-4702-910B-E4260CB2470E}" srcOrd="0" destOrd="0" presId="urn:microsoft.com/office/officeart/2005/8/layout/chevron1"/>
    <dgm:cxn modelId="{7914DC5D-7AAB-4D69-A5D7-44FECE52787C}" type="presParOf" srcId="{A99F8DE0-F120-4587-86E4-7B71854AAEEC}" destId="{1667E3AF-B333-48D3-953B-EFA4BAA1CEE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8F77B-7D2B-443C-B11A-45403AEB2554}">
      <dsp:nvSpPr>
        <dsp:cNvPr id="0" name=""/>
        <dsp:cNvSpPr/>
      </dsp:nvSpPr>
      <dsp:spPr>
        <a:xfrm>
          <a:off x="3026" y="242440"/>
          <a:ext cx="2885182" cy="115407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Vorbereitung</a:t>
          </a:r>
          <a:endParaRPr lang="de-DE" sz="2300" kern="1200" dirty="0"/>
        </a:p>
      </dsp:txBody>
      <dsp:txXfrm>
        <a:off x="580062" y="242440"/>
        <a:ext cx="1731110" cy="1154072"/>
      </dsp:txXfrm>
    </dsp:sp>
    <dsp:sp modelId="{E15FE01F-D8CE-4AD5-A758-69F641703F0C}">
      <dsp:nvSpPr>
        <dsp:cNvPr id="0" name=""/>
        <dsp:cNvSpPr/>
      </dsp:nvSpPr>
      <dsp:spPr>
        <a:xfrm>
          <a:off x="3026" y="1540772"/>
          <a:ext cx="2308145" cy="274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IDE installieren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Versionskontrolle einrichten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Probieren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Anforderungen in Story- und Taskcards umwandeln</a:t>
          </a:r>
          <a:endParaRPr lang="de-DE" sz="2300" kern="1200" dirty="0"/>
        </a:p>
      </dsp:txBody>
      <dsp:txXfrm>
        <a:off x="3026" y="1540772"/>
        <a:ext cx="2308145" cy="2742750"/>
      </dsp:txXfrm>
    </dsp:sp>
    <dsp:sp modelId="{C6C517E9-71C9-4336-9197-92ABADE7E7D2}">
      <dsp:nvSpPr>
        <dsp:cNvPr id="0" name=""/>
        <dsp:cNvSpPr/>
      </dsp:nvSpPr>
      <dsp:spPr>
        <a:xfrm>
          <a:off x="2672208" y="242440"/>
          <a:ext cx="2885182" cy="1154072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1. Iteration</a:t>
          </a:r>
          <a:endParaRPr lang="de-DE" sz="2300" kern="1200" dirty="0"/>
        </a:p>
      </dsp:txBody>
      <dsp:txXfrm>
        <a:off x="3249244" y="242440"/>
        <a:ext cx="1731110" cy="1154072"/>
      </dsp:txXfrm>
    </dsp:sp>
    <dsp:sp modelId="{887771CF-45A9-45EA-A636-6272CB0F5BEE}">
      <dsp:nvSpPr>
        <dsp:cNvPr id="0" name=""/>
        <dsp:cNvSpPr/>
      </dsp:nvSpPr>
      <dsp:spPr>
        <a:xfrm>
          <a:off x="2672208" y="1540772"/>
          <a:ext cx="2308145" cy="274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Technisches Design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Design GUI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Kodierung GUI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Vorbereitung ACO-Algorithmus</a:t>
          </a:r>
          <a:endParaRPr lang="de-DE" sz="2300" kern="1200" dirty="0"/>
        </a:p>
      </dsp:txBody>
      <dsp:txXfrm>
        <a:off x="2672208" y="1540772"/>
        <a:ext cx="2308145" cy="2742750"/>
      </dsp:txXfrm>
    </dsp:sp>
    <dsp:sp modelId="{A3CCE1F6-4D79-4702-910B-E4260CB2470E}">
      <dsp:nvSpPr>
        <dsp:cNvPr id="0" name=""/>
        <dsp:cNvSpPr/>
      </dsp:nvSpPr>
      <dsp:spPr>
        <a:xfrm>
          <a:off x="5341391" y="242440"/>
          <a:ext cx="2885182" cy="1154072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2. Iteration</a:t>
          </a:r>
          <a:endParaRPr lang="de-DE" sz="2300" kern="1200" dirty="0"/>
        </a:p>
      </dsp:txBody>
      <dsp:txXfrm>
        <a:off x="5918427" y="242440"/>
        <a:ext cx="1731110" cy="1154072"/>
      </dsp:txXfrm>
    </dsp:sp>
    <dsp:sp modelId="{1667E3AF-B333-48D3-953B-EFA4BAA1CEEC}">
      <dsp:nvSpPr>
        <dsp:cNvPr id="0" name=""/>
        <dsp:cNvSpPr/>
      </dsp:nvSpPr>
      <dsp:spPr>
        <a:xfrm>
          <a:off x="5341391" y="1540772"/>
          <a:ext cx="2308145" cy="274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Neue Story- und Taskcards aus Anforderungen 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Kodierung ACO-Algorithmus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Abschließender Akzeptanztest</a:t>
          </a:r>
          <a:endParaRPr lang="de-DE" sz="2300" kern="1200" dirty="0"/>
        </a:p>
      </dsp:txBody>
      <dsp:txXfrm>
        <a:off x="5341391" y="1540772"/>
        <a:ext cx="2308145" cy="2742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02D8D-60E0-49C3-8599-ACA0A7A2372E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05686-7270-42FA-9C31-FB09DD7A4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57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41min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05686-7270-42FA-9C31-FB09DD7A47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5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05686-7270-42FA-9C31-FB09DD7A47C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0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999-A8E5-4FE3-A747-4014A8139953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3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2184-3EDF-4164-BCEA-F4C5210513C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38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2AE-D93E-4D40-8E6B-C2AF816EFCA5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1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3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E71-441E-4D18-A61B-709195A4559C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5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173-455D-4C74-A8DA-8D8DC9B1E912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1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3A9-ED09-4E43-A59E-F2EF903D6A30}" type="datetime1">
              <a:rPr lang="de-DE" smtClean="0"/>
              <a:t>29.10.2012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33B-AB83-4007-8C43-6687A302CA2B}" type="datetime1">
              <a:rPr lang="de-DE" smtClean="0"/>
              <a:t>29.10.2012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7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8E80-5525-4EB0-A203-2601F34A1C48}" type="datetime1">
              <a:rPr lang="de-DE" smtClean="0"/>
              <a:t>29.10.2012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9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75FC-E863-4196-A285-9AB201B1C593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C80-AA61-4000-9C01-327D55B2D6A2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E0B6-B425-4F46-82BA-26809F40720C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E771-0B21-4449-9013-6474E2798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2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Vorstellung Kursprojekt</a:t>
            </a:r>
            <a:br>
              <a:rPr lang="de-DE" dirty="0" smtClean="0"/>
            </a:br>
            <a:r>
              <a:rPr lang="de-DE" dirty="0" smtClean="0"/>
              <a:t>TSP SAD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3861048"/>
            <a:ext cx="7056784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Arne Krawielitzki, Alexander Landmann, Maurice von Loesch, Engin Yilmaz, </a:t>
            </a:r>
          </a:p>
          <a:p>
            <a:r>
              <a:rPr lang="de-DE" dirty="0" smtClean="0"/>
              <a:t>Jan Zimmer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59EB-09C1-4424-A27A-5325FFEA87C5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6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"/>
    </mc:Choice>
    <mc:Fallback xmlns="">
      <p:transition spd="slow" advTm="52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10</a:t>
            </a:fld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" y="692696"/>
            <a:ext cx="9100223" cy="54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52524"/>
              </p:ext>
            </p:extLst>
          </p:nvPr>
        </p:nvGraphicFramePr>
        <p:xfrm>
          <a:off x="899592" y="2204866"/>
          <a:ext cx="7632848" cy="317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42227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Positiv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Negativ</a:t>
                      </a:r>
                      <a:endParaRPr lang="de-DE" dirty="0"/>
                    </a:p>
                  </a:txBody>
                  <a:tcPr>
                    <a:solidFill>
                      <a:srgbClr val="FF0303"/>
                    </a:solidFill>
                  </a:tcPr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Jeder</a:t>
                      </a:r>
                      <a:r>
                        <a:rPr lang="de-DE" baseline="0" dirty="0" smtClean="0"/>
                        <a:t> wusste Bescheid wie auf Daten zugegriffen werden kann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Aufwand für Planung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Ermöglichte</a:t>
                      </a:r>
                      <a:r>
                        <a:rPr lang="de-DE" baseline="0" dirty="0" smtClean="0"/>
                        <a:t> unabhängige Entwicklung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3.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-Standards</a:t>
            </a:r>
            <a:endParaRPr lang="de-DE" dirty="0"/>
          </a:p>
          <a:p>
            <a:pPr lvl="1"/>
            <a:r>
              <a:rPr lang="de-DE" dirty="0" smtClean="0"/>
              <a:t>Benennung von Klassen, Variablen und Konstanten</a:t>
            </a:r>
          </a:p>
          <a:p>
            <a:pPr lvl="1"/>
            <a:r>
              <a:rPr lang="de-DE" dirty="0" smtClean="0"/>
              <a:t>eine Anweisung pro Zeile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Einhaltung durch Pair-</a:t>
            </a:r>
            <a:r>
              <a:rPr lang="de-DE" dirty="0" err="1" smtClean="0"/>
              <a:t>Programming</a:t>
            </a:r>
            <a:r>
              <a:rPr lang="de-DE" dirty="0" smtClean="0"/>
              <a:t>-Partner und Codereviews überprüft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-Standards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5093"/>
              </p:ext>
            </p:extLst>
          </p:nvPr>
        </p:nvGraphicFramePr>
        <p:xfrm>
          <a:off x="899592" y="2204866"/>
          <a:ext cx="7632848" cy="317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42227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Positiv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Negativ</a:t>
                      </a:r>
                      <a:endParaRPr lang="de-DE" dirty="0"/>
                    </a:p>
                  </a:txBody>
                  <a:tcPr>
                    <a:solidFill>
                      <a:srgbClr val="FF0303"/>
                    </a:solidFill>
                  </a:tcPr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Einheitlicher</a:t>
                      </a:r>
                      <a:r>
                        <a:rPr lang="de-DE" baseline="0" dirty="0" smtClean="0"/>
                        <a:t> 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Nicht von allen Projektteilnehmern konsequent umgesetzt 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Einfacher 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Gut lesbarer Code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Kodierung GUI-Funktionalitäten</a:t>
            </a:r>
          </a:p>
          <a:p>
            <a:pPr lvl="2"/>
            <a:r>
              <a:rPr lang="de-DE" dirty="0" smtClean="0"/>
              <a:t>Arne Krawielitzki, Engin Yilmaz</a:t>
            </a:r>
          </a:p>
          <a:p>
            <a:pPr lvl="2"/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Kodierung ACO-Algorithmus</a:t>
            </a:r>
          </a:p>
          <a:p>
            <a:pPr lvl="2"/>
            <a:r>
              <a:rPr lang="de-DE" dirty="0" smtClean="0"/>
              <a:t>Maurice von Loesch, Jan Zimmer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3" y="2852936"/>
            <a:ext cx="613706" cy="80945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9" y="4221088"/>
            <a:ext cx="613706" cy="8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36100"/>
              </p:ext>
            </p:extLst>
          </p:nvPr>
        </p:nvGraphicFramePr>
        <p:xfrm>
          <a:off x="899592" y="2204866"/>
          <a:ext cx="7632848" cy="339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42227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Positiv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Negativ</a:t>
                      </a:r>
                      <a:endParaRPr lang="de-DE" dirty="0"/>
                    </a:p>
                  </a:txBody>
                  <a:tcPr>
                    <a:solidFill>
                      <a:srgbClr val="FF0303"/>
                    </a:solidFill>
                  </a:tcPr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Kleine Fehler wurden schon</a:t>
                      </a:r>
                      <a:r>
                        <a:rPr lang="de-DE" baseline="0" dirty="0" smtClean="0"/>
                        <a:t> bei der Kodierung erkannt 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 wären</a:t>
                      </a:r>
                      <a:r>
                        <a:rPr lang="de-DE" baseline="0" dirty="0" smtClean="0"/>
                        <a:t> aber auch schnell ohne Partner erkannt und behoben worden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Wissensaustausch</a:t>
                      </a:r>
                      <a:r>
                        <a:rPr lang="de-DE" baseline="0" dirty="0" smtClean="0"/>
                        <a:t> zwischen den Partnern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 wenig Zeit um wirklich davon zu profitieren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Besserer 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7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Automatisierte Tests</a:t>
            </a:r>
          </a:p>
          <a:p>
            <a:pPr lvl="1"/>
            <a:r>
              <a:rPr lang="de-DE" dirty="0" smtClean="0"/>
              <a:t>Visual Studio Testbibliothek</a:t>
            </a:r>
          </a:p>
          <a:p>
            <a:pPr lvl="1"/>
            <a:r>
              <a:rPr lang="de-DE" dirty="0" smtClean="0"/>
              <a:t>Tests für alle Klassen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16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16026"/>
            <a:ext cx="6840760" cy="29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Automatisierte Tests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03743"/>
              </p:ext>
            </p:extLst>
          </p:nvPr>
        </p:nvGraphicFramePr>
        <p:xfrm>
          <a:off x="899592" y="2204866"/>
          <a:ext cx="7632848" cy="339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42227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Positiv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Negativ</a:t>
                      </a:r>
                      <a:endParaRPr lang="de-DE" dirty="0"/>
                    </a:p>
                  </a:txBody>
                  <a:tcPr>
                    <a:solidFill>
                      <a:srgbClr val="FF0303"/>
                    </a:solidFill>
                  </a:tcPr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Fehler</a:t>
                      </a:r>
                      <a:r>
                        <a:rPr lang="de-DE" baseline="0" dirty="0" smtClean="0"/>
                        <a:t> im Code massiv reduziert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Anfangs</a:t>
                      </a:r>
                      <a:r>
                        <a:rPr lang="de-DE" baseline="0" dirty="0" smtClean="0"/>
                        <a:t> große Probleme bei Einrichtung des Testprojektes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Schnelles</a:t>
                      </a:r>
                      <a:r>
                        <a:rPr lang="de-DE" baseline="0" dirty="0" smtClean="0"/>
                        <a:t> testen ob Programm-komponenten noch funktionieren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Viel</a:t>
                      </a:r>
                      <a:r>
                        <a:rPr lang="de-DE" baseline="0" dirty="0" smtClean="0"/>
                        <a:t> Erfahrung nötig um gute Tests zu schreiben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Viel Aufwand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</a:t>
                      </a:r>
                      <a:r>
                        <a:rPr lang="de-DE" baseline="0" dirty="0" smtClean="0"/>
                        <a:t>Akzeptanz im Projektteam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5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Integration</a:t>
            </a:r>
          </a:p>
          <a:p>
            <a:pPr lvl="1"/>
            <a:r>
              <a:rPr lang="de-DE" dirty="0" smtClean="0"/>
              <a:t>kleine abgeschlossene Änderungen</a:t>
            </a:r>
          </a:p>
          <a:p>
            <a:pPr lvl="1"/>
            <a:r>
              <a:rPr lang="de-DE" dirty="0" smtClean="0"/>
              <a:t>Verwendung automatisierter Tests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kein CI-Server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" r="-2056"/>
          <a:stretch/>
        </p:blipFill>
        <p:spPr>
          <a:xfrm>
            <a:off x="324000" y="102899"/>
            <a:ext cx="8748464" cy="620642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79512" y="1196752"/>
            <a:ext cx="8784976" cy="360040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0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Entwicklungsprozess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Angewandte XP Techniken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Implementierung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Programmvorstellung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8384-7A0D-4371-8D70-397430E3F6B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"/>
    </mc:Choice>
    <mc:Fallback xmlns="">
      <p:transition spd="slow" advTm="30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74337"/>
              </p:ext>
            </p:extLst>
          </p:nvPr>
        </p:nvGraphicFramePr>
        <p:xfrm>
          <a:off x="899592" y="2204866"/>
          <a:ext cx="7632848" cy="339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42227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Positiv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Negativ</a:t>
                      </a:r>
                      <a:endParaRPr lang="de-DE" dirty="0"/>
                    </a:p>
                  </a:txBody>
                  <a:tcPr>
                    <a:solidFill>
                      <a:srgbClr val="FF0303"/>
                    </a:solidFill>
                  </a:tcPr>
                </a:tc>
              </a:tr>
              <a:tr h="422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Durchführung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automatisierter </a:t>
                      </a:r>
                      <a:r>
                        <a:rPr lang="de-DE" baseline="0" dirty="0" smtClean="0"/>
                        <a:t>Tests …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… aber nicht alle Funktionalitäten wurden getestet</a:t>
                      </a:r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Nur kleine sinnvolle Änderungen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Kein CI-Server</a:t>
                      </a:r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Fehler bei Check-Ins</a:t>
                      </a:r>
                      <a:r>
                        <a:rPr lang="de-DE" baseline="0" dirty="0" smtClean="0"/>
                        <a:t> werden schnell 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7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Refactoring</a:t>
            </a:r>
            <a:endParaRPr lang="de-DE" dirty="0" smtClean="0"/>
          </a:p>
          <a:p>
            <a:pPr lvl="1"/>
            <a:r>
              <a:rPr lang="de-DE" dirty="0" smtClean="0"/>
              <a:t>ständige Optimierung des Codes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Einhaltung des </a:t>
            </a:r>
            <a:r>
              <a:rPr lang="de-DE" dirty="0" err="1" smtClean="0"/>
              <a:t>Coding</a:t>
            </a:r>
            <a:r>
              <a:rPr lang="de-DE" dirty="0" smtClean="0"/>
              <a:t>-Standards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Refactoring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22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10730"/>
              </p:ext>
            </p:extLst>
          </p:nvPr>
        </p:nvGraphicFramePr>
        <p:xfrm>
          <a:off x="899592" y="2204866"/>
          <a:ext cx="7632848" cy="2955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42227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Positiv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Negativ</a:t>
                      </a:r>
                      <a:endParaRPr lang="de-DE" dirty="0"/>
                    </a:p>
                  </a:txBody>
                  <a:tcPr>
                    <a:solidFill>
                      <a:srgbClr val="FF0303"/>
                    </a:solidFill>
                  </a:tcPr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8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de-DE" dirty="0"/>
              <a:t>3</a:t>
            </a:r>
            <a:r>
              <a:rPr lang="de-DE" dirty="0" smtClean="0"/>
              <a:t>.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23</a:t>
            </a:fld>
            <a:endParaRPr lang="de-DE"/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2736"/>
            <a:ext cx="9073008" cy="54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3</a:t>
            </a:r>
            <a:r>
              <a:rPr lang="de-DE" dirty="0" smtClean="0"/>
              <a:t>.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de-DE" dirty="0" smtClean="0"/>
              <a:t>GUI:</a:t>
            </a:r>
          </a:p>
          <a:p>
            <a:pPr lvl="1"/>
            <a:r>
              <a:rPr lang="de-DE" dirty="0" smtClean="0"/>
              <a:t>Windows Forms</a:t>
            </a:r>
          </a:p>
          <a:p>
            <a:pPr lvl="1"/>
            <a:r>
              <a:rPr lang="de-DE" dirty="0" smtClean="0"/>
              <a:t>OpenGL mit TAO-Framework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327236"/>
            <a:ext cx="5112568" cy="35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3</a:t>
            </a:r>
            <a:r>
              <a:rPr lang="de-DE" dirty="0" smtClean="0"/>
              <a:t>. Implementierung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ACO-Algorithmus</a:t>
                </a:r>
              </a:p>
              <a:p>
                <a:pPr lvl="1"/>
                <a:r>
                  <a:rPr lang="de-DE" dirty="0" smtClean="0"/>
                  <a:t>pro Iteration Wegfindung für X Ameisen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Pheromon-Update einmal pro Iteration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∆</m:t>
                      </m:r>
                      <m:sSubSup>
                        <m:sSubSupPr>
                          <m:ctrlPr>
                            <a:rPr lang="de-DE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bSup>
                      <m:r>
                        <a:rPr lang="de-DE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dirty="0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de-DE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de-DE" b="0" i="1" dirty="0" smtClean="0">
                                  <a:latin typeface="Cambria Math"/>
                                </a:rPr>
                                <m:t>ä</m:t>
                              </m:r>
                              <m:r>
                                <a:rPr lang="de-DE" b="0" i="1" dirty="0" smtClean="0">
                                  <a:latin typeface="Cambria Math"/>
                                </a:rPr>
                                <m:t>𝑛𝑔𝑒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3</a:t>
            </a:r>
            <a:r>
              <a:rPr lang="de-DE" dirty="0" smtClean="0"/>
              <a:t>.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Threading</a:t>
            </a:r>
          </a:p>
          <a:p>
            <a:pPr lvl="1"/>
            <a:r>
              <a:rPr lang="de-DE" dirty="0" smtClean="0"/>
              <a:t>Lesen von „*.</a:t>
            </a:r>
            <a:r>
              <a:rPr lang="de-DE" dirty="0" err="1" smtClean="0"/>
              <a:t>tsp</a:t>
            </a:r>
            <a:r>
              <a:rPr lang="de-DE" dirty="0" smtClean="0"/>
              <a:t>“-Dateien</a:t>
            </a:r>
          </a:p>
          <a:p>
            <a:pPr lvl="1"/>
            <a:r>
              <a:rPr lang="de-DE" dirty="0" smtClean="0"/>
              <a:t>Generierung zufälliger TSPs</a:t>
            </a:r>
          </a:p>
          <a:p>
            <a:pPr lvl="1"/>
            <a:r>
              <a:rPr lang="de-DE" dirty="0" smtClean="0"/>
              <a:t>ACO-Algorithmus</a:t>
            </a:r>
          </a:p>
          <a:p>
            <a:pPr lvl="2"/>
            <a:r>
              <a:rPr lang="de-DE" dirty="0" smtClean="0"/>
              <a:t>Wegfindung der Ameisen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26</a:t>
            </a:fld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648980">
            <a:off x="3191062" y="4657541"/>
            <a:ext cx="1512168" cy="648072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825393" y="4974267"/>
            <a:ext cx="1250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20%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27797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3</a:t>
            </a:r>
            <a:r>
              <a:rPr lang="de-DE" dirty="0" smtClean="0"/>
              <a:t>.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Fehlerbehandlung</a:t>
            </a:r>
          </a:p>
          <a:p>
            <a:pPr lvl="1"/>
            <a:r>
              <a:rPr lang="de-DE" dirty="0" smtClean="0"/>
              <a:t>Speicherprobleme</a:t>
            </a:r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Parsing</a:t>
            </a:r>
            <a:r>
              <a:rPr lang="de-DE" dirty="0" smtClean="0"/>
              <a:t>-Fehler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0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3.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4</a:t>
            </a:r>
            <a:r>
              <a:rPr lang="de-DE" dirty="0" smtClean="0"/>
              <a:t>. Programmvorstellung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79083"/>
            <a:ext cx="5635234" cy="567891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8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1.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Festlegungen:</a:t>
            </a:r>
          </a:p>
          <a:p>
            <a:pPr lvl="1"/>
            <a:r>
              <a:rPr lang="de-DE" dirty="0" smtClean="0"/>
              <a:t>C</a:t>
            </a:r>
            <a:r>
              <a:rPr lang="de-DE" dirty="0" smtClean="0"/>
              <a:t># mit .NET 4.0 </a:t>
            </a:r>
          </a:p>
          <a:p>
            <a:pPr lvl="1"/>
            <a:r>
              <a:rPr lang="de-DE" dirty="0" smtClean="0"/>
              <a:t>Visual </a:t>
            </a:r>
            <a:r>
              <a:rPr lang="de-DE" dirty="0" smtClean="0"/>
              <a:t>Studio 2010 Premium</a:t>
            </a:r>
          </a:p>
          <a:p>
            <a:pPr lvl="1"/>
            <a:r>
              <a:rPr lang="de-DE" dirty="0" smtClean="0"/>
              <a:t>Google Code mit SVN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5.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 erfüllt alle Anforderungen</a:t>
            </a:r>
          </a:p>
          <a:p>
            <a:endParaRPr lang="de-DE" dirty="0" smtClean="0"/>
          </a:p>
          <a:p>
            <a:r>
              <a:rPr lang="de-DE" dirty="0" smtClean="0"/>
              <a:t>Nicht alles perfekt gelaufen 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 Positiv !</a:t>
            </a:r>
          </a:p>
          <a:p>
            <a:endParaRPr lang="de-DE" dirty="0"/>
          </a:p>
          <a:p>
            <a:r>
              <a:rPr lang="de-DE" dirty="0" smtClean="0"/>
              <a:t>Viele Erfahrungen gesammelt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8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8000" dirty="0">
                <a:latin typeface="+mn-lt"/>
                <a:ea typeface="+mn-ea"/>
                <a:cs typeface="+mn-cs"/>
              </a:rPr>
              <a:t>Vielen</a:t>
            </a:r>
            <a:r>
              <a:rPr lang="de-DE" dirty="0" smtClean="0"/>
              <a:t> </a:t>
            </a:r>
            <a:r>
              <a:rPr lang="de-DE" sz="8900" dirty="0">
                <a:latin typeface="+mn-lt"/>
                <a:ea typeface="+mn-ea"/>
                <a:cs typeface="+mn-cs"/>
              </a:rPr>
              <a:t>Dank!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Arne Krawielitzki</a:t>
            </a:r>
          </a:p>
          <a:p>
            <a:r>
              <a:rPr lang="de-DE" sz="2000" dirty="0" smtClean="0"/>
              <a:t>Alexander Landmann</a:t>
            </a:r>
          </a:p>
          <a:p>
            <a:r>
              <a:rPr lang="de-DE" sz="2000" dirty="0" smtClean="0"/>
              <a:t>Maurice von Loesch</a:t>
            </a:r>
          </a:p>
          <a:p>
            <a:r>
              <a:rPr lang="de-DE" sz="2000" dirty="0" smtClean="0"/>
              <a:t>Engin Yilmaz</a:t>
            </a:r>
          </a:p>
          <a:p>
            <a:r>
              <a:rPr lang="de-DE" sz="2000" dirty="0" smtClean="0"/>
              <a:t>Jan Zimmer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31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131840" y="2042996"/>
            <a:ext cx="27785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/>
              <a:t>Fragen</a:t>
            </a:r>
            <a:r>
              <a:rPr lang="de-DE" sz="8000" dirty="0" smtClean="0"/>
              <a:t>?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15002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1. Entwicklungsprozess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70202"/>
              </p:ext>
            </p:extLst>
          </p:nvPr>
        </p:nvGraphicFramePr>
        <p:xfrm>
          <a:off x="457200" y="1744217"/>
          <a:ext cx="8229600" cy="4133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504"/>
                <a:gridCol w="1292696"/>
                <a:gridCol w="1371600"/>
                <a:gridCol w="1371600"/>
                <a:gridCol w="1371600"/>
                <a:gridCol w="1371600"/>
              </a:tblGrid>
              <a:tr h="8723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Arne Krawielitzki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Alexander</a:t>
                      </a:r>
                      <a:r>
                        <a:rPr lang="de-DE" baseline="0" dirty="0" smtClean="0"/>
                        <a:t> Landmann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Maurice von Loesch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Engin Yilmaz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Jan Zimmer</a:t>
                      </a:r>
                      <a:endParaRPr lang="de-DE" dirty="0"/>
                    </a:p>
                  </a:txBody>
                  <a:tcPr anchor="ctr"/>
                </a:tc>
              </a:tr>
              <a:tr h="87230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Projekt-</a:t>
                      </a:r>
                    </a:p>
                    <a:p>
                      <a:r>
                        <a:rPr lang="de-DE" dirty="0" err="1" smtClean="0"/>
                        <a:t>management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872303">
                <a:tc>
                  <a:txBody>
                    <a:bodyPr/>
                    <a:lstStyle/>
                    <a:p>
                      <a:r>
                        <a:rPr lang="de-DE" dirty="0" smtClean="0"/>
                        <a:t>Technische</a:t>
                      </a:r>
                      <a:r>
                        <a:rPr lang="de-DE" baseline="0" dirty="0" smtClean="0"/>
                        <a:t> Leitung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505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GUI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505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Entwicklung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505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88911"/>
            <a:ext cx="403705" cy="3966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39" y="2788911"/>
            <a:ext cx="403705" cy="3966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22" y="3658928"/>
            <a:ext cx="403705" cy="3966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69" y="4912569"/>
            <a:ext cx="403705" cy="39662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55" y="4912569"/>
            <a:ext cx="403705" cy="3966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53" y="4912569"/>
            <a:ext cx="403705" cy="39662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51" y="4912569"/>
            <a:ext cx="403705" cy="39662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40" y="4417357"/>
            <a:ext cx="403705" cy="39662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39" y="5416625"/>
            <a:ext cx="403705" cy="396622"/>
          </a:xfrm>
          <a:prstGeom prst="rect">
            <a:avLst/>
          </a:prstGeom>
        </p:spPr>
      </p:pic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13C-E176-4CCE-9EA4-FE09B73572EF}" type="datetime1">
              <a:rPr lang="de-DE" smtClean="0"/>
              <a:t>29.10.2012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8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1. Entwicklungsprozess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1783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7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2.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Userstorys</a:t>
            </a:r>
          </a:p>
          <a:p>
            <a:pPr lvl="1"/>
            <a:r>
              <a:rPr lang="de-DE" dirty="0" smtClean="0"/>
              <a:t>Anforderungen des Kunden als </a:t>
            </a:r>
            <a:r>
              <a:rPr lang="de-DE" dirty="0" err="1" smtClean="0"/>
              <a:t>Storycards</a:t>
            </a:r>
            <a:r>
              <a:rPr lang="de-DE" dirty="0" smtClean="0"/>
              <a:t> formuliert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Taskcards aus den Storys erstellt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ständige Wartung durch Produktmanagement und Entwicklung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5CF5-9939-40D0-88C0-A4BA2B24BC5D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E:\Dropbox\uni\3. Semester\Fachübergreifendes Labor (IT4111)\sbx_TSP_Ant\trunk\Präsentation\Taskcard Wand_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2538" cy="48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2.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Userstorys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02386"/>
              </p:ext>
            </p:extLst>
          </p:nvPr>
        </p:nvGraphicFramePr>
        <p:xfrm>
          <a:off x="899592" y="2204866"/>
          <a:ext cx="7632848" cy="36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42227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Positiv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Negativ</a:t>
                      </a:r>
                      <a:endParaRPr lang="de-DE" dirty="0"/>
                    </a:p>
                  </a:txBody>
                  <a:tcPr>
                    <a:solidFill>
                      <a:srgbClr val="FF0303"/>
                    </a:solidFill>
                  </a:tcPr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Ständige Übersicht über die Aufgaben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Anfänglich hoher Aufwand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r>
                        <a:rPr lang="de-DE" dirty="0" smtClean="0"/>
                        <a:t>Gute Aufgabenbeschreibung</a:t>
                      </a:r>
                      <a:r>
                        <a:rPr lang="de-DE" baseline="0" dirty="0" smtClean="0"/>
                        <a:t> halfen bei der Entwicklung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Möglichkeiten aufgrund</a:t>
                      </a:r>
                      <a:r>
                        <a:rPr lang="de-DE" baseline="0" dirty="0" smtClean="0"/>
                        <a:t> mangelnder Erfahrung nicht voll ausgenutzt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Projektsteuerung über die Taskcards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Umsetzung in Google Code ist</a:t>
                      </a:r>
                      <a:r>
                        <a:rPr lang="de-DE" baseline="0" dirty="0" smtClean="0"/>
                        <a:t> spartanisch </a:t>
                      </a:r>
                      <a:endParaRPr lang="de-DE" dirty="0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Code</a:t>
                      </a:r>
                      <a:r>
                        <a:rPr lang="de-DE" baseline="0" dirty="0" smtClean="0"/>
                        <a:t> und Aufgabenverwaltung auf einer Quelle (Google Code)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2227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2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</a:t>
            </a:r>
            <a:r>
              <a:rPr lang="de-DE" dirty="0" smtClean="0"/>
              <a:t>. Angewandte XP 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/>
              <a:t>Klassendiagramm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Iterationsplanung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Bildschirmpräsentation (4:3)</PresentationFormat>
  <Paragraphs>246</Paragraphs>
  <Slides>31</Slides>
  <Notes>2</Notes>
  <HiddenSlides>8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</vt:lpstr>
      <vt:lpstr>Vorstellung Kursprojekt TSP SAD</vt:lpstr>
      <vt:lpstr>Agenda</vt:lpstr>
      <vt:lpstr>1. Entwicklungsprozess</vt:lpstr>
      <vt:lpstr>1. Entwicklungsprozess</vt:lpstr>
      <vt:lpstr>1. Entwicklungsprozess</vt:lpstr>
      <vt:lpstr>2. Angewandte XP Techniken</vt:lpstr>
      <vt:lpstr>2. Angewandte XP Techniken</vt:lpstr>
      <vt:lpstr>2. Angewandte XP Techniken</vt:lpstr>
      <vt:lpstr>2. Angewandte XP Techniken</vt:lpstr>
      <vt:lpstr>PowerPoint-Präsentation</vt:lpstr>
      <vt:lpstr>2. Angewandte XP Techniken</vt:lpstr>
      <vt:lpstr>3. Angewandte XP Techniken</vt:lpstr>
      <vt:lpstr>2. Angewandte XP Techniken</vt:lpstr>
      <vt:lpstr>2. Angewandte XP Techniken</vt:lpstr>
      <vt:lpstr>2. Angewandte XP Techniken</vt:lpstr>
      <vt:lpstr>2. Angewandte XP Techniken</vt:lpstr>
      <vt:lpstr>2. Angewandte XP Techniken</vt:lpstr>
      <vt:lpstr>2. Angewandte XP Techniken</vt:lpstr>
      <vt:lpstr>PowerPoint-Präsentation</vt:lpstr>
      <vt:lpstr>2. Angewandte XP Techniken</vt:lpstr>
      <vt:lpstr>2. Angewandte XP Techniken</vt:lpstr>
      <vt:lpstr>2. Angewandte XP Techniken</vt:lpstr>
      <vt:lpstr>3. Implementierung</vt:lpstr>
      <vt:lpstr>3. Implementierung</vt:lpstr>
      <vt:lpstr>3. Implementierung</vt:lpstr>
      <vt:lpstr>3. Implementierung</vt:lpstr>
      <vt:lpstr>3. Implementierung</vt:lpstr>
      <vt:lpstr>3. Implementierung</vt:lpstr>
      <vt:lpstr>4. Programmvorstellung</vt:lpstr>
      <vt:lpstr>5. Fazit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Arne</dc:creator>
  <cp:lastModifiedBy>Arne</cp:lastModifiedBy>
  <cp:revision>60</cp:revision>
  <dcterms:created xsi:type="dcterms:W3CDTF">2012-10-28T10:19:45Z</dcterms:created>
  <dcterms:modified xsi:type="dcterms:W3CDTF">2012-10-29T21:43:15Z</dcterms:modified>
</cp:coreProperties>
</file>