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4" r:id="rId2"/>
    <p:sldId id="303" r:id="rId3"/>
    <p:sldId id="306" r:id="rId4"/>
    <p:sldId id="305" r:id="rId5"/>
    <p:sldId id="309" r:id="rId6"/>
    <p:sldId id="310" r:id="rId7"/>
    <p:sldId id="311" r:id="rId8"/>
    <p:sldId id="312" r:id="rId9"/>
    <p:sldId id="313" r:id="rId10"/>
    <p:sldId id="257" r:id="rId11"/>
    <p:sldId id="261" r:id="rId12"/>
    <p:sldId id="287" r:id="rId13"/>
    <p:sldId id="258" r:id="rId14"/>
    <p:sldId id="264" r:id="rId15"/>
    <p:sldId id="267" r:id="rId16"/>
    <p:sldId id="265" r:id="rId17"/>
    <p:sldId id="269" r:id="rId18"/>
    <p:sldId id="262" r:id="rId19"/>
    <p:sldId id="288" r:id="rId20"/>
    <p:sldId id="290" r:id="rId21"/>
    <p:sldId id="291" r:id="rId22"/>
    <p:sldId id="292" r:id="rId23"/>
    <p:sldId id="274" r:id="rId24"/>
    <p:sldId id="301" r:id="rId25"/>
    <p:sldId id="297" r:id="rId26"/>
    <p:sldId id="298" r:id="rId27"/>
    <p:sldId id="299" r:id="rId28"/>
    <p:sldId id="300" r:id="rId29"/>
    <p:sldId id="295" r:id="rId30"/>
    <p:sldId id="259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2019-05-27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2019-05-27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gif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Tensorflow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김현우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How to code?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594928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Evolution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CNN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김현우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Convolutional Neural Network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594928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Evolution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48478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우클릭 그림바꾸기로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그림바꿔주세요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19672" y="1916832"/>
            <a:ext cx="56166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/>
              <a:t>- </a:t>
            </a:r>
            <a:r>
              <a:rPr lang="ko-KR" altLang="en-US" sz="2000" spc="-150" dirty="0" smtClean="0"/>
              <a:t>기존 </a:t>
            </a:r>
            <a:r>
              <a:rPr lang="en-US" altLang="ko-KR" sz="2000" spc="-150" dirty="0" smtClean="0"/>
              <a:t>Multi-layered Neural Network</a:t>
            </a:r>
            <a:r>
              <a:rPr lang="ko-KR" altLang="en-US" sz="2000" spc="-150" dirty="0" smtClean="0"/>
              <a:t>의 문제점</a:t>
            </a:r>
            <a:endParaRPr lang="en-US" altLang="ko-KR" sz="2000" spc="-150" dirty="0" smtClean="0"/>
          </a:p>
          <a:p>
            <a:endParaRPr lang="en-US" altLang="ko-KR" sz="2000" spc="-150" dirty="0" smtClean="0"/>
          </a:p>
          <a:p>
            <a:r>
              <a:rPr lang="en-US" altLang="ko-KR" sz="2000" spc="-150" dirty="0" smtClean="0"/>
              <a:t>- CNN(Convolutional Neural Network)</a:t>
            </a:r>
          </a:p>
          <a:p>
            <a:r>
              <a:rPr lang="en-US" altLang="ko-KR" sz="2000" spc="-150" dirty="0" smtClean="0"/>
              <a:t>	- Convolutional Layer</a:t>
            </a:r>
          </a:p>
          <a:p>
            <a:r>
              <a:rPr lang="en-US" altLang="ko-KR" sz="2000" spc="-150" dirty="0" smtClean="0"/>
              <a:t>	- Pooling layer</a:t>
            </a:r>
          </a:p>
          <a:p>
            <a:endParaRPr lang="en-US" altLang="ko-KR" sz="2000" spc="-150" dirty="0" smtClean="0"/>
          </a:p>
          <a:p>
            <a:pPr>
              <a:buFontTx/>
              <a:buChar char="-"/>
            </a:pPr>
            <a:r>
              <a:rPr lang="en-US" altLang="ko-KR" sz="2000" spc="-150" dirty="0" smtClean="0"/>
              <a:t>CNN Architecture</a:t>
            </a:r>
          </a:p>
          <a:p>
            <a:pPr lvl="2">
              <a:buFontTx/>
              <a:buChar char="-"/>
            </a:pPr>
            <a:r>
              <a:rPr lang="en-US" altLang="ko-KR" sz="2000" spc="-150" dirty="0" smtClean="0"/>
              <a:t> LeNet</a:t>
            </a:r>
          </a:p>
          <a:p>
            <a:pPr lvl="2">
              <a:buFontTx/>
              <a:buChar char="-"/>
            </a:pPr>
            <a:r>
              <a:rPr lang="en-US" altLang="ko-KR" sz="2000" spc="-150" dirty="0" smtClean="0"/>
              <a:t> AlexNet</a:t>
            </a:r>
          </a:p>
          <a:p>
            <a:pPr>
              <a:buFontTx/>
              <a:buChar char="-"/>
            </a:pPr>
            <a:endParaRPr lang="en-US" altLang="ko-KR" sz="2000" spc="-150" dirty="0" smtClean="0"/>
          </a:p>
          <a:p>
            <a:pPr>
              <a:buFontTx/>
              <a:buChar char="-"/>
            </a:pPr>
            <a:r>
              <a:rPr lang="ko-KR" altLang="en-US" sz="2000" spc="-150" dirty="0" smtClean="0"/>
              <a:t> 느낀 점</a:t>
            </a:r>
            <a:endParaRPr lang="en-US" altLang="ko-KR" sz="2000" spc="-15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3707904" y="620688"/>
            <a:ext cx="15841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39752" y="764704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목차</a:t>
            </a:r>
            <a:endParaRPr lang="ko-KR" altLang="en-US" sz="36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600" y="124959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기존 </a:t>
            </a:r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Multi-layered Neural Network</a:t>
            </a:r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의 문제점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482" name="Picture 2" descr="Multi-layered Neural Network ë?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166296"/>
            <a:ext cx="4597177" cy="2494952"/>
          </a:xfrm>
          <a:prstGeom prst="rect">
            <a:avLst/>
          </a:prstGeom>
          <a:noFill/>
        </p:spPr>
      </p:pic>
      <p:sp>
        <p:nvSpPr>
          <p:cNvPr id="9" name="타원형 설명선 8"/>
          <p:cNvSpPr/>
          <p:nvPr/>
        </p:nvSpPr>
        <p:spPr>
          <a:xfrm>
            <a:off x="5580112" y="2636912"/>
            <a:ext cx="1656184" cy="864096"/>
          </a:xfrm>
          <a:prstGeom prst="wedgeEllipseCallout">
            <a:avLst>
              <a:gd name="adj1" fmla="val -47785"/>
              <a:gd name="adj2" fmla="val 587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HY궁서B" pitchFamily="18" charset="-127"/>
                <a:ea typeface="HY궁서B" pitchFamily="18" charset="-127"/>
              </a:rPr>
              <a:t>??</a:t>
            </a:r>
            <a:endParaRPr lang="ko-KR" altLang="en-US" sz="2400" dirty="0">
              <a:latin typeface="HY궁서B" pitchFamily="18" charset="-127"/>
              <a:ea typeface="HY궁서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9269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91680" y="5517232"/>
            <a:ext cx="576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신경망의 크기</a:t>
            </a:r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필요한 데이터 수</a:t>
            </a:r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학습 시간</a:t>
            </a:r>
            <a:endParaRPr lang="en-US" altLang="ko-KR" sz="2400" b="1" spc="-150" dirty="0" smtClean="0">
              <a:solidFill>
                <a:schemeClr val="tx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99592" y="5805264"/>
            <a:ext cx="720080" cy="360040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5536" y="83671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우리가 원하는 모델 </a:t>
            </a:r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줄무늬가 있는 오른쪽 화살표 30"/>
          <p:cNvSpPr/>
          <p:nvPr/>
        </p:nvSpPr>
        <p:spPr>
          <a:xfrm rot="16200000">
            <a:off x="7236295" y="5877271"/>
            <a:ext cx="360042" cy="216024"/>
          </a:xfrm>
          <a:prstGeom prst="stripedRightArrow">
            <a:avLst>
              <a:gd name="adj1" fmla="val 35487"/>
              <a:gd name="adj2" fmla="val 59675"/>
            </a:avLst>
          </a:prstGeom>
          <a:solidFill>
            <a:schemeClr val="tx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줄무늬가 있는 오른쪽 화살표 31"/>
          <p:cNvSpPr/>
          <p:nvPr/>
        </p:nvSpPr>
        <p:spPr>
          <a:xfrm rot="16200000">
            <a:off x="7524327" y="5877271"/>
            <a:ext cx="360042" cy="216024"/>
          </a:xfrm>
          <a:prstGeom prst="stripedRightArrow">
            <a:avLst>
              <a:gd name="adj1" fmla="val 35487"/>
              <a:gd name="adj2" fmla="val 59675"/>
            </a:avLst>
          </a:prstGeom>
          <a:solidFill>
            <a:schemeClr val="tx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줄무늬가 있는 오른쪽 화살표 32"/>
          <p:cNvSpPr/>
          <p:nvPr/>
        </p:nvSpPr>
        <p:spPr>
          <a:xfrm rot="16200000">
            <a:off x="7812359" y="5877271"/>
            <a:ext cx="360042" cy="216024"/>
          </a:xfrm>
          <a:prstGeom prst="stripedRightArrow">
            <a:avLst>
              <a:gd name="adj1" fmla="val 35487"/>
              <a:gd name="adj2" fmla="val 59675"/>
            </a:avLst>
          </a:prstGeom>
          <a:solidFill>
            <a:schemeClr val="tx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86" name="AutoShape 2" descr="MNIST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388" name="AutoShape 4" descr="MNIST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6390" name="Picture 6" descr="MNIS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484784"/>
            <a:ext cx="792088" cy="790488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2051720" y="1444714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latin typeface="나눔고딕 ExtraBold" pitchFamily="50" charset="-127"/>
                <a:ea typeface="나눔고딕 ExtraBold" pitchFamily="50" charset="-127"/>
              </a:rPr>
              <a:t>DATA  </a:t>
            </a:r>
            <a:r>
              <a:rPr lang="ko-KR" altLang="en-US" sz="2000" b="1" spc="-15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051720" y="1876762"/>
            <a:ext cx="848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정확도</a:t>
            </a:r>
            <a:endParaRPr lang="ko-KR" altLang="en-US" dirty="0"/>
          </a:p>
        </p:txBody>
      </p:sp>
      <p:sp>
        <p:nvSpPr>
          <p:cNvPr id="40" name="위쪽 화살표 39"/>
          <p:cNvSpPr/>
          <p:nvPr/>
        </p:nvSpPr>
        <p:spPr>
          <a:xfrm rot="10800000">
            <a:off x="2843808" y="1484783"/>
            <a:ext cx="144016" cy="288032"/>
          </a:xfrm>
          <a:prstGeom prst="upArrow">
            <a:avLst>
              <a:gd name="adj1" fmla="val 17750"/>
              <a:gd name="adj2" fmla="val 6469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위쪽 화살표 40"/>
          <p:cNvSpPr/>
          <p:nvPr/>
        </p:nvSpPr>
        <p:spPr>
          <a:xfrm>
            <a:off x="2915816" y="1916832"/>
            <a:ext cx="144016" cy="288032"/>
          </a:xfrm>
          <a:prstGeom prst="upArrow">
            <a:avLst>
              <a:gd name="adj1" fmla="val 17750"/>
              <a:gd name="adj2" fmla="val 6469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92" name="AutoShape 8" descr="ë¯¸ì³¤ìµëê¹ í´ë¨¼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394" name="AutoShape 10" descr="ë¯¸ì³¤ìµëê¹ í´ë¨¼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396" name="AutoShape 12" descr="ë¯¸ì³¤ìµëê¹ í´ë¨¼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398" name="AutoShape 14" descr="ë¯¸ì³¤ìµëê¹ í´ë¨¼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6400" name="Picture 16" descr="ê´ë ¨ ì´ë¯¸ì§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3126567"/>
            <a:ext cx="2304256" cy="1382553"/>
          </a:xfrm>
          <a:prstGeom prst="rect">
            <a:avLst/>
          </a:prstGeom>
          <a:noFill/>
        </p:spPr>
      </p:pic>
      <p:sp>
        <p:nvSpPr>
          <p:cNvPr id="42" name="직사각형 41"/>
          <p:cNvSpPr/>
          <p:nvPr/>
        </p:nvSpPr>
        <p:spPr>
          <a:xfrm>
            <a:off x="3828090" y="4449886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spc="0" dirty="0" smtClean="0">
                <a:ln w="0"/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12700" stA="50000" endPos="50000" dist="5000" dir="5400000" sy="-100000" rotWithShape="0"/>
                </a:effectLst>
              </a:rPr>
              <a:t>BUT</a:t>
            </a:r>
            <a:endParaRPr lang="en-US" altLang="ko-KR" sz="5400" b="1" cap="all" spc="0" dirty="0">
              <a:ln w="0"/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6402" name="Picture 18" descr="MNIST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564904"/>
            <a:ext cx="2232248" cy="1521987"/>
          </a:xfrm>
          <a:prstGeom prst="rect">
            <a:avLst/>
          </a:prstGeom>
          <a:noFill/>
        </p:spPr>
      </p:pic>
      <p:sp>
        <p:nvSpPr>
          <p:cNvPr id="43" name="직사각형 42"/>
          <p:cNvSpPr/>
          <p:nvPr/>
        </p:nvSpPr>
        <p:spPr>
          <a:xfrm>
            <a:off x="1259632" y="4149080"/>
            <a:ext cx="1640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Wa! </a:t>
            </a:r>
            <a:r>
              <a:rPr lang="ko-KR" altLang="en-US" sz="2000" b="1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인공지능</a:t>
            </a:r>
            <a:r>
              <a:rPr lang="en-US" altLang="ko-KR" sz="2000" b="1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!</a:t>
            </a:r>
            <a:endParaRPr lang="ko-KR" altLang="en-US" dirty="0"/>
          </a:p>
        </p:txBody>
      </p:sp>
      <p:pic>
        <p:nvPicPr>
          <p:cNvPr id="16406" name="Picture 22" descr="ê´ë ¨ ì´ë¯¸ì§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2728559"/>
            <a:ext cx="2304255" cy="1780561"/>
          </a:xfrm>
          <a:prstGeom prst="rect">
            <a:avLst/>
          </a:prstGeom>
          <a:noFill/>
        </p:spPr>
      </p:pic>
      <p:sp>
        <p:nvSpPr>
          <p:cNvPr id="46" name="직사각형 45"/>
          <p:cNvSpPr/>
          <p:nvPr/>
        </p:nvSpPr>
        <p:spPr>
          <a:xfrm>
            <a:off x="4860032" y="836712"/>
            <a:ext cx="4067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Multi-layered Neural Network</a:t>
            </a:r>
            <a:endParaRPr lang="ko-KR" altLang="en-US" sz="2400" dirty="0"/>
          </a:p>
        </p:txBody>
      </p:sp>
      <p:pic>
        <p:nvPicPr>
          <p:cNvPr id="16407" name="Picture 2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78065" y="1268760"/>
            <a:ext cx="117811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8" name="Picture 2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90111" y="1916832"/>
            <a:ext cx="1166065" cy="67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왼쪽으로 구부러진 화살표 48"/>
          <p:cNvSpPr/>
          <p:nvPr/>
        </p:nvSpPr>
        <p:spPr>
          <a:xfrm>
            <a:off x="6156176" y="1556792"/>
            <a:ext cx="288032" cy="72008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44208" y="1681644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spc="-150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고작  </a:t>
            </a:r>
            <a:r>
              <a:rPr lang="en-US" altLang="ko-KR" sz="1400" b="1" spc="-150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1400" b="1" spc="-150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픽셀만  이동했는데도</a:t>
            </a:r>
            <a:r>
              <a:rPr lang="en-US" altLang="ko-KR" sz="1400" b="1" spc="-150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r>
              <a:rPr lang="ko-KR" altLang="en-US" sz="1400" b="1" dirty="0" smtClean="0">
                <a:latin typeface="나눔바른고딕" pitchFamily="50" charset="-127"/>
                <a:ea typeface="나눔바른고딕" pitchFamily="50" charset="-127"/>
              </a:rPr>
              <a:t>새로운 학습데이터로 처리</a:t>
            </a:r>
            <a:endParaRPr lang="ko-KR" altLang="en-US" sz="14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6409" name="Picture 2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0152" y="2852936"/>
            <a:ext cx="2694364" cy="215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직사각형 55"/>
          <p:cNvSpPr/>
          <p:nvPr/>
        </p:nvSpPr>
        <p:spPr>
          <a:xfrm>
            <a:off x="7956376" y="1124744"/>
            <a:ext cx="886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or (MLP)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70" decel="1000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770" decel="100000"/>
                                        <p:tgtEl>
                                          <p:spTgt spid="1640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70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770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2" dur="77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4" dur="77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31" grpId="0" animBg="1"/>
      <p:bldP spid="32" grpId="0" animBg="1"/>
      <p:bldP spid="33" grpId="0" animBg="1"/>
      <p:bldP spid="34" grpId="0"/>
      <p:bldP spid="35" grpId="0"/>
      <p:bldP spid="40" grpId="0" animBg="1"/>
      <p:bldP spid="41" grpId="0" animBg="1"/>
      <p:bldP spid="42" grpId="0"/>
      <p:bldP spid="43" grpId="0"/>
      <p:bldP spid="46" grpId="0"/>
      <p:bldP spid="49" grpId="0" animBg="1"/>
      <p:bldP spid="54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85414" y="1105580"/>
            <a:ext cx="57109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Multi-layered Neural Network </a:t>
            </a:r>
            <a:r>
              <a:rPr lang="en-US" altLang="ko-KR" b="1" spc="-150" dirty="0" smtClean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or (MLP)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05299" y="1146230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395536" y="1196752"/>
            <a:ext cx="8373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이것에 대한 해결책으로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visual cortex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부분과 유사한 신경망을 만들고 싶어했다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.</a:t>
            </a:r>
            <a:endParaRPr lang="ko-KR" altLang="en-US" sz="1400" dirty="0" smtClean="0">
              <a:solidFill>
                <a:prstClr val="black"/>
              </a:solidFill>
            </a:endParaRPr>
          </a:p>
        </p:txBody>
      </p:sp>
      <p:sp>
        <p:nvSpPr>
          <p:cNvPr id="14338" name="AutoShape 2" descr="ë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4340" name="AutoShape 4" descr="ë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4342" name="AutoShape 6" descr="ë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4348" name="AutoShape 12" descr="ë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4350" name="AutoShape 14" descr="ë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4352" name="AutoShape 16" descr="ë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4354" name="AutoShape 1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4356" name="Picture 20" descr="ìê° í¼ì§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3930" y="2852936"/>
            <a:ext cx="3638550" cy="2505076"/>
          </a:xfrm>
          <a:prstGeom prst="rect">
            <a:avLst/>
          </a:prstGeom>
          <a:noFill/>
        </p:spPr>
      </p:pic>
      <p:pic>
        <p:nvPicPr>
          <p:cNvPr id="33" name="Picture 6" descr="MNIST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348880"/>
            <a:ext cx="3600400" cy="3593127"/>
          </a:xfrm>
          <a:prstGeom prst="rect">
            <a:avLst/>
          </a:prstGeom>
          <a:noFill/>
        </p:spPr>
      </p:pic>
      <p:cxnSp>
        <p:nvCxnSpPr>
          <p:cNvPr id="35" name="직선 화살표 연결선 34"/>
          <p:cNvCxnSpPr/>
          <p:nvPr/>
        </p:nvCxnSpPr>
        <p:spPr>
          <a:xfrm flipH="1" flipV="1">
            <a:off x="4499992" y="3140968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4427984" y="429309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4572000" y="4509120"/>
            <a:ext cx="648072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 tmFilter="0,0; .5, 0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9632" y="5949280"/>
            <a:ext cx="7848872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CNN</a:t>
            </a:r>
            <a:r>
              <a:rPr lang="ko-KR" altLang="en-US" sz="16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의 탄생 </a:t>
            </a: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[Gradient-Based Learning Applied to Document Recognition](1998 - Y LeCun)  </a:t>
            </a:r>
          </a:p>
        </p:txBody>
      </p:sp>
      <p:sp>
        <p:nvSpPr>
          <p:cNvPr id="15" name="줄무늬가 있는 오른쪽 화살표 14"/>
          <p:cNvSpPr/>
          <p:nvPr/>
        </p:nvSpPr>
        <p:spPr>
          <a:xfrm>
            <a:off x="467544" y="6093296"/>
            <a:ext cx="720080" cy="360040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645024"/>
            <a:ext cx="6753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283968" y="5661248"/>
            <a:ext cx="104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LeNet-5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764704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수용 영역</a:t>
            </a:r>
            <a:endParaRPr lang="en-US" altLang="ko-KR" sz="2400" spc="-1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2400" spc="-1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7544" y="1412776"/>
            <a:ext cx="867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외부 자극이 전체 영향을 끼치는 것이 아니라 특정 영역에만 영향을 준다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467544" y="2276872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이미지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영상</a:t>
            </a:r>
            <a:r>
              <a:rPr lang="en-US" altLang="ko-KR" b="1" dirty="0" smtClean="0"/>
              <a:t>]</a:t>
            </a:r>
            <a:r>
              <a:rPr lang="ko-KR" altLang="en-US" b="1" dirty="0" smtClean="0"/>
              <a:t>을 인식할 때 기존에는 전체 영역에 대하여 동일한 연관성으로 처리했지만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위의 내용을 바탕으로 특정 범위마다 따로 처리한다면 효과적</a:t>
            </a:r>
            <a:r>
              <a:rPr lang="en-US" altLang="ko-KR" b="1" dirty="0" smtClean="0"/>
              <a:t>?!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24959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CNN(Convolutional Neural Network)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642" y="2708920"/>
            <a:ext cx="71437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7784" y="1124744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CNN</a:t>
            </a:r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의 특징</a:t>
            </a:r>
            <a:endParaRPr lang="en-US" altLang="ko-KR" sz="28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99792" y="1765265"/>
            <a:ext cx="59766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b="1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2000" b="1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특징 추출</a:t>
            </a:r>
            <a:r>
              <a:rPr lang="en-US" altLang="ko-KR" sz="1600" b="1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(Feature extraction)</a:t>
            </a:r>
            <a:endParaRPr lang="en-US" altLang="ko-KR" sz="2000" b="1" spc="-150" dirty="0" smtClean="0">
              <a:solidFill>
                <a:prstClr val="black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/>
            <a:r>
              <a:rPr lang="en-US" altLang="ko-KR" sz="2000" b="1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000" b="1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병진 불변</a:t>
            </a:r>
            <a:r>
              <a:rPr lang="en-US" altLang="ko-KR" sz="1600" b="1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(translational invariance)</a:t>
            </a:r>
            <a:endParaRPr lang="en-US" altLang="ko-KR" dirty="0" smtClean="0"/>
          </a:p>
          <a:p>
            <a:pPr marL="342900" indent="-342900"/>
            <a:r>
              <a:rPr lang="en-US" altLang="ko-KR" sz="2000" b="1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3. </a:t>
            </a:r>
            <a:r>
              <a:rPr lang="ko-KR" altLang="en-US" sz="2000" b="1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분류기</a:t>
            </a:r>
            <a:r>
              <a:rPr lang="en-US" altLang="ko-KR" sz="1600" b="1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(Classification)</a:t>
            </a:r>
            <a:endParaRPr lang="en-US" altLang="ko-KR" sz="2000" b="1" spc="-150" dirty="0" smtClean="0">
              <a:solidFill>
                <a:prstClr val="black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7784" y="3337828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CNN</a:t>
            </a:r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의 과정</a:t>
            </a:r>
            <a:endParaRPr lang="en-US" altLang="ko-KR" sz="28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27584" y="4581128"/>
            <a:ext cx="2088232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tx2">
                        <a:shade val="30000"/>
                        <a:satMod val="115000"/>
                      </a:schemeClr>
                    </a:gs>
                    <a:gs pos="50000">
                      <a:schemeClr val="tx2">
                        <a:shade val="67500"/>
                        <a:satMod val="115000"/>
                      </a:schemeClr>
                    </a:gs>
                    <a:gs pos="100000">
                      <a:schemeClr val="tx2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Convolutional</a:t>
            </a:r>
          </a:p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tx2">
                        <a:shade val="30000"/>
                        <a:satMod val="115000"/>
                      </a:schemeClr>
                    </a:gs>
                    <a:gs pos="50000">
                      <a:schemeClr val="tx2">
                        <a:shade val="67500"/>
                        <a:satMod val="115000"/>
                      </a:schemeClr>
                    </a:gs>
                    <a:gs pos="100000">
                      <a:schemeClr val="tx2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Layer 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63888" y="4581128"/>
            <a:ext cx="2088232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tx2">
                        <a:shade val="30000"/>
                        <a:satMod val="115000"/>
                      </a:schemeClr>
                    </a:gs>
                    <a:gs pos="50000">
                      <a:schemeClr val="tx2">
                        <a:shade val="67500"/>
                        <a:satMod val="115000"/>
                      </a:schemeClr>
                    </a:gs>
                    <a:gs pos="100000">
                      <a:schemeClr val="tx2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Pooling</a:t>
            </a:r>
          </a:p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tx2">
                        <a:shade val="30000"/>
                        <a:satMod val="115000"/>
                      </a:schemeClr>
                    </a:gs>
                    <a:gs pos="50000">
                      <a:schemeClr val="tx2">
                        <a:shade val="67500"/>
                        <a:satMod val="115000"/>
                      </a:schemeClr>
                    </a:gs>
                    <a:gs pos="100000">
                      <a:schemeClr val="tx2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Layer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28184" y="4581128"/>
            <a:ext cx="2088232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tx2">
                        <a:shade val="30000"/>
                        <a:satMod val="115000"/>
                      </a:schemeClr>
                    </a:gs>
                    <a:gs pos="50000">
                      <a:schemeClr val="tx2">
                        <a:shade val="67500"/>
                        <a:satMod val="115000"/>
                      </a:schemeClr>
                    </a:gs>
                    <a:gs pos="100000">
                      <a:schemeClr val="tx2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Fully-connected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로 구부러진 화살표 28"/>
          <p:cNvSpPr/>
          <p:nvPr/>
        </p:nvSpPr>
        <p:spPr>
          <a:xfrm>
            <a:off x="2915816" y="4221088"/>
            <a:ext cx="576064" cy="28803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아래로 구부러진 화살표 29"/>
          <p:cNvSpPr/>
          <p:nvPr/>
        </p:nvSpPr>
        <p:spPr>
          <a:xfrm rot="10800000">
            <a:off x="2915816" y="5445224"/>
            <a:ext cx="576064" cy="28803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5724128" y="4941168"/>
            <a:ext cx="432048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386" name="Picture 2" descr="cnn model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933056"/>
            <a:ext cx="8191481" cy="22936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836712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Convolutional Layer</a:t>
            </a:r>
            <a:endParaRPr lang="ko-KR" altLang="en-US" sz="3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9552" y="1412776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Convolutional filter</a:t>
            </a:r>
            <a:endParaRPr lang="ko-KR" altLang="en-US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844824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Input image</a:t>
            </a:r>
            <a:r>
              <a:rPr lang="ko-KR" altLang="en-US" sz="1200" b="1" dirty="0" smtClean="0"/>
              <a:t>에 적용하여 연산한다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(Kernel</a:t>
            </a:r>
            <a:r>
              <a:rPr lang="ko-KR" altLang="en-US" sz="1200" b="1" dirty="0" smtClean="0"/>
              <a:t>과 동의어</a:t>
            </a:r>
            <a:r>
              <a:rPr lang="en-US" altLang="ko-KR" sz="1200" b="1" dirty="0" smtClean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3039343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Stride</a:t>
            </a:r>
            <a:endParaRPr lang="ko-KR" altLang="en-US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3573016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Padding</a:t>
            </a:r>
            <a:endParaRPr lang="ko-KR" altLang="en-US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2804" y="1772816"/>
            <a:ext cx="130923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304764"/>
            <a:ext cx="1656184" cy="147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1547664" y="3152001"/>
            <a:ext cx="30963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Convolutional filter</a:t>
            </a:r>
            <a:r>
              <a:rPr lang="ko-KR" altLang="en-US" sz="1200" b="1" dirty="0" smtClean="0"/>
              <a:t>를 적용하는 간격</a:t>
            </a:r>
            <a:endParaRPr lang="en-US" altLang="ko-KR" sz="1200" b="1" dirty="0" smtClean="0"/>
          </a:p>
        </p:txBody>
      </p:sp>
      <p:sp>
        <p:nvSpPr>
          <p:cNvPr id="1029" name="AutoShape 5" descr="padding cn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31" name="Picture 7" descr="padding cnn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3717032"/>
            <a:ext cx="2520280" cy="2729658"/>
          </a:xfrm>
          <a:prstGeom prst="rect">
            <a:avLst/>
          </a:prstGeom>
          <a:noFill/>
        </p:spPr>
      </p:pic>
      <p:sp>
        <p:nvSpPr>
          <p:cNvPr id="26" name="직사각형 25"/>
          <p:cNvSpPr/>
          <p:nvPr/>
        </p:nvSpPr>
        <p:spPr>
          <a:xfrm>
            <a:off x="4860032" y="4221088"/>
            <a:ext cx="2664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Feature </a:t>
            </a:r>
            <a:r>
              <a:rPr lang="ko-KR" altLang="en-US" sz="1400" b="1" dirty="0" smtClean="0">
                <a:latin typeface="+mn-ea"/>
              </a:rPr>
              <a:t>유실 방지</a:t>
            </a:r>
            <a:endParaRPr lang="en-US" altLang="ko-KR" sz="1400" b="1" dirty="0" smtClean="0">
              <a:latin typeface="+mn-ea"/>
            </a:endParaRPr>
          </a:p>
        </p:txBody>
      </p:sp>
      <p:pic>
        <p:nvPicPr>
          <p:cNvPr id="20" name="Picture 2" descr="D:\210B0A39583EDBBB05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2780928"/>
            <a:ext cx="1775447" cy="1296144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5436096" y="2780928"/>
            <a:ext cx="1440160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36096" y="3212976"/>
            <a:ext cx="1318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EX) Stride = 1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17" grpId="0"/>
      <p:bldP spid="18" grpId="0"/>
      <p:bldP spid="25" grpId="0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81754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Convolution Operation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55576" y="1700808"/>
          <a:ext cx="23999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986"/>
                <a:gridCol w="479986"/>
                <a:gridCol w="479986"/>
                <a:gridCol w="479986"/>
                <a:gridCol w="47998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38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547664" y="3604954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Image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067944" y="2697480"/>
          <a:ext cx="7200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360040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3419872" y="3604954"/>
            <a:ext cx="208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Convolutional filter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971600" y="4797153"/>
          <a:ext cx="100811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504056"/>
              </a:tblGrid>
              <a:tr h="36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</a:tr>
              <a:tr h="317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2411760" y="4797152"/>
          <a:ext cx="7200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360040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곱셈 기호 29"/>
          <p:cNvSpPr/>
          <p:nvPr/>
        </p:nvSpPr>
        <p:spPr>
          <a:xfrm>
            <a:off x="2051720" y="5013176"/>
            <a:ext cx="288032" cy="288032"/>
          </a:xfrm>
          <a:prstGeom prst="mathMultiply">
            <a:avLst>
              <a:gd name="adj1" fmla="val 9921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등호 30"/>
          <p:cNvSpPr/>
          <p:nvPr/>
        </p:nvSpPr>
        <p:spPr>
          <a:xfrm>
            <a:off x="3275856" y="4941168"/>
            <a:ext cx="216024" cy="432048"/>
          </a:xfrm>
          <a:prstGeom prst="mathEqual">
            <a:avLst>
              <a:gd name="adj1" fmla="val 10292"/>
              <a:gd name="adj2" fmla="val 8232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635896" y="4797153"/>
          <a:ext cx="100811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504056"/>
              </a:tblGrid>
              <a:tr h="36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</a:tr>
              <a:tr h="317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등호 33"/>
          <p:cNvSpPr/>
          <p:nvPr/>
        </p:nvSpPr>
        <p:spPr>
          <a:xfrm>
            <a:off x="4788024" y="4941168"/>
            <a:ext cx="216024" cy="432048"/>
          </a:xfrm>
          <a:prstGeom prst="mathEqual">
            <a:avLst>
              <a:gd name="adj1" fmla="val 10292"/>
              <a:gd name="adj2" fmla="val 8232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6056" y="4941168"/>
            <a:ext cx="3168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24 + 46 = 70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923928" y="1844824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Stride = 1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6372200" y="1412776"/>
          <a:ext cx="2016224" cy="158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504056"/>
                <a:gridCol w="504056"/>
                <a:gridCol w="504056"/>
              </a:tblGrid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6372200" y="3212976"/>
          <a:ext cx="2016224" cy="158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504056"/>
                <a:gridCol w="504056"/>
                <a:gridCol w="504056"/>
              </a:tblGrid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30" grpId="0" animBg="1"/>
      <p:bldP spid="31" grpId="0" animBg="1"/>
      <p:bldP spid="34" grpId="0" animBg="1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332656"/>
            <a:ext cx="739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Tensorflow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64288" y="312911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556792"/>
            <a:ext cx="2520280" cy="210023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907704" y="4337809"/>
            <a:ext cx="547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TensorFlow</a:t>
            </a:r>
            <a:r>
              <a:rPr lang="ko-KR" altLang="en-US" sz="2000" dirty="0" smtClean="0"/>
              <a:t>는 머신 러닝과 딥 러닝을 위해</a:t>
            </a:r>
            <a:r>
              <a:rPr lang="en-US" altLang="ko-KR" sz="2000" dirty="0" smtClean="0"/>
              <a:t>,</a:t>
            </a:r>
          </a:p>
          <a:p>
            <a:r>
              <a:rPr lang="ko-KR" altLang="en-US" sz="2000" dirty="0" smtClean="0"/>
              <a:t>구글에서 만든 오픈 소스 라이브러리이다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Data Flow Graph </a:t>
            </a:r>
            <a:r>
              <a:rPr lang="ko-KR" altLang="en-US" sz="2000" dirty="0" smtClean="0"/>
              <a:t>방식이다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Picture 2" descr="D:\210B0A39583EDBBB05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16832"/>
            <a:ext cx="5720886" cy="417646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39552" y="81754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Convolution Operation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95936" y="1628800"/>
            <a:ext cx="2304256" cy="460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708577" y="1916832"/>
          <a:ext cx="1463823" cy="1296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941"/>
                <a:gridCol w="487941"/>
                <a:gridCol w="487941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6444208" y="3460938"/>
            <a:ext cx="208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Convolutional filter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940152" y="4653136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/>
            <a:r>
              <a:rPr lang="en-US" altLang="ko-KR" sz="2000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Stride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836712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Pooling Layer</a:t>
            </a:r>
            <a:endParaRPr lang="ko-KR" altLang="en-US" sz="3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1800" y="980728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b="1" spc="-15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(Sub sampling)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1520" y="1844824"/>
            <a:ext cx="2088232" cy="8640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Pooling</a:t>
            </a:r>
          </a:p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모으다</a:t>
            </a:r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51720" y="1844824"/>
            <a:ext cx="2088232" cy="8640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Sampling</a:t>
            </a:r>
          </a:p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고르다</a:t>
            </a:r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95936" y="1844824"/>
            <a:ext cx="2088232" cy="8640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resizing</a:t>
            </a:r>
          </a:p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크기 조정</a:t>
            </a:r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등호 14"/>
          <p:cNvSpPr/>
          <p:nvPr/>
        </p:nvSpPr>
        <p:spPr>
          <a:xfrm>
            <a:off x="1979712" y="2132856"/>
            <a:ext cx="360040" cy="360040"/>
          </a:xfrm>
          <a:prstGeom prst="mathEqual">
            <a:avLst>
              <a:gd name="adj1" fmla="val 18229"/>
              <a:gd name="adj2" fmla="val 170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등호 17"/>
          <p:cNvSpPr/>
          <p:nvPr/>
        </p:nvSpPr>
        <p:spPr>
          <a:xfrm>
            <a:off x="3851920" y="2132856"/>
            <a:ext cx="360040" cy="360040"/>
          </a:xfrm>
          <a:prstGeom prst="mathEqual">
            <a:avLst>
              <a:gd name="adj1" fmla="val 18229"/>
              <a:gd name="adj2" fmla="val 170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3140968"/>
            <a:ext cx="72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Max Pooling</a:t>
            </a:r>
            <a:endParaRPr lang="ko-KR" altLang="en-US" sz="26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2611" y="2636912"/>
            <a:ext cx="2919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생성된 행렬을 작은 행렬로 줄이는 과정</a:t>
            </a:r>
            <a:endParaRPr lang="ko-KR" altLang="en-US" sz="12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789040"/>
            <a:ext cx="3528392" cy="2549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2051720" y="5229200"/>
            <a:ext cx="1944216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895528" y="4221088"/>
            <a:ext cx="3132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Noise</a:t>
            </a:r>
          </a:p>
          <a:p>
            <a:r>
              <a:rPr lang="ko-KR" altLang="en-US" sz="2800" b="1" dirty="0" smtClean="0"/>
              <a:t>속도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분별력</a:t>
            </a:r>
            <a:endParaRPr lang="ko-KR" altLang="en-US" sz="2800" b="1" dirty="0"/>
          </a:p>
        </p:txBody>
      </p:sp>
      <p:sp>
        <p:nvSpPr>
          <p:cNvPr id="31" name="직사각형 30"/>
          <p:cNvSpPr/>
          <p:nvPr/>
        </p:nvSpPr>
        <p:spPr>
          <a:xfrm>
            <a:off x="3366120" y="3275692"/>
            <a:ext cx="675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실제 뉴런이 가장 큰 신호에 반응하는 것과 유사하다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. </a:t>
            </a:r>
          </a:p>
        </p:txBody>
      </p:sp>
      <p:sp>
        <p:nvSpPr>
          <p:cNvPr id="32" name="아래쪽 화살표 31"/>
          <p:cNvSpPr/>
          <p:nvPr/>
        </p:nvSpPr>
        <p:spPr>
          <a:xfrm>
            <a:off x="5868144" y="3717032"/>
            <a:ext cx="216024" cy="288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아래쪽 화살표 32"/>
          <p:cNvSpPr/>
          <p:nvPr/>
        </p:nvSpPr>
        <p:spPr>
          <a:xfrm>
            <a:off x="6119664" y="4365104"/>
            <a:ext cx="144016" cy="288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아래쪽 화살표 33"/>
          <p:cNvSpPr/>
          <p:nvPr/>
        </p:nvSpPr>
        <p:spPr>
          <a:xfrm rot="10800000">
            <a:off x="5831633" y="4725144"/>
            <a:ext cx="144015" cy="28803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6191673" y="5157192"/>
            <a:ext cx="144015" cy="28803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800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800" decel="100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800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80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80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27" grpId="0"/>
      <p:bldP spid="28" grpId="0"/>
      <p:bldP spid="29" grpId="0" animBg="1"/>
      <p:bldP spid="29" grpId="1" animBg="1"/>
      <p:bldP spid="30" grpId="0"/>
      <p:bldP spid="31" grpId="0"/>
      <p:bldP spid="32" grpId="0" animBg="1"/>
      <p:bldP spid="33" grpId="0" animBg="1"/>
      <p:bldP spid="34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1342509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CNN </a:t>
            </a:r>
            <a:r>
              <a:rPr lang="en-US" altLang="ko-KR" sz="3600" b="1" spc="-150" dirty="0" smtClean="0">
                <a:solidFill>
                  <a:schemeClr val="tx2">
                    <a:lumMod val="75000"/>
                  </a:schemeClr>
                </a:solidFill>
              </a:rPr>
              <a:t>Architecture</a:t>
            </a:r>
            <a:endParaRPr lang="ko-KR" altLang="en-US" sz="36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7170" name="AutoShape 2" descr="Tensorflow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50178" name="Picture 2" descr="ALexNE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437112"/>
            <a:ext cx="5900354" cy="1892636"/>
          </a:xfrm>
          <a:prstGeom prst="rect">
            <a:avLst/>
          </a:prstGeom>
          <a:noFill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564904"/>
            <a:ext cx="5832648" cy="1991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7380312" y="1700808"/>
            <a:ext cx="497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n-US" altLang="ko-K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6397" y="3861048"/>
            <a:ext cx="497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n-US" altLang="ko-K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00392" y="5229200"/>
            <a:ext cx="497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n-US" altLang="ko-K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052736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LeNet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1916832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3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AlexNet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552" y="2636912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3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ZFNet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9552" y="3356992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3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GoogLeNet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9552" y="422108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3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VGGNet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9552" y="4963234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3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OverFeat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5755322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3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ResNet</a:t>
            </a:r>
          </a:p>
        </p:txBody>
      </p:sp>
      <p:sp>
        <p:nvSpPr>
          <p:cNvPr id="27" name="도넛 26"/>
          <p:cNvSpPr/>
          <p:nvPr/>
        </p:nvSpPr>
        <p:spPr>
          <a:xfrm>
            <a:off x="323528" y="980728"/>
            <a:ext cx="1512168" cy="720080"/>
          </a:xfrm>
          <a:prstGeom prst="donut">
            <a:avLst>
              <a:gd name="adj" fmla="val 1053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도넛 31"/>
          <p:cNvSpPr/>
          <p:nvPr/>
        </p:nvSpPr>
        <p:spPr>
          <a:xfrm>
            <a:off x="323528" y="1844824"/>
            <a:ext cx="2016224" cy="720080"/>
          </a:xfrm>
          <a:prstGeom prst="donut">
            <a:avLst>
              <a:gd name="adj" fmla="val 1053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836712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LeNet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313205"/>
            <a:ext cx="5040560" cy="156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55576" y="1556792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LeNet-1</a:t>
            </a:r>
            <a:r>
              <a:rPr lang="en-US" altLang="ko-KR" sz="1600" dirty="0" smtClean="0"/>
              <a:t>(1990)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8156" y="2132856"/>
            <a:ext cx="325380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55576" y="3748970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LeNet-5</a:t>
            </a:r>
            <a:r>
              <a:rPr lang="en-US" altLang="ko-KR" sz="1600" dirty="0" smtClean="0"/>
              <a:t>(1998)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836712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3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AlexNet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7118" y="1976782"/>
            <a:ext cx="3907090" cy="224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987824" y="1711841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아래의 </a:t>
            </a:r>
            <a:r>
              <a:rPr lang="en-US" altLang="ko-KR" sz="1200" dirty="0" smtClean="0"/>
              <a:t>Super Vision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AlexNet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35696" y="1393031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ILSVRC(ImageNet Large Scale Visual Recognition Challenge) - 2012</a:t>
            </a:r>
            <a:endParaRPr lang="ko-KR" altLang="en-US" sz="14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287129"/>
            <a:ext cx="4176464" cy="209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836712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3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AlexNet – </a:t>
            </a:r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기본 구조</a:t>
            </a:r>
            <a:endParaRPr lang="en-US" altLang="ko-KR" sz="3000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484784"/>
            <a:ext cx="674946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95536" y="515719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AlexNet</a:t>
            </a:r>
            <a:r>
              <a:rPr lang="ko-KR" altLang="en-US" sz="1400" b="1" dirty="0" smtClean="0"/>
              <a:t>은 약 </a:t>
            </a:r>
            <a:r>
              <a:rPr lang="en-US" altLang="ko-KR" sz="1400" b="1" dirty="0" smtClean="0"/>
              <a:t>65</a:t>
            </a:r>
            <a:r>
              <a:rPr lang="ko-KR" altLang="en-US" sz="1400" b="1" dirty="0" smtClean="0"/>
              <a:t>만개의 뉴런</a:t>
            </a:r>
            <a:r>
              <a:rPr lang="en-US" altLang="ko-KR" sz="1400" b="1" dirty="0" smtClean="0"/>
              <a:t>, 6000</a:t>
            </a:r>
            <a:r>
              <a:rPr lang="ko-KR" altLang="en-US" sz="1400" b="1" dirty="0" smtClean="0"/>
              <a:t>만 개의 </a:t>
            </a:r>
            <a:r>
              <a:rPr lang="en-US" altLang="ko-KR" sz="1400" b="1" dirty="0" smtClean="0"/>
              <a:t>free parameter </a:t>
            </a:r>
            <a:r>
              <a:rPr lang="ko-KR" altLang="en-US" sz="1400" b="1" dirty="0" smtClean="0"/>
              <a:t>및 </a:t>
            </a:r>
            <a:r>
              <a:rPr lang="en-US" altLang="ko-KR" sz="1400" b="1" dirty="0" smtClean="0"/>
              <a:t>6</a:t>
            </a:r>
            <a:r>
              <a:rPr lang="ko-KR" altLang="en-US" sz="1400" b="1" dirty="0" smtClean="0"/>
              <a:t>억 </a:t>
            </a:r>
            <a:r>
              <a:rPr lang="en-US" altLang="ko-KR" sz="1400" b="1" dirty="0" smtClean="0"/>
              <a:t>3000</a:t>
            </a:r>
            <a:r>
              <a:rPr lang="ko-KR" altLang="en-US" sz="1400" b="1" dirty="0" smtClean="0"/>
              <a:t>만 개의 </a:t>
            </a:r>
            <a:r>
              <a:rPr lang="en-US" altLang="ko-KR" sz="1400" b="1" dirty="0" smtClean="0"/>
              <a:t>connection</a:t>
            </a:r>
            <a:r>
              <a:rPr lang="ko-KR" altLang="en-US" sz="1400" b="1" dirty="0" smtClean="0"/>
              <a:t>으로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구성된 방대한 </a:t>
            </a:r>
            <a:r>
              <a:rPr lang="en-US" altLang="ko-KR" sz="1400" b="1" dirty="0" smtClean="0"/>
              <a:t>CNN </a:t>
            </a:r>
            <a:r>
              <a:rPr lang="ko-KR" altLang="en-US" sz="1400" b="1" dirty="0" smtClean="0"/>
              <a:t>구조 이며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이를 학습하기 위해 당시 최고 성능의 그래픽 카드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개를 사용하였다</a:t>
            </a:r>
            <a:r>
              <a:rPr lang="en-US" altLang="ko-KR" sz="1400" b="1" dirty="0" smtClean="0"/>
              <a:t>.</a:t>
            </a:r>
            <a:endParaRPr lang="ko-KR" altLang="en-US" sz="1400" dirty="0"/>
          </a:p>
        </p:txBody>
      </p:sp>
      <p:sp>
        <p:nvSpPr>
          <p:cNvPr id="3076" name="AutoShape 4" descr="GTX580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3078" name="Picture 6" descr="GTX580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56576" y="4149080"/>
            <a:ext cx="4392488" cy="32943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59 -0.32994 C -0.11702 -0.34289 -0.12344 -0.35098 -0.12899 -0.36185 C -0.13455 -0.37271 -0.13837 -0.38335 -0.14636 -0.39144 C -0.15139 -0.40231 -0.15764 -0.41364 -0.16389 -0.42312 C -0.16563 -0.42566 -0.16823 -0.42705 -0.17014 -0.42936 C -0.17344 -0.43329 -0.17674 -0.43745 -0.17969 -0.44208 C -0.19948 -0.47306 -0.22188 -0.50011 -0.24479 -0.5267 C -0.30087 -0.59167 -0.36059 -0.64948 -0.42257 -0.70428 C -0.43299 -0.71352 -0.43802 -0.71422 -0.44948 -0.72324 C -0.46667 -0.73688 -0.45434 -0.73179 -0.47344 -0.74428 C -0.49636 -0.75954 -0.52101 -0.77225 -0.54479 -0.78451 C -0.55695 -0.79075 -0.5684 -0.79792 -0.58125 -0.80139 C -0.59097 -0.8067 -0.60122 -0.80925 -0.61146 -0.81202 C -0.62309 -0.81063 -0.63472 -0.80971 -0.64636 -0.80786 C -0.66007 -0.80578 -0.67257 -0.78705 -0.68281 -0.77618 C -0.68872 -0.76092 -0.69965 -0.75214 -0.70677 -0.73803 C -0.71302 -0.72555 -0.71962 -0.7126 -0.7257 -0.69988 C -0.74792 -0.65364 -0.76754 -0.60508 -0.78924 -0.55838 C -0.81823 -0.49595 -0.77778 -0.58081 -0.8099 -0.51399 C -0.81354 -0.50636 -0.81441 -0.49641 -0.81788 -0.48855 C -0.82795 -0.4652 -0.84236 -0.44439 -0.85278 -0.42104 C -0.85643 -0.41295 -0.85851 -0.4037 -0.86233 -0.39561 C -0.87327 -0.37225 -0.88646 -0.34982 -0.89879 -0.32786 C -0.91077 -0.30636 -0.92031 -0.28254 -0.93368 -0.26243 C -0.96129 -0.22081 -0.99236 -0.18381 -1.02257 -0.14613 C -1.02674 -0.14104 -1.02934 -0.1341 -1.03368 -0.12925 C -1.04254 -0.11954 -1.0533 -0.11329 -1.06233 -0.10381 C -1.11632 -0.04647 -1.18507 -0.00092 -1.25434 0.01041 C -1.27899 0.02012 -1.3033 0.02104 -1.32865 0.02289 C -1.36597 0.0222 -1.40347 0.02659 -1.44011 0.01873 C -1.46545 0.01318 -1.48976 0.00185 -1.51459 -0.0067 C -1.53177 -0.01271 -1.54722 -0.02659 -1.56372 -0.03399 C -1.57882 -0.0504 -1.5967 -0.06358 -1.60972 -0.08277 C -1.61771 -0.0941 -1.6224 -0.10821 -1.63056 -0.11861 C -1.63472 -0.13271 -1.63906 -0.14682 -1.64323 -0.16092 C -1.64462 -0.1741 -1.64636 -0.18428 -1.64948 -0.19676 C -1.65139 -0.23376 -1.65261 -0.27075 -1.64462 -0.30682 C -1.63611 -0.34636 -1.62309 -0.37341 -1.60834 -0.40832 C -1.5441 -0.55745 -1.40434 -0.62219 -1.28455 -0.65133 C -1.23577 -0.66312 -1.18281 -0.66243 -1.13368 -0.66404 C -1.10139 -0.66335 -1.0691 -0.66335 -1.03681 -0.66196 C -1.02361 -0.66127 -0.99722 -0.6578 -0.99722 -0.65757 C -0.9474 -0.64439 -0.89688 -0.63329 -0.85122 -0.60277 C -0.83455 -0.59167 -0.825 -0.58243 -0.81146 -0.56462 C -0.80729 -0.55907 -0.80191 -0.55445 -0.79879 -0.54774 C -0.79167 -0.53225 -0.78802 -0.51584 -0.78281 -0.49919 C -0.78125 -0.48855 -0.78004 -0.47792 -0.77813 -0.46751 C -0.77917 -0.43306 -0.77934 -0.39838 -0.78125 -0.36393 C -0.78143 -0.35954 -0.78368 -0.35561 -0.78455 -0.35121 C -0.78785 -0.3341 -0.79219 -0.31884 -0.79722 -0.30266 C -0.80261 -0.28508 -0.80712 -0.26474 -0.81615 -0.24971 C -0.84549 -0.20023 -0.89063 -0.19052 -0.93524 -0.18636 C -0.95052 -0.18705 -0.96597 -0.18728 -0.98125 -0.18844 C -1.0033 -0.19006 -1.02361 -0.20324 -1.04479 -0.20948 C -1.08195 -0.23722 -1.03663 -0.20508 -1.07344 -0.22636 C -1.10243 -0.24324 -1.13143 -0.26798 -1.15747 -0.29202 C -1.22726 -0.35653 -1.28559 -0.43861 -1.33976 -0.52462 C -1.35434 -0.54705 -1.36858 -0.56971 -1.38264 -0.59214 C -1.38629 -0.59769 -1.3875 -0.60508 -1.3908 -0.6111 C -1.4059 -0.64023 -1.42309 -0.66798 -1.43525 -0.69988 C -1.4375 -0.71167 -1.4415 -0.72162 -1.44323 -0.73387 C -1.44271 -0.74219 -1.44288 -0.75098 -1.44167 -0.75907 C -1.43959 -0.77087 -1.43108 -0.77688 -1.42396 -0.78243 C -1.39584 -0.80485 -1.37049 -0.80878 -1.33837 -0.8141 C -1.29601 -0.81341 -1.25382 -0.81318 -1.21146 -0.81202 C -1.16754 -0.81087 -1.18924 -0.81133 -1.1559 -0.80578 C -1.09497 -0.79537 -1.03334 -0.78104 -0.97813 -0.74428 C -0.94115 -0.71977 -0.91979 -0.69503 -0.9099 -0.64069 C -0.90417 -0.49988 -0.91233 -0.71144 -0.90677 -0.33433 C -0.90625 -0.30266 -0.90521 -0.24601 -0.89722 -0.21387 C -0.8967 -0.20601 -0.89653 -0.19815 -0.89566 -0.19052 C -0.89497 -0.18428 -0.89288 -0.18335 -0.8908 -0.1778 C -0.88629 -0.16578 -0.89323 -0.17734 -0.88611 -0.16092 C -0.88108 -0.14913 -0.86649 -0.12878 -0.85747 -0.12069 C -0.8474 -0.11167 -0.82674 -0.10589 -0.81459 -0.10381 C -0.79028 -0.10451 -0.76528 -0.09988 -0.74167 -0.10798 C -0.63368 -0.14451 -0.51493 -0.25688 -0.49236 -0.4104 C -0.49288 -0.43144 -0.49254 -0.45271 -0.49393 -0.47376 C -0.49445 -0.48185 -0.49983 -0.49202 -0.50191 -0.49919 C -0.50851 -0.52254 -0.51806 -0.54243 -0.52899 -0.56254 C -0.56632 -0.63144 -0.61979 -0.67121 -0.67813 -0.70219 C -0.70209 -0.71491 -0.72604 -0.72786 -0.75122 -0.73595 C -0.78646 -0.74728 -0.82274 -0.75861 -0.85903 -0.76139 C -0.88125 -0.76324 -0.9257 -0.76555 -0.9257 -0.76532 C -0.94479 -0.76485 -0.96372 -0.76462 -0.98281 -0.76347 C -1.00573 -0.76208 -1.03715 -0.74913 -1.0559 -0.72948 C -1.07709 -0.70705 -1.05174 -0.72925 -1.0717 -0.7126 C -1.07327 -0.70982 -1.07483 -0.70682 -1.07656 -0.70428 C -1.07917 -0.70058 -1.08229 -0.69757 -1.08455 -0.69364 C -1.08854 -0.68693 -1.0908 -0.67745 -1.09393 -0.67029 C -1.10521 -0.64462 -1.11059 -0.62219 -1.11788 -0.59422 C -1.11945 -0.57873 -1.12101 -0.56324 -1.12257 -0.54774 C -1.12153 -0.51607 -1.12656 -0.44254 -1.1099 -0.40393 C -1.09983 -0.38058 -1.09149 -0.36046 -1.07969 -0.3385 C -1.07899 -0.33711 -1.06788 -0.31422 -1.06702 -0.31306 C -1.0441 -0.28254 -1.01997 -0.25156 -0.99236 -0.22867 C -0.90504 -0.15584 -0.8007 -0.13873 -0.70035 -0.12925 C -0.65851 -0.13087 -0.61615 -0.12508 -0.575 -0.13549 C -0.52066 -0.14936 -0.46979 -0.1741 -0.41945 -0.20324 C -0.40313 -0.21271 -0.38577 -0.21896 -0.37014 -0.23075 C -0.32431 -0.2652 -0.27691 -0.30497 -0.23837 -0.35329 C -0.20747 -0.39191 -0.18299 -0.43491 -0.15434 -0.47584 C -0.1283 -0.51306 -0.11094 -0.55283 -0.09236 -0.5963 C -0.08403 -0.61572 -0.07535 -0.63075 -0.06858 -0.65133 C -0.05972 -0.67838 -0.05347 -0.70798 -0.04636 -0.73595 C -0.04236 -0.77549 -0.03906 -0.81271 -0.03681 -0.85225 C -0.03715 -0.87306 -0.03577 -0.93965 -0.04167 -0.97271 C -0.06702 -1.11352 -0.11649 -1.24069 -0.17656 -1.36162 C -0.2408 -1.49063 -0.30955 -1.59075 -0.40347 -1.683 C -0.45209 -1.73063 -0.50799 -1.7637 -0.56233 -1.79722 C -0.57188 -1.80324 -0.58334 -1.8 -0.59393 -1.80139 C -0.72518 -1.8 -0.85643 -1.80277 -0.98768 -1.79722 C -1.02379 -1.79561 -1.0875 -1.76786 -1.12257 -1.75283 C -1.15695 -1.73803 -1.19271 -1.72208 -1.22413 -1.6978 C -1.33698 -1.61087 -1.41268 -1.47977 -1.4717 -1.32786 C -1.4816 -1.30243 -1.48993 -1.27399 -1.49722 -1.2474 C -1.50365 -1.22358 -1.50538 -1.19907 -1.51302 -1.17572 C -1.51719 -1.14358 -1.52049 -1.11491 -1.52257 -1.08254 C -1.52136 -1.00763 -1.52587 -1.00532 -1.51771 -0.95792 C -1.50538 -0.88416 -1.47847 -0.81641 -1.44948 -0.75283 C -1.41268 -0.6726 -1.37275 -0.59491 -1.3349 -0.51607 C -1.30799 -0.45988 -1.28281 -0.39468 -1.26545 -0.33225 C -1.25608 -0.29873 -1.25834 -0.3237 -1.24948 -0.27514 C -1.2474 -0.26381 -1.24323 -0.24115 -1.24323 -0.24092 C -1.24149 -0.21711 -1.23872 -0.19352 -1.23681 -0.16948 C -1.2375 -0.13572 -1.2342 -0.10104 -1.24011 -0.06798 C -1.24844 -0.02058 -1.27049 0.02682 -1.30504 0.04624 C -1.31632 0.05272 -1.33212 0.05272 -1.34462 0.0548 C -1.37101 0.05341 -1.38507 0.05064 -1.40834 0.04624 C -1.41702 0.04278 -1.42691 0.04116 -1.43525 0.03561 C -1.43976 0.0326 -1.45365 0.02312 -1.45886 0.02081 C -1.47413 0.01411 -1.48889 0.00856 -1.50347 -0.00023 C -1.52448 -0.01295 -1.5434 -0.0289 -1.56372 -0.04254 C -1.56858 -0.04601 -1.57465 -0.0474 -1.57969 -0.0511 C -1.59479 -0.06219 -1.60903 -0.07745 -1.62413 -0.08902 C -1.67761 -0.12971 -1.72639 -0.17873 -1.77014 -0.23699 C -1.82275 -0.30705 -1.87413 -0.38266 -1.88455 -0.48439 C -1.88368 -0.51376 -1.88594 -0.54312 -1.87813 -0.5711 C -1.86007 -0.63537 -1.82292 -0.68115 -1.78281 -0.72115 C -1.68143 -0.82219 -1.53906 -0.84601 -1.4158 -0.86243 C -1.38993 -0.86613 -1.3408 -0.86659 -1.3224 -0.86705 C -1.26389 -0.86636 -1.20504 -0.86728 -1.14636 -0.86497 C -1.1092 -0.86358 -1.11146 -0.8585 -1.08125 -0.85225 C -1.04271 -0.84439 -1.00695 -0.83376 -0.96858 -0.82266 C -0.90313 -0.8037 -0.82691 -0.77295 -0.77969 -0.70636 C -0.77344 -0.69757 -0.76511 -0.69133 -0.76059 -0.68092 C -0.74358 -0.64231 -0.7375 -0.60462 -0.73524 -0.56046 C -0.73577 -0.53942 -0.73559 -0.51815 -0.73681 -0.49711 C -0.73872 -0.46451 -0.75052 -0.41526 -0.76059 -0.38497 C -0.76511 -0.37133 -0.76719 -0.3563 -0.7717 -0.34266 C -0.78594 -0.30011 -0.80625 -0.26127 -0.82726 -0.22428 C -0.8533 -0.17826 -0.89236 -0.12902 -0.93368 -0.10798 C -0.97361 -0.08763 -1.01545 -0.07792 -1.05747 -0.07006 C -1.11927 -0.07098 -1.21146 -0.06011 -1.27656 -0.09549 C -1.30156 -0.10913 -1.3283 -0.11769 -1.35278 -0.13341 C -1.37118 -0.1452 -1.38854 -0.15954 -1.40677 -0.17156 C -1.41893 -0.17965 -1.42882 -0.1926 -1.44011 -0.20324 C -1.47257 -0.23399 -1.50087 -0.26728 -1.529 -0.30474 C -1.55816 -0.34404 -1.58577 -0.3889 -1.60834 -0.43584 C -1.61215 -0.4437 -1.61389 -0.45295 -1.61771 -0.46104 C -1.62066 -0.46798 -1.6257 -0.47329 -1.62865 -0.48023 C -1.65972 -0.54982 -1.68212 -0.62358 -1.69566 -0.70219 C -1.69757 -0.72693 -1.69931 -0.75121 -1.70018 -0.77618 C -1.69931 -0.80902 -1.70018 -0.82982 -1.69236 -0.8585 C -1.68212 -0.89641 -1.66215 -0.92208 -1.64011 -0.94728 C -1.63299 -0.95537 -1.62865 -0.96416 -1.62066 -0.9704 C -1.55209 -1.02751 -1.4783 -1.04139 -1.39844 -1.04878 C -1.3408 -1.04717 -1.28334 -1.04832 -1.2257 -1.04439 C -1.17622 -1.04139 -1.12899 -1.02358 -1.08125 -1.00855 C -1.01129 -0.98636 -0.90209 -0.93688 -0.84948 -0.86705 C -0.83038 -0.84162 -0.84184 -0.85757 -0.81615 -0.81826 C -0.79531 -0.78636 -0.78872 -0.74266 -0.77813 -0.70428 C -0.76962 -0.58867 -0.78924 -0.48624 -0.82413 -0.38289 C -0.84236 -0.32902 -0.86215 -0.27607 -0.88924 -0.22867 C -0.90799 -0.19584 -0.92726 -0.16532 -0.94636 -0.13341 C -1.02188 -0.00693 -1.11337 0.09688 -1.23837 0.1096 C -1.25521 0.10821 -1.26372 0.11468 -1.26858 0.0948 C -1.26806 0.07237 -1.26893 0.04971 -1.26702 0.02729 C -1.26632 0.0185 -1.26268 0.01041 -1.26059 0.00185 C -1.25816 -0.00786 -1.25643 -0.0178 -1.25434 -0.02774 C -1.24983 -0.04925 -1.24445 -0.05595 -1.23837 -0.07422 C -1.23108 -0.09618 -1.22309 -0.11977 -1.21302 -0.13988 C -1.21024 -0.1452 -1.20625 -0.14936 -1.20347 -0.15468 C -1.19722 -0.16624 -1.19427 -0.18127 -1.18611 -0.19052 C -1.18247 -0.19468 -1.1783 -0.19838 -1.175 -0.20324 C -1.15608 -0.23029 -1.13959 -0.25988 -1.11945 -0.28555 C -1.09931 -0.31121 -1.07847 -0.33248 -1.0559 -0.35329 C -1.0316 -0.37572 -1.00781 -0.40115 -0.98125 -0.41873 C -0.93229 -0.45133 -0.87865 -0.47838 -0.82413 -0.48855 C -0.80538 -0.49688 -0.81476 -0.46774 -0.81788 -0.45271 C -0.81702 -0.42543 -0.82084 -0.39075 -0.80834 -0.36601 C -0.80382 -0.34751 -0.80347 -0.34682 -0.80347 -0.3237 " pathEditMode="relative" rAng="0" ptsTypes="fffffffffffffffffffffffffffffffffffffffffffffffffffffffffffffffffffffffffffffffffffffffffffffffffffffffffffffffffffffffffffffffffffffffffffffffffffffffffffffffffffffffffffffffffffffffffffffffA">
                                      <p:cBhvr>
                                        <p:cTn id="13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-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836712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3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AlexNet – </a:t>
            </a:r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세부 블록</a:t>
            </a:r>
            <a:endParaRPr lang="en-US" altLang="ko-KR" sz="3000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412776"/>
            <a:ext cx="3461208" cy="176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55576" y="3513201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LeNet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27584" y="3934797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입력 영상의 크기 </a:t>
            </a:r>
            <a:r>
              <a:rPr lang="en-US" altLang="ko-KR" sz="1400" dirty="0" smtClean="0"/>
              <a:t>– 32 x 32 x 1</a:t>
            </a:r>
          </a:p>
          <a:p>
            <a:r>
              <a:rPr lang="en-US" altLang="ko-KR" sz="1400" dirty="0" smtClean="0"/>
              <a:t>Convolutional filter</a:t>
            </a:r>
            <a:r>
              <a:rPr lang="ko-KR" altLang="en-US" sz="1400" dirty="0" smtClean="0"/>
              <a:t>의 크기 </a:t>
            </a:r>
            <a:r>
              <a:rPr lang="en-US" altLang="ko-KR" sz="1400" dirty="0" smtClean="0"/>
              <a:t>– 5 x 5 x 1</a:t>
            </a:r>
          </a:p>
          <a:p>
            <a:r>
              <a:rPr lang="en-US" altLang="ko-KR" sz="1400" dirty="0" smtClean="0"/>
              <a:t>Stride = 1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5569495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입력 영상의 크기 </a:t>
            </a:r>
            <a:r>
              <a:rPr lang="en-US" altLang="ko-KR" sz="1400" dirty="0" smtClean="0"/>
              <a:t>– 277 x 277 x 3(RGB)</a:t>
            </a:r>
          </a:p>
          <a:p>
            <a:r>
              <a:rPr lang="en-US" altLang="ko-KR" sz="1400" dirty="0" smtClean="0"/>
              <a:t>Convolutional filter</a:t>
            </a:r>
            <a:r>
              <a:rPr lang="ko-KR" altLang="en-US" sz="1400" dirty="0" smtClean="0"/>
              <a:t>의 크기 </a:t>
            </a:r>
            <a:r>
              <a:rPr lang="en-US" altLang="ko-KR" sz="1400" dirty="0" smtClean="0"/>
              <a:t>– 11 x 11 x 3</a:t>
            </a:r>
          </a:p>
          <a:p>
            <a:r>
              <a:rPr lang="en-US" altLang="ko-KR" sz="1400" dirty="0" smtClean="0"/>
              <a:t>Stride = 4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55576" y="5137447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AlexNet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0" y="4365104"/>
            <a:ext cx="42484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[First Convolutional Layer]</a:t>
            </a:r>
          </a:p>
          <a:p>
            <a:r>
              <a:rPr lang="en-US" altLang="ko-KR" dirty="0" smtClean="0"/>
              <a:t>55 x 55 x 96 = 290400</a:t>
            </a:r>
          </a:p>
          <a:p>
            <a:r>
              <a:rPr lang="en-US" altLang="ko-KR" dirty="0" smtClean="0"/>
              <a:t>11 x 11 x 3 + 1 = 364</a:t>
            </a:r>
          </a:p>
          <a:p>
            <a:r>
              <a:rPr lang="en-US" altLang="ko-KR" dirty="0" smtClean="0"/>
              <a:t>290400 x 364 = 105750600</a:t>
            </a:r>
            <a:endParaRPr lang="ko-KR" altLang="en-US" dirty="0"/>
          </a:p>
        </p:txBody>
      </p:sp>
      <p:cxnSp>
        <p:nvCxnSpPr>
          <p:cNvPr id="24" name="Shape 23"/>
          <p:cNvCxnSpPr>
            <a:stCxn id="20" idx="2"/>
            <a:endCxn id="18" idx="3"/>
          </p:cNvCxnSpPr>
          <p:nvPr/>
        </p:nvCxnSpPr>
        <p:spPr>
          <a:xfrm rot="5400000">
            <a:off x="5699449" y="4942040"/>
            <a:ext cx="373394" cy="16201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836712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3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AlexNet – </a:t>
            </a:r>
            <a:r>
              <a:rPr lang="ko-KR" altLang="en-US" sz="20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기본 구조</a:t>
            </a:r>
            <a:endParaRPr lang="en-US" altLang="ko-KR" sz="3000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420888"/>
            <a:ext cx="4178225" cy="323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508104" y="1844824"/>
            <a:ext cx="25922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주로 컬러와 상관 없는 정보를 추출하기 위한 </a:t>
            </a:r>
            <a:r>
              <a:rPr lang="en-US" altLang="ko-KR" dirty="0" smtClean="0"/>
              <a:t>Kernel</a:t>
            </a:r>
            <a:r>
              <a:rPr lang="ko-KR" altLang="en-US" dirty="0" smtClean="0"/>
              <a:t>이 학습</a:t>
            </a:r>
            <a:endParaRPr lang="ko-KR" altLang="en-US" dirty="0"/>
          </a:p>
        </p:txBody>
      </p:sp>
      <p:cxnSp>
        <p:nvCxnSpPr>
          <p:cNvPr id="27" name="Shape 26"/>
          <p:cNvCxnSpPr>
            <a:stCxn id="26" idx="2"/>
          </p:cNvCxnSpPr>
          <p:nvPr/>
        </p:nvCxnSpPr>
        <p:spPr>
          <a:xfrm rot="5400000">
            <a:off x="5609750" y="2018478"/>
            <a:ext cx="444822" cy="19441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08104" y="5157193"/>
            <a:ext cx="244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주로 컬러와 관련된 정보를 추출하기 위한 </a:t>
            </a:r>
            <a:r>
              <a:rPr lang="en-US" altLang="ko-KR" dirty="0" smtClean="0"/>
              <a:t>Kernel</a:t>
            </a:r>
            <a:r>
              <a:rPr lang="ko-KR" altLang="en-US" dirty="0" smtClean="0"/>
              <a:t>이 학습</a:t>
            </a:r>
            <a:endParaRPr lang="ko-KR" altLang="en-US" dirty="0"/>
          </a:p>
        </p:txBody>
      </p:sp>
      <p:cxnSp>
        <p:nvCxnSpPr>
          <p:cNvPr id="37" name="Shape 36"/>
          <p:cNvCxnSpPr>
            <a:stCxn id="36" idx="0"/>
          </p:cNvCxnSpPr>
          <p:nvPr/>
        </p:nvCxnSpPr>
        <p:spPr>
          <a:xfrm rot="16200000" flipV="1">
            <a:off x="5472100" y="3897053"/>
            <a:ext cx="648072" cy="1872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 l="62245" t="9677" r="10954"/>
          <a:stretch>
            <a:fillRect/>
          </a:stretch>
        </p:blipFill>
        <p:spPr bwMode="auto">
          <a:xfrm>
            <a:off x="5220072" y="908720"/>
            <a:ext cx="3096344" cy="55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284984"/>
            <a:ext cx="864096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9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느낀 점</a:t>
            </a:r>
            <a:endParaRPr lang="ko-KR" altLang="en-US" sz="199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4288" y="312911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692696"/>
            <a:ext cx="691277" cy="576064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611560" y="836712"/>
            <a:ext cx="2767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Data Flow Graph </a:t>
            </a:r>
            <a:endParaRPr lang="ko-KR" altLang="en-US" sz="2400" b="1" dirty="0"/>
          </a:p>
        </p:txBody>
      </p:sp>
      <p:pic>
        <p:nvPicPr>
          <p:cNvPr id="63490" name="Picture 2" descr="data flow graph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394048"/>
            <a:ext cx="2683832" cy="477125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635896" y="1988840"/>
            <a:ext cx="518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Node</a:t>
            </a:r>
            <a:r>
              <a:rPr lang="ko-KR" altLang="en-US" sz="1400" dirty="0" smtClean="0"/>
              <a:t>는 계산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데이터의 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출력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읽기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저장 등의 작업을 수행 </a:t>
            </a:r>
            <a:endParaRPr lang="en-US" altLang="ko-KR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635896" y="2617748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화살표는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들 간의 데이터 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출력 관계를 나타내며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동적 사이즈의 다차원 데이터 배열</a:t>
            </a:r>
            <a:r>
              <a:rPr lang="en-US" altLang="ko-KR" sz="1400" dirty="0" smtClean="0"/>
              <a:t>(=Tensor)</a:t>
            </a:r>
            <a:r>
              <a:rPr lang="ko-KR" altLang="en-US" sz="1400" dirty="0" smtClean="0"/>
              <a:t>을 실어나른다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63492" name="AutoShape 4" descr="ë°ë¼ì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63496" name="Picture 8" descr="ê´ë ¨ ì´ë¯¸ì§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43838" y="3294856"/>
            <a:ext cx="380290" cy="49418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652120" y="3409255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Tensorflow</a:t>
            </a:r>
            <a:r>
              <a:rPr lang="ko-KR" altLang="en-US" sz="1400" dirty="0" smtClean="0"/>
              <a:t>라고 이름붙임</a:t>
            </a:r>
            <a:endParaRPr lang="en-US" altLang="ko-KR" sz="14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779912" y="508518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sz="1400" dirty="0" smtClean="0"/>
              <a:t>따라서 연산이 변수에 저장될  때 특정 값이 아니라</a:t>
            </a:r>
          </a:p>
          <a:p>
            <a:pPr fontAlgn="base"/>
            <a:r>
              <a:rPr lang="ko-KR" altLang="en-US" sz="1400" dirty="0" smtClean="0"/>
              <a:t>연산 자체가 정의됨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계산 </a:t>
            </a:r>
            <a:r>
              <a:rPr lang="en-US" altLang="ko-KR" sz="1400" dirty="0" smtClean="0"/>
              <a:t>X)</a:t>
            </a:r>
            <a:endParaRPr lang="en-US" altLang="ko-KR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251520" y="332656"/>
            <a:ext cx="739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Tensorflow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김현우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332656"/>
            <a:ext cx="1776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4288" y="312911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692696"/>
            <a:ext cx="691277" cy="576064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395536" y="79664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 smtClean="0"/>
              <a:t>Tensor </a:t>
            </a:r>
            <a:r>
              <a:rPr lang="ko-KR" altLang="en-US" sz="2000" b="1" dirty="0" smtClean="0"/>
              <a:t>자료형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1556792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 smtClean="0"/>
              <a:t>Variable -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 fontAlgn="base"/>
            <a:r>
              <a:rPr lang="en-US" altLang="ko-KR" dirty="0" smtClean="0"/>
              <a:t>Constant - </a:t>
            </a:r>
            <a:r>
              <a:rPr lang="ko-KR" altLang="en-US" dirty="0" smtClean="0"/>
              <a:t>상수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 fontAlgn="base"/>
            <a:r>
              <a:rPr lang="en-US" altLang="ko-KR" dirty="0" smtClean="0"/>
              <a:t>Placeholder - </a:t>
            </a:r>
            <a:r>
              <a:rPr lang="ko-KR" altLang="en-US" dirty="0" smtClean="0"/>
              <a:t>값을 담는 틀</a:t>
            </a:r>
            <a:endParaRPr lang="ko-KR" altLang="en-US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645024"/>
            <a:ext cx="2362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1988840"/>
            <a:ext cx="24098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도넛 13"/>
          <p:cNvSpPr/>
          <p:nvPr/>
        </p:nvSpPr>
        <p:spPr>
          <a:xfrm>
            <a:off x="3419872" y="1988840"/>
            <a:ext cx="432048" cy="432048"/>
          </a:xfrm>
          <a:prstGeom prst="donut">
            <a:avLst>
              <a:gd name="adj" fmla="val 1891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곱셈 기호 14"/>
          <p:cNvSpPr/>
          <p:nvPr/>
        </p:nvSpPr>
        <p:spPr>
          <a:xfrm>
            <a:off x="3275856" y="3573016"/>
            <a:ext cx="576064" cy="576064"/>
          </a:xfrm>
          <a:prstGeom prst="mathMultiply">
            <a:avLst>
              <a:gd name="adj1" fmla="val 1359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5576" y="2617748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값이 코드 중간에 변경 될 수 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4345359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코드 중간에 값이 변할 수 없다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8" name="Picture 8" descr="ê´ë ¨ ì´ë¯¸ì§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4230960"/>
            <a:ext cx="380290" cy="49418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707904" y="4345359"/>
            <a:ext cx="48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Constant </a:t>
            </a:r>
            <a:r>
              <a:rPr lang="ko-KR" altLang="en-US" sz="1400" dirty="0" smtClean="0"/>
              <a:t>종류의 </a:t>
            </a:r>
            <a:r>
              <a:rPr lang="en-US" altLang="ko-KR" sz="1400" dirty="0" smtClean="0"/>
              <a:t>Tensor</a:t>
            </a:r>
            <a:r>
              <a:rPr lang="ko-KR" altLang="en-US" sz="1400" dirty="0" smtClean="0"/>
              <a:t>에는 </a:t>
            </a:r>
            <a:r>
              <a:rPr lang="en-US" altLang="ko-KR" sz="1400" dirty="0" smtClean="0"/>
              <a:t>assign</a:t>
            </a:r>
            <a:r>
              <a:rPr lang="ko-KR" altLang="en-US" sz="1400" dirty="0" smtClean="0"/>
              <a:t>함수가 존재하지 않음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7" y="5373216"/>
            <a:ext cx="2016223" cy="23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445599" y="5785519"/>
            <a:ext cx="3190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데이터를 담아두기 위해 만들어 둔 틀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4716016" y="5733256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세션에서 관련된 </a:t>
            </a:r>
            <a:r>
              <a:rPr lang="en-US" altLang="ko-KR" sz="1400" dirty="0" smtClean="0"/>
              <a:t>tensor</a:t>
            </a:r>
            <a:r>
              <a:rPr lang="ko-KR" altLang="en-US" sz="1400" dirty="0" smtClean="0"/>
              <a:t>실행 시</a:t>
            </a:r>
            <a:endParaRPr lang="en-US" altLang="ko-KR" sz="1400" dirty="0" smtClean="0"/>
          </a:p>
          <a:p>
            <a:r>
              <a:rPr lang="en-US" altLang="ko-KR" sz="1400" dirty="0" smtClean="0"/>
              <a:t>feed_dict</a:t>
            </a:r>
            <a:r>
              <a:rPr lang="ko-KR" altLang="en-US" sz="1400" dirty="0" smtClean="0"/>
              <a:t>로 값을 넣어주어야 함</a:t>
            </a:r>
            <a:endParaRPr lang="ko-KR" altLang="en-US" sz="1400" dirty="0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80309" y="5341590"/>
            <a:ext cx="36480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251520" y="332656"/>
            <a:ext cx="739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Tensorflow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9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4288" y="312911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692696"/>
            <a:ext cx="691277" cy="576064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432048" y="79664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 smtClean="0"/>
              <a:t>Tf.Session</a:t>
            </a:r>
            <a:endParaRPr lang="ko-KR" altLang="en-US" sz="2000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539552" y="1412776"/>
            <a:ext cx="3307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그래프 실행을 위한 부분적인 연산장소</a:t>
            </a:r>
            <a:endParaRPr lang="ko-KR" altLang="en-US" sz="1400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988840"/>
            <a:ext cx="21240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그룹 24"/>
          <p:cNvGrpSpPr/>
          <p:nvPr/>
        </p:nvGrpSpPr>
        <p:grpSpPr>
          <a:xfrm>
            <a:off x="683568" y="3573016"/>
            <a:ext cx="1224136" cy="295275"/>
            <a:chOff x="3995936" y="2060848"/>
            <a:chExt cx="1224136" cy="295275"/>
          </a:xfrm>
        </p:grpSpPr>
        <p:pic>
          <p:nvPicPr>
            <p:cNvPr id="7577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95936" y="2060848"/>
              <a:ext cx="9144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곱셈 기호 23"/>
            <p:cNvSpPr/>
            <p:nvPr/>
          </p:nvSpPr>
          <p:spPr>
            <a:xfrm>
              <a:off x="4932040" y="2060848"/>
              <a:ext cx="288032" cy="288032"/>
            </a:xfrm>
            <a:prstGeom prst="mathMultiply">
              <a:avLst>
                <a:gd name="adj1" fmla="val 13599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11560" y="3933056"/>
            <a:ext cx="74888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/>
              <a:t>d</a:t>
            </a:r>
            <a:r>
              <a:rPr lang="ko-KR" altLang="en-US" sz="1400" dirty="0" smtClean="0"/>
              <a:t>라는 변수는 </a:t>
            </a:r>
            <a:r>
              <a:rPr lang="en-US" altLang="ko-KR" sz="1400" dirty="0" smtClean="0"/>
              <a:t>a * b + c</a:t>
            </a:r>
            <a:r>
              <a:rPr lang="ko-KR" altLang="en-US" sz="1400" dirty="0" smtClean="0"/>
              <a:t>의 값이 아닌</a:t>
            </a:r>
            <a:r>
              <a:rPr lang="en-US" altLang="ko-KR" sz="1400" dirty="0" smtClean="0"/>
              <a:t>, a * b + c </a:t>
            </a:r>
            <a:r>
              <a:rPr lang="ko-KR" altLang="en-US" sz="1400" dirty="0" smtClean="0"/>
              <a:t>라는 계산식을 저장하고 있는 텐서</a:t>
            </a:r>
            <a:endParaRPr lang="ko-KR" altLang="en-US" sz="1400" dirty="0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5815" y="4722465"/>
            <a:ext cx="24860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611560" y="5661248"/>
            <a:ext cx="74888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 smtClean="0"/>
              <a:t>따라서 </a:t>
            </a:r>
            <a:r>
              <a:rPr lang="en-US" altLang="ko-KR" sz="1400" dirty="0" smtClean="0"/>
              <a:t>Session</a:t>
            </a:r>
            <a:r>
              <a:rPr lang="ko-KR" altLang="en-US" sz="1400" dirty="0" smtClean="0"/>
              <a:t>을 열어서 실행시켜줘야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2" name="도넛 31"/>
          <p:cNvSpPr/>
          <p:nvPr/>
        </p:nvSpPr>
        <p:spPr>
          <a:xfrm>
            <a:off x="3275856" y="4797152"/>
            <a:ext cx="648072" cy="648072"/>
          </a:xfrm>
          <a:prstGeom prst="donut">
            <a:avLst>
              <a:gd name="adj" fmla="val 1891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도넛 32"/>
          <p:cNvSpPr/>
          <p:nvPr/>
        </p:nvSpPr>
        <p:spPr>
          <a:xfrm>
            <a:off x="7452320" y="3573016"/>
            <a:ext cx="648072" cy="648072"/>
          </a:xfrm>
          <a:prstGeom prst="donut">
            <a:avLst>
              <a:gd name="adj" fmla="val 1891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1520" y="332656"/>
            <a:ext cx="739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Tensorflow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4288" y="312911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692696"/>
            <a:ext cx="691277" cy="576064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432048" y="79664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smtClean="0"/>
              <a:t>경사 하강법으로 학습해보자</a:t>
            </a:r>
            <a:r>
              <a:rPr lang="en-US" altLang="ko-KR" b="1" dirty="0" smtClean="0"/>
              <a:t>!</a:t>
            </a:r>
            <a:endParaRPr lang="ko-KR" altLang="en-US" b="1" dirty="0" smtClean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556792"/>
            <a:ext cx="3849636" cy="281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1628800"/>
            <a:ext cx="3456384" cy="3015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 flipH="1">
            <a:off x="1475656" y="522920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우리가 해봐야 </a:t>
            </a:r>
            <a:r>
              <a:rPr lang="en-US" altLang="ko-KR" dirty="0" smtClean="0"/>
              <a:t>Learning_rate </a:t>
            </a:r>
            <a:r>
              <a:rPr lang="ko-KR" altLang="en-US" dirty="0" smtClean="0"/>
              <a:t>설정해주는 정도</a:t>
            </a:r>
            <a:r>
              <a:rPr lang="en-US" altLang="ko-KR" dirty="0" smtClean="0"/>
              <a:t>? </a:t>
            </a:r>
            <a:r>
              <a:rPr lang="ko-KR" altLang="en-US" dirty="0" smtClean="0"/>
              <a:t>ㅎㅎㅎㅎ</a:t>
            </a:r>
            <a:endParaRPr lang="ko-KR" altLang="en-US" dirty="0"/>
          </a:p>
        </p:txBody>
      </p:sp>
      <p:sp>
        <p:nvSpPr>
          <p:cNvPr id="22" name="자유형 21"/>
          <p:cNvSpPr/>
          <p:nvPr/>
        </p:nvSpPr>
        <p:spPr>
          <a:xfrm>
            <a:off x="6515100" y="3070551"/>
            <a:ext cx="361950" cy="348924"/>
          </a:xfrm>
          <a:custGeom>
            <a:avLst/>
            <a:gdLst>
              <a:gd name="connsiteX0" fmla="*/ 133350 w 361950"/>
              <a:gd name="connsiteY0" fmla="*/ 6024 h 348924"/>
              <a:gd name="connsiteX1" fmla="*/ 66675 w 361950"/>
              <a:gd name="connsiteY1" fmla="*/ 15549 h 348924"/>
              <a:gd name="connsiteX2" fmla="*/ 28575 w 361950"/>
              <a:gd name="connsiteY2" fmla="*/ 25074 h 348924"/>
              <a:gd name="connsiteX3" fmla="*/ 0 w 361950"/>
              <a:gd name="connsiteY3" fmla="*/ 82224 h 348924"/>
              <a:gd name="connsiteX4" fmla="*/ 47625 w 361950"/>
              <a:gd name="connsiteY4" fmla="*/ 167949 h 348924"/>
              <a:gd name="connsiteX5" fmla="*/ 57150 w 361950"/>
              <a:gd name="connsiteY5" fmla="*/ 196524 h 348924"/>
              <a:gd name="connsiteX6" fmla="*/ 95250 w 361950"/>
              <a:gd name="connsiteY6" fmla="*/ 253674 h 348924"/>
              <a:gd name="connsiteX7" fmla="*/ 114300 w 361950"/>
              <a:gd name="connsiteY7" fmla="*/ 282249 h 348924"/>
              <a:gd name="connsiteX8" fmla="*/ 161925 w 361950"/>
              <a:gd name="connsiteY8" fmla="*/ 329874 h 348924"/>
              <a:gd name="connsiteX9" fmla="*/ 228600 w 361950"/>
              <a:gd name="connsiteY9" fmla="*/ 339399 h 348924"/>
              <a:gd name="connsiteX10" fmla="*/ 257175 w 361950"/>
              <a:gd name="connsiteY10" fmla="*/ 348924 h 348924"/>
              <a:gd name="connsiteX11" fmla="*/ 323850 w 361950"/>
              <a:gd name="connsiteY11" fmla="*/ 320349 h 348924"/>
              <a:gd name="connsiteX12" fmla="*/ 361950 w 361950"/>
              <a:gd name="connsiteY12" fmla="*/ 234624 h 348924"/>
              <a:gd name="connsiteX13" fmla="*/ 342900 w 361950"/>
              <a:gd name="connsiteY13" fmla="*/ 120324 h 348924"/>
              <a:gd name="connsiteX14" fmla="*/ 333375 w 361950"/>
              <a:gd name="connsiteY14" fmla="*/ 91749 h 348924"/>
              <a:gd name="connsiteX15" fmla="*/ 314325 w 361950"/>
              <a:gd name="connsiteY15" fmla="*/ 63174 h 348924"/>
              <a:gd name="connsiteX16" fmla="*/ 304800 w 361950"/>
              <a:gd name="connsiteY16" fmla="*/ 34599 h 348924"/>
              <a:gd name="connsiteX17" fmla="*/ 276225 w 361950"/>
              <a:gd name="connsiteY17" fmla="*/ 25074 h 348924"/>
              <a:gd name="connsiteX18" fmla="*/ 200025 w 361950"/>
              <a:gd name="connsiteY18" fmla="*/ 15549 h 348924"/>
              <a:gd name="connsiteX19" fmla="*/ 133350 w 361950"/>
              <a:gd name="connsiteY19" fmla="*/ 6024 h 34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1950" h="348924">
                <a:moveTo>
                  <a:pt x="133350" y="6024"/>
                </a:moveTo>
                <a:cubicBezTo>
                  <a:pt x="111125" y="6024"/>
                  <a:pt x="88764" y="11533"/>
                  <a:pt x="66675" y="15549"/>
                </a:cubicBezTo>
                <a:cubicBezTo>
                  <a:pt x="53795" y="17891"/>
                  <a:pt x="39467" y="17812"/>
                  <a:pt x="28575" y="25074"/>
                </a:cubicBezTo>
                <a:cubicBezTo>
                  <a:pt x="12748" y="35625"/>
                  <a:pt x="5433" y="65924"/>
                  <a:pt x="0" y="82224"/>
                </a:cubicBezTo>
                <a:cubicBezTo>
                  <a:pt x="23310" y="152153"/>
                  <a:pt x="4851" y="125175"/>
                  <a:pt x="47625" y="167949"/>
                </a:cubicBezTo>
                <a:cubicBezTo>
                  <a:pt x="50800" y="177474"/>
                  <a:pt x="52274" y="187747"/>
                  <a:pt x="57150" y="196524"/>
                </a:cubicBezTo>
                <a:cubicBezTo>
                  <a:pt x="68269" y="216538"/>
                  <a:pt x="82550" y="234624"/>
                  <a:pt x="95250" y="253674"/>
                </a:cubicBezTo>
                <a:lnTo>
                  <a:pt x="114300" y="282249"/>
                </a:lnTo>
                <a:cubicBezTo>
                  <a:pt x="128058" y="302887"/>
                  <a:pt x="135467" y="321937"/>
                  <a:pt x="161925" y="329874"/>
                </a:cubicBezTo>
                <a:cubicBezTo>
                  <a:pt x="183429" y="336325"/>
                  <a:pt x="206375" y="336224"/>
                  <a:pt x="228600" y="339399"/>
                </a:cubicBezTo>
                <a:cubicBezTo>
                  <a:pt x="238125" y="342574"/>
                  <a:pt x="247135" y="348924"/>
                  <a:pt x="257175" y="348924"/>
                </a:cubicBezTo>
                <a:cubicBezTo>
                  <a:pt x="287929" y="348924"/>
                  <a:pt x="300519" y="335903"/>
                  <a:pt x="323850" y="320349"/>
                </a:cubicBezTo>
                <a:cubicBezTo>
                  <a:pt x="346520" y="252339"/>
                  <a:pt x="331761" y="279907"/>
                  <a:pt x="361950" y="234624"/>
                </a:cubicBezTo>
                <a:cubicBezTo>
                  <a:pt x="354220" y="172781"/>
                  <a:pt x="356885" y="169272"/>
                  <a:pt x="342900" y="120324"/>
                </a:cubicBezTo>
                <a:cubicBezTo>
                  <a:pt x="340142" y="110670"/>
                  <a:pt x="337865" y="100729"/>
                  <a:pt x="333375" y="91749"/>
                </a:cubicBezTo>
                <a:cubicBezTo>
                  <a:pt x="328255" y="81510"/>
                  <a:pt x="319445" y="73413"/>
                  <a:pt x="314325" y="63174"/>
                </a:cubicBezTo>
                <a:cubicBezTo>
                  <a:pt x="309835" y="54194"/>
                  <a:pt x="311900" y="41699"/>
                  <a:pt x="304800" y="34599"/>
                </a:cubicBezTo>
                <a:cubicBezTo>
                  <a:pt x="297700" y="27499"/>
                  <a:pt x="286103" y="26870"/>
                  <a:pt x="276225" y="25074"/>
                </a:cubicBezTo>
                <a:cubicBezTo>
                  <a:pt x="251040" y="20495"/>
                  <a:pt x="225425" y="18724"/>
                  <a:pt x="200025" y="15549"/>
                </a:cubicBezTo>
                <a:cubicBezTo>
                  <a:pt x="153378" y="0"/>
                  <a:pt x="155575" y="6024"/>
                  <a:pt x="133350" y="6024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 24"/>
          <p:cNvSpPr/>
          <p:nvPr/>
        </p:nvSpPr>
        <p:spPr>
          <a:xfrm>
            <a:off x="6804248" y="2492896"/>
            <a:ext cx="361950" cy="348924"/>
          </a:xfrm>
          <a:custGeom>
            <a:avLst/>
            <a:gdLst>
              <a:gd name="connsiteX0" fmla="*/ 133350 w 361950"/>
              <a:gd name="connsiteY0" fmla="*/ 6024 h 348924"/>
              <a:gd name="connsiteX1" fmla="*/ 66675 w 361950"/>
              <a:gd name="connsiteY1" fmla="*/ 15549 h 348924"/>
              <a:gd name="connsiteX2" fmla="*/ 28575 w 361950"/>
              <a:gd name="connsiteY2" fmla="*/ 25074 h 348924"/>
              <a:gd name="connsiteX3" fmla="*/ 0 w 361950"/>
              <a:gd name="connsiteY3" fmla="*/ 82224 h 348924"/>
              <a:gd name="connsiteX4" fmla="*/ 47625 w 361950"/>
              <a:gd name="connsiteY4" fmla="*/ 167949 h 348924"/>
              <a:gd name="connsiteX5" fmla="*/ 57150 w 361950"/>
              <a:gd name="connsiteY5" fmla="*/ 196524 h 348924"/>
              <a:gd name="connsiteX6" fmla="*/ 95250 w 361950"/>
              <a:gd name="connsiteY6" fmla="*/ 253674 h 348924"/>
              <a:gd name="connsiteX7" fmla="*/ 114300 w 361950"/>
              <a:gd name="connsiteY7" fmla="*/ 282249 h 348924"/>
              <a:gd name="connsiteX8" fmla="*/ 161925 w 361950"/>
              <a:gd name="connsiteY8" fmla="*/ 329874 h 348924"/>
              <a:gd name="connsiteX9" fmla="*/ 228600 w 361950"/>
              <a:gd name="connsiteY9" fmla="*/ 339399 h 348924"/>
              <a:gd name="connsiteX10" fmla="*/ 257175 w 361950"/>
              <a:gd name="connsiteY10" fmla="*/ 348924 h 348924"/>
              <a:gd name="connsiteX11" fmla="*/ 323850 w 361950"/>
              <a:gd name="connsiteY11" fmla="*/ 320349 h 348924"/>
              <a:gd name="connsiteX12" fmla="*/ 361950 w 361950"/>
              <a:gd name="connsiteY12" fmla="*/ 234624 h 348924"/>
              <a:gd name="connsiteX13" fmla="*/ 342900 w 361950"/>
              <a:gd name="connsiteY13" fmla="*/ 120324 h 348924"/>
              <a:gd name="connsiteX14" fmla="*/ 333375 w 361950"/>
              <a:gd name="connsiteY14" fmla="*/ 91749 h 348924"/>
              <a:gd name="connsiteX15" fmla="*/ 314325 w 361950"/>
              <a:gd name="connsiteY15" fmla="*/ 63174 h 348924"/>
              <a:gd name="connsiteX16" fmla="*/ 304800 w 361950"/>
              <a:gd name="connsiteY16" fmla="*/ 34599 h 348924"/>
              <a:gd name="connsiteX17" fmla="*/ 276225 w 361950"/>
              <a:gd name="connsiteY17" fmla="*/ 25074 h 348924"/>
              <a:gd name="connsiteX18" fmla="*/ 200025 w 361950"/>
              <a:gd name="connsiteY18" fmla="*/ 15549 h 348924"/>
              <a:gd name="connsiteX19" fmla="*/ 133350 w 361950"/>
              <a:gd name="connsiteY19" fmla="*/ 6024 h 34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1950" h="348924">
                <a:moveTo>
                  <a:pt x="133350" y="6024"/>
                </a:moveTo>
                <a:cubicBezTo>
                  <a:pt x="111125" y="6024"/>
                  <a:pt x="88764" y="11533"/>
                  <a:pt x="66675" y="15549"/>
                </a:cubicBezTo>
                <a:cubicBezTo>
                  <a:pt x="53795" y="17891"/>
                  <a:pt x="39467" y="17812"/>
                  <a:pt x="28575" y="25074"/>
                </a:cubicBezTo>
                <a:cubicBezTo>
                  <a:pt x="12748" y="35625"/>
                  <a:pt x="5433" y="65924"/>
                  <a:pt x="0" y="82224"/>
                </a:cubicBezTo>
                <a:cubicBezTo>
                  <a:pt x="23310" y="152153"/>
                  <a:pt x="4851" y="125175"/>
                  <a:pt x="47625" y="167949"/>
                </a:cubicBezTo>
                <a:cubicBezTo>
                  <a:pt x="50800" y="177474"/>
                  <a:pt x="52274" y="187747"/>
                  <a:pt x="57150" y="196524"/>
                </a:cubicBezTo>
                <a:cubicBezTo>
                  <a:pt x="68269" y="216538"/>
                  <a:pt x="82550" y="234624"/>
                  <a:pt x="95250" y="253674"/>
                </a:cubicBezTo>
                <a:lnTo>
                  <a:pt x="114300" y="282249"/>
                </a:lnTo>
                <a:cubicBezTo>
                  <a:pt x="128058" y="302887"/>
                  <a:pt x="135467" y="321937"/>
                  <a:pt x="161925" y="329874"/>
                </a:cubicBezTo>
                <a:cubicBezTo>
                  <a:pt x="183429" y="336325"/>
                  <a:pt x="206375" y="336224"/>
                  <a:pt x="228600" y="339399"/>
                </a:cubicBezTo>
                <a:cubicBezTo>
                  <a:pt x="238125" y="342574"/>
                  <a:pt x="247135" y="348924"/>
                  <a:pt x="257175" y="348924"/>
                </a:cubicBezTo>
                <a:cubicBezTo>
                  <a:pt x="287929" y="348924"/>
                  <a:pt x="300519" y="335903"/>
                  <a:pt x="323850" y="320349"/>
                </a:cubicBezTo>
                <a:cubicBezTo>
                  <a:pt x="346520" y="252339"/>
                  <a:pt x="331761" y="279907"/>
                  <a:pt x="361950" y="234624"/>
                </a:cubicBezTo>
                <a:cubicBezTo>
                  <a:pt x="354220" y="172781"/>
                  <a:pt x="356885" y="169272"/>
                  <a:pt x="342900" y="120324"/>
                </a:cubicBezTo>
                <a:cubicBezTo>
                  <a:pt x="340142" y="110670"/>
                  <a:pt x="337865" y="100729"/>
                  <a:pt x="333375" y="91749"/>
                </a:cubicBezTo>
                <a:cubicBezTo>
                  <a:pt x="328255" y="81510"/>
                  <a:pt x="319445" y="73413"/>
                  <a:pt x="314325" y="63174"/>
                </a:cubicBezTo>
                <a:cubicBezTo>
                  <a:pt x="309835" y="54194"/>
                  <a:pt x="311900" y="41699"/>
                  <a:pt x="304800" y="34599"/>
                </a:cubicBezTo>
                <a:cubicBezTo>
                  <a:pt x="297700" y="27499"/>
                  <a:pt x="286103" y="26870"/>
                  <a:pt x="276225" y="25074"/>
                </a:cubicBezTo>
                <a:cubicBezTo>
                  <a:pt x="251040" y="20495"/>
                  <a:pt x="225425" y="18724"/>
                  <a:pt x="200025" y="15549"/>
                </a:cubicBezTo>
                <a:cubicBezTo>
                  <a:pt x="153378" y="0"/>
                  <a:pt x="155575" y="6024"/>
                  <a:pt x="133350" y="6024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32656"/>
            <a:ext cx="739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Tensorflow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4288" y="312911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692696"/>
            <a:ext cx="691277" cy="576064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432048" y="79664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smtClean="0"/>
              <a:t>경사 하강법으로 학습해보자</a:t>
            </a:r>
            <a:r>
              <a:rPr lang="en-US" altLang="ko-KR" b="1" dirty="0" smtClean="0"/>
              <a:t>!</a:t>
            </a:r>
            <a:endParaRPr lang="ko-KR" altLang="en-US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 </a:t>
            </a:r>
            <a:endParaRPr lang="ko-KR" alt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4" cstate="print"/>
          <a:srcRect r="38482" b="87347"/>
          <a:stretch>
            <a:fillRect/>
          </a:stretch>
        </p:blipFill>
        <p:spPr bwMode="auto">
          <a:xfrm>
            <a:off x="539552" y="1268760"/>
            <a:ext cx="324036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 l="-2734" t="18979" r="57621" b="52553"/>
          <a:stretch>
            <a:fillRect/>
          </a:stretch>
        </p:blipFill>
        <p:spPr bwMode="auto">
          <a:xfrm>
            <a:off x="395536" y="1916832"/>
            <a:ext cx="23762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 t="50610" r="2938"/>
          <a:stretch>
            <a:fillRect/>
          </a:stretch>
        </p:blipFill>
        <p:spPr bwMode="auto">
          <a:xfrm>
            <a:off x="539552" y="3240757"/>
            <a:ext cx="5112568" cy="112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112990"/>
            <a:ext cx="5238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539552" y="5661248"/>
            <a:ext cx="74888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/>
              <a:t>W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가 행렬이였다면 </a:t>
            </a:r>
            <a:r>
              <a:rPr lang="en-US" altLang="ko-KR" sz="1400" dirty="0" smtClean="0"/>
              <a:t>tf.matmul</a:t>
            </a:r>
            <a:r>
              <a:rPr lang="ko-KR" altLang="en-US" sz="1400" dirty="0" smtClean="0"/>
              <a:t>을 사용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332656"/>
            <a:ext cx="739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Tensorflow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92280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4288" y="312911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692696"/>
            <a:ext cx="691277" cy="576064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432048" y="79664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smtClean="0"/>
              <a:t>경사 하강법으로 학습해보자</a:t>
            </a:r>
            <a:r>
              <a:rPr lang="en-US" altLang="ko-KR" b="1" dirty="0" smtClean="0"/>
              <a:t>!</a:t>
            </a:r>
            <a:endParaRPr lang="ko-KR" altLang="en-US" b="1" dirty="0" smtClean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412776"/>
            <a:ext cx="7128792" cy="55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2276872"/>
            <a:ext cx="3810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589240"/>
            <a:ext cx="670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자유형 16"/>
          <p:cNvSpPr/>
          <p:nvPr/>
        </p:nvSpPr>
        <p:spPr>
          <a:xfrm>
            <a:off x="6981825" y="1303873"/>
            <a:ext cx="771525" cy="515961"/>
          </a:xfrm>
          <a:custGeom>
            <a:avLst/>
            <a:gdLst>
              <a:gd name="connsiteX0" fmla="*/ 390525 w 771525"/>
              <a:gd name="connsiteY0" fmla="*/ 29627 h 515961"/>
              <a:gd name="connsiteX1" fmla="*/ 180975 w 771525"/>
              <a:gd name="connsiteY1" fmla="*/ 29627 h 515961"/>
              <a:gd name="connsiteX2" fmla="*/ 152400 w 771525"/>
              <a:gd name="connsiteY2" fmla="*/ 39152 h 515961"/>
              <a:gd name="connsiteX3" fmla="*/ 95250 w 771525"/>
              <a:gd name="connsiteY3" fmla="*/ 77252 h 515961"/>
              <a:gd name="connsiteX4" fmla="*/ 76200 w 771525"/>
              <a:gd name="connsiteY4" fmla="*/ 105827 h 515961"/>
              <a:gd name="connsiteX5" fmla="*/ 47625 w 771525"/>
              <a:gd name="connsiteY5" fmla="*/ 124877 h 515961"/>
              <a:gd name="connsiteX6" fmla="*/ 38100 w 771525"/>
              <a:gd name="connsiteY6" fmla="*/ 153452 h 515961"/>
              <a:gd name="connsiteX7" fmla="*/ 19050 w 771525"/>
              <a:gd name="connsiteY7" fmla="*/ 182027 h 515961"/>
              <a:gd name="connsiteX8" fmla="*/ 0 w 771525"/>
              <a:gd name="connsiteY8" fmla="*/ 239177 h 515961"/>
              <a:gd name="connsiteX9" fmla="*/ 9525 w 771525"/>
              <a:gd name="connsiteY9" fmla="*/ 324902 h 515961"/>
              <a:gd name="connsiteX10" fmla="*/ 19050 w 771525"/>
              <a:gd name="connsiteY10" fmla="*/ 353477 h 515961"/>
              <a:gd name="connsiteX11" fmla="*/ 76200 w 771525"/>
              <a:gd name="connsiteY11" fmla="*/ 391577 h 515961"/>
              <a:gd name="connsiteX12" fmla="*/ 95250 w 771525"/>
              <a:gd name="connsiteY12" fmla="*/ 420152 h 515961"/>
              <a:gd name="connsiteX13" fmla="*/ 152400 w 771525"/>
              <a:gd name="connsiteY13" fmla="*/ 439202 h 515961"/>
              <a:gd name="connsiteX14" fmla="*/ 180975 w 771525"/>
              <a:gd name="connsiteY14" fmla="*/ 448727 h 515961"/>
              <a:gd name="connsiteX15" fmla="*/ 209550 w 771525"/>
              <a:gd name="connsiteY15" fmla="*/ 467777 h 515961"/>
              <a:gd name="connsiteX16" fmla="*/ 295275 w 771525"/>
              <a:gd name="connsiteY16" fmla="*/ 486827 h 515961"/>
              <a:gd name="connsiteX17" fmla="*/ 333375 w 771525"/>
              <a:gd name="connsiteY17" fmla="*/ 496352 h 515961"/>
              <a:gd name="connsiteX18" fmla="*/ 666750 w 771525"/>
              <a:gd name="connsiteY18" fmla="*/ 467777 h 515961"/>
              <a:gd name="connsiteX19" fmla="*/ 695325 w 771525"/>
              <a:gd name="connsiteY19" fmla="*/ 458252 h 515961"/>
              <a:gd name="connsiteX20" fmla="*/ 723900 w 771525"/>
              <a:gd name="connsiteY20" fmla="*/ 439202 h 515961"/>
              <a:gd name="connsiteX21" fmla="*/ 771525 w 771525"/>
              <a:gd name="connsiteY21" fmla="*/ 353477 h 515961"/>
              <a:gd name="connsiteX22" fmla="*/ 762000 w 771525"/>
              <a:gd name="connsiteY22" fmla="*/ 239177 h 515961"/>
              <a:gd name="connsiteX23" fmla="*/ 714375 w 771525"/>
              <a:gd name="connsiteY23" fmla="*/ 153452 h 515961"/>
              <a:gd name="connsiteX24" fmla="*/ 666750 w 771525"/>
              <a:gd name="connsiteY24" fmla="*/ 105827 h 515961"/>
              <a:gd name="connsiteX25" fmla="*/ 619125 w 771525"/>
              <a:gd name="connsiteY25" fmla="*/ 67727 h 515961"/>
              <a:gd name="connsiteX26" fmla="*/ 590550 w 771525"/>
              <a:gd name="connsiteY26" fmla="*/ 48677 h 515961"/>
              <a:gd name="connsiteX27" fmla="*/ 533400 w 771525"/>
              <a:gd name="connsiteY27" fmla="*/ 29627 h 515961"/>
              <a:gd name="connsiteX28" fmla="*/ 466725 w 771525"/>
              <a:gd name="connsiteY28" fmla="*/ 10577 h 515961"/>
              <a:gd name="connsiteX29" fmla="*/ 390525 w 771525"/>
              <a:gd name="connsiteY29" fmla="*/ 29627 h 51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71525" h="515961">
                <a:moveTo>
                  <a:pt x="390525" y="29627"/>
                </a:moveTo>
                <a:cubicBezTo>
                  <a:pt x="342900" y="32802"/>
                  <a:pt x="354743" y="13830"/>
                  <a:pt x="180975" y="29627"/>
                </a:cubicBezTo>
                <a:cubicBezTo>
                  <a:pt x="170976" y="30536"/>
                  <a:pt x="161177" y="34276"/>
                  <a:pt x="152400" y="39152"/>
                </a:cubicBezTo>
                <a:cubicBezTo>
                  <a:pt x="132386" y="50271"/>
                  <a:pt x="95250" y="77252"/>
                  <a:pt x="95250" y="77252"/>
                </a:cubicBezTo>
                <a:cubicBezTo>
                  <a:pt x="88900" y="86777"/>
                  <a:pt x="84295" y="97732"/>
                  <a:pt x="76200" y="105827"/>
                </a:cubicBezTo>
                <a:cubicBezTo>
                  <a:pt x="68105" y="113922"/>
                  <a:pt x="54776" y="115938"/>
                  <a:pt x="47625" y="124877"/>
                </a:cubicBezTo>
                <a:cubicBezTo>
                  <a:pt x="41353" y="132717"/>
                  <a:pt x="42590" y="144472"/>
                  <a:pt x="38100" y="153452"/>
                </a:cubicBezTo>
                <a:cubicBezTo>
                  <a:pt x="32980" y="163691"/>
                  <a:pt x="23699" y="171566"/>
                  <a:pt x="19050" y="182027"/>
                </a:cubicBezTo>
                <a:cubicBezTo>
                  <a:pt x="10895" y="200377"/>
                  <a:pt x="0" y="239177"/>
                  <a:pt x="0" y="239177"/>
                </a:cubicBezTo>
                <a:cubicBezTo>
                  <a:pt x="3175" y="267752"/>
                  <a:pt x="4798" y="296542"/>
                  <a:pt x="9525" y="324902"/>
                </a:cubicBezTo>
                <a:cubicBezTo>
                  <a:pt x="11176" y="334806"/>
                  <a:pt x="11950" y="346377"/>
                  <a:pt x="19050" y="353477"/>
                </a:cubicBezTo>
                <a:cubicBezTo>
                  <a:pt x="35239" y="369666"/>
                  <a:pt x="76200" y="391577"/>
                  <a:pt x="76200" y="391577"/>
                </a:cubicBezTo>
                <a:cubicBezTo>
                  <a:pt x="82550" y="401102"/>
                  <a:pt x="85542" y="414085"/>
                  <a:pt x="95250" y="420152"/>
                </a:cubicBezTo>
                <a:cubicBezTo>
                  <a:pt x="112278" y="430795"/>
                  <a:pt x="133350" y="432852"/>
                  <a:pt x="152400" y="439202"/>
                </a:cubicBezTo>
                <a:cubicBezTo>
                  <a:pt x="161925" y="442377"/>
                  <a:pt x="172621" y="443158"/>
                  <a:pt x="180975" y="448727"/>
                </a:cubicBezTo>
                <a:cubicBezTo>
                  <a:pt x="190500" y="455077"/>
                  <a:pt x="199311" y="462657"/>
                  <a:pt x="209550" y="467777"/>
                </a:cubicBezTo>
                <a:cubicBezTo>
                  <a:pt x="234266" y="480135"/>
                  <a:pt x="270886" y="481949"/>
                  <a:pt x="295275" y="486827"/>
                </a:cubicBezTo>
                <a:cubicBezTo>
                  <a:pt x="308112" y="489394"/>
                  <a:pt x="320675" y="493177"/>
                  <a:pt x="333375" y="496352"/>
                </a:cubicBezTo>
                <a:cubicBezTo>
                  <a:pt x="629669" y="486135"/>
                  <a:pt x="522198" y="515961"/>
                  <a:pt x="666750" y="467777"/>
                </a:cubicBezTo>
                <a:cubicBezTo>
                  <a:pt x="676275" y="464602"/>
                  <a:pt x="686971" y="463821"/>
                  <a:pt x="695325" y="458252"/>
                </a:cubicBezTo>
                <a:lnTo>
                  <a:pt x="723900" y="439202"/>
                </a:lnTo>
                <a:cubicBezTo>
                  <a:pt x="767569" y="373698"/>
                  <a:pt x="754760" y="403772"/>
                  <a:pt x="771525" y="353477"/>
                </a:cubicBezTo>
                <a:cubicBezTo>
                  <a:pt x="768350" y="315377"/>
                  <a:pt x="767053" y="277074"/>
                  <a:pt x="762000" y="239177"/>
                </a:cubicBezTo>
                <a:cubicBezTo>
                  <a:pt x="757809" y="207742"/>
                  <a:pt x="729372" y="175947"/>
                  <a:pt x="714375" y="153452"/>
                </a:cubicBezTo>
                <a:cubicBezTo>
                  <a:pt x="688975" y="115352"/>
                  <a:pt x="704850" y="131227"/>
                  <a:pt x="666750" y="105827"/>
                </a:cubicBezTo>
                <a:cubicBezTo>
                  <a:pt x="634637" y="57657"/>
                  <a:pt x="665133" y="90731"/>
                  <a:pt x="619125" y="67727"/>
                </a:cubicBezTo>
                <a:cubicBezTo>
                  <a:pt x="608886" y="62607"/>
                  <a:pt x="601011" y="53326"/>
                  <a:pt x="590550" y="48677"/>
                </a:cubicBezTo>
                <a:cubicBezTo>
                  <a:pt x="572200" y="40522"/>
                  <a:pt x="552450" y="35977"/>
                  <a:pt x="533400" y="29627"/>
                </a:cubicBezTo>
                <a:cubicBezTo>
                  <a:pt x="512062" y="22514"/>
                  <a:pt x="488937" y="13994"/>
                  <a:pt x="466725" y="10577"/>
                </a:cubicBezTo>
                <a:cubicBezTo>
                  <a:pt x="397975" y="0"/>
                  <a:pt x="438150" y="26452"/>
                  <a:pt x="390525" y="29627"/>
                </a:cubicBezTo>
                <a:close/>
              </a:path>
            </a:pathLst>
          </a:cu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7" cstate="print"/>
          <a:srcRect b="18685"/>
          <a:stretch>
            <a:fillRect/>
          </a:stretch>
        </p:blipFill>
        <p:spPr bwMode="auto">
          <a:xfrm>
            <a:off x="539552" y="2564904"/>
            <a:ext cx="59766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539552" y="3645024"/>
            <a:ext cx="74888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/>
              <a:t>i</a:t>
            </a:r>
            <a:r>
              <a:rPr lang="ko-KR" altLang="en-US" sz="1400" dirty="0" smtClean="0"/>
              <a:t>가 한번 증가할 때마다 경사 하강이 한번 이루어짐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755576" y="3933056"/>
            <a:ext cx="30963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400" b="1" dirty="0" smtClean="0"/>
              <a:t>1000</a:t>
            </a:r>
            <a:r>
              <a:rPr lang="ko-KR" altLang="en-US" sz="1400" b="1" dirty="0" smtClean="0"/>
              <a:t>번 학습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251520" y="332656"/>
            <a:ext cx="739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Tensorflow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7784" y="5178678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이어서 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CNN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발표가 있습니다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26064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Evolution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332656"/>
            <a:ext cx="739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</a:rPr>
              <a:t>Tensorflow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</TotalTime>
  <Words>992</Words>
  <Application>Microsoft Office PowerPoint</Application>
  <PresentationFormat>화면 슬라이드 쇼(4:3)</PresentationFormat>
  <Paragraphs>409</Paragraphs>
  <Slides>30</Slides>
  <Notes>30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330</cp:revision>
  <dcterms:created xsi:type="dcterms:W3CDTF">2016-11-03T20:47:04Z</dcterms:created>
  <dcterms:modified xsi:type="dcterms:W3CDTF">2019-05-27T14:48:29Z</dcterms:modified>
</cp:coreProperties>
</file>