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40"/>
  </p:notesMasterIdLst>
  <p:handoutMasterIdLst>
    <p:handoutMasterId r:id="rId41"/>
  </p:handoutMasterIdLst>
  <p:sldIdLst>
    <p:sldId id="473" r:id="rId2"/>
    <p:sldId id="441" r:id="rId3"/>
    <p:sldId id="406" r:id="rId4"/>
    <p:sldId id="445" r:id="rId5"/>
    <p:sldId id="423" r:id="rId6"/>
    <p:sldId id="470" r:id="rId7"/>
    <p:sldId id="469" r:id="rId8"/>
    <p:sldId id="443" r:id="rId9"/>
    <p:sldId id="456" r:id="rId10"/>
    <p:sldId id="466" r:id="rId11"/>
    <p:sldId id="467" r:id="rId12"/>
    <p:sldId id="468" r:id="rId13"/>
    <p:sldId id="432" r:id="rId14"/>
    <p:sldId id="434" r:id="rId15"/>
    <p:sldId id="449" r:id="rId16"/>
    <p:sldId id="450" r:id="rId17"/>
    <p:sldId id="395" r:id="rId18"/>
    <p:sldId id="471" r:id="rId19"/>
    <p:sldId id="457" r:id="rId20"/>
    <p:sldId id="388" r:id="rId21"/>
    <p:sldId id="459" r:id="rId22"/>
    <p:sldId id="460" r:id="rId23"/>
    <p:sldId id="461" r:id="rId24"/>
    <p:sldId id="472" r:id="rId25"/>
    <p:sldId id="390" r:id="rId26"/>
    <p:sldId id="462" r:id="rId27"/>
    <p:sldId id="452" r:id="rId28"/>
    <p:sldId id="453" r:id="rId29"/>
    <p:sldId id="363" r:id="rId30"/>
    <p:sldId id="402" r:id="rId31"/>
    <p:sldId id="364" r:id="rId32"/>
    <p:sldId id="365" r:id="rId33"/>
    <p:sldId id="366" r:id="rId34"/>
    <p:sldId id="454" r:id="rId35"/>
    <p:sldId id="463" r:id="rId36"/>
    <p:sldId id="399" r:id="rId37"/>
    <p:sldId id="373" r:id="rId38"/>
    <p:sldId id="397" r:id="rId39"/>
  </p:sldIdLst>
  <p:sldSz cx="12192000" cy="6858000"/>
  <p:notesSz cx="7315200" cy="9601200"/>
  <p:custDataLst>
    <p:tags r:id="rId42"/>
  </p:custDataLst>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333FF"/>
    <a:srgbClr val="FF3300"/>
    <a:srgbClr val="CC00CC"/>
    <a:srgbClr val="FFCC00"/>
    <a:srgbClr val="FF9999"/>
    <a:srgbClr val="9900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5"/>
    <p:restoredTop sz="81406"/>
  </p:normalViewPr>
  <p:slideViewPr>
    <p:cSldViewPr>
      <p:cViewPr>
        <p:scale>
          <a:sx n="85" d="100"/>
          <a:sy n="85" d="100"/>
        </p:scale>
        <p:origin x="776" y="10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tags" Target="tags/tag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22938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AA7DB4F0-D82D-4736-83D1-AD62A687B617}" type="slidenum">
              <a:rPr lang="en-US"/>
              <a:pPr/>
              <a:t>‹#›</a:t>
            </a:fld>
            <a:endParaRPr lang="en-US"/>
          </a:p>
        </p:txBody>
      </p:sp>
    </p:spTree>
    <p:extLst>
      <p:ext uri="{BB962C8B-B14F-4D97-AF65-F5344CB8AC3E}">
        <p14:creationId xmlns:p14="http://schemas.microsoft.com/office/powerpoint/2010/main" val="3914078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5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306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306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ea typeface="+mn-ea"/>
                <a:cs typeface="+mn-cs"/>
              </a:defRPr>
            </a:lvl1pPr>
          </a:lstStyle>
          <a:p>
            <a:pPr>
              <a:defRPr/>
            </a:pPr>
            <a:endParaRPr lang="en-US"/>
          </a:p>
        </p:txBody>
      </p:sp>
      <p:sp>
        <p:nvSpPr>
          <p:cNvPr id="17306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BBA52A2-6AE2-47FE-A754-A7EB9B5F06DC}" type="slidenum">
              <a:rPr lang="en-US"/>
              <a:pPr/>
              <a:t>‹#›</a:t>
            </a:fld>
            <a:endParaRPr lang="en-US"/>
          </a:p>
        </p:txBody>
      </p:sp>
    </p:spTree>
    <p:extLst>
      <p:ext uri="{BB962C8B-B14F-4D97-AF65-F5344CB8AC3E}">
        <p14:creationId xmlns:p14="http://schemas.microsoft.com/office/powerpoint/2010/main" val="451661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Please retain proper</a:t>
            </a:r>
            <a:r>
              <a:rPr lang="en-US" baseline="0" dirty="0" smtClean="0"/>
              <a:t> attribution, including the reference to </a:t>
            </a:r>
            <a:r>
              <a:rPr lang="en-US" baseline="0" dirty="0" err="1" smtClean="0"/>
              <a:t>ai.berkeley.edu</a:t>
            </a:r>
            <a:r>
              <a:rPr lang="en-US" baseline="0" dirty="0" smtClean="0"/>
              <a:t>.  Thanks!</a:t>
            </a:r>
            <a:endParaRPr lang="en-US" sz="1200" dirty="0" smtClean="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a:t>
            </a:fld>
            <a:endParaRPr lang="en-US"/>
          </a:p>
        </p:txBody>
      </p:sp>
    </p:spTree>
    <p:extLst>
      <p:ext uri="{BB962C8B-B14F-4D97-AF65-F5344CB8AC3E}">
        <p14:creationId xmlns:p14="http://schemas.microsoft.com/office/powerpoint/2010/main" val="54325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Here?  Specified</a:t>
            </a:r>
            <a:r>
              <a:rPr lang="en-US" baseline="0" dirty="0" smtClean="0"/>
              <a:t> by a different graph and a different set of tables, but we can still encode the same joint distribution as we had before: </a:t>
            </a:r>
            <a:r>
              <a:rPr lang="en-US" baseline="0" dirty="0" smtClean="0"/>
              <a:t>3, 1, 6, 6.</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11</a:t>
            </a:fld>
            <a:endParaRPr lang="en-US"/>
          </a:p>
        </p:txBody>
      </p:sp>
    </p:spTree>
    <p:extLst>
      <p:ext uri="{BB962C8B-B14F-4D97-AF65-F5344CB8AC3E}">
        <p14:creationId xmlns:p14="http://schemas.microsoft.com/office/powerpoint/2010/main" val="36648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BNs</a:t>
            </a:r>
            <a:r>
              <a:rPr lang="en-US" baseline="0" dirty="0" smtClean="0"/>
              <a:t> don’t have to be causal.  Often times we do choose them to be causal, since it often uses fewer parents.  It’s also easier to think about and to elicit from experts.</a:t>
            </a:r>
          </a:p>
          <a:p>
            <a:endParaRPr lang="en-US" baseline="0" dirty="0" smtClean="0"/>
          </a:p>
          <a:p>
            <a:r>
              <a:rPr lang="en-US" baseline="0" dirty="0" smtClean="0"/>
              <a:t>For non-causal ones, consider traffic and drips.  In a casual BN we have R -&gt; T and R-&gt; D, but we could equally well have T-&gt;D (or vice versa) if that were an easier table to generate.  That would reflect a correlation, not a causation.</a:t>
            </a:r>
          </a:p>
          <a:p>
            <a:endParaRPr lang="en-US" baseline="0" dirty="0" smtClean="0"/>
          </a:p>
          <a:p>
            <a:r>
              <a:rPr lang="en-US" baseline="0" dirty="0" smtClean="0"/>
              <a:t>So what do the arrows represent?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12</a:t>
            </a:fld>
            <a:endParaRPr lang="en-US"/>
          </a:p>
        </p:txBody>
      </p:sp>
    </p:spTree>
    <p:extLst>
      <p:ext uri="{BB962C8B-B14F-4D97-AF65-F5344CB8AC3E}">
        <p14:creationId xmlns:p14="http://schemas.microsoft.com/office/powerpoint/2010/main" val="155726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Technically (2^N)-1,</a:t>
            </a:r>
            <a:r>
              <a:rPr lang="en-US" baseline="0" dirty="0" smtClean="0"/>
              <a:t> or (N*2^k+1)*2, since we either list out probabilities for both positive and negative outcomes, or we just do one and leave the other implicit since we know it will be 1-p(the other).</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13</a:t>
            </a:fld>
            <a:endParaRPr lang="en-US"/>
          </a:p>
        </p:txBody>
      </p:sp>
    </p:spTree>
    <p:extLst>
      <p:ext uri="{BB962C8B-B14F-4D97-AF65-F5344CB8AC3E}">
        <p14:creationId xmlns:p14="http://schemas.microsoft.com/office/powerpoint/2010/main" val="176201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Alarm is independent of Fire given Smoke.</a:t>
            </a:r>
            <a:r>
              <a:rPr lang="en-US" baseline="0" dirty="0" smtClean="0"/>
              <a:t>  The rationale is that the Alarm is triggered by Smoke, Fire causes Smoke, but Fire doesn’t directly trigger the alarm.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15</a:t>
            </a:fld>
            <a:endParaRPr lang="en-US"/>
          </a:p>
        </p:txBody>
      </p:sp>
    </p:spTree>
    <p:extLst>
      <p:ext uri="{BB962C8B-B14F-4D97-AF65-F5344CB8AC3E}">
        <p14:creationId xmlns:p14="http://schemas.microsoft.com/office/powerpoint/2010/main" val="1905830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720725"/>
            <a:ext cx="6400800" cy="3600450"/>
          </a:xfrm>
          <a:ln/>
        </p:spPr>
      </p:sp>
      <p:sp>
        <p:nvSpPr>
          <p:cNvPr id="419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We encode</a:t>
            </a:r>
            <a:r>
              <a:rPr lang="en-US" baseline="0" dirty="0" smtClean="0">
                <a:latin typeface="Arial" pitchFamily="34" charset="0"/>
                <a:ea typeface="ＭＳ Ｐゴシック" pitchFamily="34" charset="-128"/>
              </a:rPr>
              <a:t> some conditional independencies explicitly.</a:t>
            </a:r>
          </a:p>
          <a:p>
            <a:r>
              <a:rPr lang="en-US" baseline="0" dirty="0" smtClean="0">
                <a:latin typeface="Arial" pitchFamily="34" charset="0"/>
                <a:ea typeface="ＭＳ Ｐゴシック" pitchFamily="34" charset="-128"/>
              </a:rPr>
              <a:t>However, there are almost always some additional conditional independence assumptions that are present.  And they can be read off the graph.  </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Are</a:t>
            </a:r>
            <a:r>
              <a:rPr lang="en-US" baseline="0" dirty="0" smtClean="0">
                <a:latin typeface="Arial" pitchFamily="34" charset="0"/>
                <a:ea typeface="ＭＳ Ｐゴシック" pitchFamily="34" charset="-128"/>
              </a:rPr>
              <a:t> there additional independence assumptions beyond what you put into the conditional probability tables?  Almost always yes!</a:t>
            </a:r>
            <a:endParaRPr lang="en-US" dirty="0" smtClean="0">
              <a:latin typeface="Arial" pitchFamily="34" charset="0"/>
              <a:ea typeface="ＭＳ Ｐゴシック" pitchFamily="34" charset="-128"/>
            </a:endParaRPr>
          </a:p>
          <a:p>
            <a:r>
              <a:rPr lang="en-US" dirty="0" smtClean="0">
                <a:latin typeface="Arial" pitchFamily="34" charset="0"/>
                <a:ea typeface="ＭＳ Ｐゴシック" pitchFamily="34" charset="-128"/>
              </a:rPr>
              <a:t>Important </a:t>
            </a:r>
            <a:r>
              <a:rPr lang="en-US" dirty="0" smtClean="0">
                <a:latin typeface="Arial" pitchFamily="34" charset="0"/>
                <a:ea typeface="ＭＳ Ｐゴシック" pitchFamily="34" charset="-128"/>
              </a:rPr>
              <a:t>for modeling: understanding which assumptions you are </a:t>
            </a:r>
            <a:r>
              <a:rPr lang="en-US" dirty="0" smtClean="0">
                <a:latin typeface="Arial" pitchFamily="34" charset="0"/>
                <a:ea typeface="ＭＳ Ｐゴシック" pitchFamily="34" charset="-128"/>
              </a:rPr>
              <a:t>making when</a:t>
            </a:r>
            <a:r>
              <a:rPr lang="en-US" baseline="0" dirty="0" smtClean="0">
                <a:latin typeface="Arial" pitchFamily="34" charset="0"/>
                <a:ea typeface="ＭＳ Ｐゴシック" pitchFamily="34" charset="-128"/>
              </a:rPr>
              <a:t> you’re building a BN for the domain</a:t>
            </a:r>
            <a:r>
              <a:rPr lang="en-US" dirty="0" smtClean="0">
                <a:latin typeface="Arial" pitchFamily="34" charset="0"/>
                <a:ea typeface="ＭＳ Ｐゴシック" pitchFamily="34" charset="-128"/>
              </a:rPr>
              <a:t>!</a:t>
            </a:r>
            <a:endParaRPr lang="en-US" dirty="0" smtClean="0">
              <a:latin typeface="Arial" pitchFamily="34" charset="0"/>
              <a:ea typeface="ＭＳ Ｐゴシック" pitchFamily="34" charset="-128"/>
            </a:endParaRPr>
          </a:p>
          <a:p>
            <a:endParaRPr lang="en-US" dirty="0" smtClean="0">
              <a:latin typeface="Arial" pitchFamily="34" charset="0"/>
              <a:ea typeface="ＭＳ Ｐゴシック" pitchFamily="34" charset="-128"/>
            </a:endParaRPr>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a:solidFill>
                  <a:schemeClr val="tx1"/>
                </a:solidFill>
                <a:latin typeface="Arial" pitchFamily="34" charset="0"/>
              </a:defRPr>
            </a:lvl1pPr>
            <a:lvl2pPr marL="742950" indent="-285750" defTabSz="966788" eaLnBrk="0" hangingPunct="0">
              <a:defRPr>
                <a:solidFill>
                  <a:schemeClr val="tx1"/>
                </a:solidFill>
                <a:latin typeface="Arial" pitchFamily="34" charset="0"/>
              </a:defRPr>
            </a:lvl2pPr>
            <a:lvl3pPr marL="1143000" indent="-228600" defTabSz="966788" eaLnBrk="0" hangingPunct="0">
              <a:defRPr>
                <a:solidFill>
                  <a:schemeClr val="tx1"/>
                </a:solidFill>
                <a:latin typeface="Arial" pitchFamily="34" charset="0"/>
              </a:defRPr>
            </a:lvl3pPr>
            <a:lvl4pPr marL="1600200" indent="-228600" defTabSz="966788" eaLnBrk="0" hangingPunct="0">
              <a:defRPr>
                <a:solidFill>
                  <a:schemeClr val="tx1"/>
                </a:solidFill>
                <a:latin typeface="Arial" pitchFamily="34" charset="0"/>
              </a:defRPr>
            </a:lvl4pPr>
            <a:lvl5pPr marL="2057400" indent="-228600" defTabSz="966788" eaLnBrk="0" hangingPunct="0">
              <a:defRPr>
                <a:solidFill>
                  <a:schemeClr val="tx1"/>
                </a:solidFill>
                <a:latin typeface="Arial" pitchFamily="34" charset="0"/>
              </a:defRPr>
            </a:lvl5pPr>
            <a:lvl6pPr marL="2514600" indent="-228600" defTabSz="966788" eaLnBrk="0" fontAlgn="base" hangingPunct="0">
              <a:spcBef>
                <a:spcPct val="0"/>
              </a:spcBef>
              <a:spcAft>
                <a:spcPct val="0"/>
              </a:spcAft>
              <a:defRPr>
                <a:solidFill>
                  <a:schemeClr val="tx1"/>
                </a:solidFill>
                <a:latin typeface="Arial" pitchFamily="34" charset="0"/>
              </a:defRPr>
            </a:lvl6pPr>
            <a:lvl7pPr marL="2971800" indent="-228600" defTabSz="966788" eaLnBrk="0" fontAlgn="base" hangingPunct="0">
              <a:spcBef>
                <a:spcPct val="0"/>
              </a:spcBef>
              <a:spcAft>
                <a:spcPct val="0"/>
              </a:spcAft>
              <a:defRPr>
                <a:solidFill>
                  <a:schemeClr val="tx1"/>
                </a:solidFill>
                <a:latin typeface="Arial" pitchFamily="34" charset="0"/>
              </a:defRPr>
            </a:lvl7pPr>
            <a:lvl8pPr marL="3429000" indent="-228600" defTabSz="966788" eaLnBrk="0" fontAlgn="base" hangingPunct="0">
              <a:spcBef>
                <a:spcPct val="0"/>
              </a:spcBef>
              <a:spcAft>
                <a:spcPct val="0"/>
              </a:spcAft>
              <a:defRPr>
                <a:solidFill>
                  <a:schemeClr val="tx1"/>
                </a:solidFill>
                <a:latin typeface="Arial" pitchFamily="34" charset="0"/>
              </a:defRPr>
            </a:lvl8pPr>
            <a:lvl9pPr marL="3886200" indent="-228600" defTabSz="966788" eaLnBrk="0" fontAlgn="base" hangingPunct="0">
              <a:spcBef>
                <a:spcPct val="0"/>
              </a:spcBef>
              <a:spcAft>
                <a:spcPct val="0"/>
              </a:spcAft>
              <a:defRPr>
                <a:solidFill>
                  <a:schemeClr val="tx1"/>
                </a:solidFill>
                <a:latin typeface="Arial" pitchFamily="34" charset="0"/>
              </a:defRPr>
            </a:lvl9pPr>
          </a:lstStyle>
          <a:p>
            <a:pPr eaLnBrk="1" hangingPunct="1"/>
            <a:fld id="{429EC271-397E-43E2-9DF1-EE9ED7E3DACF}" type="slidenum">
              <a:rPr lang="en-US" smtClean="0">
                <a:ea typeface="ＭＳ Ｐゴシック" pitchFamily="34" charset="-128"/>
              </a:rPr>
              <a:pPr eaLnBrk="1" hangingPunct="1"/>
              <a:t>16</a:t>
            </a:fld>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 go from what </a:t>
            </a:r>
            <a:r>
              <a:rPr lang="en-US" baseline="0" dirty="0" smtClean="0"/>
              <a:t>the chain rule gives us</a:t>
            </a:r>
            <a:r>
              <a:rPr lang="en-US" dirty="0" smtClean="0"/>
              <a:t> P(X,Y,Z,W) =</a:t>
            </a:r>
            <a:r>
              <a:rPr lang="en-US" baseline="0" dirty="0" smtClean="0"/>
              <a:t> P(X) P(Y|X) P(Z|X,Y) P(W|X,Y,Z) to P(X) P(Y|X) P(Z|Y) P(W|Z), which is what our BN assumptions are.</a:t>
            </a:r>
          </a:p>
          <a:p>
            <a:r>
              <a:rPr lang="en-US" baseline="0" dirty="0" smtClean="0"/>
              <a:t>So Z_||_X|Y, W_||_X,Y|Z.  Any other that are true given this Bayes Net?  (Z is independent of X given Y).</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Calibri"/>
                <a:ea typeface="ＭＳ Ｐゴシック" pitchFamily="34" charset="-128"/>
                <a:cs typeface="Calibri"/>
              </a:rPr>
              <a:t>Additional implied conditional independence assumptions?</a:t>
            </a:r>
            <a:endParaRPr lang="en-US" baseline="0" dirty="0" smtClean="0"/>
          </a:p>
          <a:p>
            <a:r>
              <a:rPr lang="en-US" baseline="0" dirty="0" smtClean="0"/>
              <a:t>W_||_X|Y.  We need to show that P(W|X,Y) = P(W|Y).  Don’t do it here.  Maybe good exam question. </a:t>
            </a:r>
          </a:p>
          <a:p>
            <a:endParaRPr lang="en-US" baseline="0" dirty="0" smtClean="0"/>
          </a:p>
          <a:p>
            <a:endParaRPr lang="en-US" baseline="0" dirty="0" smtClean="0"/>
          </a:p>
          <a:p>
            <a:r>
              <a:rPr lang="en-US" baseline="0" dirty="0" smtClean="0"/>
              <a:t>NO: Y_||_Z,W|X</a:t>
            </a: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17</a:t>
            </a:fld>
            <a:endParaRPr lang="en-US"/>
          </a:p>
        </p:txBody>
      </p:sp>
    </p:spTree>
    <p:extLst>
      <p:ext uri="{BB962C8B-B14F-4D97-AF65-F5344CB8AC3E}">
        <p14:creationId xmlns:p14="http://schemas.microsoft.com/office/powerpoint/2010/main" val="1435163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Addendum: Uniform given the parent values.  This just means that the parents are irrelevant.   This means that by just looking at the graph structure we can’t always infer that they’re not independent.  So</a:t>
            </a:r>
            <a:r>
              <a:rPr lang="en-US" baseline="0" dirty="0" smtClean="0"/>
              <a:t> why even build a BN with this structure?</a:t>
            </a:r>
            <a:endParaRPr lang="en-US"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18</a:t>
            </a:fld>
            <a:endParaRPr lang="en-US"/>
          </a:p>
        </p:txBody>
      </p:sp>
    </p:spTree>
    <p:extLst>
      <p:ext uri="{BB962C8B-B14F-4D97-AF65-F5344CB8AC3E}">
        <p14:creationId xmlns:p14="http://schemas.microsoft.com/office/powerpoint/2010/main" val="158486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ea typeface="ＭＳ Ｐゴシック" pitchFamily="34" charset="-128"/>
              </a:rPr>
              <a:t>Study independence properties for triples</a:t>
            </a:r>
          </a:p>
          <a:p>
            <a:endParaRPr lang="en-US" dirty="0" smtClean="0">
              <a:ea typeface="ＭＳ Ｐゴシック" pitchFamily="34" charset="-128"/>
            </a:endParaRPr>
          </a:p>
          <a:p>
            <a:pPr eaLnBrk="1" hangingPunct="1"/>
            <a:r>
              <a:rPr lang="en-US" dirty="0" smtClean="0">
                <a:ea typeface="ＭＳ Ｐゴシック" pitchFamily="34" charset="-128"/>
              </a:rPr>
              <a:t>Analyze complex cases in terms of member triples</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D-separation: a condition / algorithm for answering such queries</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19</a:t>
            </a:fld>
            <a:endParaRPr lang="en-US"/>
          </a:p>
        </p:txBody>
      </p:sp>
    </p:spTree>
    <p:extLst>
      <p:ext uri="{BB962C8B-B14F-4D97-AF65-F5344CB8AC3E}">
        <p14:creationId xmlns:p14="http://schemas.microsoft.com/office/powerpoint/2010/main" val="234774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The numbers show a deterministic chain.  It renders</a:t>
            </a:r>
            <a:r>
              <a:rPr lang="en-US" baseline="0" dirty="0" smtClean="0"/>
              <a:t> X and Z not independent.  X is always == Z.</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20</a:t>
            </a:fld>
            <a:endParaRPr lang="en-US"/>
          </a:p>
        </p:txBody>
      </p:sp>
    </p:spTree>
    <p:extLst>
      <p:ext uri="{BB962C8B-B14F-4D97-AF65-F5344CB8AC3E}">
        <p14:creationId xmlns:p14="http://schemas.microsoft.com/office/powerpoint/2010/main" val="14135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Show what cancels out.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assumptions that are available to us are given by P(X,Y,X)</a:t>
            </a:r>
            <a:r>
              <a:rPr lang="en-US" baseline="0" dirty="0" smtClean="0"/>
              <a:t> = P(X) P(Y|X) P(Z|Y)</a:t>
            </a:r>
            <a:endParaRPr lang="en-US" dirty="0" smtClean="0"/>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21</a:t>
            </a:fld>
            <a:endParaRPr lang="en-US"/>
          </a:p>
        </p:txBody>
      </p:sp>
    </p:spTree>
    <p:extLst>
      <p:ext uri="{BB962C8B-B14F-4D97-AF65-F5344CB8AC3E}">
        <p14:creationId xmlns:p14="http://schemas.microsoft.com/office/powerpoint/2010/main" val="387742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Conditional independence</a:t>
            </a:r>
            <a:r>
              <a:rPr lang="en-US" baseline="0" dirty="0" smtClean="0"/>
              <a:t> equation is essentially the same except that the conditioning on z is carried through everywhere. </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a:t>
            </a:fld>
            <a:endParaRPr lang="en-US"/>
          </a:p>
        </p:txBody>
      </p:sp>
    </p:spTree>
    <p:extLst>
      <p:ext uri="{BB962C8B-B14F-4D97-AF65-F5344CB8AC3E}">
        <p14:creationId xmlns:p14="http://schemas.microsoft.com/office/powerpoint/2010/main" val="1160702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If X  is always</a:t>
            </a:r>
            <a:r>
              <a:rPr lang="en-US" baseline="0" dirty="0" smtClean="0"/>
              <a:t> equal to Y and Z is always equal to Y, then they’re not independent.</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22</a:t>
            </a:fld>
            <a:endParaRPr lang="en-US"/>
          </a:p>
        </p:txBody>
      </p:sp>
    </p:spTree>
    <p:extLst>
      <p:ext uri="{BB962C8B-B14F-4D97-AF65-F5344CB8AC3E}">
        <p14:creationId xmlns:p14="http://schemas.microsoft.com/office/powerpoint/2010/main" val="2058840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From the</a:t>
            </a:r>
            <a:r>
              <a:rPr lang="en-US" baseline="0" dirty="0" smtClean="0"/>
              <a:t> BN:</a:t>
            </a:r>
            <a:endParaRPr lang="en-US" dirty="0" smtClean="0"/>
          </a:p>
          <a:p>
            <a:r>
              <a:rPr lang="en-US" dirty="0" smtClean="0"/>
              <a:t>P(X,Y,Z) = P(X) * P(Y) * P(Z|X,Y)</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Sum over Z P(X,Y,Z) = Sum over Z  P(X) * P(Y) * P(Z|X,Y)</a:t>
            </a:r>
          </a:p>
          <a:p>
            <a:r>
              <a:rPr lang="en-US" baseline="0" dirty="0" smtClean="0"/>
              <a:t>     = </a:t>
            </a:r>
            <a:r>
              <a:rPr lang="en-US" dirty="0" smtClean="0"/>
              <a:t>P(X) * P(Y) Sum over Z  P(Z|X,Y).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t>
            </a:r>
            <a:r>
              <a:rPr lang="en-US" baseline="0" dirty="0" smtClean="0"/>
              <a:t>The last term sums to 1.</a:t>
            </a:r>
            <a:endParaRPr lang="en-US" dirty="0" smtClean="0"/>
          </a:p>
          <a:p>
            <a:r>
              <a:rPr lang="en-US" baseline="0" dirty="0" smtClean="0"/>
              <a:t>     = P(X) * P(Y)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24</a:t>
            </a:fld>
            <a:endParaRPr lang="en-US"/>
          </a:p>
        </p:txBody>
      </p:sp>
    </p:spTree>
    <p:extLst>
      <p:ext uri="{BB962C8B-B14F-4D97-AF65-F5344CB8AC3E}">
        <p14:creationId xmlns:p14="http://schemas.microsoft.com/office/powerpoint/2010/main" val="173097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Special case where observing the thing in the middle make things depend</a:t>
            </a:r>
            <a:r>
              <a:rPr lang="en-US" baseline="0" dirty="0" smtClean="0"/>
              <a:t> on each other.  You have two causes. One of the causes must be true.  Observing one of the causes to be true, means that the second cause doesn’t have to be true. Seeing one explains away the need for the other.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BBA52A2-6AE2-47FE-A754-A7EB9B5F06DC}" type="slidenum">
              <a:rPr lang="en-US" smtClean="0"/>
              <a:pPr/>
              <a:t>25</a:t>
            </a:fld>
            <a:endParaRPr lang="en-US"/>
          </a:p>
        </p:txBody>
      </p:sp>
    </p:spTree>
    <p:extLst>
      <p:ext uri="{BB962C8B-B14F-4D97-AF65-F5344CB8AC3E}">
        <p14:creationId xmlns:p14="http://schemas.microsoft.com/office/powerpoint/2010/main" val="1626270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Break the graph down to triples.  Check if there is influence running along those triples.</a:t>
            </a:r>
            <a:r>
              <a:rPr lang="en-US" baseline="0" dirty="0" smtClean="0"/>
              <a:t> Analyze the graph. check everywhere in the graph where influence can run between two variables, or see if it is blocked.</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27</a:t>
            </a:fld>
            <a:endParaRPr lang="en-US"/>
          </a:p>
        </p:txBody>
      </p:sp>
    </p:spTree>
    <p:extLst>
      <p:ext uri="{BB962C8B-B14F-4D97-AF65-F5344CB8AC3E}">
        <p14:creationId xmlns:p14="http://schemas.microsoft.com/office/powerpoint/2010/main" val="509072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First attempt:</a:t>
            </a:r>
            <a:r>
              <a:rPr lang="en-US" baseline="0" dirty="0" smtClean="0"/>
              <a:t> </a:t>
            </a:r>
            <a:r>
              <a:rPr lang="en-US" dirty="0" smtClean="0"/>
              <a:t>check whether there’s a path</a:t>
            </a:r>
            <a:r>
              <a:rPr lang="en-US" baseline="0" dirty="0" smtClean="0"/>
              <a:t> between two variables.  Check whether it’s been blocked by some evidence.  If not, then they are conditionally independent.</a:t>
            </a:r>
          </a:p>
          <a:p>
            <a:r>
              <a:rPr lang="en-US" baseline="0" dirty="0" smtClean="0"/>
              <a:t>Too simple. </a:t>
            </a:r>
          </a:p>
          <a:p>
            <a:endParaRPr lang="en-US" baseline="0" dirty="0" smtClean="0"/>
          </a:p>
          <a:p>
            <a:r>
              <a:rPr lang="en-US" baseline="0" dirty="0" smtClean="0"/>
              <a:t>Observing T lets the influence run between R and B.</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28</a:t>
            </a:fld>
            <a:endParaRPr lang="en-US"/>
          </a:p>
        </p:txBody>
      </p:sp>
    </p:spTree>
    <p:extLst>
      <p:ext uri="{BB962C8B-B14F-4D97-AF65-F5344CB8AC3E}">
        <p14:creationId xmlns:p14="http://schemas.microsoft.com/office/powerpoint/2010/main" val="114753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First one is a causal change.  When the middle variable isn’t active, then there’s influence between the first and the third.</a:t>
            </a:r>
            <a:r>
              <a:rPr lang="en-US" baseline="0" dirty="0" smtClean="0"/>
              <a:t>  However, once you observe the middle variable, it blocks the influences between them and makes them independent. </a:t>
            </a:r>
          </a:p>
          <a:p>
            <a:endParaRPr lang="en-US" baseline="0" dirty="0" smtClean="0"/>
          </a:p>
          <a:p>
            <a:r>
              <a:rPr lang="en-US" baseline="0" dirty="0" smtClean="0"/>
              <a:t>Second is the common cause.  Same story.</a:t>
            </a:r>
          </a:p>
          <a:p>
            <a:endParaRPr lang="en-US" baseline="0" dirty="0" smtClean="0"/>
          </a:p>
          <a:p>
            <a:r>
              <a:rPr lang="en-US" baseline="0" dirty="0" smtClean="0"/>
              <a:t>Third is the common effect.  This is the odd one out.</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29</a:t>
            </a:fld>
            <a:endParaRPr lang="en-US"/>
          </a:p>
        </p:txBody>
      </p:sp>
    </p:spTree>
    <p:extLst>
      <p:ext uri="{BB962C8B-B14F-4D97-AF65-F5344CB8AC3E}">
        <p14:creationId xmlns:p14="http://schemas.microsoft.com/office/powerpoint/2010/main" val="63160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Is it guaranteed to be true for</a:t>
            </a:r>
            <a:r>
              <a:rPr lang="en-US" baseline="0" dirty="0" smtClean="0"/>
              <a:t> Xi and </a:t>
            </a:r>
            <a:r>
              <a:rPr lang="en-US" baseline="0" dirty="0" err="1" smtClean="0"/>
              <a:t>Xj</a:t>
            </a:r>
            <a:r>
              <a:rPr lang="en-US" baseline="0" dirty="0" smtClean="0"/>
              <a:t> are independent given these variables and given this BN structure.</a:t>
            </a:r>
          </a:p>
          <a:p>
            <a:endParaRPr lang="en-US" baseline="0" dirty="0" smtClean="0"/>
          </a:p>
          <a:p>
            <a:r>
              <a:rPr lang="en-US" baseline="0" dirty="0" smtClean="0"/>
              <a:t>Just not guaranteed.  It could be there or not.  (If every distribution becomes a uniform distribution given the parent variables, then no dependencies) </a:t>
            </a:r>
          </a:p>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30</a:t>
            </a:fld>
            <a:endParaRPr lang="en-US"/>
          </a:p>
        </p:txBody>
      </p:sp>
    </p:spTree>
    <p:extLst>
      <p:ext uri="{BB962C8B-B14F-4D97-AF65-F5344CB8AC3E}">
        <p14:creationId xmlns:p14="http://schemas.microsoft.com/office/powerpoint/2010/main" val="283609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xfrm>
            <a:off x="457200" y="720725"/>
            <a:ext cx="6400800" cy="3600450"/>
          </a:xfrm>
          <a:ln/>
        </p:spPr>
      </p:sp>
      <p:sp>
        <p:nvSpPr>
          <p:cNvPr id="62466"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smtClean="0">
                <a:latin typeface="Arial" pitchFamily="34" charset="0"/>
                <a:ea typeface="ＭＳ Ｐゴシック" pitchFamily="34" charset="-128"/>
              </a:rPr>
              <a:t>T</a:t>
            </a:r>
            <a:r>
              <a:rPr lang="en-US" altLang="en-US" dirty="0" smtClean="0">
                <a:latin typeface="Arial" pitchFamily="34" charset="0"/>
                <a:ea typeface="ＭＳ Ｐゴシック" pitchFamily="34" charset="-128"/>
              </a:rPr>
              <a:t>’</a:t>
            </a:r>
            <a:r>
              <a:rPr lang="en-US" dirty="0" smtClean="0">
                <a:latin typeface="Arial" pitchFamily="34" charset="0"/>
                <a:ea typeface="ＭＳ Ｐゴシック" pitchFamily="34" charset="-128"/>
              </a:rPr>
              <a:t>: traffic </a:t>
            </a:r>
            <a:r>
              <a:rPr lang="en-US" dirty="0" smtClean="0">
                <a:latin typeface="Arial" pitchFamily="34" charset="0"/>
                <a:ea typeface="ＭＳ Ｐゴシック" pitchFamily="34" charset="-128"/>
              </a:rPr>
              <a:t>report</a:t>
            </a:r>
          </a:p>
          <a:p>
            <a:r>
              <a:rPr lang="en-US" dirty="0" smtClean="0">
                <a:latin typeface="Arial" pitchFamily="34" charset="0"/>
                <a:ea typeface="ＭＳ Ｐゴシック" pitchFamily="34" charset="-128"/>
              </a:rPr>
              <a:t>Given T == T</a:t>
            </a:r>
            <a:r>
              <a:rPr lang="en-US" baseline="0" dirty="0" smtClean="0">
                <a:latin typeface="Arial" pitchFamily="34" charset="0"/>
                <a:ea typeface="ＭＳ Ｐゴシック" pitchFamily="34" charset="-128"/>
              </a:rPr>
              <a:t> is observed. NO, not guaranteed to be true.</a:t>
            </a:r>
          </a:p>
          <a:p>
            <a:r>
              <a:rPr lang="en-US" baseline="0" dirty="0" smtClean="0">
                <a:latin typeface="Arial" pitchFamily="34" charset="0"/>
                <a:ea typeface="ＭＳ Ｐゴシック" pitchFamily="34" charset="-128"/>
              </a:rPr>
              <a:t>Given T’ == T’ is observed.  NO, not guaranteed to be true.</a:t>
            </a:r>
            <a:endParaRPr lang="en-US" dirty="0" smtClean="0">
              <a:latin typeface="Arial" pitchFamily="34" charset="0"/>
              <a:ea typeface="ＭＳ Ｐゴシック" pitchFamily="34" charset="-128"/>
            </a:endParaRPr>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C75A3D32-6BA7-4A1F-917C-754422230827}" type="slidenum">
              <a:rPr lang="en-US" sz="1300"/>
              <a:pPr eaLnBrk="1" hangingPunct="1"/>
              <a:t>31</a:t>
            </a:fld>
            <a:endParaRPr lang="en-U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When you look at triples, all that matters is whether</a:t>
            </a:r>
            <a:r>
              <a:rPr lang="en-US" baseline="0" dirty="0" smtClean="0"/>
              <a:t> the middle one is active, not the side ones.</a:t>
            </a:r>
          </a:p>
          <a:p>
            <a:r>
              <a:rPr lang="en-US" baseline="0" dirty="0" smtClean="0"/>
              <a:t>1,2 and 5 are true.</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32</a:t>
            </a:fld>
            <a:endParaRPr lang="en-US"/>
          </a:p>
        </p:txBody>
      </p:sp>
    </p:spTree>
    <p:extLst>
      <p:ext uri="{BB962C8B-B14F-4D97-AF65-F5344CB8AC3E}">
        <p14:creationId xmlns:p14="http://schemas.microsoft.com/office/powerpoint/2010/main" val="1013737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2</a:t>
            </a:r>
            <a:r>
              <a:rPr lang="en-US" baseline="30000" dirty="0" smtClean="0"/>
              <a:t>nd</a:t>
            </a:r>
            <a:r>
              <a:rPr lang="en-US" dirty="0" smtClean="0"/>
              <a:t> is true.</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33</a:t>
            </a:fld>
            <a:endParaRPr lang="en-US"/>
          </a:p>
        </p:txBody>
      </p:sp>
    </p:spTree>
    <p:extLst>
      <p:ext uri="{BB962C8B-B14F-4D97-AF65-F5344CB8AC3E}">
        <p14:creationId xmlns:p14="http://schemas.microsoft.com/office/powerpoint/2010/main" val="207430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What is the probability that X can take on some value, given that evidence e has been observed?</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4</a:t>
            </a:fld>
            <a:endParaRPr lang="en-US"/>
          </a:p>
        </p:txBody>
      </p:sp>
    </p:spTree>
    <p:extLst>
      <p:ext uri="{BB962C8B-B14F-4D97-AF65-F5344CB8AC3E}">
        <p14:creationId xmlns:p14="http://schemas.microsoft.com/office/powerpoint/2010/main" val="53206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34</a:t>
            </a:fld>
            <a:endParaRPr lang="en-US"/>
          </a:p>
        </p:txBody>
      </p:sp>
    </p:spTree>
    <p:extLst>
      <p:ext uri="{BB962C8B-B14F-4D97-AF65-F5344CB8AC3E}">
        <p14:creationId xmlns:p14="http://schemas.microsoft.com/office/powerpoint/2010/main" val="854261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All </a:t>
            </a:r>
            <a:r>
              <a:rPr lang="en-US" dirty="0" smtClean="0">
                <a:latin typeface="Calibri"/>
                <a:ea typeface="ＭＳ Ｐゴシック" pitchFamily="34" charset="-128"/>
                <a:cs typeface="Calibri"/>
              </a:rPr>
              <a:t>Independences</a:t>
            </a:r>
            <a:r>
              <a:rPr lang="en-US" baseline="0" dirty="0" smtClean="0"/>
              <a:t> that are guaranteed to be true:</a:t>
            </a:r>
          </a:p>
          <a:p>
            <a:pPr marL="228600" indent="-228600">
              <a:buAutoNum type="arabicPeriod"/>
            </a:pPr>
            <a:r>
              <a:rPr lang="en-US" baseline="0" dirty="0" smtClean="0"/>
              <a:t>X_||Z|Y</a:t>
            </a:r>
          </a:p>
          <a:p>
            <a:pPr marL="228600" indent="-228600">
              <a:buAutoNum type="arabicPeriod"/>
            </a:pPr>
            <a:r>
              <a:rPr lang="en-US" baseline="0" dirty="0" smtClean="0"/>
              <a:t> X_||Z|Y</a:t>
            </a:r>
            <a:endParaRPr lang="en-US" dirty="0" smtClean="0"/>
          </a:p>
          <a:p>
            <a:pPr marL="228600" indent="-228600">
              <a:buAutoNum type="arabicPeriod"/>
            </a:pPr>
            <a:r>
              <a:rPr lang="en-US" dirty="0" smtClean="0"/>
              <a:t>X_||Z</a:t>
            </a:r>
          </a:p>
          <a:p>
            <a:pPr marL="228600" indent="-228600">
              <a:buAutoNum type="arabicPeriod"/>
            </a:pPr>
            <a:r>
              <a:rPr lang="en-US" dirty="0" smtClean="0"/>
              <a:t>None.         With 4, you can represent any distributions.  No assumptions about what is independent. </a:t>
            </a:r>
          </a:p>
        </p:txBody>
      </p:sp>
      <p:sp>
        <p:nvSpPr>
          <p:cNvPr id="4" name="Slide Number Placeholder 3"/>
          <p:cNvSpPr>
            <a:spLocks noGrp="1"/>
          </p:cNvSpPr>
          <p:nvPr>
            <p:ph type="sldNum" sz="quarter" idx="10"/>
          </p:nvPr>
        </p:nvSpPr>
        <p:spPr/>
        <p:txBody>
          <a:bodyPr/>
          <a:lstStyle/>
          <a:p>
            <a:fld id="{6BBA52A2-6AE2-47FE-A754-A7EB9B5F06DC}" type="slidenum">
              <a:rPr lang="en-US" smtClean="0"/>
              <a:pPr/>
              <a:t>35</a:t>
            </a:fld>
            <a:endParaRPr lang="en-US"/>
          </a:p>
        </p:txBody>
      </p:sp>
    </p:spTree>
    <p:extLst>
      <p:ext uri="{BB962C8B-B14F-4D97-AF65-F5344CB8AC3E}">
        <p14:creationId xmlns:p14="http://schemas.microsoft.com/office/powerpoint/2010/main" val="6502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We</a:t>
            </a:r>
            <a:r>
              <a:rPr lang="en-US" baseline="0" dirty="0" smtClean="0"/>
              <a:t> draw a DAG</a:t>
            </a:r>
            <a:endParaRPr lang="en-US" dirty="0"/>
          </a:p>
        </p:txBody>
      </p:sp>
      <p:sp>
        <p:nvSpPr>
          <p:cNvPr id="4" name="Slide Number Placeholder 3"/>
          <p:cNvSpPr>
            <a:spLocks noGrp="1"/>
          </p:cNvSpPr>
          <p:nvPr>
            <p:ph type="sldNum" sz="quarter" idx="10"/>
          </p:nvPr>
        </p:nvSpPr>
        <p:spPr/>
        <p:txBody>
          <a:bodyPr/>
          <a:lstStyle/>
          <a:p>
            <a:fld id="{6BBA52A2-6AE2-47FE-A754-A7EB9B5F06DC}" type="slidenum">
              <a:rPr lang="en-US" smtClean="0"/>
              <a:pPr/>
              <a:t>5</a:t>
            </a:fld>
            <a:endParaRPr lang="en-US"/>
          </a:p>
        </p:txBody>
      </p:sp>
    </p:spTree>
    <p:extLst>
      <p:ext uri="{BB962C8B-B14F-4D97-AF65-F5344CB8AC3E}">
        <p14:creationId xmlns:p14="http://schemas.microsoft.com/office/powerpoint/2010/main" val="76939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All entries will be positive.  Will they sum to one?   Here’s the conditional independence</a:t>
            </a:r>
            <a:r>
              <a:rPr lang="en-US" baseline="0" dirty="0" smtClean="0"/>
              <a:t> </a:t>
            </a:r>
            <a:r>
              <a:rPr lang="en-US" dirty="0" smtClean="0"/>
              <a:t>assumptions that we’re making.</a:t>
            </a:r>
          </a:p>
          <a:p>
            <a:r>
              <a:rPr lang="en-US" dirty="0" smtClean="0"/>
              <a:t>Xi _||_ {xi</a:t>
            </a:r>
            <a:r>
              <a:rPr lang="mr-IN" dirty="0" smtClean="0"/>
              <a:t>…</a:t>
            </a:r>
            <a:r>
              <a:rPr lang="en-US" dirty="0" smtClean="0"/>
              <a:t>Xi-q} </a:t>
            </a:r>
            <a:r>
              <a:rPr lang="mr-IN" dirty="0" smtClean="0"/>
              <a:t>–</a:t>
            </a:r>
            <a:r>
              <a:rPr lang="en-US" dirty="0" smtClean="0"/>
              <a:t> Parents(Xi)</a:t>
            </a:r>
            <a:r>
              <a:rPr lang="en-US" baseline="0" dirty="0" smtClean="0"/>
              <a:t> | Parents(Xi)</a:t>
            </a:r>
          </a:p>
          <a:p>
            <a:endParaRPr lang="en-US" baseline="0" dirty="0" smtClean="0"/>
          </a:p>
          <a:p>
            <a:r>
              <a:rPr lang="en-US" baseline="0" dirty="0" smtClean="0"/>
              <a:t>For example X1 </a:t>
            </a:r>
            <a:r>
              <a:rPr lang="en-US" baseline="0" dirty="0" smtClean="0">
                <a:sym typeface="Wingdings"/>
              </a:rPr>
              <a:t> </a:t>
            </a:r>
            <a:r>
              <a:rPr lang="en-US" baseline="0" dirty="0" smtClean="0"/>
              <a:t> X2 and X1</a:t>
            </a:r>
            <a:r>
              <a:rPr lang="en-US" baseline="0" dirty="0" smtClean="0">
                <a:sym typeface="Wingdings"/>
              </a:rPr>
              <a:t> X3, so we’re assuming X3_||_X2, X1.  For many joint distributions that doesn’t hold.</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6</a:t>
            </a:fld>
            <a:endParaRPr lang="en-US"/>
          </a:p>
        </p:txBody>
      </p:sp>
    </p:spTree>
    <p:extLst>
      <p:ext uri="{BB962C8B-B14F-4D97-AF65-F5344CB8AC3E}">
        <p14:creationId xmlns:p14="http://schemas.microsoft.com/office/powerpoint/2010/main" val="149742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B</a:t>
            </a:r>
            <a:r>
              <a:rPr lang="en-US" baseline="0" dirty="0" smtClean="0"/>
              <a:t> E A J M,</a:t>
            </a:r>
          </a:p>
          <a:p>
            <a:r>
              <a:rPr lang="en-US" baseline="0" dirty="0" smtClean="0"/>
              <a:t>E_||_B</a:t>
            </a:r>
          </a:p>
          <a:p>
            <a:r>
              <a:rPr lang="en-US" baseline="0" dirty="0" smtClean="0"/>
              <a:t>J_||_B,E|A</a:t>
            </a:r>
          </a:p>
          <a:p>
            <a:r>
              <a:rPr lang="en-US" baseline="0" dirty="0" smtClean="0"/>
              <a:t>M_||_ B,E,J|A.  </a:t>
            </a:r>
          </a:p>
          <a:p>
            <a:r>
              <a:rPr lang="en-US" baseline="0" dirty="0" smtClean="0"/>
              <a:t>These are the things that get left out of our linearization of the chain rule.</a:t>
            </a:r>
          </a:p>
          <a:p>
            <a:r>
              <a:rPr lang="en-US" baseline="0" dirty="0" smtClean="0"/>
              <a:t>Here’s the Full BN including the tables.  Should we be surprised  that the alarm table is  the biggest?  No, that’s just the consequence of its having the most parents.</a:t>
            </a:r>
          </a:p>
          <a:p>
            <a:r>
              <a:rPr lang="en-US" baseline="0" dirty="0" smtClean="0"/>
              <a:t>What if we wanted the probability of this?  P(+b, -e +a, +j, +m)?  We just select all rows that are consistent with it, and then we get the probability.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7</a:t>
            </a:fld>
            <a:endParaRPr lang="en-US"/>
          </a:p>
        </p:txBody>
      </p:sp>
    </p:spTree>
    <p:extLst>
      <p:ext uri="{BB962C8B-B14F-4D97-AF65-F5344CB8AC3E}">
        <p14:creationId xmlns:p14="http://schemas.microsoft.com/office/powerpoint/2010/main" val="113041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8</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9</a:t>
            </a:fld>
            <a:endParaRPr lang="en-US"/>
          </a:p>
        </p:txBody>
      </p:sp>
    </p:spTree>
    <p:extLst>
      <p:ext uri="{BB962C8B-B14F-4D97-AF65-F5344CB8AC3E}">
        <p14:creationId xmlns:p14="http://schemas.microsoft.com/office/powerpoint/2010/main" val="350602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5613" y="719138"/>
            <a:ext cx="6391275" cy="3595687"/>
          </a:xfrm>
        </p:spPr>
      </p:sp>
      <p:sp>
        <p:nvSpPr>
          <p:cNvPr id="3" name="Notes Placeholder 2"/>
          <p:cNvSpPr>
            <a:spLocks noGrp="1"/>
          </p:cNvSpPr>
          <p:nvPr>
            <p:ph type="body" idx="1"/>
          </p:nvPr>
        </p:nvSpPr>
        <p:spPr/>
        <p:txBody>
          <a:bodyPr/>
          <a:lstStyle/>
          <a:p>
            <a:r>
              <a:rPr lang="en-US" dirty="0" smtClean="0"/>
              <a:t>Causality</a:t>
            </a:r>
            <a:r>
              <a:rPr lang="en-US" baseline="0" dirty="0" smtClean="0"/>
              <a:t> is not a mathematical necessity.  You can use it in your BN, but you don’t have to.  Mathematically it doesn’t play a role.  Look at the joint prob.  3, 1, 6, 6.  </a:t>
            </a:r>
            <a:endParaRPr lang="en-US" dirty="0"/>
          </a:p>
        </p:txBody>
      </p:sp>
      <p:sp>
        <p:nvSpPr>
          <p:cNvPr id="4" name="Slide Number Placeholder 3"/>
          <p:cNvSpPr>
            <a:spLocks noGrp="1"/>
          </p:cNvSpPr>
          <p:nvPr>
            <p:ph type="sldNum" sz="quarter" idx="10"/>
          </p:nvPr>
        </p:nvSpPr>
        <p:spPr/>
        <p:txBody>
          <a:bodyPr/>
          <a:lstStyle/>
          <a:p>
            <a:fld id="{CD7DE18D-B477-5540-A418-45080CBABEBE}" type="slidenum">
              <a:rPr lang="en-US" smtClean="0"/>
              <a:pPr/>
              <a:t>10</a:t>
            </a:fld>
            <a:endParaRPr lang="en-US"/>
          </a:p>
        </p:txBody>
      </p:sp>
    </p:spTree>
    <p:extLst>
      <p:ext uri="{BB962C8B-B14F-4D97-AF65-F5344CB8AC3E}">
        <p14:creationId xmlns:p14="http://schemas.microsoft.com/office/powerpoint/2010/main" val="83001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smtClean="0"/>
              <a:t>Click to edit Master title style</a:t>
            </a:r>
            <a:endParaRPr lang="en-US"/>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728E5713-987D-44B7-9DCB-B970C29ABF3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2511D58-D3A4-4DBA-B13D-4273DB8808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04DF701-6BAB-4E65-BA31-CB487E6AA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AB43A5-7FF7-4E76-A6CF-DE4C172F49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42B57F0-4ED9-4AA8-BECF-57D4B04386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FF63F4-C7E4-4D60-AB33-E064A9DFB0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A490379-891A-469D-9C4C-B96F80E197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202A16BB-9E8B-43A5-A215-DE51D5E530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3673E2C-7BB5-43EA-AC5E-0D79EAEDFC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A01F640-69E8-44FA-B6D4-5BB95BC3E4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566F89-BD2F-45C9-A86E-AE3311D3A8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endParaRPr lang="en-US" dirty="0" smtClean="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fld id="{0A922742-EF7D-4FF1-A8FB-71468DC9BB97}" type="slidenum">
              <a:rPr lang="en-US" smtClean="0"/>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slideLayout" Target="../slideLayouts/slideLayout2.xml"/><Relationship Id="rId5" Type="http://schemas.openxmlformats.org/officeDocument/2006/relationships/notesSlide" Target="../notesSlides/notesSlide9.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 Id="rId10" Type="http://schemas.openxmlformats.org/officeDocument/2006/relationships/image" Target="../media/image26.png"/><Relationship Id="rId1" Type="http://schemas.openxmlformats.org/officeDocument/2006/relationships/tags" Target="../tags/tag18.xml"/><Relationship Id="rId2"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slideLayout" Target="../slideLayouts/slideLayout2.xml"/><Relationship Id="rId5" Type="http://schemas.openxmlformats.org/officeDocument/2006/relationships/notesSlide" Target="../notesSlides/notesSlide10.xml"/><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tags" Target="../tags/tag21.xml"/><Relationship Id="rId2"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30.png"/><Relationship Id="rId5" Type="http://schemas.openxmlformats.org/officeDocument/2006/relationships/image" Target="../media/image16.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5.xml.rels><?xml version="1.0" encoding="UTF-8" standalone="yes"?>
<Relationships xmlns="http://schemas.openxmlformats.org/package/2006/relationships"><Relationship Id="rId11" Type="http://schemas.openxmlformats.org/officeDocument/2006/relationships/image" Target="../media/image6.png"/><Relationship Id="rId12" Type="http://schemas.openxmlformats.org/officeDocument/2006/relationships/image" Target="../media/image37.png"/><Relationship Id="rId13" Type="http://schemas.openxmlformats.org/officeDocument/2006/relationships/image" Target="../media/image38.png"/><Relationship Id="rId1" Type="http://schemas.openxmlformats.org/officeDocument/2006/relationships/tags" Target="../tags/tag26.xml"/><Relationship Id="rId2" Type="http://schemas.openxmlformats.org/officeDocument/2006/relationships/tags" Target="../tags/tag27.xml"/><Relationship Id="rId3" Type="http://schemas.openxmlformats.org/officeDocument/2006/relationships/tags" Target="../tags/tag28.xml"/><Relationship Id="rId4" Type="http://schemas.openxmlformats.org/officeDocument/2006/relationships/tags" Target="../tags/tag29.xml"/><Relationship Id="rId5" Type="http://schemas.openxmlformats.org/officeDocument/2006/relationships/tags" Target="../tags/tag30.xml"/><Relationship Id="rId6" Type="http://schemas.openxmlformats.org/officeDocument/2006/relationships/slideLayout" Target="../slideLayouts/slideLayout2.xml"/><Relationship Id="rId7" Type="http://schemas.openxmlformats.org/officeDocument/2006/relationships/notesSlide" Target="../notesSlides/notesSlide13.xml"/><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42.png"/><Relationship Id="rId5" Type="http://schemas.openxmlformats.org/officeDocument/2006/relationships/image" Target="../media/image43.png"/><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Layout" Target="../slideLayouts/slideLayout2.xml"/><Relationship Id="rId6" Type="http://schemas.openxmlformats.org/officeDocument/2006/relationships/notesSlide" Target="../notesSlides/notesSlide19.xml"/><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 Type="http://schemas.openxmlformats.org/officeDocument/2006/relationships/tags" Target="../tags/tag32.xml"/><Relationship Id="rId2" Type="http://schemas.openxmlformats.org/officeDocument/2006/relationships/tags" Target="../tags/tag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tags" Target="../tags/tag36.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2.xml"/><Relationship Id="rId6" Type="http://schemas.openxmlformats.org/officeDocument/2006/relationships/image" Target="../media/image44.png"/><Relationship Id="rId7" Type="http://schemas.openxmlformats.org/officeDocument/2006/relationships/image" Target="../media/image46.png"/><Relationship Id="rId8" Type="http://schemas.openxmlformats.org/officeDocument/2006/relationships/image" Target="../media/image49.png"/><Relationship Id="rId9" Type="http://schemas.openxmlformats.org/officeDocument/2006/relationships/image" Target="../media/image47.png"/><Relationship Id="rId10" Type="http://schemas.openxmlformats.org/officeDocument/2006/relationships/image" Target="../media/image48.png"/><Relationship Id="rId1" Type="http://schemas.openxmlformats.org/officeDocument/2006/relationships/tags" Target="../tags/tag37.xml"/><Relationship Id="rId2" Type="http://schemas.openxmlformats.org/officeDocument/2006/relationships/tags" Target="../tags/tag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2.xml"/><Relationship Id="rId8" Type="http://schemas.openxmlformats.org/officeDocument/2006/relationships/notesSlide" Target="../notesSlides/notesSlide2.xml"/><Relationship Id="rId9" Type="http://schemas.openxmlformats.org/officeDocument/2006/relationships/image" Target="../media/image2.png"/><Relationship Id="rId10"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6.xml"/><Relationship Id="rId5" Type="http://schemas.openxmlformats.org/officeDocument/2006/relationships/image" Target="../media/image55.png"/><Relationship Id="rId6" Type="http://schemas.openxmlformats.org/officeDocument/2006/relationships/image" Target="../media/image56.emf"/><Relationship Id="rId7" Type="http://schemas.openxmlformats.org/officeDocument/2006/relationships/image" Target="../media/image57.png"/><Relationship Id="rId8" Type="http://schemas.openxmlformats.org/officeDocument/2006/relationships/image" Target="../media/image58.png"/><Relationship Id="rId1" Type="http://schemas.openxmlformats.org/officeDocument/2006/relationships/tags" Target="../tags/tag41.xml"/><Relationship Id="rId2" Type="http://schemas.openxmlformats.org/officeDocument/2006/relationships/tags" Target="../tags/tag42.xml"/></Relationships>
</file>

<file path=ppt/slides/_rels/slide31.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slideLayout" Target="../slideLayouts/slideLayout2.xml"/><Relationship Id="rId5" Type="http://schemas.openxmlformats.org/officeDocument/2006/relationships/notesSlide" Target="../notesSlides/notesSlide27.xml"/><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1" Type="http://schemas.openxmlformats.org/officeDocument/2006/relationships/tags" Target="../tags/tag43.xml"/><Relationship Id="rId2" Type="http://schemas.openxmlformats.org/officeDocument/2006/relationships/tags" Target="../tags/tag44.xml"/></Relationships>
</file>

<file path=ppt/slides/_rels/slide32.xml.rels><?xml version="1.0" encoding="UTF-8" standalone="yes"?>
<Relationships xmlns="http://schemas.openxmlformats.org/package/2006/relationships"><Relationship Id="rId11" Type="http://schemas.openxmlformats.org/officeDocument/2006/relationships/image" Target="../media/image65.png"/><Relationship Id="rId12" Type="http://schemas.openxmlformats.org/officeDocument/2006/relationships/image" Target="../media/image66.png"/><Relationship Id="rId1" Type="http://schemas.openxmlformats.org/officeDocument/2006/relationships/tags" Target="../tags/tag46.xml"/><Relationship Id="rId2" Type="http://schemas.openxmlformats.org/officeDocument/2006/relationships/tags" Target="../tags/tag47.xml"/><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tags" Target="../tags/tag50.xml"/><Relationship Id="rId6" Type="http://schemas.openxmlformats.org/officeDocument/2006/relationships/slideLayout" Target="../slideLayouts/slideLayout2.xml"/><Relationship Id="rId7" Type="http://schemas.openxmlformats.org/officeDocument/2006/relationships/notesSlide" Target="../notesSlides/notesSlide28.xml"/><Relationship Id="rId8" Type="http://schemas.openxmlformats.org/officeDocument/2006/relationships/image" Target="../media/image62.png"/><Relationship Id="rId9" Type="http://schemas.openxmlformats.org/officeDocument/2006/relationships/image" Target="../media/image63.png"/><Relationship Id="rId10"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tags" Target="../tags/tag53.xml"/><Relationship Id="rId4" Type="http://schemas.openxmlformats.org/officeDocument/2006/relationships/slideLayout" Target="../slideLayouts/slideLayout2.xml"/><Relationship Id="rId5" Type="http://schemas.openxmlformats.org/officeDocument/2006/relationships/notesSlide" Target="../notesSlides/notesSlide29.xml"/><Relationship Id="rId6" Type="http://schemas.openxmlformats.org/officeDocument/2006/relationships/image" Target="../media/image67.png"/><Relationship Id="rId7" Type="http://schemas.openxmlformats.org/officeDocument/2006/relationships/image" Target="../media/image68.png"/><Relationship Id="rId8" Type="http://schemas.openxmlformats.org/officeDocument/2006/relationships/image" Target="../media/image69.png"/><Relationship Id="rId1" Type="http://schemas.openxmlformats.org/officeDocument/2006/relationships/tags" Target="../tags/tag51.xml"/><Relationship Id="rId2"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image" Target="../media/image56.emf"/><Relationship Id="rId4" Type="http://schemas.openxmlformats.org/officeDocument/2006/relationships/image" Target="../media/image7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3.emf"/><Relationship Id="rId4" Type="http://schemas.openxmlformats.org/officeDocument/2006/relationships/image" Target="../media/image74.emf"/><Relationship Id="rId1" Type="http://schemas.openxmlformats.org/officeDocument/2006/relationships/slideLayout" Target="../slideLayouts/slideLayout2.xml"/><Relationship Id="rId2" Type="http://schemas.openxmlformats.org/officeDocument/2006/relationships/image" Target="../media/image7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tags" Target="../tags/tag8.xml"/><Relationship Id="rId2"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slideLayout" Target="../slideLayouts/slideLayout2.xml"/><Relationship Id="rId6" Type="http://schemas.openxmlformats.org/officeDocument/2006/relationships/notesSlide" Target="../notesSlides/notesSlide5.xml"/><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tags" Target="../tags/tag10.xml"/><Relationship Id="rId2" Type="http://schemas.openxmlformats.org/officeDocument/2006/relationships/tags" Target="../tags/tag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4" Type="http://schemas.openxmlformats.org/officeDocument/2006/relationships/slideLayout" Target="../slideLayouts/slideLayout2.xml"/><Relationship Id="rId5" Type="http://schemas.openxmlformats.org/officeDocument/2006/relationships/notesSlide" Target="../notesSlides/notesSlide8.xml"/><Relationship Id="rId6" Type="http://schemas.openxmlformats.org/officeDocument/2006/relationships/image" Target="../media/image19.png"/><Relationship Id="rId7" Type="http://schemas.openxmlformats.org/officeDocument/2006/relationships/image" Target="../media/image18.png"/><Relationship Id="rId8" Type="http://schemas.openxmlformats.org/officeDocument/2006/relationships/image" Target="../media/image20.png"/><Relationship Id="rId9" Type="http://schemas.openxmlformats.org/officeDocument/2006/relationships/image" Target="../media/image21.png"/><Relationship Id="rId1" Type="http://schemas.openxmlformats.org/officeDocument/2006/relationships/tags" Target="../tags/tag15.xml"/><Relationship Id="rId2"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Announcements</a:t>
            </a:r>
          </a:p>
        </p:txBody>
      </p:sp>
      <p:sp>
        <p:nvSpPr>
          <p:cNvPr id="6147" name="Rectangle 3"/>
          <p:cNvSpPr>
            <a:spLocks noGrp="1" noChangeArrowheads="1"/>
          </p:cNvSpPr>
          <p:nvPr>
            <p:ph idx="1"/>
          </p:nvPr>
        </p:nvSpPr>
        <p:spPr>
          <a:xfrm>
            <a:off x="3048000" y="990600"/>
            <a:ext cx="6553200" cy="5105400"/>
          </a:xfrm>
        </p:spPr>
        <p:txBody>
          <a:bodyPr/>
          <a:lstStyle/>
          <a:p>
            <a:pPr lvl="5"/>
            <a:endParaRPr lang="en-US" sz="1200" dirty="0" smtClean="0"/>
          </a:p>
          <a:p>
            <a:pPr eaLnBrk="1" hangingPunct="1"/>
            <a:r>
              <a:rPr lang="en-US" sz="2400" dirty="0" smtClean="0"/>
              <a:t>Midterm Exam #2 will be on Tuesday Nov 6 (same day as the US Midterm Elections).</a:t>
            </a:r>
          </a:p>
          <a:p>
            <a:r>
              <a:rPr lang="en-US" sz="2400" dirty="0" smtClean="0"/>
              <a:t>Topics covered: </a:t>
            </a:r>
            <a:r>
              <a:rPr lang="en-US" sz="2400" b="1" dirty="0" err="1"/>
              <a:t>Expectimax</a:t>
            </a:r>
            <a:r>
              <a:rPr lang="en-US" sz="2400" b="1" dirty="0"/>
              <a:t> and </a:t>
            </a:r>
            <a:r>
              <a:rPr lang="en-US" sz="2400" b="1" dirty="0" smtClean="0"/>
              <a:t>Utilities, MDPs, Reinforcement Learning, Probability, Markov Models and HMMs, Bayes’ Nets.</a:t>
            </a:r>
            <a:endParaRPr lang="en-US" sz="2400" dirty="0" smtClean="0"/>
          </a:p>
          <a:p>
            <a:r>
              <a:rPr lang="en-US" sz="2400" dirty="0" smtClean="0"/>
              <a:t>You should review: AIMA chapters 5 and 13-17, plus Sutton and </a:t>
            </a:r>
            <a:r>
              <a:rPr lang="en-US" sz="2400" dirty="0" err="1" smtClean="0"/>
              <a:t>Barto</a:t>
            </a:r>
            <a:r>
              <a:rPr lang="en-US" sz="2400" dirty="0" smtClean="0"/>
              <a:t> chapters 3 and 6</a:t>
            </a:r>
            <a:r>
              <a:rPr lang="en-US" sz="2400" dirty="0" smtClean="0"/>
              <a:t> </a:t>
            </a:r>
          </a:p>
          <a:p>
            <a:r>
              <a:rPr lang="en-US" sz="2400" dirty="0" smtClean="0"/>
              <a:t>I’ll try to release a practice exam by the weekend.</a:t>
            </a:r>
            <a:endParaRPr lang="en-US" sz="2400" dirty="0" smtClean="0"/>
          </a:p>
          <a:p>
            <a:endParaRPr lang="en-US" sz="2400" dirty="0"/>
          </a:p>
          <a:p>
            <a:r>
              <a:rPr lang="en-US" sz="2400" dirty="0" smtClean="0"/>
              <a:t>Extra credit: vote before you come, and bring in an “</a:t>
            </a:r>
            <a:r>
              <a:rPr lang="en-US" sz="2400" dirty="0" smtClean="0"/>
              <a:t>I voted sticker” AND/OR take a friend to the polls and get their sticker.  More EC for more GOTV. </a:t>
            </a:r>
            <a:r>
              <a:rPr lang="en-US" sz="2400" dirty="0"/>
              <a:t>Polls open at 7AM.</a:t>
            </a:r>
            <a:endParaRPr lang="en-US" sz="2000" dirty="0"/>
          </a:p>
        </p:txBody>
      </p:sp>
    </p:spTree>
    <p:extLst>
      <p:ext uri="{BB962C8B-B14F-4D97-AF65-F5344CB8AC3E}">
        <p14:creationId xmlns:p14="http://schemas.microsoft.com/office/powerpoint/2010/main" val="1535072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latin typeface="Calibri"/>
                <a:cs typeface="Calibri"/>
              </a:rPr>
              <a:t>Example: Traffic</a:t>
            </a:r>
          </a:p>
        </p:txBody>
      </p:sp>
      <p:sp>
        <p:nvSpPr>
          <p:cNvPr id="28675" name="Rectangle 3"/>
          <p:cNvSpPr>
            <a:spLocks noGrp="1" noChangeArrowheads="1"/>
          </p:cNvSpPr>
          <p:nvPr>
            <p:ph idx="1"/>
          </p:nvPr>
        </p:nvSpPr>
        <p:spPr/>
        <p:txBody>
          <a:bodyPr/>
          <a:lstStyle/>
          <a:p>
            <a:pPr eaLnBrk="1" hangingPunct="1"/>
            <a:r>
              <a:rPr lang="en-US" dirty="0">
                <a:latin typeface="Calibri"/>
                <a:cs typeface="Calibri"/>
              </a:rPr>
              <a:t>Causal direction</a:t>
            </a:r>
          </a:p>
        </p:txBody>
      </p:sp>
      <p:sp>
        <p:nvSpPr>
          <p:cNvPr id="28676" name="Oval 4"/>
          <p:cNvSpPr>
            <a:spLocks noChangeArrowheads="1"/>
          </p:cNvSpPr>
          <p:nvPr/>
        </p:nvSpPr>
        <p:spPr bwMode="auto">
          <a:xfrm>
            <a:off x="914400" y="34290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R</a:t>
            </a:r>
            <a:endParaRPr lang="en-US" sz="2800" baseline="-25000">
              <a:latin typeface="Calibri"/>
              <a:cs typeface="Calibri"/>
            </a:endParaRPr>
          </a:p>
        </p:txBody>
      </p:sp>
      <p:sp>
        <p:nvSpPr>
          <p:cNvPr id="28677" name="Oval 5"/>
          <p:cNvSpPr>
            <a:spLocks noChangeArrowheads="1"/>
          </p:cNvSpPr>
          <p:nvPr/>
        </p:nvSpPr>
        <p:spPr bwMode="auto">
          <a:xfrm>
            <a:off x="914400" y="51054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cxnSp>
        <p:nvCxnSpPr>
          <p:cNvPr id="28678" name="AutoShape 6"/>
          <p:cNvCxnSpPr>
            <a:cxnSpLocks noChangeShapeType="1"/>
            <a:stCxn id="28676" idx="4"/>
            <a:endCxn id="28677" idx="0"/>
          </p:cNvCxnSpPr>
          <p:nvPr/>
        </p:nvCxnSpPr>
        <p:spPr bwMode="auto">
          <a:xfrm>
            <a:off x="1295400" y="420528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8279" name="Group 7"/>
          <p:cNvGraphicFramePr>
            <a:graphicFrameLocks noGrp="1"/>
          </p:cNvGraphicFramePr>
          <p:nvPr>
            <p:extLst/>
          </p:nvPr>
        </p:nvGraphicFramePr>
        <p:xfrm>
          <a:off x="2533650" y="349885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2919413" y="3124200"/>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291" name="Group 19"/>
          <p:cNvGraphicFramePr>
            <a:graphicFrameLocks noGrp="1"/>
          </p:cNvGraphicFramePr>
          <p:nvPr>
            <p:extLst/>
          </p:nvPr>
        </p:nvGraphicFramePr>
        <p:xfrm>
          <a:off x="2152650" y="49403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667000" y="4560888"/>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graphicFrame>
        <p:nvGraphicFramePr>
          <p:cNvPr id="1078305" name="Group 33"/>
          <p:cNvGraphicFramePr>
            <a:graphicFrameLocks noGrp="1"/>
          </p:cNvGraphicFramePr>
          <p:nvPr>
            <p:extLst/>
          </p:nvPr>
        </p:nvGraphicFramePr>
        <p:xfrm>
          <a:off x="2152650" y="580390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8318" name="Group 46"/>
          <p:cNvGraphicFramePr>
            <a:graphicFrameLocks noGrp="1"/>
          </p:cNvGraphicFramePr>
          <p:nvPr>
            <p:extLst/>
          </p:nvPr>
        </p:nvGraphicFramePr>
        <p:xfrm>
          <a:off x="5638800" y="4419600"/>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6218238" y="3971925"/>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20000" y="1295400"/>
            <a:ext cx="4485974" cy="1880370"/>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96200" y="1447800"/>
            <a:ext cx="1689842" cy="1635018"/>
          </a:xfrm>
          <a:prstGeom prst="rect">
            <a:avLst/>
          </a:prstGeom>
        </p:spPr>
      </p:pic>
    </p:spTree>
    <p:extLst>
      <p:ext uri="{BB962C8B-B14F-4D97-AF65-F5344CB8AC3E}">
        <p14:creationId xmlns:p14="http://schemas.microsoft.com/office/powerpoint/2010/main" val="172805371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latin typeface="Calibri"/>
                <a:cs typeface="Calibri"/>
              </a:rPr>
              <a:t>Example: Reverse Traffic</a:t>
            </a:r>
          </a:p>
        </p:txBody>
      </p:sp>
      <p:sp>
        <p:nvSpPr>
          <p:cNvPr id="29699" name="Rectangle 3"/>
          <p:cNvSpPr>
            <a:spLocks noGrp="1" noChangeArrowheads="1"/>
          </p:cNvSpPr>
          <p:nvPr>
            <p:ph idx="1"/>
          </p:nvPr>
        </p:nvSpPr>
        <p:spPr/>
        <p:txBody>
          <a:bodyPr/>
          <a:lstStyle/>
          <a:p>
            <a:pPr eaLnBrk="1" hangingPunct="1"/>
            <a:r>
              <a:rPr lang="en-US" dirty="0">
                <a:latin typeface="Calibri"/>
                <a:cs typeface="Calibri"/>
              </a:rPr>
              <a:t>Reverse causality?</a:t>
            </a:r>
          </a:p>
        </p:txBody>
      </p:sp>
      <p:sp>
        <p:nvSpPr>
          <p:cNvPr id="29700" name="Oval 4"/>
          <p:cNvSpPr>
            <a:spLocks noChangeArrowheads="1"/>
          </p:cNvSpPr>
          <p:nvPr/>
        </p:nvSpPr>
        <p:spPr bwMode="auto">
          <a:xfrm>
            <a:off x="914400" y="34353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a:latin typeface="Calibri"/>
                <a:cs typeface="Calibri"/>
              </a:rPr>
              <a:t>T</a:t>
            </a:r>
            <a:endParaRPr lang="en-US" sz="2800" baseline="-25000">
              <a:latin typeface="Calibri"/>
              <a:cs typeface="Calibri"/>
            </a:endParaRPr>
          </a:p>
        </p:txBody>
      </p:sp>
      <p:sp>
        <p:nvSpPr>
          <p:cNvPr id="29701" name="Oval 5"/>
          <p:cNvSpPr>
            <a:spLocks noChangeArrowheads="1"/>
          </p:cNvSpPr>
          <p:nvPr/>
        </p:nvSpPr>
        <p:spPr bwMode="auto">
          <a:xfrm>
            <a:off x="914400" y="511175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a:latin typeface="Calibri"/>
                <a:cs typeface="Calibri"/>
              </a:rPr>
              <a:t>R</a:t>
            </a:r>
            <a:endParaRPr lang="en-US" sz="2800" baseline="-25000" dirty="0">
              <a:latin typeface="Calibri"/>
              <a:cs typeface="Calibri"/>
            </a:endParaRPr>
          </a:p>
        </p:txBody>
      </p:sp>
      <p:cxnSp>
        <p:nvCxnSpPr>
          <p:cNvPr id="29702" name="AutoShape 6"/>
          <p:cNvCxnSpPr>
            <a:cxnSpLocks noChangeShapeType="1"/>
            <a:stCxn id="29700" idx="4"/>
            <a:endCxn id="29701" idx="0"/>
          </p:cNvCxnSpPr>
          <p:nvPr/>
        </p:nvCxnSpPr>
        <p:spPr bwMode="auto">
          <a:xfrm>
            <a:off x="1295400" y="4211638"/>
            <a:ext cx="0" cy="8858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graphicFrame>
        <p:nvGraphicFramePr>
          <p:cNvPr id="1079303" name="Group 7"/>
          <p:cNvGraphicFramePr>
            <a:graphicFrameLocks noGrp="1"/>
          </p:cNvGraphicFramePr>
          <p:nvPr>
            <p:extLst/>
          </p:nvPr>
        </p:nvGraphicFramePr>
        <p:xfrm>
          <a:off x="2533650" y="3505200"/>
          <a:ext cx="1428750" cy="742950"/>
        </p:xfrm>
        <a:graphic>
          <a:graphicData uri="http://schemas.openxmlformats.org/drawingml/2006/table">
            <a:tbl>
              <a:tblPr/>
              <a:tblGrid>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9/16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7/16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14" name="Group 18"/>
          <p:cNvGraphicFramePr>
            <a:graphicFrameLocks noGrp="1"/>
          </p:cNvGraphicFramePr>
          <p:nvPr>
            <p:extLst/>
          </p:nvPr>
        </p:nvGraphicFramePr>
        <p:xfrm>
          <a:off x="2152650" y="49466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27" name="Group 31"/>
          <p:cNvGraphicFramePr>
            <a:graphicFrameLocks noGrp="1"/>
          </p:cNvGraphicFramePr>
          <p:nvPr>
            <p:extLst/>
          </p:nvPr>
        </p:nvGraphicFramePr>
        <p:xfrm>
          <a:off x="2152650" y="5810250"/>
          <a:ext cx="2190750" cy="742950"/>
        </p:xfrm>
        <a:graphic>
          <a:graphicData uri="http://schemas.openxmlformats.org/drawingml/2006/table">
            <a:tbl>
              <a:tblPr/>
              <a:tblGrid>
                <a:gridCol w="762000"/>
                <a:gridCol w="762000"/>
                <a:gridCol w="666750"/>
              </a:tblGrid>
              <a:tr h="371475">
                <a:tc rowSpan="2">
                  <a:txBody>
                    <a:bodyPr/>
                    <a:lstStyle/>
                    <a:p>
                      <a:pPr marL="0" marR="0" lvl="0" indent="0" algn="ctr" defTabSz="914400" rtl="0" eaLnBrk="1" fontAlgn="base" latinLnBrk="0" hangingPunct="1">
                        <a:lnSpc>
                          <a:spcPct val="100000"/>
                        </a:lnSpc>
                        <a:spcBef>
                          <a:spcPct val="6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79340" name="Group 44"/>
          <p:cNvGraphicFramePr>
            <a:graphicFrameLocks noGrp="1"/>
          </p:cNvGraphicFramePr>
          <p:nvPr>
            <p:extLst/>
          </p:nvPr>
        </p:nvGraphicFramePr>
        <p:xfrm>
          <a:off x="5638800" y="4410075"/>
          <a:ext cx="2190750" cy="1485900"/>
        </p:xfrm>
        <a:graphic>
          <a:graphicData uri="http://schemas.openxmlformats.org/drawingml/2006/table">
            <a:tbl>
              <a:tblPr/>
              <a:tblGrid>
                <a:gridCol w="762000"/>
                <a:gridCol w="762000"/>
                <a:gridCol w="666750"/>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3/16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smtClean="0">
                          <a:ln>
                            <a:noFill/>
                          </a:ln>
                          <a:solidFill>
                            <a:schemeClr val="accent2"/>
                          </a:solidFill>
                          <a:effectLst/>
                          <a:latin typeface="Calibri"/>
                          <a:cs typeface="Calibri"/>
                        </a:rPr>
                        <a:t>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endParaRPr kumimoji="0" lang="en-US" sz="1800" b="0" i="0" u="none" strike="noStrike" cap="none" normalizeH="0" baseline="0" dirty="0" smtClean="0">
                        <a:ln>
                          <a:noFill/>
                        </a:ln>
                        <a:solidFill>
                          <a:schemeClr val="accent2"/>
                        </a:solidFill>
                        <a:effectLst/>
                        <a:latin typeface="Calibri"/>
                        <a:cs typeface="Calibri"/>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sym typeface="Symbol" pitchFamily="18" charset="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smtClean="0">
                          <a:ln>
                            <a:noFill/>
                          </a:ln>
                          <a:solidFill>
                            <a:schemeClr val="accent2"/>
                          </a:solidFill>
                          <a:effectLst/>
                          <a:latin typeface="Calibri"/>
                          <a:cs typeface="Calibri"/>
                        </a:rPr>
                        <a:t>6/16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 name="Picture 2"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6218238" y="3962400"/>
            <a:ext cx="1090612" cy="29879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2" name="Picture 1"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2922588" y="313372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6" name="Picture 5"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2670175" y="4562475"/>
            <a:ext cx="1060450" cy="3136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7400" y="1295400"/>
            <a:ext cx="9601200" cy="6400800"/>
          </a:xfrm>
          <a:prstGeom prst="rect">
            <a:avLst/>
          </a:prstGeom>
        </p:spPr>
      </p:pic>
    </p:spTree>
    <p:extLst>
      <p:ext uri="{BB962C8B-B14F-4D97-AF65-F5344CB8AC3E}">
        <p14:creationId xmlns:p14="http://schemas.microsoft.com/office/powerpoint/2010/main" val="152384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93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93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93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93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297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8500" y="1371600"/>
            <a:ext cx="10287000" cy="6858000"/>
          </a:xfrm>
          <a:prstGeom prst="rect">
            <a:avLst/>
          </a:prstGeom>
        </p:spPr>
      </p:pic>
      <p:sp>
        <p:nvSpPr>
          <p:cNvPr id="30722" name="Rectangle 2"/>
          <p:cNvSpPr>
            <a:spLocks noGrp="1" noChangeArrowheads="1"/>
          </p:cNvSpPr>
          <p:nvPr>
            <p:ph type="title"/>
          </p:nvPr>
        </p:nvSpPr>
        <p:spPr/>
        <p:txBody>
          <a:bodyPr/>
          <a:lstStyle/>
          <a:p>
            <a:pPr eaLnBrk="1" hangingPunct="1"/>
            <a:r>
              <a:rPr lang="en-US" dirty="0">
                <a:latin typeface="Calibri"/>
                <a:cs typeface="Calibri"/>
              </a:rPr>
              <a:t>Causality?</a:t>
            </a:r>
          </a:p>
        </p:txBody>
      </p:sp>
      <p:sp>
        <p:nvSpPr>
          <p:cNvPr id="30723" name="Rectangle 3"/>
          <p:cNvSpPr>
            <a:spLocks noGrp="1" noChangeArrowheads="1"/>
          </p:cNvSpPr>
          <p:nvPr>
            <p:ph idx="1"/>
          </p:nvPr>
        </p:nvSpPr>
        <p:spPr>
          <a:xfrm>
            <a:off x="406400" y="1397001"/>
            <a:ext cx="6908800" cy="4729164"/>
          </a:xfrm>
        </p:spPr>
        <p:txBody>
          <a:bodyPr/>
          <a:lstStyle/>
          <a:p>
            <a:pPr eaLnBrk="1" hangingPunct="1">
              <a:lnSpc>
                <a:spcPct val="80000"/>
              </a:lnSpc>
            </a:pPr>
            <a:r>
              <a:rPr lang="en-US" sz="2400" dirty="0">
                <a:latin typeface="Calibri"/>
                <a:cs typeface="Calibri"/>
              </a:rPr>
              <a:t>When Bayes</a:t>
            </a:r>
            <a:r>
              <a:rPr lang="ja-JP" altLang="en-US" sz="2400" dirty="0">
                <a:latin typeface="Calibri"/>
                <a:cs typeface="Calibri"/>
              </a:rPr>
              <a:t>’</a:t>
            </a:r>
            <a:r>
              <a:rPr lang="en-US" sz="2400" dirty="0">
                <a:latin typeface="Calibri"/>
                <a:cs typeface="Calibri"/>
              </a:rPr>
              <a:t> nets reflect the true causal patterns</a:t>
            </a:r>
            <a:r>
              <a:rPr lang="en-US" sz="2400" dirty="0" smtClean="0">
                <a:latin typeface="Calibri"/>
                <a:cs typeface="Calibri"/>
              </a:rPr>
              <a:t>:</a:t>
            </a:r>
          </a:p>
          <a:p>
            <a:pPr lvl="8">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Often simpler (nodes have fewer parents)</a:t>
            </a:r>
          </a:p>
          <a:p>
            <a:pPr lvl="1" eaLnBrk="1" hangingPunct="1">
              <a:lnSpc>
                <a:spcPct val="80000"/>
              </a:lnSpc>
            </a:pPr>
            <a:r>
              <a:rPr lang="en-US" sz="2000" dirty="0">
                <a:latin typeface="Calibri"/>
                <a:cs typeface="Calibri"/>
              </a:rPr>
              <a:t>Often easier to think about</a:t>
            </a:r>
          </a:p>
          <a:p>
            <a:pPr lvl="1" eaLnBrk="1" hangingPunct="1">
              <a:lnSpc>
                <a:spcPct val="80000"/>
              </a:lnSpc>
            </a:pPr>
            <a:r>
              <a:rPr lang="en-US" sz="2000" dirty="0">
                <a:latin typeface="Calibri"/>
                <a:cs typeface="Calibri"/>
              </a:rPr>
              <a:t>Often easier to elicit from experts</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BNs need not actually be </a:t>
            </a:r>
            <a:r>
              <a:rPr lang="en-US" sz="2400" dirty="0" smtClean="0">
                <a:latin typeface="Calibri"/>
                <a:cs typeface="Calibri"/>
              </a:rPr>
              <a:t>causal</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Sometimes no causal net exists over the domain (especially if variables are missing)</a:t>
            </a:r>
          </a:p>
          <a:p>
            <a:pPr lvl="1" eaLnBrk="1" hangingPunct="1">
              <a:lnSpc>
                <a:spcPct val="80000"/>
              </a:lnSpc>
            </a:pPr>
            <a:r>
              <a:rPr lang="en-US" sz="2000" dirty="0">
                <a:latin typeface="Calibri"/>
                <a:cs typeface="Calibri"/>
              </a:rPr>
              <a:t>E.g. consider the variables </a:t>
            </a:r>
            <a:r>
              <a:rPr lang="en-US" sz="2000" i="1" dirty="0">
                <a:latin typeface="Calibri"/>
                <a:cs typeface="Calibri"/>
              </a:rPr>
              <a:t>Traffic</a:t>
            </a:r>
            <a:r>
              <a:rPr lang="en-US" sz="2000" dirty="0">
                <a:latin typeface="Calibri"/>
                <a:cs typeface="Calibri"/>
              </a:rPr>
              <a:t> and </a:t>
            </a:r>
            <a:r>
              <a:rPr lang="en-US" sz="2000" i="1" dirty="0">
                <a:latin typeface="Calibri"/>
                <a:cs typeface="Calibri"/>
              </a:rPr>
              <a:t>Drips</a:t>
            </a:r>
          </a:p>
          <a:p>
            <a:pPr lvl="1" eaLnBrk="1" hangingPunct="1">
              <a:lnSpc>
                <a:spcPct val="80000"/>
              </a:lnSpc>
            </a:pPr>
            <a:r>
              <a:rPr lang="en-US" sz="2000" dirty="0">
                <a:latin typeface="Calibri"/>
                <a:cs typeface="Calibri"/>
              </a:rPr>
              <a:t>End up with arrows that reflect correlation, not </a:t>
            </a:r>
            <a:r>
              <a:rPr lang="en-US" sz="2000" dirty="0" smtClean="0">
                <a:latin typeface="Calibri"/>
                <a:cs typeface="Calibri"/>
              </a:rPr>
              <a:t>causation</a:t>
            </a:r>
          </a:p>
          <a:p>
            <a:pPr lvl="1" eaLnBrk="1" hangingPunct="1">
              <a:lnSpc>
                <a:spcPct val="80000"/>
              </a:lnSpc>
            </a:pPr>
            <a:endParaRPr lang="en-US" sz="2000" dirty="0">
              <a:latin typeface="Calibri"/>
              <a:cs typeface="Calibri"/>
            </a:endParaRPr>
          </a:p>
          <a:p>
            <a:pPr eaLnBrk="1" hangingPunct="1">
              <a:lnSpc>
                <a:spcPct val="80000"/>
              </a:lnSpc>
            </a:pPr>
            <a:r>
              <a:rPr lang="en-US" sz="2400" dirty="0">
                <a:latin typeface="Calibri"/>
                <a:cs typeface="Calibri"/>
              </a:rPr>
              <a:t>What do the arrows really mean</a:t>
            </a:r>
            <a:r>
              <a:rPr lang="en-US" sz="2400" dirty="0" smtClean="0">
                <a:latin typeface="Calibri"/>
                <a:cs typeface="Calibri"/>
              </a:rPr>
              <a:t>?</a:t>
            </a:r>
          </a:p>
          <a:p>
            <a:pPr lvl="7">
              <a:lnSpc>
                <a:spcPct val="80000"/>
              </a:lnSpc>
            </a:pPr>
            <a:endParaRPr lang="en-US" sz="500" dirty="0">
              <a:latin typeface="Calibri"/>
              <a:cs typeface="Calibri"/>
            </a:endParaRPr>
          </a:p>
          <a:p>
            <a:pPr lvl="1" eaLnBrk="1" hangingPunct="1">
              <a:lnSpc>
                <a:spcPct val="80000"/>
              </a:lnSpc>
            </a:pPr>
            <a:r>
              <a:rPr lang="en-US" sz="2000" dirty="0">
                <a:latin typeface="Calibri"/>
                <a:cs typeface="Calibri"/>
              </a:rPr>
              <a:t>Topology may happen to encode causal structure</a:t>
            </a:r>
          </a:p>
          <a:p>
            <a:pPr lvl="1" eaLnBrk="1" hangingPunct="1">
              <a:lnSpc>
                <a:spcPct val="80000"/>
              </a:lnSpc>
            </a:pPr>
            <a:r>
              <a:rPr lang="en-US" sz="2000" dirty="0">
                <a:solidFill>
                  <a:srgbClr val="CC0000"/>
                </a:solidFill>
                <a:latin typeface="Calibri"/>
                <a:cs typeface="Calibri"/>
              </a:rPr>
              <a:t>Topology really encodes conditional independence</a:t>
            </a:r>
          </a:p>
        </p:txBody>
      </p:sp>
      <p:pic>
        <p:nvPicPr>
          <p:cNvPr id="3" name="Picture 2" descr="txp_fig.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bwMode="auto">
          <a:xfrm>
            <a:off x="1524000" y="6096000"/>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10544768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Size of a Bayes</a:t>
            </a:r>
            <a:r>
              <a:rPr lang="ja-JP" altLang="en-US" smtClean="0">
                <a:latin typeface="Calibri"/>
                <a:ea typeface="ＭＳ Ｐゴシック" pitchFamily="34" charset="-128"/>
                <a:cs typeface="Calibri"/>
              </a:rPr>
              <a:t>’</a:t>
            </a:r>
            <a:r>
              <a:rPr lang="en-US" altLang="ja-JP" smtClean="0">
                <a:latin typeface="Calibri"/>
                <a:ea typeface="ＭＳ Ｐゴシック" pitchFamily="34" charset="-128"/>
                <a:cs typeface="Calibri"/>
              </a:rPr>
              <a:t> Net</a:t>
            </a:r>
            <a:endParaRPr lang="en-US" smtClean="0">
              <a:latin typeface="Calibri"/>
              <a:ea typeface="ＭＳ Ｐゴシック" pitchFamily="34" charset="-128"/>
              <a:cs typeface="Calibri"/>
            </a:endParaRPr>
          </a:p>
        </p:txBody>
      </p:sp>
      <p:sp>
        <p:nvSpPr>
          <p:cNvPr id="1076227" name="Rectangle 3"/>
          <p:cNvSpPr>
            <a:spLocks noGrp="1" noChangeArrowheads="1"/>
          </p:cNvSpPr>
          <p:nvPr>
            <p:ph idx="1"/>
          </p:nvPr>
        </p:nvSpPr>
        <p:spPr>
          <a:xfrm>
            <a:off x="152400" y="1371600"/>
            <a:ext cx="5181600" cy="3124200"/>
          </a:xfrm>
        </p:spPr>
        <p:txBody>
          <a:bodyPr/>
          <a:lstStyle/>
          <a:p>
            <a:pPr eaLnBrk="1" hangingPunct="1">
              <a:lnSpc>
                <a:spcPct val="90000"/>
              </a:lnSpc>
            </a:pPr>
            <a:r>
              <a:rPr lang="en-US" sz="2400" dirty="0" smtClean="0">
                <a:latin typeface="Calibri"/>
                <a:ea typeface="ＭＳ Ｐゴシック" pitchFamily="34" charset="-128"/>
                <a:cs typeface="Calibri"/>
              </a:rPr>
              <a:t>How big is a joint distribution over N Boolean variables?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2</a:t>
            </a:r>
            <a:r>
              <a:rPr lang="en-US" sz="3200" baseline="30000" dirty="0" smtClean="0">
                <a:latin typeface="Calibri"/>
                <a:ea typeface="ＭＳ Ｐゴシック" pitchFamily="34" charset="-128"/>
                <a:cs typeface="Calibri"/>
              </a:rPr>
              <a:t>N</a:t>
            </a:r>
          </a:p>
          <a:p>
            <a:pPr lvl="7">
              <a:lnSpc>
                <a:spcPct val="90000"/>
              </a:lnSpc>
            </a:pPr>
            <a:endParaRPr lang="en-US" sz="1200" dirty="0" smtClean="0">
              <a:latin typeface="Calibri"/>
              <a:ea typeface="ＭＳ Ｐゴシック" pitchFamily="34" charset="-128"/>
              <a:cs typeface="Calibri"/>
            </a:endParaRPr>
          </a:p>
          <a:p>
            <a:pPr eaLnBrk="1" hangingPunct="1">
              <a:lnSpc>
                <a:spcPct val="90000"/>
              </a:lnSpc>
            </a:pPr>
            <a:r>
              <a:rPr lang="en-US" sz="2400" dirty="0" smtClean="0">
                <a:latin typeface="Calibri"/>
                <a:ea typeface="ＭＳ Ｐゴシック" pitchFamily="34" charset="-128"/>
                <a:cs typeface="Calibri"/>
              </a:rPr>
              <a:t>How big is an N-node net if nodes have up to k parents?</a:t>
            </a:r>
          </a:p>
          <a:p>
            <a:pPr lvl="1" eaLnBrk="1" hangingPunct="1">
              <a:lnSpc>
                <a:spcPct val="90000"/>
              </a:lnSpc>
              <a:buFont typeface="Wingdings" pitchFamily="2" charset="2"/>
              <a:buNone/>
            </a:pPr>
            <a:r>
              <a:rPr lang="en-US" sz="3200" dirty="0" smtClean="0">
                <a:latin typeface="Calibri"/>
                <a:ea typeface="ＭＳ Ｐゴシック" pitchFamily="34" charset="-128"/>
                <a:cs typeface="Calibri"/>
              </a:rPr>
              <a:t>O(N * 2</a:t>
            </a:r>
            <a:r>
              <a:rPr lang="en-US" sz="3200" baseline="30000" dirty="0" smtClean="0">
                <a:latin typeface="Calibri"/>
                <a:ea typeface="ＭＳ Ｐゴシック" pitchFamily="34" charset="-128"/>
                <a:cs typeface="Calibri"/>
              </a:rPr>
              <a:t>k+1</a:t>
            </a:r>
            <a:r>
              <a:rPr lang="en-US" sz="3200" dirty="0" smtClean="0">
                <a:latin typeface="Calibri"/>
                <a:ea typeface="ＭＳ Ｐゴシック" pitchFamily="34" charset="-128"/>
                <a:cs typeface="Calibri"/>
              </a:rPr>
              <a:t>)</a:t>
            </a:r>
          </a:p>
          <a:p>
            <a:pPr eaLnBrk="1" hangingPunct="1">
              <a:lnSpc>
                <a:spcPct val="90000"/>
              </a:lnSpc>
              <a:buFont typeface="Wingdings" pitchFamily="2" charset="2"/>
              <a:buNone/>
            </a:pPr>
            <a:endParaRPr lang="en-US" sz="2400" dirty="0" smtClean="0">
              <a:latin typeface="Calibri"/>
              <a:ea typeface="ＭＳ Ｐゴシック" pitchFamily="34" charset="-128"/>
              <a:cs typeface="Calibri"/>
            </a:endParaRPr>
          </a:p>
        </p:txBody>
      </p:sp>
      <p:pic>
        <p:nvPicPr>
          <p:cNvPr id="1076228" name="Picture 4"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981200"/>
            <a:ext cx="2330450" cy="28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1" y="4208551"/>
            <a:ext cx="7696198" cy="2674428"/>
          </a:xfrm>
          <a:prstGeom prst="rect">
            <a:avLst/>
          </a:prstGeom>
        </p:spPr>
      </p:pic>
      <p:sp>
        <p:nvSpPr>
          <p:cNvPr id="6" name="Rectangle 3"/>
          <p:cNvSpPr txBox="1">
            <a:spLocks noChangeArrowheads="1"/>
          </p:cNvSpPr>
          <p:nvPr/>
        </p:nvSpPr>
        <p:spPr bwMode="auto">
          <a:xfrm>
            <a:off x="5638800" y="1371600"/>
            <a:ext cx="6400800" cy="25146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en-US" sz="2400" dirty="0" smtClean="0">
                <a:latin typeface="Calibri"/>
                <a:ea typeface="ＭＳ Ｐゴシック" pitchFamily="34" charset="-128"/>
                <a:cs typeface="Calibri"/>
              </a:rPr>
              <a:t>Both give you the power to calculate</a:t>
            </a:r>
          </a:p>
          <a:p>
            <a:pPr lvl="7">
              <a:lnSpc>
                <a:spcPct val="90000"/>
              </a:lnSpc>
            </a:pPr>
            <a:endParaRPr lang="en-US" sz="1200" dirty="0" smtClean="0">
              <a:latin typeface="Calibri"/>
              <a:ea typeface="ＭＳ Ｐゴシック" pitchFamily="34" charset="-128"/>
              <a:cs typeface="Calibri"/>
            </a:endParaRPr>
          </a:p>
          <a:p>
            <a:pPr>
              <a:lnSpc>
                <a:spcPct val="90000"/>
              </a:lnSpc>
            </a:pPr>
            <a:endParaRPr lang="en-US" sz="24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BNs: Huge space savings!</a:t>
            </a:r>
          </a:p>
          <a:p>
            <a:pPr lvl="5">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easier to elicit local CPTs</a:t>
            </a:r>
          </a:p>
          <a:p>
            <a:pPr lvl="6">
              <a:lnSpc>
                <a:spcPct val="90000"/>
              </a:lnSpc>
            </a:pPr>
            <a:endParaRPr lang="en-US" sz="1200" dirty="0" smtClean="0">
              <a:latin typeface="Calibri"/>
              <a:ea typeface="ＭＳ Ｐゴシック" pitchFamily="34" charset="-128"/>
              <a:cs typeface="Calibri"/>
            </a:endParaRPr>
          </a:p>
          <a:p>
            <a:pPr>
              <a:lnSpc>
                <a:spcPct val="90000"/>
              </a:lnSpc>
            </a:pPr>
            <a:r>
              <a:rPr lang="en-US" sz="2400" dirty="0" smtClean="0">
                <a:latin typeface="Calibri"/>
                <a:ea typeface="ＭＳ Ｐゴシック" pitchFamily="34" charset="-128"/>
                <a:cs typeface="Calibri"/>
              </a:rPr>
              <a:t>Also faster to answer queries (coming)	</a:t>
            </a:r>
          </a:p>
          <a:p>
            <a:pPr lvl="5">
              <a:lnSpc>
                <a:spcPct val="90000"/>
              </a:lnSpc>
            </a:pPr>
            <a:endParaRPr lang="en-US" sz="1200" dirty="0" smtClean="0">
              <a:latin typeface="Calibri"/>
              <a:ea typeface="ＭＳ Ｐゴシック" pitchFamily="34" charset="-128"/>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62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62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62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38914" name="Content Placeholder 2"/>
          <p:cNvSpPr>
            <a:spLocks noGrp="1"/>
          </p:cNvSpPr>
          <p:nvPr>
            <p:ph idx="1"/>
          </p:nvPr>
        </p:nvSpPr>
        <p:spPr>
          <a:xfrm>
            <a:off x="3124200" y="1397001"/>
            <a:ext cx="8661400" cy="4729164"/>
          </a:xfrm>
        </p:spPr>
        <p:txBody>
          <a:bodyPr/>
          <a:lstStyle/>
          <a:p>
            <a:r>
              <a:rPr lang="en-US" dirty="0" smtClean="0">
                <a:ea typeface="ＭＳ Ｐゴシック" pitchFamily="34" charset="-128"/>
              </a:rPr>
              <a:t>Representation</a:t>
            </a:r>
          </a:p>
          <a:p>
            <a:pPr lvl="3"/>
            <a:endParaRPr lang="en-US" dirty="0" smtClean="0">
              <a:ea typeface="ＭＳ Ｐゴシック" pitchFamily="34" charset="-128"/>
            </a:endParaRPr>
          </a:p>
          <a:p>
            <a:r>
              <a:rPr lang="en-US" dirty="0" smtClean="0">
                <a:ea typeface="ＭＳ Ｐゴシック" pitchFamily="34" charset="-128"/>
              </a:rPr>
              <a:t>Conditional Independences</a:t>
            </a:r>
          </a:p>
          <a:p>
            <a:pPr lvl="3"/>
            <a:endParaRPr lang="en-US" dirty="0" smtClean="0">
              <a:ea typeface="ＭＳ Ｐゴシック" pitchFamily="34" charset="-128"/>
            </a:endParaRPr>
          </a:p>
          <a:p>
            <a:r>
              <a:rPr lang="en-US" dirty="0" smtClean="0">
                <a:ea typeface="ＭＳ Ｐゴシック" pitchFamily="34" charset="-128"/>
              </a:rPr>
              <a:t>Probabilistic Inference</a:t>
            </a:r>
          </a:p>
          <a:p>
            <a:pPr lvl="3"/>
            <a:endParaRPr lang="en-US"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3891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47800"/>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5"/>
          <p:cNvSpPr>
            <a:spLocks noChangeShapeType="1"/>
          </p:cNvSpPr>
          <p:nvPr/>
        </p:nvSpPr>
        <p:spPr bwMode="auto">
          <a:xfrm>
            <a:off x="7162800" y="39624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12291" name="Rectangle 2"/>
          <p:cNvSpPr>
            <a:spLocks noGrp="1" noChangeArrowheads="1"/>
          </p:cNvSpPr>
          <p:nvPr>
            <p:ph type="title"/>
          </p:nvPr>
        </p:nvSpPr>
        <p:spPr/>
        <p:txBody>
          <a:bodyPr/>
          <a:lstStyle/>
          <a:p>
            <a:pPr eaLnBrk="1" hangingPunct="1"/>
            <a:r>
              <a:rPr lang="en-US" smtClean="0">
                <a:latin typeface="Calibri"/>
                <a:cs typeface="Calibri"/>
              </a:rPr>
              <a:t>Conditional Independence</a:t>
            </a:r>
          </a:p>
        </p:txBody>
      </p:sp>
      <p:sp>
        <p:nvSpPr>
          <p:cNvPr id="1087491" name="Rectangle 3"/>
          <p:cNvSpPr>
            <a:spLocks noGrp="1" noChangeArrowheads="1"/>
          </p:cNvSpPr>
          <p:nvPr>
            <p:ph idx="1"/>
          </p:nvPr>
        </p:nvSpPr>
        <p:spPr>
          <a:xfrm>
            <a:off x="406400" y="1397001"/>
            <a:ext cx="10871200" cy="4729164"/>
          </a:xfrm>
        </p:spPr>
        <p:txBody>
          <a:bodyPr/>
          <a:lstStyle/>
          <a:p>
            <a:pPr>
              <a:lnSpc>
                <a:spcPct val="90000"/>
              </a:lnSpc>
            </a:pPr>
            <a:r>
              <a:rPr lang="en-US" dirty="0" smtClean="0">
                <a:latin typeface="Calibri"/>
                <a:cs typeface="Calibri"/>
              </a:rPr>
              <a:t>X and Y are </a:t>
            </a:r>
            <a:r>
              <a:rPr lang="en-US" dirty="0" smtClean="0">
                <a:solidFill>
                  <a:srgbClr val="CC0000"/>
                </a:solidFill>
                <a:latin typeface="Calibri"/>
                <a:cs typeface="Calibri"/>
              </a:rPr>
              <a:t>independent </a:t>
            </a:r>
            <a:r>
              <a:rPr lang="en-US" dirty="0" smtClean="0">
                <a:latin typeface="Calibri"/>
                <a:cs typeface="Calibri"/>
              </a:rPr>
              <a:t>if</a:t>
            </a:r>
          </a:p>
          <a:p>
            <a:pPr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X and Y are </a:t>
            </a:r>
            <a:r>
              <a:rPr lang="en-US" dirty="0" smtClean="0">
                <a:solidFill>
                  <a:srgbClr val="CC0000"/>
                </a:solidFill>
                <a:latin typeface="Calibri"/>
                <a:cs typeface="Calibri"/>
              </a:rPr>
              <a:t>conditionally independent</a:t>
            </a:r>
            <a:r>
              <a:rPr lang="en-US" dirty="0" smtClean="0">
                <a:latin typeface="Calibri"/>
                <a:cs typeface="Calibri"/>
              </a:rPr>
              <a:t> given Z</a:t>
            </a:r>
          </a:p>
          <a:p>
            <a:pPr lvl="1" eaLnBrk="1" hangingPunct="1">
              <a:lnSpc>
                <a:spcPct val="90000"/>
              </a:lnSpc>
            </a:pPr>
            <a:endParaRPr lang="en-US" dirty="0" smtClean="0">
              <a:latin typeface="Calibri"/>
              <a:cs typeface="Calibri"/>
            </a:endParaRPr>
          </a:p>
          <a:p>
            <a:pPr lvl="1" eaLnBrk="1" hangingPunct="1">
              <a:lnSpc>
                <a:spcPct val="90000"/>
              </a:lnSpc>
            </a:pPr>
            <a:endParaRPr lang="en-US" dirty="0" smtClean="0">
              <a:latin typeface="Calibri"/>
              <a:cs typeface="Calibri"/>
            </a:endParaRPr>
          </a:p>
          <a:p>
            <a:pPr>
              <a:lnSpc>
                <a:spcPct val="90000"/>
              </a:lnSpc>
            </a:pPr>
            <a:r>
              <a:rPr lang="en-US" dirty="0" smtClean="0">
                <a:latin typeface="Calibri"/>
                <a:cs typeface="Calibri"/>
              </a:rPr>
              <a:t>(Conditional) independence is a property of a distribution</a:t>
            </a:r>
          </a:p>
          <a:p>
            <a:pPr>
              <a:lnSpc>
                <a:spcPct val="90000"/>
              </a:lnSpc>
            </a:pPr>
            <a:endParaRPr lang="en-US" dirty="0">
              <a:latin typeface="Calibri"/>
              <a:cs typeface="Calibri"/>
            </a:endParaRPr>
          </a:p>
          <a:p>
            <a:pPr>
              <a:lnSpc>
                <a:spcPct val="90000"/>
              </a:lnSpc>
            </a:pPr>
            <a:r>
              <a:rPr lang="en-US" dirty="0" smtClean="0">
                <a:latin typeface="Calibri"/>
                <a:cs typeface="Calibri"/>
              </a:rPr>
              <a:t>Example: </a:t>
            </a:r>
          </a:p>
          <a:p>
            <a:pPr eaLnBrk="1" hangingPunct="1">
              <a:lnSpc>
                <a:spcPct val="90000"/>
              </a:lnSpc>
            </a:pPr>
            <a:endParaRPr lang="en-US" dirty="0" smtClean="0">
              <a:latin typeface="Calibri"/>
              <a:cs typeface="Calibri"/>
            </a:endParaRPr>
          </a:p>
        </p:txBody>
      </p:sp>
      <p:pic>
        <p:nvPicPr>
          <p:cNvPr id="1087492" name="Picture 4"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7239000" y="2251075"/>
            <a:ext cx="101600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87493" name="Line 5"/>
          <p:cNvSpPr>
            <a:spLocks noChangeShapeType="1"/>
          </p:cNvSpPr>
          <p:nvPr/>
        </p:nvSpPr>
        <p:spPr bwMode="auto">
          <a:xfrm>
            <a:off x="5867400" y="2362200"/>
            <a:ext cx="1066800" cy="0"/>
          </a:xfrm>
          <a:prstGeom prst="line">
            <a:avLst/>
          </a:prstGeom>
          <a:noFill/>
          <a:ln w="38100">
            <a:solidFill>
              <a:schemeClr val="tx1"/>
            </a:solidFill>
            <a:prstDash val="dash"/>
            <a:round/>
            <a:headEnd/>
            <a:tailEnd type="triangle" w="lg"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pic>
        <p:nvPicPr>
          <p:cNvPr id="11" name="Picture 10" descr="txp_fig"/>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447800" y="3810000"/>
            <a:ext cx="5537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6" name="Picture 8"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295400" y="2212975"/>
            <a:ext cx="4310063" cy="350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87497" name="Picture 9"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382000" y="38100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610600" y="4724400"/>
            <a:ext cx="4327711" cy="2885140"/>
          </a:xfrm>
          <a:prstGeom prst="rect">
            <a:avLst/>
          </a:prstGeom>
        </p:spPr>
      </p:pic>
      <p:pic>
        <p:nvPicPr>
          <p:cNvPr id="3" name="Picture 2" descr="txp_fig.pn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bwMode="auto">
          <a:xfrm>
            <a:off x="3733800" y="5638800"/>
            <a:ext cx="3469361" cy="3679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790818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latin typeface="Calibri"/>
                <a:ea typeface="ＭＳ Ｐゴシック" pitchFamily="34" charset="-128"/>
                <a:cs typeface="Calibri"/>
              </a:rPr>
              <a:t>Bayes Nets: Assumptions</a:t>
            </a:r>
          </a:p>
        </p:txBody>
      </p:sp>
      <p:sp>
        <p:nvSpPr>
          <p:cNvPr id="10243" name="Content Placeholder 2"/>
          <p:cNvSpPr>
            <a:spLocks noGrp="1"/>
          </p:cNvSpPr>
          <p:nvPr>
            <p:ph idx="1"/>
          </p:nvPr>
        </p:nvSpPr>
        <p:spPr>
          <a:xfrm>
            <a:off x="228600" y="1371600"/>
            <a:ext cx="7543800" cy="4525963"/>
          </a:xfrm>
        </p:spPr>
        <p:txBody>
          <a:bodyPr/>
          <a:lstStyle/>
          <a:p>
            <a:r>
              <a:rPr lang="en-US" sz="2400" dirty="0" smtClean="0">
                <a:latin typeface="Calibri"/>
                <a:ea typeface="ＭＳ Ｐゴシック" pitchFamily="34" charset="-128"/>
                <a:cs typeface="Calibri"/>
                <a:sym typeface="Wingdings" pitchFamily="2" charset="2"/>
              </a:rPr>
              <a:t>Assumptions we are required to make to define the Bayes net when given the graph:</a:t>
            </a:r>
          </a:p>
          <a:p>
            <a:endParaRPr lang="en-US" sz="2400" dirty="0" smtClean="0">
              <a:latin typeface="Calibri"/>
              <a:ea typeface="ＭＳ Ｐゴシック" pitchFamily="34" charset="-128"/>
              <a:cs typeface="Calibri"/>
              <a:sym typeface="Wingdings" pitchFamily="2" charset="2"/>
            </a:endParaRPr>
          </a:p>
          <a:p>
            <a:pPr lvl="2"/>
            <a:endParaRPr lang="en-US" sz="16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Beyond above </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chain rule </a:t>
            </a:r>
            <a:r>
              <a:rPr lang="en-US" altLang="ja-JP" sz="1800" dirty="0" smtClean="0">
                <a:latin typeface="Calibri"/>
                <a:ea typeface="ＭＳ Ｐゴシック" pitchFamily="34" charset="-128"/>
                <a:cs typeface="Calibri"/>
                <a:sym typeface="Wingdings" pitchFamily="2" charset="2"/>
              </a:rPr>
              <a:t> </a:t>
            </a:r>
            <a:r>
              <a:rPr lang="en-US" altLang="ja-JP" sz="2400" dirty="0" smtClean="0">
                <a:latin typeface="Calibri"/>
                <a:ea typeface="ＭＳ Ｐゴシック" pitchFamily="34" charset="-128"/>
                <a:cs typeface="Calibri"/>
                <a:sym typeface="Wingdings" pitchFamily="2" charset="2"/>
              </a:rPr>
              <a:t>Bayes net</a:t>
            </a:r>
            <a:r>
              <a:rPr lang="en-US" altLang="en-US" sz="2400" dirty="0" smtClean="0">
                <a:latin typeface="Calibri"/>
                <a:ea typeface="ＭＳ Ｐゴシック" pitchFamily="34" charset="-128"/>
                <a:cs typeface="Calibri"/>
                <a:sym typeface="Wingdings" pitchFamily="2" charset="2"/>
              </a:rPr>
              <a:t>”</a:t>
            </a:r>
            <a:r>
              <a:rPr lang="en-US" altLang="ja-JP" sz="2400" dirty="0" smtClean="0">
                <a:latin typeface="Calibri"/>
                <a:ea typeface="ＭＳ Ｐゴシック" pitchFamily="34" charset="-128"/>
                <a:cs typeface="Calibri"/>
                <a:sym typeface="Wingdings" pitchFamily="2" charset="2"/>
              </a:rPr>
              <a:t> conditional independence assumptions </a:t>
            </a:r>
          </a:p>
          <a:p>
            <a:pPr lvl="6"/>
            <a:endParaRPr lang="en-US" altLang="ja-JP"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Often additional conditional independences</a:t>
            </a:r>
          </a:p>
          <a:p>
            <a:pPr lvl="7"/>
            <a:endParaRPr lang="en-US" sz="1200" dirty="0" smtClean="0">
              <a:latin typeface="Calibri"/>
              <a:ea typeface="ＭＳ Ｐゴシック" pitchFamily="34" charset="-128"/>
              <a:cs typeface="Calibri"/>
              <a:sym typeface="Wingdings" pitchFamily="2" charset="2"/>
            </a:endParaRPr>
          </a:p>
          <a:p>
            <a:pPr lvl="1"/>
            <a:r>
              <a:rPr lang="en-US" sz="2000" dirty="0" smtClean="0">
                <a:latin typeface="Calibri"/>
                <a:ea typeface="ＭＳ Ｐゴシック" pitchFamily="34" charset="-128"/>
                <a:cs typeface="Calibri"/>
                <a:sym typeface="Wingdings" pitchFamily="2" charset="2"/>
              </a:rPr>
              <a:t>They can be read off the graph</a:t>
            </a:r>
          </a:p>
          <a:p>
            <a:pPr lvl="4"/>
            <a:endParaRPr lang="en-US" sz="1200" dirty="0" smtClean="0">
              <a:latin typeface="Calibri"/>
              <a:ea typeface="ＭＳ Ｐゴシック" pitchFamily="34" charset="-128"/>
              <a:cs typeface="Calibri"/>
              <a:sym typeface="Wingdings" pitchFamily="2" charset="2"/>
            </a:endParaRPr>
          </a:p>
          <a:p>
            <a:r>
              <a:rPr lang="en-US" sz="2400" dirty="0" smtClean="0">
                <a:latin typeface="Calibri"/>
                <a:ea typeface="ＭＳ Ｐゴシック" pitchFamily="34" charset="-128"/>
                <a:cs typeface="Calibri"/>
                <a:sym typeface="Wingdings" pitchFamily="2" charset="2"/>
              </a:rPr>
              <a:t>Important for modeling: understand assumptions made when choosing a Bayes net graph</a:t>
            </a:r>
            <a:endParaRPr lang="en-US" sz="2400" dirty="0" smtClean="0">
              <a:latin typeface="Calibri"/>
              <a:ea typeface="ＭＳ Ｐゴシック" pitchFamily="34" charset="-128"/>
              <a:cs typeface="Calibri"/>
            </a:endParaRPr>
          </a:p>
        </p:txBody>
      </p:sp>
      <p:pic>
        <p:nvPicPr>
          <p:cNvPr id="1024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4756150" cy="29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0" y="1752600"/>
            <a:ext cx="4859973" cy="4042573"/>
          </a:xfrm>
          <a:prstGeom prst="rect">
            <a:avLst/>
          </a:prstGeom>
        </p:spPr>
      </p:pic>
    </p:spTree>
    <p:extLst>
      <p:ext uri="{BB962C8B-B14F-4D97-AF65-F5344CB8AC3E}">
        <p14:creationId xmlns:p14="http://schemas.microsoft.com/office/powerpoint/2010/main" val="2068649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r>
              <a:rPr lang="en-US" smtClean="0">
                <a:latin typeface="Calibri"/>
                <a:ea typeface="ＭＳ Ｐゴシック" pitchFamily="34" charset="-128"/>
                <a:cs typeface="Calibri"/>
              </a:rPr>
              <a:t>Example</a:t>
            </a:r>
          </a:p>
        </p:txBody>
      </p:sp>
      <p:sp>
        <p:nvSpPr>
          <p:cNvPr id="50178" name="Content Placeholder 2"/>
          <p:cNvSpPr>
            <a:spLocks noGrp="1"/>
          </p:cNvSpPr>
          <p:nvPr>
            <p:ph idx="1"/>
          </p:nvPr>
        </p:nvSpPr>
        <p:spPr>
          <a:xfrm>
            <a:off x="457200" y="2636837"/>
            <a:ext cx="10972800" cy="3382963"/>
          </a:xfrm>
        </p:spPr>
        <p:txBody>
          <a:bodyPr/>
          <a:lstStyle/>
          <a:p>
            <a:r>
              <a:rPr lang="en-US" sz="2400" dirty="0" smtClean="0">
                <a:latin typeface="Calibri"/>
                <a:ea typeface="ＭＳ Ｐゴシック" pitchFamily="34" charset="-128"/>
                <a:cs typeface="Calibri"/>
              </a:rPr>
              <a:t>Conditional independence assumptions directly from simplifications in chain rule:</a:t>
            </a: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endParaRPr lang="en-US" sz="24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Additional implied conditional independence assumptions?</a:t>
            </a:r>
          </a:p>
        </p:txBody>
      </p:sp>
      <p:grpSp>
        <p:nvGrpSpPr>
          <p:cNvPr id="2" name="Group 1"/>
          <p:cNvGrpSpPr/>
          <p:nvPr/>
        </p:nvGrpSpPr>
        <p:grpSpPr>
          <a:xfrm>
            <a:off x="3257550" y="1524000"/>
            <a:ext cx="5657850" cy="838200"/>
            <a:chOff x="3962400" y="1676400"/>
            <a:chExt cx="4114800" cy="609600"/>
          </a:xfrm>
        </p:grpSpPr>
        <p:sp>
          <p:nvSpPr>
            <p:cNvPr id="5" name="Oval 4"/>
            <p:cNvSpPr>
              <a:spLocks noChangeArrowheads="1"/>
            </p:cNvSpPr>
            <p:nvPr/>
          </p:nvSpPr>
          <p:spPr bwMode="auto">
            <a:xfrm>
              <a:off x="39624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6" name="Oval 5"/>
            <p:cNvSpPr>
              <a:spLocks noChangeArrowheads="1"/>
            </p:cNvSpPr>
            <p:nvPr/>
          </p:nvSpPr>
          <p:spPr bwMode="auto">
            <a:xfrm>
              <a:off x="5181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7" name="Oval 6"/>
            <p:cNvSpPr>
              <a:spLocks noChangeArrowheads="1"/>
            </p:cNvSpPr>
            <p:nvPr/>
          </p:nvSpPr>
          <p:spPr bwMode="auto">
            <a:xfrm>
              <a:off x="6324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8" name="AutoShape 7"/>
            <p:cNvCxnSpPr>
              <a:cxnSpLocks noChangeShapeType="1"/>
              <a:stCxn id="5" idx="6"/>
              <a:endCxn id="6" idx="2"/>
            </p:cNvCxnSpPr>
            <p:nvPr/>
          </p:nvCxnSpPr>
          <p:spPr bwMode="auto">
            <a:xfrm>
              <a:off x="4586288" y="1981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 name="AutoShape 8"/>
            <p:cNvCxnSpPr>
              <a:cxnSpLocks noChangeShapeType="1"/>
              <a:stCxn id="6" idx="6"/>
              <a:endCxn id="7" idx="2"/>
            </p:cNvCxnSpPr>
            <p:nvPr/>
          </p:nvCxnSpPr>
          <p:spPr bwMode="auto">
            <a:xfrm>
              <a:off x="5805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0" name="Oval 9"/>
            <p:cNvSpPr>
              <a:spLocks noChangeArrowheads="1"/>
            </p:cNvSpPr>
            <p:nvPr/>
          </p:nvSpPr>
          <p:spPr bwMode="auto">
            <a:xfrm>
              <a:off x="7467600" y="1676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W</a:t>
              </a:r>
            </a:p>
          </p:txBody>
        </p:sp>
        <p:cxnSp>
          <p:nvCxnSpPr>
            <p:cNvPr id="11" name="AutoShape 8"/>
            <p:cNvCxnSpPr>
              <a:cxnSpLocks noChangeShapeType="1"/>
              <a:endCxn id="10" idx="2"/>
            </p:cNvCxnSpPr>
            <p:nvPr/>
          </p:nvCxnSpPr>
          <p:spPr bwMode="auto">
            <a:xfrm>
              <a:off x="6948488" y="1981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latin typeface="Calibri"/>
                <a:cs typeface="Calibri"/>
              </a:rPr>
              <a:t>Independence in a BN</a:t>
            </a:r>
          </a:p>
        </p:txBody>
      </p:sp>
      <p:sp>
        <p:nvSpPr>
          <p:cNvPr id="1088515" name="Rectangle 3"/>
          <p:cNvSpPr>
            <a:spLocks noGrp="1" noChangeArrowheads="1"/>
          </p:cNvSpPr>
          <p:nvPr>
            <p:ph idx="1"/>
          </p:nvPr>
        </p:nvSpPr>
        <p:spPr>
          <a:xfrm>
            <a:off x="1905000" y="1524000"/>
            <a:ext cx="9601200" cy="4800600"/>
          </a:xfrm>
        </p:spPr>
        <p:txBody>
          <a:bodyPr/>
          <a:lstStyle/>
          <a:p>
            <a:pPr eaLnBrk="1" hangingPunct="1">
              <a:lnSpc>
                <a:spcPct val="90000"/>
              </a:lnSpc>
            </a:pPr>
            <a:r>
              <a:rPr lang="en-US" sz="2800" dirty="0" smtClean="0">
                <a:latin typeface="Calibri"/>
                <a:cs typeface="Calibri"/>
              </a:rPr>
              <a:t>Important question about a BN:</a:t>
            </a:r>
          </a:p>
          <a:p>
            <a:pPr lvl="1" eaLnBrk="1" hangingPunct="1">
              <a:lnSpc>
                <a:spcPct val="90000"/>
              </a:lnSpc>
            </a:pPr>
            <a:r>
              <a:rPr lang="en-US" sz="2400" dirty="0" smtClean="0">
                <a:latin typeface="Calibri"/>
                <a:cs typeface="Calibri"/>
              </a:rPr>
              <a:t>Are two nodes independent given certain evidence?</a:t>
            </a:r>
          </a:p>
          <a:p>
            <a:pPr lvl="1" eaLnBrk="1" hangingPunct="1">
              <a:lnSpc>
                <a:spcPct val="90000"/>
              </a:lnSpc>
            </a:pPr>
            <a:r>
              <a:rPr lang="en-US" sz="2400" dirty="0" smtClean="0">
                <a:latin typeface="Calibri"/>
                <a:cs typeface="Calibri"/>
              </a:rPr>
              <a:t>If yes, can prove using algebra </a:t>
            </a:r>
            <a:r>
              <a:rPr lang="en-US" sz="2400" dirty="0" smtClean="0">
                <a:latin typeface="Calibri"/>
                <a:cs typeface="Calibri"/>
              </a:rPr>
              <a:t>(sometimes tedious)</a:t>
            </a:r>
            <a:endParaRPr lang="en-US" sz="2400" dirty="0" smtClean="0">
              <a:latin typeface="Calibri"/>
              <a:cs typeface="Calibri"/>
            </a:endParaRPr>
          </a:p>
          <a:p>
            <a:pPr lvl="1" eaLnBrk="1" hangingPunct="1">
              <a:lnSpc>
                <a:spcPct val="90000"/>
              </a:lnSpc>
            </a:pPr>
            <a:r>
              <a:rPr lang="en-US" sz="2400" dirty="0" smtClean="0">
                <a:latin typeface="Calibri"/>
                <a:cs typeface="Calibri"/>
              </a:rPr>
              <a:t>If no, can prove with a counter example</a:t>
            </a:r>
          </a:p>
          <a:p>
            <a:pPr lvl="1" eaLnBrk="1" hangingPunct="1">
              <a:lnSpc>
                <a:spcPct val="90000"/>
              </a:lnSpc>
            </a:pPr>
            <a:r>
              <a:rPr lang="en-US" sz="2400" dirty="0" smtClean="0">
                <a:latin typeface="Calibri"/>
                <a:cs typeface="Calibri"/>
              </a:rPr>
              <a:t>Example:</a:t>
            </a: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endParaRPr lang="en-US" sz="2400" dirty="0" smtClean="0">
              <a:latin typeface="Calibri"/>
              <a:cs typeface="Calibri"/>
            </a:endParaRPr>
          </a:p>
          <a:p>
            <a:pPr lvl="1" eaLnBrk="1" hangingPunct="1">
              <a:lnSpc>
                <a:spcPct val="90000"/>
              </a:lnSpc>
            </a:pPr>
            <a:r>
              <a:rPr lang="en-US" sz="2400" dirty="0" smtClean="0">
                <a:latin typeface="Calibri"/>
                <a:cs typeface="Calibri"/>
              </a:rPr>
              <a:t>Question: are X and Z necessarily independent?</a:t>
            </a:r>
          </a:p>
          <a:p>
            <a:pPr lvl="2" eaLnBrk="1" hangingPunct="1">
              <a:lnSpc>
                <a:spcPct val="90000"/>
              </a:lnSpc>
            </a:pPr>
            <a:r>
              <a:rPr lang="en-US" sz="2000" dirty="0" smtClean="0">
                <a:latin typeface="Calibri"/>
                <a:cs typeface="Calibri"/>
              </a:rPr>
              <a:t>Answer: no.  Example: low pressure causes rain, which causes traffic.</a:t>
            </a:r>
          </a:p>
          <a:p>
            <a:pPr lvl="2" eaLnBrk="1" hangingPunct="1">
              <a:lnSpc>
                <a:spcPct val="90000"/>
              </a:lnSpc>
            </a:pPr>
            <a:r>
              <a:rPr lang="en-US" sz="2000" dirty="0" smtClean="0">
                <a:latin typeface="Calibri"/>
                <a:cs typeface="Calibri"/>
              </a:rPr>
              <a:t>X can influence Z, Z can influence X (via Y)</a:t>
            </a:r>
          </a:p>
          <a:p>
            <a:pPr lvl="2" eaLnBrk="1" hangingPunct="1">
              <a:lnSpc>
                <a:spcPct val="90000"/>
              </a:lnSpc>
            </a:pPr>
            <a:r>
              <a:rPr lang="en-US" sz="2000" dirty="0" smtClean="0">
                <a:latin typeface="Calibri"/>
                <a:cs typeface="Calibri"/>
              </a:rPr>
              <a:t>Addendum: they </a:t>
            </a:r>
            <a:r>
              <a:rPr lang="en-US" sz="2000" i="1" dirty="0" smtClean="0">
                <a:latin typeface="Calibri"/>
                <a:cs typeface="Calibri"/>
              </a:rPr>
              <a:t>could </a:t>
            </a:r>
            <a:r>
              <a:rPr lang="en-US" sz="2000" dirty="0" smtClean="0">
                <a:latin typeface="Calibri"/>
                <a:cs typeface="Calibri"/>
              </a:rPr>
              <a:t>be independent: how?</a:t>
            </a:r>
          </a:p>
        </p:txBody>
      </p:sp>
      <p:sp>
        <p:nvSpPr>
          <p:cNvPr id="1088516" name="Oval 4"/>
          <p:cNvSpPr>
            <a:spLocks noChangeArrowheads="1"/>
          </p:cNvSpPr>
          <p:nvPr/>
        </p:nvSpPr>
        <p:spPr bwMode="auto">
          <a:xfrm>
            <a:off x="44958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X</a:t>
            </a:r>
          </a:p>
        </p:txBody>
      </p:sp>
      <p:sp>
        <p:nvSpPr>
          <p:cNvPr id="1088517" name="Oval 5"/>
          <p:cNvSpPr>
            <a:spLocks noChangeArrowheads="1"/>
          </p:cNvSpPr>
          <p:nvPr/>
        </p:nvSpPr>
        <p:spPr bwMode="auto">
          <a:xfrm>
            <a:off x="5715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Y</a:t>
            </a:r>
          </a:p>
        </p:txBody>
      </p:sp>
      <p:sp>
        <p:nvSpPr>
          <p:cNvPr id="1088518" name="Oval 6"/>
          <p:cNvSpPr>
            <a:spLocks noChangeArrowheads="1"/>
          </p:cNvSpPr>
          <p:nvPr/>
        </p:nvSpPr>
        <p:spPr bwMode="auto">
          <a:xfrm>
            <a:off x="6858000" y="3835400"/>
            <a:ext cx="609600" cy="609600"/>
          </a:xfrm>
          <a:prstGeom prst="ellipse">
            <a:avLst/>
          </a:prstGeom>
          <a:solidFill>
            <a:schemeClr val="bg1"/>
          </a:solidFill>
          <a:ln w="28575">
            <a:solidFill>
              <a:schemeClr val="tx1"/>
            </a:solidFill>
            <a:round/>
            <a:headEnd/>
            <a:tailEnd/>
          </a:ln>
        </p:spPr>
        <p:txBody>
          <a:bodyPr wrap="none" anchor="ctr"/>
          <a:lstStyle/>
          <a:p>
            <a:pPr algn="ctr"/>
            <a:r>
              <a:rPr lang="en-US" sz="2800">
                <a:latin typeface="Calibri"/>
                <a:cs typeface="Calibri"/>
              </a:rPr>
              <a:t>Z</a:t>
            </a:r>
          </a:p>
        </p:txBody>
      </p:sp>
      <p:cxnSp>
        <p:nvCxnSpPr>
          <p:cNvPr id="1088519" name="AutoShape 7"/>
          <p:cNvCxnSpPr>
            <a:cxnSpLocks noChangeShapeType="1"/>
            <a:stCxn id="1088516" idx="6"/>
            <a:endCxn id="1088517" idx="2"/>
          </p:cNvCxnSpPr>
          <p:nvPr/>
        </p:nvCxnSpPr>
        <p:spPr bwMode="auto">
          <a:xfrm>
            <a:off x="5119687" y="4140200"/>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88520" name="AutoShape 8"/>
          <p:cNvCxnSpPr>
            <a:cxnSpLocks noChangeShapeType="1"/>
            <a:stCxn id="1088517" idx="6"/>
            <a:endCxn id="1088518" idx="2"/>
          </p:cNvCxnSpPr>
          <p:nvPr/>
        </p:nvCxnSpPr>
        <p:spPr bwMode="auto">
          <a:xfrm>
            <a:off x="6338887" y="4140200"/>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91431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8515">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85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85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85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85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85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88515">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8851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8515">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885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6" grpId="0" animBg="1"/>
      <p:bldP spid="1088517" grpId="0" animBg="1"/>
      <p:bldP spid="10885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ea typeface="ＭＳ Ｐゴシック" pitchFamily="34" charset="-128"/>
              </a:rPr>
              <a:t>D-separation: Outline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95400"/>
            <a:ext cx="6733473" cy="4971531"/>
          </a:xfrm>
          <a:prstGeom prst="rect">
            <a:avLst/>
          </a:prstGeom>
        </p:spPr>
      </p:pic>
    </p:spTree>
    <p:extLst>
      <p:ext uri="{BB962C8B-B14F-4D97-AF65-F5344CB8AC3E}">
        <p14:creationId xmlns:p14="http://schemas.microsoft.com/office/powerpoint/2010/main" val="229763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2286000"/>
            <a:ext cx="4277676" cy="3527981"/>
          </a:xfrm>
          <a:prstGeom prst="rect">
            <a:avLst/>
          </a:prstGeom>
        </p:spPr>
      </p:pic>
      <p:sp>
        <p:nvSpPr>
          <p:cNvPr id="5122" name="Rectangle 5"/>
          <p:cNvSpPr>
            <a:spLocks noGrp="1" noChangeArrowheads="1"/>
          </p:cNvSpPr>
          <p:nvPr>
            <p:ph type="ctrTitle"/>
          </p:nvPr>
        </p:nvSpPr>
        <p:spPr>
          <a:xfrm>
            <a:off x="0" y="279403"/>
            <a:ext cx="12192000" cy="1470025"/>
          </a:xfrm>
        </p:spPr>
        <p:txBody>
          <a:bodyPr/>
          <a:lstStyle/>
          <a:p>
            <a:r>
              <a:rPr lang="en-US" dirty="0"/>
              <a:t>Bayes’ </a:t>
            </a:r>
            <a:r>
              <a:rPr lang="en-US" dirty="0" smtClean="0"/>
              <a:t>Nets</a:t>
            </a:r>
            <a:r>
              <a:rPr lang="en-US" dirty="0"/>
              <a:t> </a:t>
            </a:r>
            <a:r>
              <a:rPr lang="en-US" dirty="0" smtClean="0"/>
              <a:t>part 2</a:t>
            </a:r>
            <a:endParaRPr lang="en-US"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7" name="Text Box 8"/>
          <p:cNvSpPr txBox="1">
            <a:spLocks noChangeArrowheads="1"/>
          </p:cNvSpPr>
          <p:nvPr/>
        </p:nvSpPr>
        <p:spPr bwMode="auto">
          <a:xfrm>
            <a:off x="0" y="6003922"/>
            <a:ext cx="12192000" cy="761745"/>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smtClean="0">
                <a:latin typeface="Calibri"/>
                <a:cs typeface="Calibri"/>
              </a:rPr>
              <a:t>Slides courtesy of </a:t>
            </a:r>
            <a:r>
              <a:rPr lang="en-US" sz="2400" dirty="0" smtClean="0">
                <a:latin typeface="Calibri"/>
                <a:cs typeface="Calibri"/>
              </a:rPr>
              <a:t>Dan Klein and Pieter Abbeel --- University of California, Berkeley</a:t>
            </a:r>
          </a:p>
          <a:p>
            <a:pPr algn="ctr">
              <a:spcBef>
                <a:spcPct val="50000"/>
              </a:spcBef>
            </a:pPr>
            <a:r>
              <a:rPr lang="en-US" sz="1400" dirty="0" smtClean="0">
                <a:latin typeface="Calibri"/>
                <a:cs typeface="Calibri"/>
              </a:rPr>
              <a:t>[These slides were created by Dan Klein and Pieter Abbeel for CS188 Intro to AI at UC Berkeley.  All CS188 materials are available at http://</a:t>
            </a:r>
            <a:r>
              <a:rPr lang="en-US" sz="1400" dirty="0" err="1" smtClean="0">
                <a:latin typeface="Calibri"/>
                <a:cs typeface="Calibri"/>
              </a:rPr>
              <a:t>ai.berkeley.edu</a:t>
            </a:r>
            <a:r>
              <a:rPr lang="en-US" sz="1400" dirty="0" smtClean="0">
                <a:latin typeface="Calibri"/>
                <a:cs typeface="Calibri"/>
              </a:rPr>
              <a:t>.]</a:t>
            </a:r>
            <a:endParaRPr lang="en-US" sz="1400" dirty="0">
              <a:latin typeface="Calibri"/>
              <a:cs typeface="Calibri"/>
            </a:endParaRPr>
          </a:p>
        </p:txBody>
      </p:sp>
    </p:spTree>
    <p:extLst>
      <p:ext uri="{BB962C8B-B14F-4D97-AF65-F5344CB8AC3E}">
        <p14:creationId xmlns:p14="http://schemas.microsoft.com/office/powerpoint/2010/main" val="2493298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998537"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281"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a:latin typeface="Calibri"/>
                <a:ea typeface="ＭＳ Ｐゴシック" pitchFamily="34" charset="-128"/>
                <a:cs typeface="Calibri"/>
              </a:rPr>
              <a:t>G</a:t>
            </a:r>
            <a:r>
              <a:rPr lang="en-US" sz="2400" dirty="0" smtClean="0">
                <a:latin typeface="Calibri"/>
                <a:ea typeface="ＭＳ Ｐゴシック" pitchFamily="34" charset="-128"/>
                <a:cs typeface="Calibri"/>
              </a:rPr>
              <a:t>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Low pressure causes rain causes traffic,</a:t>
            </a:r>
          </a:p>
          <a:p>
            <a:pPr marL="914353" lvl="2" indent="0">
              <a:lnSpc>
                <a:spcPct val="80000"/>
              </a:lnSpc>
              <a:buNone/>
            </a:pPr>
            <a:r>
              <a:rPr lang="en-US" sz="2000" dirty="0">
                <a:latin typeface="Calibri"/>
                <a:cs typeface="Calibri"/>
              </a:rPr>
              <a:t> </a:t>
            </a:r>
            <a:r>
              <a:rPr lang="en-US" sz="2000" dirty="0" smtClean="0">
                <a:latin typeface="Calibri"/>
                <a:cs typeface="Calibri"/>
              </a:rPr>
              <a:t>   high pressure causes no rain causes no </a:t>
            </a:r>
          </a:p>
          <a:p>
            <a:pPr marL="914353" lvl="2" indent="0">
              <a:lnSpc>
                <a:spcPct val="80000"/>
              </a:lnSpc>
              <a:buNone/>
            </a:pPr>
            <a:r>
              <a:rPr lang="en-US" sz="2000" dirty="0">
                <a:latin typeface="Calibri"/>
                <a:cs typeface="Calibri"/>
              </a:rPr>
              <a:t> </a:t>
            </a:r>
            <a:r>
              <a:rPr lang="en-US" sz="2000" dirty="0" smtClean="0">
                <a:latin typeface="Calibri"/>
                <a:cs typeface="Calibri"/>
              </a:rPr>
              <a:t>   traffic</a:t>
            </a:r>
          </a:p>
          <a:p>
            <a:pPr lvl="2">
              <a:lnSpc>
                <a:spcPct val="80000"/>
              </a:lnSpc>
            </a:pPr>
            <a:endParaRPr lang="en-US" sz="1600" dirty="0" smtClean="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smtClean="0">
                <a:latin typeface="Calibri"/>
                <a:cs typeface="Calibri"/>
              </a:rPr>
              <a:t>    P( +y | +x ) = 1, P( -y | - x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Causal Chains</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causal chain</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54280" name="Picture 9"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5486400"/>
            <a:ext cx="4335463" cy="312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653" y="2057400"/>
            <a:ext cx="5561146" cy="2438400"/>
          </a:xfrm>
          <a:prstGeom prst="rect">
            <a:avLst/>
          </a:prstGeom>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cs typeface="Calibri"/>
              </a:rPr>
              <a:t>Guaranteed X </a:t>
            </a:r>
            <a:r>
              <a:rPr lang="en-US" sz="2400" dirty="0">
                <a:latin typeface="Calibri"/>
                <a:cs typeface="Calibri"/>
              </a:rPr>
              <a:t>independent of Z given Y?</a:t>
            </a: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1">
              <a:lnSpc>
                <a:spcPct val="80000"/>
              </a:lnSpc>
            </a:pPr>
            <a:endParaRPr lang="en-US" sz="2400" dirty="0" smtClean="0">
              <a:solidFill>
                <a:srgbClr val="CC0000"/>
              </a:solidFill>
              <a:latin typeface="Calibri"/>
              <a:cs typeface="Calibri"/>
            </a:endParaRPr>
          </a:p>
          <a:p>
            <a:pPr lvl="5">
              <a:lnSpc>
                <a:spcPct val="80000"/>
              </a:lnSpc>
            </a:pPr>
            <a:endParaRPr lang="en-US" sz="1600" dirty="0" smtClean="0">
              <a:solidFill>
                <a:srgbClr val="CC0000"/>
              </a:solidFill>
              <a:latin typeface="Calibri"/>
              <a:cs typeface="Calibri"/>
            </a:endParaRPr>
          </a:p>
          <a:p>
            <a:pPr lvl="1">
              <a:lnSpc>
                <a:spcPct val="80000"/>
              </a:lnSpc>
            </a:pPr>
            <a:r>
              <a:rPr lang="en-US" sz="2400" dirty="0" smtClean="0">
                <a:solidFill>
                  <a:srgbClr val="CC0000"/>
                </a:solidFill>
                <a:latin typeface="Calibri"/>
                <a:cs typeface="Calibri"/>
              </a:rPr>
              <a:t>Evidence </a:t>
            </a:r>
            <a:r>
              <a:rPr lang="en-US" sz="2400" dirty="0">
                <a:solidFill>
                  <a:srgbClr val="CC0000"/>
                </a:solidFill>
                <a:latin typeface="Calibri"/>
                <a:cs typeface="Calibri"/>
              </a:rPr>
              <a:t>along the chain </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blocks</a:t>
            </a:r>
            <a:r>
              <a:rPr lang="ja-JP" altLang="en-US" sz="2400" dirty="0">
                <a:solidFill>
                  <a:srgbClr val="CC0000"/>
                </a:solidFill>
                <a:latin typeface="Calibri"/>
                <a:cs typeface="Calibri"/>
              </a:rPr>
              <a:t>”</a:t>
            </a:r>
            <a:r>
              <a:rPr lang="en-US" altLang="ja-JP" sz="2400" dirty="0">
                <a:solidFill>
                  <a:srgbClr val="CC0000"/>
                </a:solidFill>
                <a:latin typeface="Calibri"/>
                <a:cs typeface="Calibri"/>
              </a:rPr>
              <a:t> the influence</a:t>
            </a:r>
            <a:endParaRPr lang="en-US" sz="2400" dirty="0">
              <a:solidFill>
                <a:srgbClr val="CC0000"/>
              </a:solidFill>
              <a:latin typeface="Calibri"/>
              <a:cs typeface="Calibri"/>
            </a:endParaRPr>
          </a:p>
        </p:txBody>
      </p:sp>
      <p:pic>
        <p:nvPicPr>
          <p:cNvPr id="8" name="Picture 10"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086600" y="23622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1"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8458200" y="3429000"/>
            <a:ext cx="29845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Box 13"/>
          <p:cNvSpPr txBox="1">
            <a:spLocks noChangeArrowheads="1"/>
          </p:cNvSpPr>
          <p:nvPr/>
        </p:nvSpPr>
        <p:spPr bwMode="auto">
          <a:xfrm>
            <a:off x="8458200" y="51054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sp>
        <p:nvSpPr>
          <p:cNvPr id="12" name="Text Box 14"/>
          <p:cNvSpPr txBox="1">
            <a:spLocks noChangeArrowheads="1"/>
          </p:cNvSpPr>
          <p:nvPr/>
        </p:nvSpPr>
        <p:spPr bwMode="auto">
          <a:xfrm>
            <a:off x="762000" y="4583668"/>
            <a:ext cx="54864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Low </a:t>
            </a:r>
            <a:r>
              <a:rPr lang="en-US" sz="1800" dirty="0" smtClean="0">
                <a:latin typeface="Calibri"/>
                <a:cs typeface="Calibri"/>
              </a:rPr>
              <a:t>pressure          Y</a:t>
            </a:r>
            <a:r>
              <a:rPr lang="en-US" sz="1800" dirty="0">
                <a:latin typeface="Calibri"/>
                <a:cs typeface="Calibri"/>
              </a:rPr>
              <a:t>: </a:t>
            </a:r>
            <a:r>
              <a:rPr lang="en-US" sz="1800" dirty="0" smtClean="0">
                <a:latin typeface="Calibri"/>
                <a:cs typeface="Calibri"/>
              </a:rPr>
              <a:t>Rain                          Z</a:t>
            </a:r>
            <a:r>
              <a:rPr lang="en-US" sz="1800" dirty="0">
                <a:latin typeface="Calibri"/>
                <a:cs typeface="Calibri"/>
              </a:rPr>
              <a:t>: Traffic</a:t>
            </a:r>
          </a:p>
        </p:txBody>
      </p:sp>
    </p:spTree>
    <p:extLst>
      <p:ext uri="{BB962C8B-B14F-4D97-AF65-F5344CB8AC3E}">
        <p14:creationId xmlns:p14="http://schemas.microsoft.com/office/powerpoint/2010/main" val="174003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pic>
        <p:nvPicPr>
          <p:cNvPr id="4" name="Picture 3" descr="txp_fig.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independent of Z ?  </a:t>
            </a:r>
            <a:r>
              <a:rPr lang="en-US" sz="2400" i="1" dirty="0" smtClean="0">
                <a:solidFill>
                  <a:srgbClr val="FF0000"/>
                </a:solidFill>
                <a:latin typeface="Calibri"/>
                <a:ea typeface="ＭＳ Ｐゴシック" pitchFamily="34" charset="-128"/>
                <a:cs typeface="Calibri"/>
              </a:rPr>
              <a:t> No!</a:t>
            </a:r>
          </a:p>
          <a:p>
            <a:pPr lvl="4">
              <a:lnSpc>
                <a:spcPct val="80000"/>
              </a:lnSpc>
            </a:pPr>
            <a:endParaRPr lang="en-US" dirty="0" smtClean="0">
              <a:latin typeface="Calibri"/>
              <a:cs typeface="Calibri"/>
            </a:endParaRPr>
          </a:p>
          <a:p>
            <a:pPr lvl="1">
              <a:lnSpc>
                <a:spcPct val="80000"/>
              </a:lnSpc>
            </a:pPr>
            <a:r>
              <a:rPr lang="en-US" sz="2000" dirty="0" smtClean="0">
                <a:latin typeface="Calibri"/>
                <a:cs typeface="Calibri"/>
              </a:rPr>
              <a:t>One example set of CPTs for which X is not independent of Z is sufficient to show this independence is not guaranteed.</a:t>
            </a:r>
          </a:p>
          <a:p>
            <a:pPr lvl="2">
              <a:lnSpc>
                <a:spcPct val="80000"/>
              </a:lnSpc>
            </a:pPr>
            <a:endParaRPr lang="en-US" sz="2000" dirty="0" smtClean="0">
              <a:latin typeface="Calibri"/>
              <a:cs typeface="Calibri"/>
            </a:endParaRPr>
          </a:p>
          <a:p>
            <a:pPr lvl="1">
              <a:lnSpc>
                <a:spcPct val="80000"/>
              </a:lnSpc>
            </a:pPr>
            <a:r>
              <a:rPr lang="en-US" sz="2000" dirty="0" smtClean="0">
                <a:latin typeface="Calibri"/>
                <a:cs typeface="Calibri"/>
              </a:rPr>
              <a:t>Example:</a:t>
            </a:r>
          </a:p>
          <a:p>
            <a:pPr lvl="6">
              <a:lnSpc>
                <a:spcPct val="80000"/>
              </a:lnSpc>
            </a:pPr>
            <a:endParaRPr lang="en-US" sz="1200" dirty="0" smtClean="0">
              <a:latin typeface="Calibri"/>
              <a:cs typeface="Calibri"/>
            </a:endParaRPr>
          </a:p>
          <a:p>
            <a:pPr lvl="2">
              <a:lnSpc>
                <a:spcPct val="80000"/>
              </a:lnSpc>
            </a:pPr>
            <a:r>
              <a:rPr lang="en-US" sz="2000" dirty="0" smtClean="0">
                <a:latin typeface="Calibri"/>
                <a:cs typeface="Calibri"/>
              </a:rPr>
              <a:t>Project due causes both forums busy </a:t>
            </a:r>
          </a:p>
          <a:p>
            <a:pPr marL="914353" lvl="2" indent="0">
              <a:lnSpc>
                <a:spcPct val="80000"/>
              </a:lnSpc>
              <a:buNone/>
            </a:pPr>
            <a:r>
              <a:rPr lang="en-US" sz="2000" dirty="0">
                <a:latin typeface="Calibri"/>
                <a:cs typeface="Calibri"/>
              </a:rPr>
              <a:t>	</a:t>
            </a:r>
            <a:r>
              <a:rPr lang="en-US" sz="2000" dirty="0" smtClean="0">
                <a:latin typeface="Calibri"/>
                <a:cs typeface="Calibri"/>
              </a:rPr>
              <a:t>    and </a:t>
            </a:r>
            <a:r>
              <a:rPr lang="en-US" sz="2000" dirty="0" smtClean="0">
                <a:latin typeface="Calibri"/>
                <a:cs typeface="Calibri"/>
              </a:rPr>
              <a:t>office hours to be full </a:t>
            </a:r>
            <a:endParaRPr lang="en-US" sz="2000" dirty="0" smtClean="0">
              <a:latin typeface="Calibri"/>
              <a:cs typeface="Calibri"/>
            </a:endParaRPr>
          </a:p>
          <a:p>
            <a:pPr lvl="2">
              <a:lnSpc>
                <a:spcPct val="80000"/>
              </a:lnSpc>
            </a:pPr>
            <a:endParaRPr lang="en-US" sz="2000" dirty="0">
              <a:latin typeface="Calibri"/>
              <a:cs typeface="Calibri"/>
            </a:endParaRPr>
          </a:p>
          <a:p>
            <a:pPr lvl="2">
              <a:lnSpc>
                <a:spcPct val="80000"/>
              </a:lnSpc>
            </a:pPr>
            <a:r>
              <a:rPr lang="en-US" sz="2000" dirty="0" smtClean="0">
                <a:latin typeface="Calibri"/>
                <a:cs typeface="Calibri"/>
              </a:rPr>
              <a:t>In numbers:</a:t>
            </a:r>
            <a:endParaRPr lang="en-US" sz="2000" dirty="0">
              <a:latin typeface="Calibri"/>
              <a:cs typeface="Calibri"/>
            </a:endParaRPr>
          </a:p>
          <a:p>
            <a:pPr marL="914353" lvl="2" indent="0">
              <a:lnSpc>
                <a:spcPct val="80000"/>
              </a:lnSpc>
              <a:buNone/>
            </a:pPr>
            <a:r>
              <a:rPr lang="en-US" sz="2000" dirty="0" smtClean="0">
                <a:latin typeface="Calibri"/>
                <a:cs typeface="Calibri"/>
              </a:rPr>
              <a:t>	</a:t>
            </a:r>
          </a:p>
          <a:p>
            <a:pPr marL="914353" lvl="2" indent="0">
              <a:lnSpc>
                <a:spcPct val="80000"/>
              </a:lnSpc>
              <a:buNone/>
            </a:pPr>
            <a:r>
              <a:rPr lang="en-US" sz="2000" dirty="0">
                <a:latin typeface="Calibri"/>
                <a:cs typeface="Calibri"/>
              </a:rPr>
              <a:t> </a:t>
            </a:r>
            <a:r>
              <a:rPr lang="en-US" sz="2000" dirty="0" smtClean="0">
                <a:latin typeface="Calibri"/>
                <a:cs typeface="Calibri"/>
              </a:rPr>
              <a:t>        P( +x | +y ) = 1, P( -x | -y ) = 1,</a:t>
            </a:r>
          </a:p>
          <a:p>
            <a:pPr lvl="2">
              <a:lnSpc>
                <a:spcPct val="80000"/>
              </a:lnSpc>
              <a:buFont typeface="Wingdings" pitchFamily="2" charset="2"/>
              <a:buNone/>
            </a:pPr>
            <a:r>
              <a:rPr lang="en-US" sz="2000" dirty="0" smtClean="0">
                <a:latin typeface="Calibri"/>
                <a:cs typeface="Calibri"/>
              </a:rPr>
              <a:t>	     P( +z | +y ) = 1, P( -z | -y ) = 1</a:t>
            </a:r>
          </a:p>
          <a:p>
            <a:pPr lvl="1">
              <a:lnSpc>
                <a:spcPct val="80000"/>
              </a:lnSpc>
            </a:pPr>
            <a:endParaRPr lang="en-US" sz="2000" dirty="0" smtClean="0">
              <a:latin typeface="Calibri"/>
              <a:cs typeface="Calibri"/>
            </a:endParaRPr>
          </a:p>
          <a:p>
            <a:pPr lvl="1">
              <a:lnSpc>
                <a:spcPct val="80000"/>
              </a:lnSpc>
              <a:buFont typeface="Wingdings" pitchFamily="2" charset="2"/>
              <a:buNone/>
            </a:pPr>
            <a:endParaRPr lang="en-US" sz="2000" dirty="0" smtClean="0">
              <a:latin typeface="Calibri"/>
              <a:cs typeface="Calibri"/>
            </a:endParaRPr>
          </a:p>
          <a:p>
            <a:pPr lvl="1">
              <a:lnSpc>
                <a:spcPct val="80000"/>
              </a:lnSpc>
            </a:pPr>
            <a:endParaRPr lang="en-US" sz="2000" dirty="0" smtClean="0">
              <a:latin typeface="Calibri"/>
              <a:cs typeface="Calibri"/>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1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14"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15"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41339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Common Cause</a:t>
            </a:r>
          </a:p>
        </p:txBody>
      </p:sp>
      <p:sp>
        <p:nvSpPr>
          <p:cNvPr id="1089539" name="Rectangle 3"/>
          <p:cNvSpPr>
            <a:spLocks noGrp="1" noChangeArrowheads="1"/>
          </p:cNvSpPr>
          <p:nvPr>
            <p:ph idx="1"/>
          </p:nvPr>
        </p:nvSpPr>
        <p:spPr>
          <a:xfrm>
            <a:off x="304800" y="1371600"/>
            <a:ext cx="5715000" cy="5105400"/>
          </a:xfrm>
        </p:spPr>
        <p:txBody>
          <a:bodyPr/>
          <a:lstStyle/>
          <a:p>
            <a:pPr eaLnBrk="1" hangingPunct="1">
              <a:lnSpc>
                <a:spcPct val="80000"/>
              </a:lnSpc>
            </a:pPr>
            <a:r>
              <a:rPr lang="en-US" sz="2400" dirty="0" smtClean="0">
                <a:latin typeface="Calibri"/>
                <a:ea typeface="ＭＳ Ｐゴシック" pitchFamily="34" charset="-128"/>
                <a:cs typeface="Calibri"/>
              </a:rPr>
              <a:t>This configuration is a </a:t>
            </a:r>
            <a:r>
              <a:rPr lang="ja-JP" altLang="en-US" sz="2400" dirty="0" smtClean="0">
                <a:latin typeface="Calibri"/>
                <a:ea typeface="ＭＳ Ｐゴシック" pitchFamily="34" charset="-128"/>
                <a:cs typeface="Calibri"/>
              </a:rPr>
              <a:t>“</a:t>
            </a:r>
            <a:r>
              <a:rPr lang="en-US" altLang="ja-JP" sz="2400" dirty="0" smtClean="0">
                <a:latin typeface="Calibri"/>
                <a:ea typeface="ＭＳ Ｐゴシック" pitchFamily="34" charset="-128"/>
                <a:cs typeface="Calibri"/>
              </a:rPr>
              <a:t>common cause</a:t>
            </a:r>
            <a:r>
              <a:rPr lang="ja-JP" altLang="en-US" sz="2400" dirty="0" smtClean="0">
                <a:latin typeface="Calibri"/>
                <a:ea typeface="ＭＳ Ｐゴシック" pitchFamily="34" charset="-128"/>
                <a:cs typeface="Calibri"/>
              </a:rPr>
              <a:t>”</a:t>
            </a:r>
            <a:endParaRPr lang="en-US" altLang="ja-JP"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1" eaLnBrk="1" hangingPunct="1">
              <a:lnSpc>
                <a:spcPct val="80000"/>
              </a:lnSpc>
            </a:pPr>
            <a:endParaRPr lang="en-US" sz="2400" dirty="0" smtClean="0">
              <a:latin typeface="Calibri"/>
              <a:ea typeface="ＭＳ Ｐゴシック" pitchFamily="34" charset="-128"/>
              <a:cs typeface="Calibri"/>
            </a:endParaRPr>
          </a:p>
          <a:p>
            <a:pPr lvl="3" eaLnBrk="1" hangingPunct="1">
              <a:lnSpc>
                <a:spcPct val="80000"/>
              </a:lnSpc>
            </a:pPr>
            <a:endParaRPr lang="en-US" sz="1600" dirty="0" smtClean="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a:p>
            <a:pPr>
              <a:lnSpc>
                <a:spcPct val="80000"/>
              </a:lnSpc>
            </a:pPr>
            <a:endParaRPr lang="en-US" sz="2800" dirty="0">
              <a:latin typeface="Calibri"/>
              <a:ea typeface="ＭＳ Ｐゴシック" pitchFamily="34" charset="-128"/>
              <a:cs typeface="Calibri"/>
            </a:endParaRPr>
          </a:p>
          <a:p>
            <a:pPr>
              <a:lnSpc>
                <a:spcPct val="80000"/>
              </a:lnSpc>
            </a:pPr>
            <a:endParaRPr lang="en-US" sz="2800" dirty="0" smtClean="0">
              <a:latin typeface="Calibri"/>
              <a:ea typeface="ＭＳ Ｐゴシック" pitchFamily="34" charset="-128"/>
              <a:cs typeface="Calibri"/>
            </a:endParaRPr>
          </a:p>
        </p:txBody>
      </p:sp>
      <p:sp>
        <p:nvSpPr>
          <p:cNvPr id="13" name="Rectangle 3"/>
          <p:cNvSpPr txBox="1">
            <a:spLocks noChangeArrowheads="1"/>
          </p:cNvSpPr>
          <p:nvPr/>
        </p:nvSpPr>
        <p:spPr bwMode="auto">
          <a:xfrm>
            <a:off x="6172200" y="1371600"/>
            <a:ext cx="5943600" cy="51054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80000"/>
              </a:lnSpc>
            </a:pPr>
            <a:r>
              <a:rPr lang="en-US" sz="2400" dirty="0" smtClean="0">
                <a:latin typeface="Calibri"/>
                <a:ea typeface="ＭＳ Ｐゴシック" pitchFamily="34" charset="-128"/>
                <a:cs typeface="Calibri"/>
              </a:rPr>
              <a:t>Guaranteed X and Z independent given Y?</a:t>
            </a: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a:lnSpc>
                <a:spcPct val="80000"/>
              </a:lnSpc>
            </a:pPr>
            <a:endParaRPr lang="en-US" sz="2400" dirty="0" smtClean="0">
              <a:latin typeface="Calibri"/>
              <a:ea typeface="ＭＳ Ｐゴシック" pitchFamily="34" charset="-128"/>
              <a:cs typeface="Calibri"/>
            </a:endParaRPr>
          </a:p>
          <a:p>
            <a:pPr lvl="4">
              <a:lnSpc>
                <a:spcPct val="80000"/>
              </a:lnSpc>
            </a:pPr>
            <a:endParaRPr lang="en-US" sz="1200" dirty="0">
              <a:latin typeface="Calibri"/>
              <a:cs typeface="Calibri"/>
            </a:endParaRPr>
          </a:p>
          <a:p>
            <a:pPr lvl="1">
              <a:lnSpc>
                <a:spcPct val="90000"/>
              </a:lnSpc>
              <a:buClr>
                <a:srgbClr val="000000"/>
              </a:buClr>
            </a:pPr>
            <a:r>
              <a:rPr lang="en-US" sz="2400" kern="0" dirty="0">
                <a:solidFill>
                  <a:srgbClr val="CC0000"/>
                </a:solidFill>
                <a:latin typeface="Calibri"/>
                <a:cs typeface="Calibri"/>
              </a:rPr>
              <a:t>Observing the cause blocks influence between effects.</a:t>
            </a:r>
          </a:p>
          <a:p>
            <a:pPr>
              <a:lnSpc>
                <a:spcPct val="80000"/>
              </a:lnSpc>
            </a:pPr>
            <a:endParaRPr lang="en-US" sz="2000" dirty="0" smtClean="0">
              <a:latin typeface="Calibri"/>
              <a:ea typeface="ＭＳ Ｐゴシック" pitchFamily="34" charset="-128"/>
              <a:cs typeface="Calibri"/>
            </a:endParaRPr>
          </a:p>
        </p:txBody>
      </p:sp>
      <p:pic>
        <p:nvPicPr>
          <p:cNvPr id="11" name="Picture 9"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2209800"/>
            <a:ext cx="3028950" cy="72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8534400" y="4572000"/>
            <a:ext cx="1276350" cy="311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Box 11"/>
          <p:cNvSpPr txBox="1">
            <a:spLocks noChangeArrowheads="1"/>
          </p:cNvSpPr>
          <p:nvPr/>
        </p:nvSpPr>
        <p:spPr bwMode="auto">
          <a:xfrm>
            <a:off x="8458200" y="5181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i="1" dirty="0">
                <a:solidFill>
                  <a:srgbClr val="CC0000"/>
                </a:solidFill>
                <a:latin typeface="Calibri"/>
                <a:cs typeface="Calibri"/>
              </a:rPr>
              <a:t>Yes!</a:t>
            </a:r>
          </a:p>
        </p:txBody>
      </p:sp>
      <p:pic>
        <p:nvPicPr>
          <p:cNvPr id="17" name="Picture 12"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8458200" y="3352800"/>
            <a:ext cx="2970213"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png"/>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bwMode="auto">
          <a:xfrm>
            <a:off x="1005961" y="6019800"/>
            <a:ext cx="4320615" cy="31179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47800" y="1981200"/>
            <a:ext cx="3191715" cy="3838613"/>
          </a:xfrm>
          <a:prstGeom prst="rect">
            <a:avLst/>
          </a:prstGeom>
        </p:spPr>
      </p:pic>
      <p:sp>
        <p:nvSpPr>
          <p:cNvPr id="20" name="Text Box 13"/>
          <p:cNvSpPr txBox="1">
            <a:spLocks noChangeArrowheads="1"/>
          </p:cNvSpPr>
          <p:nvPr/>
        </p:nvSpPr>
        <p:spPr bwMode="auto">
          <a:xfrm>
            <a:off x="838200" y="2057400"/>
            <a:ext cx="121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a:latin typeface="Calibri"/>
                <a:cs typeface="Calibri"/>
              </a:rPr>
              <a:t>Y: Project </a:t>
            </a:r>
            <a:r>
              <a:rPr lang="en-US" sz="2000" dirty="0" smtClean="0">
                <a:latin typeface="Calibri"/>
                <a:cs typeface="Calibri"/>
              </a:rPr>
              <a:t>due</a:t>
            </a:r>
            <a:endParaRPr lang="en-US" sz="2000" dirty="0">
              <a:latin typeface="Calibri"/>
              <a:cs typeface="Calibri"/>
            </a:endParaRPr>
          </a:p>
        </p:txBody>
      </p:sp>
      <p:sp>
        <p:nvSpPr>
          <p:cNvPr id="21" name="Text Box 13"/>
          <p:cNvSpPr txBox="1">
            <a:spLocks noChangeArrowheads="1"/>
          </p:cNvSpPr>
          <p:nvPr/>
        </p:nvSpPr>
        <p:spPr bwMode="auto">
          <a:xfrm>
            <a:off x="76200" y="4876800"/>
            <a:ext cx="129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50000"/>
              </a:spcBef>
            </a:pPr>
            <a:r>
              <a:rPr lang="en-US" sz="2000" dirty="0" smtClean="0">
                <a:latin typeface="Calibri"/>
                <a:cs typeface="Calibri"/>
              </a:rPr>
              <a:t>X</a:t>
            </a:r>
            <a:r>
              <a:rPr lang="en-US" sz="2000" dirty="0">
                <a:latin typeface="Calibri"/>
                <a:cs typeface="Calibri"/>
              </a:rPr>
              <a:t>: </a:t>
            </a:r>
            <a:r>
              <a:rPr lang="en-US" sz="2000" dirty="0" smtClean="0">
                <a:latin typeface="Calibri"/>
                <a:cs typeface="Calibri"/>
              </a:rPr>
              <a:t>Forums busy</a:t>
            </a:r>
            <a:endParaRPr lang="en-US" sz="2000" dirty="0">
              <a:latin typeface="Calibri"/>
              <a:cs typeface="Calibri"/>
            </a:endParaRPr>
          </a:p>
        </p:txBody>
      </p:sp>
      <p:sp>
        <p:nvSpPr>
          <p:cNvPr id="22" name="Text Box 13"/>
          <p:cNvSpPr txBox="1">
            <a:spLocks noChangeArrowheads="1"/>
          </p:cNvSpPr>
          <p:nvPr/>
        </p:nvSpPr>
        <p:spPr bwMode="auto">
          <a:xfrm>
            <a:off x="4648200" y="5029200"/>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dirty="0" smtClean="0">
                <a:latin typeface="Calibri"/>
                <a:cs typeface="Calibri"/>
              </a:rPr>
              <a:t>Z</a:t>
            </a:r>
            <a:r>
              <a:rPr lang="en-US" sz="2000" dirty="0">
                <a:latin typeface="Calibri"/>
                <a:cs typeface="Calibri"/>
              </a:rPr>
              <a:t>: </a:t>
            </a:r>
            <a:r>
              <a:rPr lang="en-US" sz="2000" dirty="0" smtClean="0">
                <a:latin typeface="Calibri"/>
                <a:cs typeface="Calibri"/>
              </a:rPr>
              <a:t>Office hours full</a:t>
            </a:r>
            <a:endParaRPr lang="en-US" sz="2000" dirty="0">
              <a:latin typeface="Calibri"/>
              <a:cs typeface="Calibri"/>
            </a:endParaRPr>
          </a:p>
        </p:txBody>
      </p:sp>
    </p:spTree>
    <p:extLst>
      <p:ext uri="{BB962C8B-B14F-4D97-AF65-F5344CB8AC3E}">
        <p14:creationId xmlns:p14="http://schemas.microsoft.com/office/powerpoint/2010/main" val="241488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extLst>
      <p:ext uri="{BB962C8B-B14F-4D97-AF65-F5344CB8AC3E}">
        <p14:creationId xmlns:p14="http://schemas.microsoft.com/office/powerpoint/2010/main" val="210657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667000"/>
            <a:ext cx="3068642" cy="3886199"/>
          </a:xfrm>
          <a:prstGeom prst="rect">
            <a:avLst/>
          </a:prstGeom>
        </p:spPr>
      </p:pic>
      <p:sp>
        <p:nvSpPr>
          <p:cNvPr id="5836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Common Effect</a:t>
            </a:r>
          </a:p>
        </p:txBody>
      </p:sp>
      <p:sp>
        <p:nvSpPr>
          <p:cNvPr id="1091587" name="Rectangle 3"/>
          <p:cNvSpPr>
            <a:spLocks noGrp="1" noChangeArrowheads="1"/>
          </p:cNvSpPr>
          <p:nvPr>
            <p:ph idx="1"/>
          </p:nvPr>
        </p:nvSpPr>
        <p:spPr>
          <a:xfrm>
            <a:off x="228600" y="1295400"/>
            <a:ext cx="5410200" cy="4800600"/>
          </a:xfrm>
        </p:spPr>
        <p:txBody>
          <a:bodyPr/>
          <a:lstStyle/>
          <a:p>
            <a:pPr eaLnBrk="1" hangingPunct="1"/>
            <a:r>
              <a:rPr lang="en-US" sz="2400" dirty="0" smtClean="0">
                <a:latin typeface="Calibri"/>
                <a:ea typeface="ＭＳ Ｐゴシック" pitchFamily="34" charset="-128"/>
                <a:cs typeface="Calibri"/>
              </a:rPr>
              <a:t>Last configuration: two causes of one effect (v-structures)</a:t>
            </a:r>
          </a:p>
          <a:p>
            <a:pPr eaLnBrk="1" hangingPunct="1"/>
            <a:endParaRPr lang="en-US" sz="2400" dirty="0" smtClean="0">
              <a:latin typeface="Calibri"/>
              <a:ea typeface="ＭＳ Ｐゴシック" pitchFamily="34" charset="-128"/>
              <a:cs typeface="Calibri"/>
            </a:endParaRPr>
          </a:p>
        </p:txBody>
      </p:sp>
      <p:sp>
        <p:nvSpPr>
          <p:cNvPr id="58376" name="Text Box 9"/>
          <p:cNvSpPr txBox="1">
            <a:spLocks noChangeArrowheads="1"/>
          </p:cNvSpPr>
          <p:nvPr/>
        </p:nvSpPr>
        <p:spPr bwMode="auto">
          <a:xfrm>
            <a:off x="914400" y="5802868"/>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Z</a:t>
            </a:r>
            <a:r>
              <a:rPr lang="en-US" sz="1800" dirty="0">
                <a:latin typeface="Calibri"/>
                <a:cs typeface="Calibri"/>
              </a:rPr>
              <a:t>: </a:t>
            </a:r>
            <a:r>
              <a:rPr lang="en-US" sz="1800" dirty="0" smtClean="0">
                <a:latin typeface="Calibri"/>
                <a:cs typeface="Calibri"/>
              </a:rPr>
              <a:t>Traffic</a:t>
            </a:r>
            <a:endParaRPr lang="en-US" sz="1800" dirty="0">
              <a:latin typeface="Calibri"/>
              <a:cs typeface="Calibri"/>
            </a:endParaRPr>
          </a:p>
        </p:txBody>
      </p:sp>
      <p:sp>
        <p:nvSpPr>
          <p:cNvPr id="11" name="Rectangle 3"/>
          <p:cNvSpPr txBox="1">
            <a:spLocks noChangeArrowheads="1"/>
          </p:cNvSpPr>
          <p:nvPr/>
        </p:nvSpPr>
        <p:spPr bwMode="auto">
          <a:xfrm>
            <a:off x="5638800" y="1295400"/>
            <a:ext cx="6324600" cy="5029200"/>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r>
              <a:rPr lang="en-US" sz="2400" dirty="0" smtClean="0">
                <a:latin typeface="Calibri"/>
                <a:ea typeface="ＭＳ Ｐゴシック" pitchFamily="34" charset="-128"/>
                <a:cs typeface="Calibri"/>
              </a:rPr>
              <a:t>Are X and Y independent?</a:t>
            </a:r>
          </a:p>
          <a:p>
            <a:pPr lvl="8"/>
            <a:endParaRPr lang="en-US" sz="8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Yes</a:t>
            </a:r>
            <a:r>
              <a:rPr lang="en-US" sz="2000" dirty="0" smtClean="0">
                <a:latin typeface="Calibri"/>
                <a:ea typeface="ＭＳ Ｐゴシック" pitchFamily="34" charset="-128"/>
                <a:cs typeface="Calibri"/>
              </a:rPr>
              <a:t>: the ballgame and the rain cause traffic, but they are not correlated</a:t>
            </a:r>
          </a:p>
          <a:p>
            <a:pPr lvl="8"/>
            <a:endParaRPr lang="en-US" sz="800" dirty="0" smtClean="0">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Still need to prove they must be (try it!)</a:t>
            </a:r>
          </a:p>
          <a:p>
            <a:pPr lvl="7"/>
            <a:endParaRPr lang="en-US" sz="1600" dirty="0" smtClean="0">
              <a:latin typeface="Calibri"/>
              <a:ea typeface="ＭＳ Ｐゴシック" pitchFamily="34" charset="-128"/>
              <a:cs typeface="Calibri"/>
            </a:endParaRPr>
          </a:p>
          <a:p>
            <a:r>
              <a:rPr lang="en-US" sz="2400" dirty="0" smtClean="0">
                <a:latin typeface="Calibri"/>
                <a:ea typeface="ＭＳ Ｐゴシック" pitchFamily="34" charset="-128"/>
                <a:cs typeface="Calibri"/>
              </a:rPr>
              <a:t>Are X </a:t>
            </a:r>
            <a:r>
              <a:rPr lang="en-US" sz="2400" smtClean="0">
                <a:latin typeface="Calibri"/>
                <a:ea typeface="ＭＳ Ｐゴシック" pitchFamily="34" charset="-128"/>
                <a:cs typeface="Calibri"/>
              </a:rPr>
              <a:t>and Y </a:t>
            </a:r>
            <a:r>
              <a:rPr lang="en-US" sz="2400" dirty="0" smtClean="0">
                <a:latin typeface="Calibri"/>
                <a:ea typeface="ＭＳ Ｐゴシック" pitchFamily="34" charset="-128"/>
                <a:cs typeface="Calibri"/>
              </a:rPr>
              <a:t>independent </a:t>
            </a:r>
            <a:r>
              <a:rPr lang="en-US" sz="2400" smtClean="0">
                <a:latin typeface="Calibri"/>
                <a:ea typeface="ＭＳ Ｐゴシック" pitchFamily="34" charset="-128"/>
                <a:cs typeface="Calibri"/>
              </a:rPr>
              <a:t>given Z?</a:t>
            </a:r>
            <a:endParaRPr lang="en-US" sz="2400" dirty="0" smtClean="0">
              <a:latin typeface="Calibri"/>
              <a:ea typeface="ＭＳ Ｐゴシック" pitchFamily="34" charset="-128"/>
              <a:cs typeface="Calibri"/>
            </a:endParaRPr>
          </a:p>
          <a:p>
            <a:pPr lvl="6"/>
            <a:endParaRPr lang="en-US" sz="1200" dirty="0" smtClean="0">
              <a:latin typeface="Calibri"/>
              <a:ea typeface="ＭＳ Ｐゴシック" pitchFamily="34" charset="-128"/>
              <a:cs typeface="Calibri"/>
            </a:endParaRPr>
          </a:p>
          <a:p>
            <a:pPr lvl="1"/>
            <a:r>
              <a:rPr lang="en-US" sz="2000" i="1" dirty="0" smtClean="0">
                <a:solidFill>
                  <a:srgbClr val="FF0000"/>
                </a:solidFill>
                <a:latin typeface="Calibri"/>
                <a:ea typeface="ＭＳ Ｐゴシック" pitchFamily="34" charset="-128"/>
                <a:cs typeface="Calibri"/>
              </a:rPr>
              <a:t>No</a:t>
            </a:r>
            <a:r>
              <a:rPr lang="en-US" sz="2000" dirty="0" smtClean="0">
                <a:latin typeface="Calibri"/>
                <a:ea typeface="ＭＳ Ｐゴシック" pitchFamily="34" charset="-128"/>
                <a:cs typeface="Calibri"/>
              </a:rPr>
              <a:t>: seeing traffic puts the rain and the ballgame in competition as explanation.</a:t>
            </a:r>
          </a:p>
          <a:p>
            <a:pPr lvl="7"/>
            <a:endParaRPr lang="en-US" sz="1600" dirty="0" smtClean="0">
              <a:latin typeface="Calibri"/>
              <a:ea typeface="ＭＳ Ｐゴシック" pitchFamily="34" charset="-128"/>
              <a:cs typeface="Calibri"/>
            </a:endParaRPr>
          </a:p>
          <a:p>
            <a:r>
              <a:rPr lang="en-US" sz="2400" dirty="0" smtClean="0">
                <a:solidFill>
                  <a:srgbClr val="CC0000"/>
                </a:solidFill>
                <a:latin typeface="Calibri"/>
                <a:ea typeface="ＭＳ Ｐゴシック" pitchFamily="34" charset="-128"/>
                <a:cs typeface="Calibri"/>
              </a:rPr>
              <a:t>This is backwards from the other cases</a:t>
            </a:r>
          </a:p>
          <a:p>
            <a:pPr lvl="8"/>
            <a:endParaRPr lang="en-US" sz="800" dirty="0" smtClean="0">
              <a:solidFill>
                <a:srgbClr val="CC0000"/>
              </a:solidFill>
              <a:latin typeface="Calibri"/>
              <a:ea typeface="ＭＳ Ｐゴシック" pitchFamily="34" charset="-128"/>
              <a:cs typeface="Calibri"/>
            </a:endParaRPr>
          </a:p>
          <a:p>
            <a:pPr lvl="1"/>
            <a:r>
              <a:rPr lang="en-US" sz="2000" dirty="0" smtClean="0">
                <a:latin typeface="Calibri"/>
                <a:ea typeface="ＭＳ Ｐゴシック" pitchFamily="34" charset="-128"/>
                <a:cs typeface="Calibri"/>
              </a:rPr>
              <a:t>Observing an effect </a:t>
            </a:r>
            <a:r>
              <a:rPr lang="en-US" sz="2000" dirty="0" smtClean="0">
                <a:solidFill>
                  <a:srgbClr val="CC0000"/>
                </a:solidFill>
                <a:latin typeface="Calibri"/>
                <a:ea typeface="ＭＳ Ｐゴシック" pitchFamily="34" charset="-128"/>
                <a:cs typeface="Calibri"/>
              </a:rPr>
              <a:t>activates </a:t>
            </a:r>
            <a:r>
              <a:rPr lang="en-US" sz="2000" dirty="0" smtClean="0">
                <a:latin typeface="Calibri"/>
                <a:ea typeface="ＭＳ Ｐゴシック" pitchFamily="34" charset="-128"/>
                <a:cs typeface="Calibri"/>
              </a:rPr>
              <a:t>influence between possible causes</a:t>
            </a:r>
            <a:r>
              <a:rPr lang="en-US" dirty="0" smtClean="0">
                <a:latin typeface="Calibri"/>
                <a:ea typeface="ＭＳ Ｐゴシック" pitchFamily="34" charset="-128"/>
                <a:cs typeface="Calibri"/>
              </a:rPr>
              <a:t>.</a:t>
            </a:r>
          </a:p>
          <a:p>
            <a:endParaRPr lang="en-US" sz="2800" dirty="0" smtClean="0">
              <a:latin typeface="Calibri"/>
              <a:ea typeface="ＭＳ Ｐゴシック" pitchFamily="34" charset="-128"/>
              <a:cs typeface="Calibri"/>
            </a:endParaRPr>
          </a:p>
        </p:txBody>
      </p:sp>
      <p:sp>
        <p:nvSpPr>
          <p:cNvPr id="13" name="Text Box 9"/>
          <p:cNvSpPr txBox="1">
            <a:spLocks noChangeArrowheads="1"/>
          </p:cNvSpPr>
          <p:nvPr/>
        </p:nvSpPr>
        <p:spPr bwMode="auto">
          <a:xfrm>
            <a:off x="11430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X: </a:t>
            </a:r>
            <a:r>
              <a:rPr lang="en-US" sz="1800" dirty="0" smtClean="0">
                <a:latin typeface="Calibri"/>
                <a:cs typeface="Calibri"/>
              </a:rPr>
              <a:t>Raining</a:t>
            </a:r>
            <a:endParaRPr lang="en-US" sz="1800" dirty="0">
              <a:latin typeface="Calibri"/>
              <a:cs typeface="Calibri"/>
            </a:endParaRPr>
          </a:p>
        </p:txBody>
      </p:sp>
      <p:sp>
        <p:nvSpPr>
          <p:cNvPr id="14" name="Text Box 9"/>
          <p:cNvSpPr txBox="1">
            <a:spLocks noChangeArrowheads="1"/>
          </p:cNvSpPr>
          <p:nvPr/>
        </p:nvSpPr>
        <p:spPr bwMode="auto">
          <a:xfrm>
            <a:off x="2819400" y="2362200"/>
            <a:ext cx="1524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smtClean="0">
                <a:latin typeface="Calibri"/>
                <a:cs typeface="Calibri"/>
              </a:rPr>
              <a:t>Y: Ballgame</a:t>
            </a:r>
            <a:endParaRPr lang="en-US" sz="180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815" y="1524000"/>
            <a:ext cx="6946984" cy="4409647"/>
          </a:xfrm>
          <a:prstGeom prst="rect">
            <a:avLst/>
          </a:prstGeom>
        </p:spPr>
      </p:pic>
    </p:spTree>
    <p:extLst>
      <p:ext uri="{BB962C8B-B14F-4D97-AF65-F5344CB8AC3E}">
        <p14:creationId xmlns:p14="http://schemas.microsoft.com/office/powerpoint/2010/main" val="2944683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The General Case</a:t>
            </a:r>
          </a:p>
        </p:txBody>
      </p:sp>
      <p:sp>
        <p:nvSpPr>
          <p:cNvPr id="18435" name="Rectangle 3"/>
          <p:cNvSpPr>
            <a:spLocks noGrp="1" noChangeArrowheads="1"/>
          </p:cNvSpPr>
          <p:nvPr>
            <p:ph idx="1"/>
          </p:nvPr>
        </p:nvSpPr>
        <p:spPr>
          <a:xfrm>
            <a:off x="1066800" y="1676399"/>
            <a:ext cx="10058400" cy="4449765"/>
          </a:xfrm>
        </p:spPr>
        <p:txBody>
          <a:bodyPr/>
          <a:lstStyle/>
          <a:p>
            <a:r>
              <a:rPr lang="en-US" sz="2800" dirty="0"/>
              <a:t>General question: in a given BN, are two variables independent (</a:t>
            </a:r>
            <a:r>
              <a:rPr lang="en-US" sz="2800" dirty="0" smtClean="0"/>
              <a:t>given some </a:t>
            </a:r>
            <a:r>
              <a:rPr lang="en-US" sz="2800" dirty="0"/>
              <a:t>evidence)?</a:t>
            </a:r>
          </a:p>
          <a:p>
            <a:pPr eaLnBrk="1" hangingPunct="1"/>
            <a:endParaRPr lang="en-US" sz="2800" dirty="0" smtClean="0"/>
          </a:p>
          <a:p>
            <a:pPr eaLnBrk="1" hangingPunct="1"/>
            <a:r>
              <a:rPr lang="en-US" sz="2800" dirty="0" smtClean="0"/>
              <a:t>Solution: analyze the graph</a:t>
            </a:r>
          </a:p>
          <a:p>
            <a:pPr eaLnBrk="1" hangingPunct="1"/>
            <a:endParaRPr lang="en-US" sz="2800" dirty="0"/>
          </a:p>
          <a:p>
            <a:r>
              <a:rPr lang="en-US" sz="2800" dirty="0"/>
              <a:t>Any complex example can be </a:t>
            </a:r>
            <a:r>
              <a:rPr lang="en-US" sz="2800" dirty="0" smtClean="0"/>
              <a:t>broken</a:t>
            </a:r>
          </a:p>
          <a:p>
            <a:pPr marL="0" indent="0">
              <a:buNone/>
            </a:pPr>
            <a:r>
              <a:rPr lang="en-US" sz="2800" dirty="0" smtClean="0"/>
              <a:t>    into repetitions of the </a:t>
            </a:r>
            <a:r>
              <a:rPr lang="en-US" sz="2800" dirty="0"/>
              <a:t>three canonical </a:t>
            </a:r>
            <a:r>
              <a:rPr lang="en-US" sz="2800" dirty="0" smtClean="0"/>
              <a:t>cases</a:t>
            </a:r>
            <a:endParaRPr lang="en-US" sz="2800" dirty="0"/>
          </a:p>
          <a:p>
            <a:endParaRPr lang="en-US" sz="2800" dirty="0"/>
          </a:p>
          <a:p>
            <a:pPr marL="0" indent="0" eaLnBrk="1" hangingPunct="1">
              <a:buNone/>
            </a:pPr>
            <a:endParaRPr lang="en-US" sz="28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2438400"/>
            <a:ext cx="3772710" cy="2971800"/>
          </a:xfrm>
          <a:prstGeom prst="rect">
            <a:avLst/>
          </a:prstGeom>
        </p:spPr>
      </p:pic>
    </p:spTree>
    <p:extLst>
      <p:ext uri="{BB962C8B-B14F-4D97-AF65-F5344CB8AC3E}">
        <p14:creationId xmlns:p14="http://schemas.microsoft.com/office/powerpoint/2010/main" val="40663977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latin typeface="Calibri"/>
                <a:cs typeface="Calibri"/>
              </a:rPr>
              <a:t>Reachability</a:t>
            </a:r>
          </a:p>
        </p:txBody>
      </p:sp>
      <p:sp>
        <p:nvSpPr>
          <p:cNvPr id="1094659" name="Rectangle 3"/>
          <p:cNvSpPr>
            <a:spLocks noGrp="1" noChangeArrowheads="1"/>
          </p:cNvSpPr>
          <p:nvPr>
            <p:ph idx="1"/>
          </p:nvPr>
        </p:nvSpPr>
        <p:spPr>
          <a:xfrm>
            <a:off x="457200" y="1600200"/>
            <a:ext cx="5334000" cy="4876800"/>
          </a:xfrm>
        </p:spPr>
        <p:txBody>
          <a:bodyPr/>
          <a:lstStyle/>
          <a:p>
            <a:pPr eaLnBrk="1" hangingPunct="1">
              <a:lnSpc>
                <a:spcPct val="90000"/>
              </a:lnSpc>
            </a:pPr>
            <a:r>
              <a:rPr lang="en-US" sz="2400" dirty="0" smtClean="0">
                <a:latin typeface="Calibri"/>
                <a:cs typeface="Calibri"/>
              </a:rPr>
              <a:t>Recipe: shade evidence nodes, look for paths in the resulting graph</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Attempt 1: if two nodes are connected by an undirected path not blocked by a shaded node, they are conditionally independent</a:t>
            </a:r>
          </a:p>
          <a:p>
            <a:pPr eaLnBrk="1" hangingPunct="1">
              <a:lnSpc>
                <a:spcPct val="90000"/>
              </a:lnSpc>
            </a:pPr>
            <a:endParaRPr lang="en-US" sz="2400" dirty="0" smtClean="0">
              <a:latin typeface="Calibri"/>
              <a:cs typeface="Calibri"/>
            </a:endParaRPr>
          </a:p>
          <a:p>
            <a:pPr eaLnBrk="1" hangingPunct="1">
              <a:lnSpc>
                <a:spcPct val="90000"/>
              </a:lnSpc>
            </a:pPr>
            <a:r>
              <a:rPr lang="en-US" sz="2400" dirty="0" smtClean="0">
                <a:latin typeface="Calibri"/>
                <a:cs typeface="Calibri"/>
              </a:rPr>
              <a:t>Almost works, but not quite</a:t>
            </a:r>
          </a:p>
          <a:p>
            <a:pPr lvl="1" eaLnBrk="1" hangingPunct="1">
              <a:lnSpc>
                <a:spcPct val="90000"/>
              </a:lnSpc>
            </a:pPr>
            <a:r>
              <a:rPr lang="en-US" sz="2000" dirty="0" smtClean="0">
                <a:latin typeface="Calibri"/>
                <a:cs typeface="Calibri"/>
              </a:rPr>
              <a:t>Where does it break?</a:t>
            </a:r>
          </a:p>
          <a:p>
            <a:pPr lvl="1" eaLnBrk="1" hangingPunct="1">
              <a:lnSpc>
                <a:spcPct val="90000"/>
              </a:lnSpc>
            </a:pPr>
            <a:r>
              <a:rPr lang="en-US" sz="2000" dirty="0" smtClean="0">
                <a:latin typeface="Calibri"/>
                <a:cs typeface="Calibri"/>
              </a:rPr>
              <a:t>Answer: the v-structure at T doesn’t count as a link in a path unless “active”</a:t>
            </a:r>
          </a:p>
        </p:txBody>
      </p:sp>
      <p:sp>
        <p:nvSpPr>
          <p:cNvPr id="19460" name="Oval 4"/>
          <p:cNvSpPr>
            <a:spLocks noChangeArrowheads="1"/>
          </p:cNvSpPr>
          <p:nvPr/>
        </p:nvSpPr>
        <p:spPr bwMode="auto">
          <a:xfrm>
            <a:off x="88773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R</a:t>
            </a:r>
            <a:endParaRPr lang="en-US" sz="2400" baseline="-25000">
              <a:latin typeface="Calibri"/>
              <a:cs typeface="Calibri"/>
            </a:endParaRPr>
          </a:p>
        </p:txBody>
      </p:sp>
      <p:sp>
        <p:nvSpPr>
          <p:cNvPr id="19461" name="Oval 5"/>
          <p:cNvSpPr>
            <a:spLocks noChangeArrowheads="1"/>
          </p:cNvSpPr>
          <p:nvPr/>
        </p:nvSpPr>
        <p:spPr bwMode="auto">
          <a:xfrm>
            <a:off x="9486900" y="3886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T</a:t>
            </a:r>
            <a:endParaRPr lang="en-US" sz="2400" baseline="-25000">
              <a:latin typeface="Calibri"/>
              <a:cs typeface="Calibri"/>
            </a:endParaRPr>
          </a:p>
        </p:txBody>
      </p:sp>
      <p:cxnSp>
        <p:nvCxnSpPr>
          <p:cNvPr id="19462" name="AutoShape 6"/>
          <p:cNvCxnSpPr>
            <a:cxnSpLocks noChangeShapeType="1"/>
            <a:stCxn id="19460" idx="4"/>
            <a:endCxn id="19461" idx="1"/>
          </p:cNvCxnSpPr>
          <p:nvPr/>
        </p:nvCxnSpPr>
        <p:spPr bwMode="auto">
          <a:xfrm>
            <a:off x="9144000" y="30622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3" name="Oval 7"/>
          <p:cNvSpPr>
            <a:spLocks noChangeArrowheads="1"/>
          </p:cNvSpPr>
          <p:nvPr/>
        </p:nvSpPr>
        <p:spPr bwMode="auto">
          <a:xfrm>
            <a:off x="10325100" y="2514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B</a:t>
            </a:r>
          </a:p>
        </p:txBody>
      </p:sp>
      <p:cxnSp>
        <p:nvCxnSpPr>
          <p:cNvPr id="19464" name="AutoShape 8"/>
          <p:cNvCxnSpPr>
            <a:cxnSpLocks noChangeShapeType="1"/>
            <a:stCxn id="19463" idx="4"/>
            <a:endCxn id="19461" idx="7"/>
          </p:cNvCxnSpPr>
          <p:nvPr/>
        </p:nvCxnSpPr>
        <p:spPr bwMode="auto">
          <a:xfrm flipH="1">
            <a:off x="9942513" y="30622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5" name="Oval 9"/>
          <p:cNvSpPr>
            <a:spLocks noChangeArrowheads="1"/>
          </p:cNvSpPr>
          <p:nvPr/>
        </p:nvSpPr>
        <p:spPr bwMode="auto">
          <a:xfrm>
            <a:off x="8305800" y="38719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D</a:t>
            </a:r>
            <a:endParaRPr lang="en-US" sz="2400" baseline="-25000">
              <a:latin typeface="Calibri"/>
              <a:cs typeface="Calibri"/>
            </a:endParaRPr>
          </a:p>
        </p:txBody>
      </p:sp>
      <p:cxnSp>
        <p:nvCxnSpPr>
          <p:cNvPr id="19466" name="AutoShape 10"/>
          <p:cNvCxnSpPr>
            <a:cxnSpLocks noChangeShapeType="1"/>
            <a:stCxn id="19460" idx="4"/>
            <a:endCxn id="19465" idx="0"/>
          </p:cNvCxnSpPr>
          <p:nvPr/>
        </p:nvCxnSpPr>
        <p:spPr bwMode="auto">
          <a:xfrm flipH="1">
            <a:off x="8572500" y="30622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9467" name="Oval 11"/>
          <p:cNvSpPr>
            <a:spLocks noChangeArrowheads="1"/>
          </p:cNvSpPr>
          <p:nvPr/>
        </p:nvSpPr>
        <p:spPr bwMode="auto">
          <a:xfrm>
            <a:off x="8878888" y="1371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Calibri"/>
                <a:cs typeface="Calibri"/>
              </a:rPr>
              <a:t>L</a:t>
            </a:r>
          </a:p>
        </p:txBody>
      </p:sp>
      <p:cxnSp>
        <p:nvCxnSpPr>
          <p:cNvPr id="19468" name="AutoShape 12"/>
          <p:cNvCxnSpPr>
            <a:cxnSpLocks noChangeShapeType="1"/>
            <a:stCxn id="19467" idx="4"/>
            <a:endCxn id="19460" idx="0"/>
          </p:cNvCxnSpPr>
          <p:nvPr/>
        </p:nvCxnSpPr>
        <p:spPr bwMode="auto">
          <a:xfrm flipH="1">
            <a:off x="9144000" y="19192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900" y="4648200"/>
            <a:ext cx="6286500" cy="4191000"/>
          </a:xfrm>
          <a:prstGeom prst="rect">
            <a:avLst/>
          </a:prstGeom>
        </p:spPr>
      </p:pic>
      <p:pic>
        <p:nvPicPr>
          <p:cNvPr id="3" name="Picture 2" descr="LowPress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4264851"/>
            <a:ext cx="990600" cy="766698"/>
          </a:xfrm>
          <a:prstGeom prst="rect">
            <a:avLst/>
          </a:prstGeom>
        </p:spPr>
      </p:pic>
    </p:spTree>
    <p:extLst>
      <p:ext uri="{BB962C8B-B14F-4D97-AF65-F5344CB8AC3E}">
        <p14:creationId xmlns:p14="http://schemas.microsoft.com/office/powerpoint/2010/main" val="1773556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4659">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465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4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Active / Inactive Paths</a:t>
            </a:r>
          </a:p>
        </p:txBody>
      </p:sp>
      <p:sp>
        <p:nvSpPr>
          <p:cNvPr id="59394" name="Rectangle 3"/>
          <p:cNvSpPr>
            <a:spLocks noGrp="1" noChangeArrowheads="1"/>
          </p:cNvSpPr>
          <p:nvPr>
            <p:ph idx="1"/>
          </p:nvPr>
        </p:nvSpPr>
        <p:spPr>
          <a:xfrm>
            <a:off x="144780" y="1447800"/>
            <a:ext cx="7551420" cy="5029200"/>
          </a:xfrm>
        </p:spPr>
        <p:txBody>
          <a:bodyPr/>
          <a:lstStyle/>
          <a:p>
            <a:pPr eaLnBrk="1" hangingPunct="1">
              <a:lnSpc>
                <a:spcPct val="80000"/>
              </a:lnSpc>
            </a:pPr>
            <a:r>
              <a:rPr lang="en-US" sz="2400" dirty="0" smtClean="0">
                <a:latin typeface="Calibri"/>
                <a:ea typeface="ＭＳ Ｐゴシック" pitchFamily="34" charset="-128"/>
                <a:cs typeface="Calibri"/>
              </a:rPr>
              <a:t>Question: Are X and Y conditionally independent given evidence variables {Z}?</a:t>
            </a:r>
            <a:endParaRPr lang="en-US" sz="14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Yes, if X and Y </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d-separated</a:t>
            </a:r>
            <a:r>
              <a:rPr lang="ja-JP" altLang="en-US" sz="1800" dirty="0" smtClean="0">
                <a:latin typeface="Calibri"/>
                <a:ea typeface="ＭＳ Ｐゴシック" pitchFamily="34" charset="-128"/>
                <a:cs typeface="Calibri"/>
              </a:rPr>
              <a:t>”</a:t>
            </a:r>
            <a:r>
              <a:rPr lang="en-US" altLang="ja-JP" sz="1800" dirty="0" smtClean="0">
                <a:latin typeface="Calibri"/>
                <a:ea typeface="ＭＳ Ｐゴシック" pitchFamily="34" charset="-128"/>
                <a:cs typeface="Calibri"/>
              </a:rPr>
              <a:t> by Z</a:t>
            </a:r>
          </a:p>
          <a:p>
            <a:pPr lvl="1" eaLnBrk="1" hangingPunct="1">
              <a:lnSpc>
                <a:spcPct val="80000"/>
              </a:lnSpc>
            </a:pPr>
            <a:r>
              <a:rPr lang="en-US" sz="1800" dirty="0" smtClean="0">
                <a:latin typeface="Calibri"/>
                <a:ea typeface="ＭＳ Ｐゴシック" pitchFamily="34" charset="-128"/>
                <a:cs typeface="Calibri"/>
              </a:rPr>
              <a:t>Consider all (undirected) paths from X to Y</a:t>
            </a:r>
            <a:endParaRPr lang="en-US" sz="900" dirty="0" smtClean="0">
              <a:latin typeface="Calibri"/>
              <a:ea typeface="ＭＳ Ｐゴシック" pitchFamily="34" charset="-128"/>
              <a:cs typeface="Calibri"/>
            </a:endParaRPr>
          </a:p>
          <a:p>
            <a:pPr lvl="1" eaLnBrk="1" hangingPunct="1">
              <a:lnSpc>
                <a:spcPct val="80000"/>
              </a:lnSpc>
            </a:pPr>
            <a:r>
              <a:rPr lang="en-US" sz="1800" dirty="0" smtClean="0">
                <a:latin typeface="Calibri"/>
                <a:ea typeface="ＭＳ Ｐゴシック" pitchFamily="34" charset="-128"/>
                <a:cs typeface="Calibri"/>
              </a:rPr>
              <a:t>No active paths = independence!</a:t>
            </a:r>
          </a:p>
          <a:p>
            <a:pPr lvl="2" eaLnBrk="1" hangingPunct="1">
              <a:lnSpc>
                <a:spcPct val="80000"/>
              </a:lnSpc>
            </a:pPr>
            <a:endParaRPr lang="en-US" sz="1400" dirty="0" smtClean="0">
              <a:latin typeface="Calibri"/>
              <a:ea typeface="ＭＳ Ｐゴシック" pitchFamily="34" charset="-128"/>
              <a:cs typeface="Calibri"/>
            </a:endParaRPr>
          </a:p>
          <a:p>
            <a:pPr eaLnBrk="1" hangingPunct="1">
              <a:lnSpc>
                <a:spcPct val="80000"/>
              </a:lnSpc>
            </a:pPr>
            <a:endParaRPr lang="en-US" sz="24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path is active if each triple is active:</a:t>
            </a:r>
          </a:p>
          <a:p>
            <a:pPr lvl="1" eaLnBrk="1" hangingPunct="1">
              <a:lnSpc>
                <a:spcPct val="80000"/>
              </a:lnSpc>
            </a:pPr>
            <a:r>
              <a:rPr lang="en-US" sz="1800" dirty="0" smtClean="0">
                <a:latin typeface="Calibri"/>
                <a:ea typeface="ＭＳ Ｐゴシック" pitchFamily="34" charset="-128"/>
                <a:cs typeface="Calibri"/>
              </a:rPr>
              <a:t>Causal chain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 (either direction)</a:t>
            </a:r>
          </a:p>
          <a:p>
            <a:pPr lvl="1" eaLnBrk="1" hangingPunct="1">
              <a:lnSpc>
                <a:spcPct val="80000"/>
              </a:lnSpc>
            </a:pPr>
            <a:r>
              <a:rPr lang="en-US" sz="1800" dirty="0" smtClean="0">
                <a:latin typeface="Calibri"/>
                <a:ea typeface="ＭＳ Ｐゴシック" pitchFamily="34" charset="-128"/>
                <a:cs typeface="Calibri"/>
              </a:rPr>
              <a:t>Common cause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is unobserved</a:t>
            </a:r>
          </a:p>
          <a:p>
            <a:pPr lvl="1" eaLnBrk="1" hangingPunct="1">
              <a:lnSpc>
                <a:spcPct val="80000"/>
              </a:lnSpc>
            </a:pPr>
            <a:r>
              <a:rPr lang="en-US" sz="1800" dirty="0" smtClean="0">
                <a:latin typeface="Calibri"/>
                <a:ea typeface="ＭＳ Ｐゴシック" pitchFamily="34" charset="-128"/>
                <a:cs typeface="Calibri"/>
              </a:rPr>
              <a:t>Common effect (aka v-structure)</a:t>
            </a: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B </a:t>
            </a:r>
            <a:r>
              <a:rPr lang="en-US" sz="1800" dirty="0" smtClean="0">
                <a:latin typeface="Calibri"/>
                <a:ea typeface="ＭＳ Ｐゴシック" pitchFamily="34" charset="-128"/>
                <a:cs typeface="Calibri"/>
                <a:sym typeface="Symbol" pitchFamily="18" charset="2"/>
              </a:rPr>
              <a:t> </a:t>
            </a:r>
            <a:r>
              <a:rPr lang="en-US" sz="1800" dirty="0" smtClean="0">
                <a:latin typeface="Calibri"/>
                <a:ea typeface="ＭＳ Ｐゴシック" pitchFamily="34" charset="-128"/>
                <a:cs typeface="Calibri"/>
              </a:rPr>
              <a:t>C where B </a:t>
            </a:r>
            <a:r>
              <a:rPr lang="en-US" sz="1800" i="1" dirty="0" smtClean="0">
                <a:latin typeface="Calibri"/>
                <a:ea typeface="ＭＳ Ｐゴシック" pitchFamily="34" charset="-128"/>
                <a:cs typeface="Calibri"/>
              </a:rPr>
              <a:t>or one of its </a:t>
            </a:r>
            <a:r>
              <a:rPr lang="en-US" sz="1800" i="1" dirty="0" smtClean="0">
                <a:latin typeface="Calibri"/>
                <a:ea typeface="ＭＳ Ｐゴシック" pitchFamily="34" charset="-128"/>
                <a:cs typeface="Calibri"/>
              </a:rPr>
              <a:t>descendants</a:t>
            </a:r>
            <a:r>
              <a:rPr lang="en-US" sz="1800" dirty="0" smtClean="0">
                <a:latin typeface="Calibri"/>
                <a:ea typeface="ＭＳ Ｐゴシック" pitchFamily="34" charset="-128"/>
                <a:cs typeface="Calibri"/>
              </a:rPr>
              <a:t> </a:t>
            </a:r>
            <a:r>
              <a:rPr lang="en-US" sz="1800" dirty="0" smtClean="0">
                <a:latin typeface="Calibri"/>
                <a:ea typeface="ＭＳ Ｐゴシック" pitchFamily="34" charset="-128"/>
                <a:cs typeface="Calibri"/>
              </a:rPr>
              <a:t>is observed</a:t>
            </a:r>
          </a:p>
          <a:p>
            <a:pPr lvl="1" eaLnBrk="1" hangingPunct="1">
              <a:lnSpc>
                <a:spcPct val="80000"/>
              </a:lnSpc>
              <a:buFont typeface="Wingdings" pitchFamily="2" charset="2"/>
              <a:buNone/>
            </a:pPr>
            <a:r>
              <a:rPr lang="en-US" sz="1000" dirty="0" smtClean="0">
                <a:latin typeface="Calibri"/>
                <a:ea typeface="ＭＳ Ｐゴシック" pitchFamily="34" charset="-128"/>
                <a:cs typeface="Calibri"/>
              </a:rPr>
              <a:t>	</a:t>
            </a:r>
          </a:p>
          <a:p>
            <a:pPr eaLnBrk="1" hangingPunct="1">
              <a:lnSpc>
                <a:spcPct val="80000"/>
              </a:lnSpc>
              <a:buClr>
                <a:srgbClr val="333399"/>
              </a:buClr>
            </a:pPr>
            <a:endParaRPr lang="en-US" sz="2400" dirty="0" smtClean="0">
              <a:solidFill>
                <a:srgbClr val="333399"/>
              </a:solidFill>
              <a:latin typeface="Calibri"/>
              <a:ea typeface="ＭＳ Ｐゴシック" pitchFamily="34" charset="-128"/>
              <a:cs typeface="Calibri"/>
            </a:endParaRPr>
          </a:p>
          <a:p>
            <a:pPr eaLnBrk="1" hangingPunct="1">
              <a:lnSpc>
                <a:spcPct val="80000"/>
              </a:lnSpc>
              <a:buClr>
                <a:srgbClr val="333399"/>
              </a:buClr>
            </a:pPr>
            <a:r>
              <a:rPr lang="en-US" sz="2400" dirty="0" smtClean="0">
                <a:solidFill>
                  <a:srgbClr val="333399"/>
                </a:solidFill>
                <a:latin typeface="Calibri"/>
                <a:ea typeface="ＭＳ Ｐゴシック" pitchFamily="34" charset="-128"/>
                <a:cs typeface="Calibri"/>
              </a:rPr>
              <a:t>All it takes to block a path is a single inactive segment</a:t>
            </a: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endParaRPr lang="en-US" sz="1800" dirty="0" smtClean="0">
              <a:latin typeface="Calibri"/>
              <a:ea typeface="ＭＳ Ｐゴシック" pitchFamily="34" charset="-128"/>
              <a:cs typeface="Calibri"/>
            </a:endParaRPr>
          </a:p>
          <a:p>
            <a:pPr lvl="1" eaLnBrk="1" hangingPunct="1">
              <a:lnSpc>
                <a:spcPct val="80000"/>
              </a:lnSpc>
              <a:buFont typeface="Wingdings" pitchFamily="2" charset="2"/>
              <a:buNone/>
            </a:pPr>
            <a:r>
              <a:rPr lang="en-US" sz="1800" dirty="0" smtClean="0">
                <a:latin typeface="Calibri"/>
                <a:ea typeface="ＭＳ Ｐゴシック" pitchFamily="34" charset="-128"/>
                <a:cs typeface="Calibri"/>
              </a:rPr>
              <a:t>	</a:t>
            </a:r>
          </a:p>
        </p:txBody>
      </p:sp>
      <p:grpSp>
        <p:nvGrpSpPr>
          <p:cNvPr id="59395" name="Group 186"/>
          <p:cNvGrpSpPr>
            <a:grpSpLocks/>
          </p:cNvGrpSpPr>
          <p:nvPr/>
        </p:nvGrpSpPr>
        <p:grpSpPr bwMode="auto">
          <a:xfrm>
            <a:off x="7620000" y="2041525"/>
            <a:ext cx="1600200" cy="320675"/>
            <a:chOff x="4572000" y="1676400"/>
            <a:chExt cx="1905000" cy="381000"/>
          </a:xfrm>
        </p:grpSpPr>
        <p:sp>
          <p:nvSpPr>
            <p:cNvPr id="59437" name="Oval 9"/>
            <p:cNvSpPr>
              <a:spLocks noChangeArrowheads="1"/>
            </p:cNvSpPr>
            <p:nvPr/>
          </p:nvSpPr>
          <p:spPr bwMode="auto">
            <a:xfrm>
              <a:off x="4572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8" name="Oval 9"/>
            <p:cNvSpPr>
              <a:spLocks noChangeArrowheads="1"/>
            </p:cNvSpPr>
            <p:nvPr/>
          </p:nvSpPr>
          <p:spPr bwMode="auto">
            <a:xfrm>
              <a:off x="5334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39" name="Oval 9"/>
            <p:cNvSpPr>
              <a:spLocks noChangeArrowheads="1"/>
            </p:cNvSpPr>
            <p:nvPr/>
          </p:nvSpPr>
          <p:spPr bwMode="auto">
            <a:xfrm>
              <a:off x="60960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40" name="AutoShape 10"/>
            <p:cNvCxnSpPr>
              <a:cxnSpLocks noChangeShapeType="1"/>
              <a:stCxn id="59437" idx="6"/>
              <a:endCxn id="59438" idx="2"/>
            </p:cNvCxnSpPr>
            <p:nvPr/>
          </p:nvCxnSpPr>
          <p:spPr bwMode="auto">
            <a:xfrm>
              <a:off x="4953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41" name="AutoShape 10"/>
            <p:cNvCxnSpPr>
              <a:cxnSpLocks noChangeShapeType="1"/>
              <a:stCxn id="59438" idx="6"/>
              <a:endCxn id="59439" idx="2"/>
            </p:cNvCxnSpPr>
            <p:nvPr/>
          </p:nvCxnSpPr>
          <p:spPr bwMode="auto">
            <a:xfrm>
              <a:off x="57150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6" name="Group 185"/>
          <p:cNvGrpSpPr>
            <a:grpSpLocks/>
          </p:cNvGrpSpPr>
          <p:nvPr/>
        </p:nvGrpSpPr>
        <p:grpSpPr bwMode="auto">
          <a:xfrm>
            <a:off x="9982200" y="2041525"/>
            <a:ext cx="1600200" cy="320675"/>
            <a:chOff x="6934200" y="1676400"/>
            <a:chExt cx="1905000" cy="381000"/>
          </a:xfrm>
        </p:grpSpPr>
        <p:sp>
          <p:nvSpPr>
            <p:cNvPr id="59432" name="Oval 9"/>
            <p:cNvSpPr>
              <a:spLocks noChangeArrowheads="1"/>
            </p:cNvSpPr>
            <p:nvPr/>
          </p:nvSpPr>
          <p:spPr bwMode="auto">
            <a:xfrm>
              <a:off x="6934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92" name="Oval 9"/>
            <p:cNvSpPr>
              <a:spLocks noChangeArrowheads="1"/>
            </p:cNvSpPr>
            <p:nvPr/>
          </p:nvSpPr>
          <p:spPr bwMode="auto">
            <a:xfrm>
              <a:off x="7695823" y="1676400"/>
              <a:ext cx="381756" cy="38100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34" name="Oval 9"/>
            <p:cNvSpPr>
              <a:spLocks noChangeArrowheads="1"/>
            </p:cNvSpPr>
            <p:nvPr/>
          </p:nvSpPr>
          <p:spPr bwMode="auto">
            <a:xfrm>
              <a:off x="8458200" y="16764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5" name="AutoShape 10"/>
            <p:cNvCxnSpPr>
              <a:cxnSpLocks noChangeShapeType="1"/>
              <a:stCxn id="59432" idx="6"/>
              <a:endCxn id="92" idx="2"/>
            </p:cNvCxnSpPr>
            <p:nvPr/>
          </p:nvCxnSpPr>
          <p:spPr bwMode="auto">
            <a:xfrm>
              <a:off x="7315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6" name="AutoShape 10"/>
            <p:cNvCxnSpPr>
              <a:cxnSpLocks noChangeShapeType="1"/>
              <a:stCxn id="92" idx="6"/>
              <a:endCxn id="59434" idx="2"/>
            </p:cNvCxnSpPr>
            <p:nvPr/>
          </p:nvCxnSpPr>
          <p:spPr bwMode="auto">
            <a:xfrm>
              <a:off x="8077200" y="1866900"/>
              <a:ext cx="38100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7" name="Group 187"/>
          <p:cNvGrpSpPr>
            <a:grpSpLocks/>
          </p:cNvGrpSpPr>
          <p:nvPr/>
        </p:nvGrpSpPr>
        <p:grpSpPr bwMode="auto">
          <a:xfrm>
            <a:off x="7620000" y="2776538"/>
            <a:ext cx="1600200" cy="576262"/>
            <a:chOff x="4572000" y="2362200"/>
            <a:chExt cx="1905000" cy="685800"/>
          </a:xfrm>
        </p:grpSpPr>
        <p:sp>
          <p:nvSpPr>
            <p:cNvPr id="59427" name="Oval 9"/>
            <p:cNvSpPr>
              <a:spLocks noChangeArrowheads="1"/>
            </p:cNvSpPr>
            <p:nvPr/>
          </p:nvSpPr>
          <p:spPr bwMode="auto">
            <a:xfrm>
              <a:off x="4572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8" name="Oval 9"/>
            <p:cNvSpPr>
              <a:spLocks noChangeArrowheads="1"/>
            </p:cNvSpPr>
            <p:nvPr/>
          </p:nvSpPr>
          <p:spPr bwMode="auto">
            <a:xfrm>
              <a:off x="5334000" y="23622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29" name="Oval 9"/>
            <p:cNvSpPr>
              <a:spLocks noChangeArrowheads="1"/>
            </p:cNvSpPr>
            <p:nvPr/>
          </p:nvSpPr>
          <p:spPr bwMode="auto">
            <a:xfrm>
              <a:off x="60960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30" name="AutoShape 10"/>
            <p:cNvCxnSpPr>
              <a:cxnSpLocks noChangeShapeType="1"/>
              <a:stCxn id="59428" idx="2"/>
              <a:endCxn id="59427" idx="7"/>
            </p:cNvCxnSpPr>
            <p:nvPr/>
          </p:nvCxnSpPr>
          <p:spPr bwMode="auto">
            <a:xfrm rot="10800000" flipV="1">
              <a:off x="48972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31" name="AutoShape 10"/>
            <p:cNvCxnSpPr>
              <a:cxnSpLocks noChangeShapeType="1"/>
              <a:stCxn id="59428" idx="6"/>
              <a:endCxn id="59429" idx="1"/>
            </p:cNvCxnSpPr>
            <p:nvPr/>
          </p:nvCxnSpPr>
          <p:spPr bwMode="auto">
            <a:xfrm>
              <a:off x="57150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8" name="Group 184"/>
          <p:cNvGrpSpPr>
            <a:grpSpLocks/>
          </p:cNvGrpSpPr>
          <p:nvPr/>
        </p:nvGrpSpPr>
        <p:grpSpPr bwMode="auto">
          <a:xfrm>
            <a:off x="9982200" y="2776538"/>
            <a:ext cx="1600200" cy="576262"/>
            <a:chOff x="6934200" y="2362200"/>
            <a:chExt cx="1905000" cy="685800"/>
          </a:xfrm>
        </p:grpSpPr>
        <p:sp>
          <p:nvSpPr>
            <p:cNvPr id="59422" name="Oval 9"/>
            <p:cNvSpPr>
              <a:spLocks noChangeArrowheads="1"/>
            </p:cNvSpPr>
            <p:nvPr/>
          </p:nvSpPr>
          <p:spPr bwMode="auto">
            <a:xfrm>
              <a:off x="6934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07" name="Oval 9"/>
            <p:cNvSpPr>
              <a:spLocks noChangeArrowheads="1"/>
            </p:cNvSpPr>
            <p:nvPr/>
          </p:nvSpPr>
          <p:spPr bwMode="auto">
            <a:xfrm>
              <a:off x="7695823" y="2362200"/>
              <a:ext cx="381756" cy="381630"/>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24" name="Oval 9"/>
            <p:cNvSpPr>
              <a:spLocks noChangeArrowheads="1"/>
            </p:cNvSpPr>
            <p:nvPr/>
          </p:nvSpPr>
          <p:spPr bwMode="auto">
            <a:xfrm>
              <a:off x="8458200" y="2667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5" name="AutoShape 10"/>
            <p:cNvCxnSpPr>
              <a:cxnSpLocks noChangeShapeType="1"/>
              <a:stCxn id="107" idx="2"/>
              <a:endCxn id="59422" idx="7"/>
            </p:cNvCxnSpPr>
            <p:nvPr/>
          </p:nvCxnSpPr>
          <p:spPr bwMode="auto">
            <a:xfrm rot="10800000" flipV="1">
              <a:off x="7259404"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6" name="AutoShape 10"/>
            <p:cNvCxnSpPr>
              <a:cxnSpLocks noChangeShapeType="1"/>
              <a:stCxn id="107" idx="6"/>
              <a:endCxn id="59424" idx="1"/>
            </p:cNvCxnSpPr>
            <p:nvPr/>
          </p:nvCxnSpPr>
          <p:spPr bwMode="auto">
            <a:xfrm>
              <a:off x="8077200" y="2552700"/>
              <a:ext cx="436796" cy="1700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399" name="Group 183"/>
          <p:cNvGrpSpPr>
            <a:grpSpLocks/>
          </p:cNvGrpSpPr>
          <p:nvPr/>
        </p:nvGrpSpPr>
        <p:grpSpPr bwMode="auto">
          <a:xfrm>
            <a:off x="9982200" y="4084638"/>
            <a:ext cx="1600200" cy="639762"/>
            <a:chOff x="6934200" y="3810000"/>
            <a:chExt cx="1905000" cy="762000"/>
          </a:xfrm>
        </p:grpSpPr>
        <p:sp>
          <p:nvSpPr>
            <p:cNvPr id="59417" name="Oval 9"/>
            <p:cNvSpPr>
              <a:spLocks noChangeArrowheads="1"/>
            </p:cNvSpPr>
            <p:nvPr/>
          </p:nvSpPr>
          <p:spPr bwMode="auto">
            <a:xfrm>
              <a:off x="6934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8" name="Oval 9"/>
            <p:cNvSpPr>
              <a:spLocks noChangeArrowheads="1"/>
            </p:cNvSpPr>
            <p:nvPr/>
          </p:nvSpPr>
          <p:spPr bwMode="auto">
            <a:xfrm>
              <a:off x="7696200" y="4191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19" name="Oval 9"/>
            <p:cNvSpPr>
              <a:spLocks noChangeArrowheads="1"/>
            </p:cNvSpPr>
            <p:nvPr/>
          </p:nvSpPr>
          <p:spPr bwMode="auto">
            <a:xfrm>
              <a:off x="84582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20" name="AutoShape 10"/>
            <p:cNvCxnSpPr>
              <a:cxnSpLocks noChangeShapeType="1"/>
              <a:stCxn id="59417" idx="6"/>
              <a:endCxn id="59418" idx="1"/>
            </p:cNvCxnSpPr>
            <p:nvPr/>
          </p:nvCxnSpPr>
          <p:spPr bwMode="auto">
            <a:xfrm>
              <a:off x="73152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21" name="AutoShape 10"/>
            <p:cNvCxnSpPr>
              <a:cxnSpLocks noChangeShapeType="1"/>
              <a:stCxn id="59419" idx="2"/>
              <a:endCxn id="59418" idx="7"/>
            </p:cNvCxnSpPr>
            <p:nvPr/>
          </p:nvCxnSpPr>
          <p:spPr bwMode="auto">
            <a:xfrm rot="10800000" flipV="1">
              <a:off x="80214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0" name="Group 188"/>
          <p:cNvGrpSpPr>
            <a:grpSpLocks/>
          </p:cNvGrpSpPr>
          <p:nvPr/>
        </p:nvGrpSpPr>
        <p:grpSpPr bwMode="auto">
          <a:xfrm>
            <a:off x="7620000" y="4084638"/>
            <a:ext cx="1600200" cy="639762"/>
            <a:chOff x="4572000" y="3810000"/>
            <a:chExt cx="1905000" cy="762000"/>
          </a:xfrm>
        </p:grpSpPr>
        <p:sp>
          <p:nvSpPr>
            <p:cNvPr id="59412" name="Oval 9"/>
            <p:cNvSpPr>
              <a:spLocks noChangeArrowheads="1"/>
            </p:cNvSpPr>
            <p:nvPr/>
          </p:nvSpPr>
          <p:spPr bwMode="auto">
            <a:xfrm>
              <a:off x="4572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34" name="Oval 9"/>
            <p:cNvSpPr>
              <a:spLocks noChangeArrowheads="1"/>
            </p:cNvSpPr>
            <p:nvPr/>
          </p:nvSpPr>
          <p:spPr bwMode="auto">
            <a:xfrm>
              <a:off x="5333623" y="4191946"/>
              <a:ext cx="381756" cy="380054"/>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4" name="Oval 9"/>
            <p:cNvSpPr>
              <a:spLocks noChangeArrowheads="1"/>
            </p:cNvSpPr>
            <p:nvPr/>
          </p:nvSpPr>
          <p:spPr bwMode="auto">
            <a:xfrm>
              <a:off x="6096000" y="38100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15" name="AutoShape 10"/>
            <p:cNvCxnSpPr>
              <a:cxnSpLocks noChangeShapeType="1"/>
              <a:stCxn id="59412" idx="6"/>
              <a:endCxn id="134" idx="1"/>
            </p:cNvCxnSpPr>
            <p:nvPr/>
          </p:nvCxnSpPr>
          <p:spPr bwMode="auto">
            <a:xfrm>
              <a:off x="4953000"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16" name="AutoShape 10"/>
            <p:cNvCxnSpPr>
              <a:cxnSpLocks noChangeShapeType="1"/>
              <a:stCxn id="59414" idx="2"/>
              <a:endCxn id="134" idx="7"/>
            </p:cNvCxnSpPr>
            <p:nvPr/>
          </p:nvCxnSpPr>
          <p:spPr bwMode="auto">
            <a:xfrm rot="10800000" flipV="1">
              <a:off x="5659204" y="40005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59401" name="Group 189"/>
          <p:cNvGrpSpPr>
            <a:grpSpLocks/>
          </p:cNvGrpSpPr>
          <p:nvPr/>
        </p:nvGrpSpPr>
        <p:grpSpPr bwMode="auto">
          <a:xfrm>
            <a:off x="7620000" y="5029200"/>
            <a:ext cx="1600200" cy="1600200"/>
            <a:chOff x="4572000" y="4800600"/>
            <a:chExt cx="1905000" cy="1905000"/>
          </a:xfrm>
        </p:grpSpPr>
        <p:sp>
          <p:nvSpPr>
            <p:cNvPr id="59405" name="Oval 9"/>
            <p:cNvSpPr>
              <a:spLocks noChangeArrowheads="1"/>
            </p:cNvSpPr>
            <p:nvPr/>
          </p:nvSpPr>
          <p:spPr bwMode="auto">
            <a:xfrm>
              <a:off x="4572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59406" name="Oval 9"/>
            <p:cNvSpPr>
              <a:spLocks noChangeArrowheads="1"/>
            </p:cNvSpPr>
            <p:nvPr/>
          </p:nvSpPr>
          <p:spPr bwMode="auto">
            <a:xfrm>
              <a:off x="6096000" y="4800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cxnSp>
          <p:nvCxnSpPr>
            <p:cNvPr id="59407" name="AutoShape 10"/>
            <p:cNvCxnSpPr>
              <a:cxnSpLocks noChangeShapeType="1"/>
              <a:stCxn id="59405" idx="6"/>
              <a:endCxn id="59410" idx="1"/>
            </p:cNvCxnSpPr>
            <p:nvPr/>
          </p:nvCxnSpPr>
          <p:spPr bwMode="auto">
            <a:xfrm>
              <a:off x="4953000"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59408" name="AutoShape 10"/>
            <p:cNvCxnSpPr>
              <a:cxnSpLocks noChangeShapeType="1"/>
              <a:stCxn id="59406" idx="2"/>
              <a:endCxn id="59410" idx="7"/>
            </p:cNvCxnSpPr>
            <p:nvPr/>
          </p:nvCxnSpPr>
          <p:spPr bwMode="auto">
            <a:xfrm rot="10800000" flipV="1">
              <a:off x="5659204" y="4991100"/>
              <a:ext cx="436796" cy="24629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sp>
          <p:nvSpPr>
            <p:cNvPr id="149" name="Oval 9"/>
            <p:cNvSpPr>
              <a:spLocks noChangeArrowheads="1"/>
            </p:cNvSpPr>
            <p:nvPr/>
          </p:nvSpPr>
          <p:spPr bwMode="auto">
            <a:xfrm>
              <a:off x="5333623" y="6323844"/>
              <a:ext cx="381756" cy="381756"/>
            </a:xfrm>
            <a:prstGeom prst="ellipse">
              <a:avLst/>
            </a:prstGeom>
            <a:solidFill>
              <a:schemeClr val="bg2">
                <a:lumMod val="60000"/>
                <a:lumOff val="40000"/>
              </a:schemeClr>
            </a:solidFill>
            <a:ln w="28575">
              <a:solidFill>
                <a:schemeClr val="tx1"/>
              </a:solidFill>
              <a:round/>
              <a:headEnd/>
              <a:tailEnd/>
            </a:ln>
            <a:effectLst/>
          </p:spPr>
          <p:txBody>
            <a:bodyPr wrap="none" anchor="ctr"/>
            <a:lstStyle/>
            <a:p>
              <a:pPr algn="ctr">
                <a:defRPr/>
              </a:pPr>
              <a:endParaRPr lang="en-US" sz="2000">
                <a:latin typeface="Calibri"/>
                <a:ea typeface="+mn-ea"/>
                <a:cs typeface="Calibri"/>
              </a:endParaRPr>
            </a:p>
          </p:txBody>
        </p:sp>
        <p:sp>
          <p:nvSpPr>
            <p:cNvPr id="59410" name="Oval 9"/>
            <p:cNvSpPr>
              <a:spLocks noChangeArrowheads="1"/>
            </p:cNvSpPr>
            <p:nvPr/>
          </p:nvSpPr>
          <p:spPr bwMode="auto">
            <a:xfrm>
              <a:off x="5334000" y="5181600"/>
              <a:ext cx="381000" cy="381000"/>
            </a:xfrm>
            <a:prstGeom prst="ellipse">
              <a:avLst/>
            </a:prstGeom>
            <a:solidFill>
              <a:schemeClr val="bg1"/>
            </a:solidFill>
            <a:ln w="28575">
              <a:solidFill>
                <a:schemeClr val="tx1"/>
              </a:solidFill>
              <a:round/>
              <a:headEnd/>
              <a:tailEnd/>
            </a:ln>
          </p:spPr>
          <p:txBody>
            <a:bodyPr wrap="none" anchor="ctr"/>
            <a:lstStyle/>
            <a:p>
              <a:pPr algn="ctr"/>
              <a:endParaRPr lang="en-US" sz="2000">
                <a:latin typeface="Calibri"/>
                <a:cs typeface="Calibri"/>
              </a:endParaRPr>
            </a:p>
          </p:txBody>
        </p:sp>
        <p:sp>
          <p:nvSpPr>
            <p:cNvPr id="158" name="Freeform 157"/>
            <p:cNvSpPr/>
            <p:nvPr/>
          </p:nvSpPr>
          <p:spPr>
            <a:xfrm>
              <a:off x="5312833" y="5562223"/>
              <a:ext cx="468690" cy="752173"/>
            </a:xfrm>
            <a:custGeom>
              <a:avLst/>
              <a:gdLst>
                <a:gd name="connsiteX0" fmla="*/ 200186 w 467532"/>
                <a:gd name="connsiteY0" fmla="*/ 0 h 836909"/>
                <a:gd name="connsiteX1" fmla="*/ 440410 w 467532"/>
                <a:gd name="connsiteY1" fmla="*/ 294468 h 836909"/>
                <a:gd name="connsiteX2" fmla="*/ 37454 w 467532"/>
                <a:gd name="connsiteY2" fmla="*/ 503695 h 836909"/>
                <a:gd name="connsiteX3" fmla="*/ 215684 w 467532"/>
                <a:gd name="connsiteY3" fmla="*/ 836909 h 836909"/>
              </a:gdLst>
              <a:ahLst/>
              <a:cxnLst>
                <a:cxn ang="0">
                  <a:pos x="connsiteX0" y="connsiteY0"/>
                </a:cxn>
                <a:cxn ang="0">
                  <a:pos x="connsiteX1" y="connsiteY1"/>
                </a:cxn>
                <a:cxn ang="0">
                  <a:pos x="connsiteX2" y="connsiteY2"/>
                </a:cxn>
                <a:cxn ang="0">
                  <a:pos x="connsiteX3" y="connsiteY3"/>
                </a:cxn>
              </a:cxnLst>
              <a:rect l="l" t="t" r="r" b="b"/>
              <a:pathLst>
                <a:path w="467532" h="836909">
                  <a:moveTo>
                    <a:pt x="200186" y="0"/>
                  </a:moveTo>
                  <a:cubicBezTo>
                    <a:pt x="333859" y="105259"/>
                    <a:pt x="467532" y="210519"/>
                    <a:pt x="440410" y="294468"/>
                  </a:cubicBezTo>
                  <a:cubicBezTo>
                    <a:pt x="413288" y="378417"/>
                    <a:pt x="74908" y="413288"/>
                    <a:pt x="37454" y="503695"/>
                  </a:cubicBezTo>
                  <a:cubicBezTo>
                    <a:pt x="0" y="594102"/>
                    <a:pt x="107842" y="715505"/>
                    <a:pt x="215684" y="836909"/>
                  </a:cubicBezTo>
                </a:path>
              </a:pathLst>
            </a:custGeom>
            <a:ln w="285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atin typeface="Calibri"/>
                <a:cs typeface="Calibri"/>
              </a:endParaRPr>
            </a:p>
          </p:txBody>
        </p:sp>
      </p:grpSp>
      <p:cxnSp>
        <p:nvCxnSpPr>
          <p:cNvPr id="182" name="Straight Connector 181"/>
          <p:cNvCxnSpPr/>
          <p:nvPr/>
        </p:nvCxnSpPr>
        <p:spPr>
          <a:xfrm rot="5400000">
            <a:off x="7124700" y="4076700"/>
            <a:ext cx="495458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403" name="TextBox 190"/>
          <p:cNvSpPr txBox="1">
            <a:spLocks noChangeArrowheads="1"/>
          </p:cNvSpPr>
          <p:nvPr/>
        </p:nvSpPr>
        <p:spPr bwMode="auto">
          <a:xfrm>
            <a:off x="7620000" y="1371600"/>
            <a:ext cx="1600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00B050"/>
                </a:solidFill>
                <a:latin typeface="Calibri"/>
                <a:cs typeface="Calibri"/>
              </a:rPr>
              <a:t>Active Triples</a:t>
            </a:r>
          </a:p>
        </p:txBody>
      </p:sp>
      <p:sp>
        <p:nvSpPr>
          <p:cNvPr id="59404" name="TextBox 191"/>
          <p:cNvSpPr txBox="1">
            <a:spLocks noChangeArrowheads="1"/>
          </p:cNvSpPr>
          <p:nvPr/>
        </p:nvSpPr>
        <p:spPr bwMode="auto">
          <a:xfrm>
            <a:off x="9982200" y="1371600"/>
            <a:ext cx="1752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solidFill>
                  <a:srgbClr val="C00000"/>
                </a:solidFill>
                <a:latin typeface="Calibri"/>
                <a:cs typeface="Calibri"/>
              </a:rPr>
              <a:t>Inactive Triples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smtClean="0">
                <a:ea typeface="ＭＳ Ｐゴシック" pitchFamily="34" charset="-128"/>
              </a:rPr>
              <a:t>Probability Recap</a:t>
            </a:r>
          </a:p>
        </p:txBody>
      </p:sp>
      <p:sp>
        <p:nvSpPr>
          <p:cNvPr id="30722" name="Content Placeholder 2"/>
          <p:cNvSpPr>
            <a:spLocks noGrp="1"/>
          </p:cNvSpPr>
          <p:nvPr>
            <p:ph idx="1"/>
          </p:nvPr>
        </p:nvSpPr>
        <p:spPr>
          <a:xfrm>
            <a:off x="304799" y="1600200"/>
            <a:ext cx="11201401" cy="4525963"/>
          </a:xfrm>
        </p:spPr>
        <p:txBody>
          <a:bodyPr/>
          <a:lstStyle/>
          <a:p>
            <a:pPr>
              <a:buFont typeface="Wingdings" charset="0"/>
              <a:buChar char="§"/>
              <a:defRPr/>
            </a:pPr>
            <a:r>
              <a:rPr lang="en-US" sz="2800" dirty="0"/>
              <a:t>Conditional probability</a:t>
            </a:r>
          </a:p>
          <a:p>
            <a:pPr lvl="2">
              <a:buFont typeface="Wingdings" charset="0"/>
              <a:buChar char="§"/>
              <a:defRPr/>
            </a:pPr>
            <a:endParaRPr lang="en-US" sz="2000" dirty="0"/>
          </a:p>
          <a:p>
            <a:pPr>
              <a:buFont typeface="Wingdings" charset="0"/>
              <a:buChar char="§"/>
              <a:defRPr/>
            </a:pPr>
            <a:r>
              <a:rPr lang="en-US" sz="2800" dirty="0"/>
              <a:t>Product rule</a:t>
            </a:r>
          </a:p>
          <a:p>
            <a:pPr lvl="2">
              <a:buFont typeface="Wingdings" charset="0"/>
              <a:buChar char="§"/>
              <a:defRPr/>
            </a:pPr>
            <a:endParaRPr lang="en-US" sz="2000" dirty="0"/>
          </a:p>
          <a:p>
            <a:pPr>
              <a:buFont typeface="Wingdings" charset="0"/>
              <a:buChar char="§"/>
              <a:defRPr/>
            </a:pPr>
            <a:r>
              <a:rPr lang="en-US" sz="2800" dirty="0"/>
              <a:t>Chain rule </a:t>
            </a:r>
            <a:endParaRPr lang="en-US" sz="24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marL="0" indent="0">
              <a:buFont typeface="Wingdings" charset="0"/>
              <a:buNone/>
              <a:defRPr/>
            </a:pPr>
            <a:endParaRPr lang="en-US" sz="1600" dirty="0" smtClean="0"/>
          </a:p>
          <a:p>
            <a:pPr>
              <a:buFont typeface="Wingdings" charset="0"/>
              <a:buChar char="§"/>
              <a:defRPr/>
            </a:pPr>
            <a:r>
              <a:rPr lang="en-US" sz="2800" dirty="0" smtClean="0"/>
              <a:t>X</a:t>
            </a:r>
            <a:r>
              <a:rPr lang="en-US" sz="2800" dirty="0"/>
              <a:t>, Y independent </a:t>
            </a:r>
            <a:r>
              <a:rPr lang="en-US" sz="2800" dirty="0" smtClean="0"/>
              <a:t>if and only if:</a:t>
            </a:r>
            <a:endParaRPr lang="en-US" sz="2800" dirty="0"/>
          </a:p>
          <a:p>
            <a:pPr lvl="4">
              <a:buFont typeface="Wingdings" charset="0"/>
              <a:buChar char="§"/>
              <a:defRPr/>
            </a:pPr>
            <a:endParaRPr lang="en-US" sz="1600" dirty="0"/>
          </a:p>
          <a:p>
            <a:pPr>
              <a:buFont typeface="Wingdings" charset="0"/>
              <a:buChar char="§"/>
              <a:defRPr/>
            </a:pPr>
            <a:r>
              <a:rPr lang="en-US" sz="2800" dirty="0"/>
              <a:t>X and Y are conditionally independent given Z </a:t>
            </a:r>
            <a:r>
              <a:rPr lang="en-US" sz="2800" dirty="0" smtClean="0"/>
              <a:t>if and only if:</a:t>
            </a:r>
            <a:endParaRPr lang="en-US" dirty="0"/>
          </a:p>
          <a:p>
            <a:pPr>
              <a:buFont typeface="Wingdings" charset="0"/>
              <a:buChar char="§"/>
              <a:defRPr/>
            </a:pPr>
            <a:endParaRPr lang="en-US" dirty="0"/>
          </a:p>
        </p:txBody>
      </p:sp>
      <p:pic>
        <p:nvPicPr>
          <p:cNvPr id="17412" name="Picture 8" descr="txp_fi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105400" y="1524000"/>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10" descr="txp_fi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5049836" y="2570706"/>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4" descr="txp_fig"/>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5562600" y="4867520"/>
            <a:ext cx="37957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7" descr="txp_fig"/>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3616325" y="6172200"/>
            <a:ext cx="48418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6" name="Picture 8" descr="txp_fig"/>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9677400" y="5803900"/>
            <a:ext cx="1401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bwMode="auto">
          <a:xfrm>
            <a:off x="3106737" y="3505200"/>
            <a:ext cx="6646512" cy="9705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400" y="3227774"/>
            <a:ext cx="4583532" cy="3384163"/>
          </a:xfrm>
          <a:prstGeom prst="rect">
            <a:avLst/>
          </a:prstGeom>
        </p:spPr>
      </p:pic>
      <p:sp>
        <p:nvSpPr>
          <p:cNvPr id="28675" name="Content Placeholder 2"/>
          <p:cNvSpPr>
            <a:spLocks noGrp="1"/>
          </p:cNvSpPr>
          <p:nvPr>
            <p:ph idx="1"/>
          </p:nvPr>
        </p:nvSpPr>
        <p:spPr>
          <a:xfrm>
            <a:off x="533400" y="1371600"/>
            <a:ext cx="10591800" cy="4678363"/>
          </a:xfrm>
        </p:spPr>
        <p:txBody>
          <a:bodyPr/>
          <a:lstStyle/>
          <a:p>
            <a:pPr>
              <a:buFont typeface="Wingdings" charset="0"/>
              <a:buChar char="§"/>
              <a:defRPr/>
            </a:pPr>
            <a:r>
              <a:rPr lang="en-US" sz="2800" dirty="0" smtClean="0">
                <a:latin typeface="Calibri"/>
                <a:cs typeface="Calibri"/>
              </a:rPr>
              <a:t>Query:</a:t>
            </a:r>
            <a:r>
              <a:rPr lang="en-US" sz="2800" dirty="0">
                <a:latin typeface="Calibri"/>
                <a:cs typeface="Calibri"/>
              </a:rPr>
              <a:t>	</a:t>
            </a:r>
            <a:endParaRPr lang="en-US" sz="1200" dirty="0" smtClean="0">
              <a:latin typeface="Calibri"/>
              <a:cs typeface="Calibri"/>
            </a:endParaRPr>
          </a:p>
          <a:p>
            <a:pPr>
              <a:buFont typeface="Wingdings" charset="0"/>
              <a:buChar char="§"/>
              <a:defRPr/>
            </a:pPr>
            <a:endParaRPr lang="en-US" sz="1600" dirty="0" smtClean="0">
              <a:latin typeface="Calibri"/>
              <a:cs typeface="Calibri"/>
            </a:endParaRPr>
          </a:p>
          <a:p>
            <a:pPr>
              <a:buFont typeface="Wingdings" charset="0"/>
              <a:buChar char="§"/>
              <a:defRPr/>
            </a:pPr>
            <a:r>
              <a:rPr lang="en-US" sz="2800" dirty="0" smtClean="0">
                <a:latin typeface="Calibri"/>
                <a:cs typeface="Calibri"/>
              </a:rPr>
              <a:t>Check </a:t>
            </a:r>
            <a:r>
              <a:rPr lang="en-US" sz="2800" dirty="0">
                <a:latin typeface="Calibri"/>
                <a:cs typeface="Calibri"/>
              </a:rPr>
              <a:t>all (undirected!) paths </a:t>
            </a:r>
            <a:r>
              <a:rPr lang="en-US" sz="2800" dirty="0" smtClean="0">
                <a:latin typeface="Calibri"/>
                <a:cs typeface="Calibri"/>
              </a:rPr>
              <a:t>between        and </a:t>
            </a:r>
            <a:endParaRPr lang="en-US" sz="2800" dirty="0">
              <a:latin typeface="Calibri"/>
              <a:cs typeface="Calibri"/>
            </a:endParaRPr>
          </a:p>
          <a:p>
            <a:pPr lvl="7">
              <a:buFont typeface="Wingdings" charset="0"/>
              <a:buChar char="§"/>
              <a:defRPr/>
            </a:pPr>
            <a:endParaRPr lang="en-US" sz="600" dirty="0" smtClean="0">
              <a:latin typeface="Calibri"/>
              <a:cs typeface="Calibri"/>
            </a:endParaRPr>
          </a:p>
          <a:p>
            <a:pPr lvl="1">
              <a:buFont typeface="Wingdings" charset="0"/>
              <a:buChar char="§"/>
              <a:defRPr/>
            </a:pPr>
            <a:r>
              <a:rPr lang="en-US" sz="2400" dirty="0" smtClean="0">
                <a:latin typeface="Calibri"/>
                <a:cs typeface="Calibri"/>
              </a:rPr>
              <a:t>If one or more active, then independence not guaranteed</a:t>
            </a:r>
            <a:endParaRPr lang="en-US" sz="2400" dirty="0">
              <a:latin typeface="Calibri"/>
              <a:cs typeface="Calibri"/>
            </a:endParaRPr>
          </a:p>
          <a:p>
            <a:pPr marL="0" indent="0">
              <a:buNone/>
              <a:defRPr/>
            </a:pPr>
            <a:r>
              <a:rPr lang="en-US" sz="2800" dirty="0">
                <a:latin typeface="Calibri"/>
                <a:cs typeface="Calibri"/>
              </a:rPr>
              <a:t>   </a:t>
            </a:r>
            <a:endParaRPr lang="en-US" dirty="0" smtClean="0">
              <a:latin typeface="Calibri"/>
              <a:cs typeface="Calibri"/>
            </a:endParaRPr>
          </a:p>
          <a:p>
            <a:pPr lvl="1">
              <a:buFont typeface="Wingdings" charset="0"/>
              <a:buChar char="§"/>
              <a:defRPr/>
            </a:pPr>
            <a:endParaRPr lang="en-US" sz="2400" dirty="0" smtClean="0">
              <a:latin typeface="Calibri"/>
              <a:cs typeface="Calibri"/>
            </a:endParaRPr>
          </a:p>
          <a:p>
            <a:pPr lvl="1">
              <a:buFont typeface="Wingdings" charset="0"/>
              <a:buChar char="§"/>
              <a:defRPr/>
            </a:pPr>
            <a:r>
              <a:rPr lang="en-US" sz="2400" dirty="0" smtClean="0">
                <a:latin typeface="Calibri"/>
                <a:cs typeface="Calibri"/>
              </a:rPr>
              <a:t>Otherwise (i.e. if all paths are inactive),</a:t>
            </a:r>
          </a:p>
          <a:p>
            <a:pPr marL="457176" lvl="1" indent="0">
              <a:buNone/>
              <a:defRPr/>
            </a:pPr>
            <a:r>
              <a:rPr lang="en-US" sz="2400" dirty="0" smtClean="0">
                <a:latin typeface="Calibri"/>
                <a:cs typeface="Calibri"/>
              </a:rPr>
              <a:t>    then independence is guaranteed</a:t>
            </a:r>
            <a:endParaRPr lang="en-US" sz="2400" dirty="0">
              <a:latin typeface="Calibri"/>
              <a:cs typeface="Calibri"/>
            </a:endParaRPr>
          </a:p>
        </p:txBody>
      </p:sp>
      <p:sp>
        <p:nvSpPr>
          <p:cNvPr id="60417" name="Title 1"/>
          <p:cNvSpPr>
            <a:spLocks noGrp="1"/>
          </p:cNvSpPr>
          <p:nvPr>
            <p:ph type="title"/>
          </p:nvPr>
        </p:nvSpPr>
        <p:spPr/>
        <p:txBody>
          <a:bodyPr/>
          <a:lstStyle/>
          <a:p>
            <a:r>
              <a:rPr lang="en-US" smtClean="0">
                <a:latin typeface="Calibri"/>
                <a:ea typeface="ＭＳ Ｐゴシック" pitchFamily="34" charset="-128"/>
                <a:cs typeface="Calibri"/>
              </a:rPr>
              <a:t>D-Separation</a:t>
            </a:r>
          </a:p>
        </p:txBody>
      </p:sp>
      <p:pic>
        <p:nvPicPr>
          <p:cNvPr id="60420"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14478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21"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429000"/>
            <a:ext cx="45116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422" name="TextBox 8"/>
          <p:cNvSpPr txBox="1">
            <a:spLocks noChangeArrowheads="1"/>
          </p:cNvSpPr>
          <p:nvPr/>
        </p:nvSpPr>
        <p:spPr bwMode="auto">
          <a:xfrm>
            <a:off x="7299566" y="1219200"/>
            <a:ext cx="446131"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4400" dirty="0">
                <a:latin typeface="Calibri"/>
                <a:cs typeface="Calibri"/>
              </a:rPr>
              <a:t>?</a:t>
            </a:r>
          </a:p>
        </p:txBody>
      </p:sp>
      <p:pic>
        <p:nvPicPr>
          <p:cNvPr id="60423"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503862"/>
            <a:ext cx="4343400" cy="43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550025" y="2247900"/>
            <a:ext cx="457200" cy="381000"/>
          </a:xfrm>
          <a:prstGeom prst="rect">
            <a:avLst/>
          </a:prstGeom>
        </p:spPr>
      </p:pic>
      <p:pic>
        <p:nvPicPr>
          <p:cNvPr id="5" name="Picture 4"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7772400" y="2247900"/>
            <a:ext cx="495300" cy="41910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cxnSp>
        <p:nvCxnSpPr>
          <p:cNvPr id="3" name="Straight Connector 2"/>
          <p:cNvCxnSpPr/>
          <p:nvPr/>
        </p:nvCxnSpPr>
        <p:spPr>
          <a:xfrm>
            <a:off x="2895600" y="3429000"/>
            <a:ext cx="381000" cy="38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6709" name="Text Box 5"/>
          <p:cNvSpPr txBox="1">
            <a:spLocks noChangeArrowheads="1"/>
          </p:cNvSpPr>
          <p:nvPr/>
        </p:nvSpPr>
        <p:spPr bwMode="auto">
          <a:xfrm>
            <a:off x="4972050"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dirty="0">
                <a:solidFill>
                  <a:srgbClr val="CC0000"/>
                </a:solidFill>
                <a:latin typeface="Calibri"/>
                <a:cs typeface="Calibri"/>
              </a:rPr>
              <a:t>Yes</a:t>
            </a:r>
          </a:p>
        </p:txBody>
      </p:sp>
      <p:pic>
        <p:nvPicPr>
          <p:cNvPr id="17" name="Picture 16" descr="txp_fig"/>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103563" y="2578100"/>
            <a:ext cx="981075" cy="26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txp_fig"/>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086100" y="3181350"/>
            <a:ext cx="13477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446" name="Rectangle 8"/>
          <p:cNvSpPr>
            <a:spLocks noChangeArrowheads="1"/>
          </p:cNvSpPr>
          <p:nvPr/>
        </p:nvSpPr>
        <p:spPr bwMode="auto">
          <a:xfrm>
            <a:off x="6096000" y="4267200"/>
            <a:ext cx="1447800" cy="2286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61448" name="Oval 4"/>
          <p:cNvSpPr>
            <a:spLocks noChangeArrowheads="1"/>
          </p:cNvSpPr>
          <p:nvPr/>
        </p:nvSpPr>
        <p:spPr bwMode="auto">
          <a:xfrm>
            <a:off x="77724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1449" name="Oval 5"/>
          <p:cNvSpPr>
            <a:spLocks noChangeArrowheads="1"/>
          </p:cNvSpPr>
          <p:nvPr/>
        </p:nvSpPr>
        <p:spPr bwMode="auto">
          <a:xfrm>
            <a:off x="8382000" y="3733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1450" name="AutoShape 6"/>
          <p:cNvCxnSpPr>
            <a:cxnSpLocks noChangeShapeType="1"/>
            <a:stCxn id="61448" idx="4"/>
            <a:endCxn id="61449" idx="1"/>
          </p:cNvCxnSpPr>
          <p:nvPr/>
        </p:nvCxnSpPr>
        <p:spPr bwMode="auto">
          <a:xfrm>
            <a:off x="8039100" y="29098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1" name="Oval 7"/>
          <p:cNvSpPr>
            <a:spLocks noChangeArrowheads="1"/>
          </p:cNvSpPr>
          <p:nvPr/>
        </p:nvSpPr>
        <p:spPr bwMode="auto">
          <a:xfrm>
            <a:off x="9220200" y="23622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1452" name="AutoShape 8"/>
          <p:cNvCxnSpPr>
            <a:cxnSpLocks noChangeShapeType="1"/>
            <a:stCxn id="61451" idx="4"/>
            <a:endCxn id="61449" idx="7"/>
          </p:cNvCxnSpPr>
          <p:nvPr/>
        </p:nvCxnSpPr>
        <p:spPr bwMode="auto">
          <a:xfrm flipH="1">
            <a:off x="8837613" y="29098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1453" name="Oval 13"/>
          <p:cNvSpPr>
            <a:spLocks noChangeArrowheads="1"/>
          </p:cNvSpPr>
          <p:nvPr/>
        </p:nvSpPr>
        <p:spPr bwMode="auto">
          <a:xfrm>
            <a:off x="8382000" y="5105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1454" name="AutoShape 14"/>
          <p:cNvCxnSpPr>
            <a:cxnSpLocks noChangeShapeType="1"/>
            <a:stCxn id="61449" idx="4"/>
            <a:endCxn id="61453" idx="0"/>
          </p:cNvCxnSpPr>
          <p:nvPr/>
        </p:nvCxnSpPr>
        <p:spPr bwMode="auto">
          <a:xfrm>
            <a:off x="8648700" y="42814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20" name="Picture 19" descr="txp_fig"/>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059113" y="3810000"/>
            <a:ext cx="1436687"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6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63491" name="Oval 4"/>
          <p:cNvSpPr>
            <a:spLocks noChangeArrowheads="1"/>
          </p:cNvSpPr>
          <p:nvPr/>
        </p:nvSpPr>
        <p:spPr bwMode="auto">
          <a:xfrm>
            <a:off x="78311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endParaRPr lang="en-US" sz="2400" baseline="-25000">
              <a:latin typeface="Times New Roman" pitchFamily="18" charset="0"/>
              <a:cs typeface="Times New Roman" pitchFamily="18" charset="0"/>
            </a:endParaRPr>
          </a:p>
        </p:txBody>
      </p:sp>
      <p:sp>
        <p:nvSpPr>
          <p:cNvPr id="63492" name="Oval 5"/>
          <p:cNvSpPr>
            <a:spLocks noChangeArrowheads="1"/>
          </p:cNvSpPr>
          <p:nvPr/>
        </p:nvSpPr>
        <p:spPr bwMode="auto">
          <a:xfrm>
            <a:off x="8440737" y="41910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cxnSp>
        <p:nvCxnSpPr>
          <p:cNvPr id="63493" name="AutoShape 6"/>
          <p:cNvCxnSpPr>
            <a:cxnSpLocks noChangeShapeType="1"/>
            <a:stCxn id="63491" idx="4"/>
            <a:endCxn id="63492" idx="1"/>
          </p:cNvCxnSpPr>
          <p:nvPr/>
        </p:nvCxnSpPr>
        <p:spPr bwMode="auto">
          <a:xfrm>
            <a:off x="8097837" y="3367088"/>
            <a:ext cx="420688"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4" name="Oval 7"/>
          <p:cNvSpPr>
            <a:spLocks noChangeArrowheads="1"/>
          </p:cNvSpPr>
          <p:nvPr/>
        </p:nvSpPr>
        <p:spPr bwMode="auto">
          <a:xfrm>
            <a:off x="9278937" y="2819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B</a:t>
            </a:r>
          </a:p>
        </p:txBody>
      </p:sp>
      <p:cxnSp>
        <p:nvCxnSpPr>
          <p:cNvPr id="63495" name="AutoShape 8"/>
          <p:cNvCxnSpPr>
            <a:cxnSpLocks noChangeShapeType="1"/>
            <a:stCxn id="63494" idx="4"/>
            <a:endCxn id="63492" idx="7"/>
          </p:cNvCxnSpPr>
          <p:nvPr/>
        </p:nvCxnSpPr>
        <p:spPr bwMode="auto">
          <a:xfrm flipH="1">
            <a:off x="8896350" y="3367088"/>
            <a:ext cx="649287" cy="8874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6" name="Oval 9"/>
          <p:cNvSpPr>
            <a:spLocks noChangeArrowheads="1"/>
          </p:cNvSpPr>
          <p:nvPr/>
        </p:nvSpPr>
        <p:spPr bwMode="auto">
          <a:xfrm>
            <a:off x="7259637" y="4176713"/>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endParaRPr lang="en-US" sz="2400" baseline="-25000">
              <a:latin typeface="Times New Roman" pitchFamily="18" charset="0"/>
              <a:cs typeface="Times New Roman" pitchFamily="18" charset="0"/>
            </a:endParaRPr>
          </a:p>
        </p:txBody>
      </p:sp>
      <p:cxnSp>
        <p:nvCxnSpPr>
          <p:cNvPr id="63497" name="AutoShape 10"/>
          <p:cNvCxnSpPr>
            <a:cxnSpLocks noChangeShapeType="1"/>
            <a:stCxn id="63491" idx="4"/>
            <a:endCxn id="63496" idx="0"/>
          </p:cNvCxnSpPr>
          <p:nvPr/>
        </p:nvCxnSpPr>
        <p:spPr bwMode="auto">
          <a:xfrm flipH="1">
            <a:off x="7526337" y="3367088"/>
            <a:ext cx="571500" cy="795337"/>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498" name="Oval 11"/>
          <p:cNvSpPr>
            <a:spLocks noChangeArrowheads="1"/>
          </p:cNvSpPr>
          <p:nvPr/>
        </p:nvSpPr>
        <p:spPr bwMode="auto">
          <a:xfrm>
            <a:off x="7832725" y="16764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L</a:t>
            </a:r>
          </a:p>
        </p:txBody>
      </p:sp>
      <p:cxnSp>
        <p:nvCxnSpPr>
          <p:cNvPr id="63499" name="AutoShape 12"/>
          <p:cNvCxnSpPr>
            <a:cxnSpLocks noChangeShapeType="1"/>
            <a:stCxn id="63498" idx="4"/>
            <a:endCxn id="63491" idx="0"/>
          </p:cNvCxnSpPr>
          <p:nvPr/>
        </p:nvCxnSpPr>
        <p:spPr bwMode="auto">
          <a:xfrm flipH="1">
            <a:off x="8097837" y="2224088"/>
            <a:ext cx="1588" cy="5810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3500" name="Oval 13"/>
          <p:cNvSpPr>
            <a:spLocks noChangeArrowheads="1"/>
          </p:cNvSpPr>
          <p:nvPr/>
        </p:nvSpPr>
        <p:spPr bwMode="auto">
          <a:xfrm>
            <a:off x="8440737" y="55626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r>
              <a:rPr lang="ja-JP" altLang="en-US" sz="2400" i="1">
                <a:latin typeface="Times New Roman" pitchFamily="18" charset="0"/>
                <a:cs typeface="Times New Roman" pitchFamily="18" charset="0"/>
              </a:rPr>
              <a:t>’</a:t>
            </a:r>
            <a:endParaRPr lang="en-US" sz="2400" i="1">
              <a:latin typeface="Times New Roman" pitchFamily="18" charset="0"/>
              <a:cs typeface="Times New Roman" pitchFamily="18" charset="0"/>
            </a:endParaRPr>
          </a:p>
        </p:txBody>
      </p:sp>
      <p:cxnSp>
        <p:nvCxnSpPr>
          <p:cNvPr id="63501" name="AutoShape 14"/>
          <p:cNvCxnSpPr>
            <a:cxnSpLocks noChangeShapeType="1"/>
            <a:stCxn id="63492" idx="4"/>
            <a:endCxn id="63500" idx="0"/>
          </p:cNvCxnSpPr>
          <p:nvPr/>
        </p:nvCxnSpPr>
        <p:spPr bwMode="auto">
          <a:xfrm>
            <a:off x="8707437" y="4738688"/>
            <a:ext cx="0" cy="809625"/>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1097743" name="Picture 15" descr="txp_fig"/>
          <p:cNvPicPr>
            <a:picLocks noChangeAspect="1" noChangeArrowheads="1"/>
          </p:cNvPicPr>
          <p:nvPr>
            <p:custDataLst>
              <p:tags r:id="rId1"/>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871787" y="2514600"/>
            <a:ext cx="1384300"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4" name="Picture 16" descr="txp_fi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878137" y="3238500"/>
            <a:ext cx="946150"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5" name="Picture 17" descr="txp_fig"/>
          <p:cNvPicPr>
            <a:picLocks noChangeAspect="1" noChangeArrowheads="1"/>
          </p:cNvPicPr>
          <p:nvPr>
            <p:custDataLst>
              <p:tags r:id="rId3"/>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2859087" y="3860800"/>
            <a:ext cx="13144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6" name="Picture 18" descr="txp_fig"/>
          <p:cNvPicPr>
            <a:picLocks noChangeAspect="1" noChangeArrowheads="1"/>
          </p:cNvPicPr>
          <p:nvPr>
            <p:custDataLst>
              <p:tags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2838450" y="4514850"/>
            <a:ext cx="1401762" cy="420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7747" name="Picture 19" descr="txp_fig"/>
          <p:cNvPicPr>
            <a:picLocks noChangeAspect="1" noChangeArrowheads="1"/>
          </p:cNvPicPr>
          <p:nvPr>
            <p:custDataLst>
              <p:tags r:id="rId5"/>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2819400" y="5295900"/>
            <a:ext cx="17351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97748" name="Text Box 20"/>
          <p:cNvSpPr txBox="1">
            <a:spLocks noChangeArrowheads="1"/>
          </p:cNvSpPr>
          <p:nvPr/>
        </p:nvSpPr>
        <p:spPr bwMode="auto">
          <a:xfrm>
            <a:off x="4935537" y="2438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49" name="Text Box 21"/>
          <p:cNvSpPr txBox="1">
            <a:spLocks noChangeArrowheads="1"/>
          </p:cNvSpPr>
          <p:nvPr/>
        </p:nvSpPr>
        <p:spPr bwMode="auto">
          <a:xfrm>
            <a:off x="4935537" y="30480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
        <p:nvSpPr>
          <p:cNvPr id="1097750" name="Text Box 22"/>
          <p:cNvSpPr txBox="1">
            <a:spLocks noChangeArrowheads="1"/>
          </p:cNvSpPr>
          <p:nvPr/>
        </p:nvSpPr>
        <p:spPr bwMode="auto">
          <a:xfrm>
            <a:off x="4935537" y="51054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7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77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77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77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977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9774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97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8" grpId="0"/>
      <p:bldP spid="1097749" grpId="0"/>
      <p:bldP spid="10977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ea typeface="ＭＳ Ｐゴシック" pitchFamily="34" charset="-128"/>
              </a:rPr>
              <a:t>Example</a:t>
            </a:r>
          </a:p>
        </p:txBody>
      </p:sp>
      <p:sp>
        <p:nvSpPr>
          <p:cNvPr id="1098755" name="Rectangle 3"/>
          <p:cNvSpPr>
            <a:spLocks noGrp="1" noChangeArrowheads="1"/>
          </p:cNvSpPr>
          <p:nvPr>
            <p:ph idx="1"/>
          </p:nvPr>
        </p:nvSpPr>
        <p:spPr>
          <a:xfrm>
            <a:off x="2362200" y="1371600"/>
            <a:ext cx="11379200" cy="4729164"/>
          </a:xfrm>
        </p:spPr>
        <p:txBody>
          <a:bodyPr/>
          <a:lstStyle/>
          <a:p>
            <a:pPr eaLnBrk="1" hangingPunct="1"/>
            <a:r>
              <a:rPr lang="en-US" dirty="0" smtClean="0">
                <a:ea typeface="ＭＳ Ｐゴシック" pitchFamily="34" charset="-128"/>
              </a:rPr>
              <a:t>Variables:</a:t>
            </a:r>
          </a:p>
          <a:p>
            <a:pPr lvl="1" eaLnBrk="1" hangingPunct="1"/>
            <a:r>
              <a:rPr lang="en-US" dirty="0" smtClean="0">
                <a:ea typeface="ＭＳ Ｐゴシック" pitchFamily="34" charset="-128"/>
              </a:rPr>
              <a:t>R: Raining</a:t>
            </a:r>
          </a:p>
          <a:p>
            <a:pPr lvl="1" eaLnBrk="1" hangingPunct="1"/>
            <a:r>
              <a:rPr lang="en-US" dirty="0" smtClean="0">
                <a:ea typeface="ＭＳ Ｐゴシック" pitchFamily="34" charset="-128"/>
              </a:rPr>
              <a:t>T: Traffic</a:t>
            </a:r>
          </a:p>
          <a:p>
            <a:pPr lvl="1" eaLnBrk="1" hangingPunct="1"/>
            <a:r>
              <a:rPr lang="en-US" dirty="0" smtClean="0">
                <a:ea typeface="ＭＳ Ｐゴシック" pitchFamily="34" charset="-128"/>
              </a:rPr>
              <a:t>D: Roof drips</a:t>
            </a:r>
          </a:p>
          <a:p>
            <a:pPr lvl="1" eaLnBrk="1" hangingPunct="1"/>
            <a:r>
              <a:rPr lang="en-US" dirty="0" smtClean="0">
                <a:ea typeface="ＭＳ Ｐゴシック" pitchFamily="34" charset="-128"/>
              </a:rPr>
              <a:t>S: I’</a:t>
            </a:r>
            <a:r>
              <a:rPr lang="en-US" altLang="ja-JP" dirty="0" smtClean="0">
                <a:ea typeface="ＭＳ Ｐゴシック" pitchFamily="34" charset="-128"/>
              </a:rPr>
              <a:t>m sad</a:t>
            </a:r>
          </a:p>
          <a:p>
            <a:pPr eaLnBrk="1" hangingPunct="1"/>
            <a:r>
              <a:rPr lang="en-US" dirty="0" smtClean="0">
                <a:ea typeface="ＭＳ Ｐゴシック" pitchFamily="34" charset="-128"/>
              </a:rPr>
              <a:t>Questions:</a:t>
            </a:r>
          </a:p>
          <a:p>
            <a:pPr lvl="1" eaLnBrk="1" hangingPunct="1"/>
            <a:endParaRPr lang="en-US" dirty="0" smtClean="0">
              <a:ea typeface="ＭＳ Ｐゴシック" pitchFamily="34" charset="-128"/>
            </a:endParaRPr>
          </a:p>
        </p:txBody>
      </p:sp>
      <p:sp>
        <p:nvSpPr>
          <p:cNvPr id="64515" name="Oval 4"/>
          <p:cNvSpPr>
            <a:spLocks noChangeArrowheads="1"/>
          </p:cNvSpPr>
          <p:nvPr/>
        </p:nvSpPr>
        <p:spPr bwMode="auto">
          <a:xfrm>
            <a:off x="72390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T</a:t>
            </a:r>
            <a:endParaRPr lang="en-US" sz="2400" baseline="-25000">
              <a:latin typeface="Times New Roman" pitchFamily="18" charset="0"/>
              <a:cs typeface="Times New Roman" pitchFamily="18" charset="0"/>
            </a:endParaRPr>
          </a:p>
        </p:txBody>
      </p:sp>
      <p:sp>
        <p:nvSpPr>
          <p:cNvPr id="64516" name="Oval 5"/>
          <p:cNvSpPr>
            <a:spLocks noChangeArrowheads="1"/>
          </p:cNvSpPr>
          <p:nvPr/>
        </p:nvSpPr>
        <p:spPr bwMode="auto">
          <a:xfrm>
            <a:off x="7924800" y="4495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S</a:t>
            </a:r>
          </a:p>
        </p:txBody>
      </p:sp>
      <p:cxnSp>
        <p:nvCxnSpPr>
          <p:cNvPr id="64517" name="AutoShape 6"/>
          <p:cNvCxnSpPr>
            <a:cxnSpLocks noChangeShapeType="1"/>
            <a:stCxn id="64515" idx="4"/>
            <a:endCxn id="64516" idx="1"/>
          </p:cNvCxnSpPr>
          <p:nvPr/>
        </p:nvCxnSpPr>
        <p:spPr bwMode="auto">
          <a:xfrm>
            <a:off x="7505700" y="3900488"/>
            <a:ext cx="496888"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18" name="Oval 7"/>
          <p:cNvSpPr>
            <a:spLocks noChangeArrowheads="1"/>
          </p:cNvSpPr>
          <p:nvPr/>
        </p:nvSpPr>
        <p:spPr bwMode="auto">
          <a:xfrm>
            <a:off x="8686800" y="3352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D</a:t>
            </a:r>
          </a:p>
        </p:txBody>
      </p:sp>
      <p:cxnSp>
        <p:nvCxnSpPr>
          <p:cNvPr id="64519" name="AutoShape 8"/>
          <p:cNvCxnSpPr>
            <a:cxnSpLocks noChangeShapeType="1"/>
            <a:stCxn id="64518" idx="4"/>
            <a:endCxn id="64516" idx="7"/>
          </p:cNvCxnSpPr>
          <p:nvPr/>
        </p:nvCxnSpPr>
        <p:spPr bwMode="auto">
          <a:xfrm flipH="1">
            <a:off x="8380413" y="3900488"/>
            <a:ext cx="573087" cy="6588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64520" name="Oval 9"/>
          <p:cNvSpPr>
            <a:spLocks noChangeArrowheads="1"/>
          </p:cNvSpPr>
          <p:nvPr/>
        </p:nvSpPr>
        <p:spPr bwMode="auto">
          <a:xfrm>
            <a:off x="7924800" y="2209800"/>
            <a:ext cx="533400" cy="533400"/>
          </a:xfrm>
          <a:prstGeom prst="ellipse">
            <a:avLst/>
          </a:prstGeom>
          <a:solidFill>
            <a:schemeClr val="bg1"/>
          </a:solidFill>
          <a:ln w="28575">
            <a:solidFill>
              <a:schemeClr val="tx1"/>
            </a:solidFill>
            <a:round/>
            <a:headEnd/>
            <a:tailEnd/>
          </a:ln>
        </p:spPr>
        <p:txBody>
          <a:bodyPr wrap="none" anchor="ctr"/>
          <a:lstStyle/>
          <a:p>
            <a:pPr algn="ctr"/>
            <a:r>
              <a:rPr lang="en-US" sz="2400" i="1">
                <a:latin typeface="Times New Roman" pitchFamily="18" charset="0"/>
                <a:cs typeface="Times New Roman" pitchFamily="18" charset="0"/>
              </a:rPr>
              <a:t>R</a:t>
            </a:r>
          </a:p>
        </p:txBody>
      </p:sp>
      <p:cxnSp>
        <p:nvCxnSpPr>
          <p:cNvPr id="64521" name="AutoShape 10"/>
          <p:cNvCxnSpPr>
            <a:cxnSpLocks noChangeShapeType="1"/>
            <a:stCxn id="64520" idx="3"/>
            <a:endCxn id="64515" idx="0"/>
          </p:cNvCxnSpPr>
          <p:nvPr/>
        </p:nvCxnSpPr>
        <p:spPr bwMode="auto">
          <a:xfrm flipH="1">
            <a:off x="7505700" y="2679700"/>
            <a:ext cx="496888"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64522" name="AutoShape 11"/>
          <p:cNvCxnSpPr>
            <a:cxnSpLocks noChangeShapeType="1"/>
            <a:stCxn id="64520" idx="5"/>
            <a:endCxn id="64518" idx="0"/>
          </p:cNvCxnSpPr>
          <p:nvPr/>
        </p:nvCxnSpPr>
        <p:spPr bwMode="auto">
          <a:xfrm>
            <a:off x="8380413" y="2679700"/>
            <a:ext cx="573087" cy="65881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sp>
        <p:nvSpPr>
          <p:cNvPr id="1098764" name="Text Box 12"/>
          <p:cNvSpPr txBox="1">
            <a:spLocks noChangeArrowheads="1"/>
          </p:cNvSpPr>
          <p:nvPr/>
        </p:nvSpPr>
        <p:spPr bwMode="auto">
          <a:xfrm>
            <a:off x="5410200" y="5410200"/>
            <a:ext cx="1524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800" i="1">
                <a:solidFill>
                  <a:srgbClr val="CC0000"/>
                </a:solidFill>
                <a:latin typeface="Calibri"/>
                <a:cs typeface="Calibri"/>
              </a:rPr>
              <a:t>Yes</a:t>
            </a:r>
          </a:p>
        </p:txBody>
      </p:sp>
      <p:pic>
        <p:nvPicPr>
          <p:cNvPr id="1098765" name="Picture 13" descr="txp_fi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209925" y="4948238"/>
            <a:ext cx="981075" cy="26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6" name="Picture 14" descr="txp_fi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3219450" y="5499100"/>
            <a:ext cx="13843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8767" name="Picture 15" descr="txp_fig"/>
          <p:cNvPicPr>
            <a:picLocks noChangeAspect="1" noChangeArrowheads="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3200400" y="6096000"/>
            <a:ext cx="178752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875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98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98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87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98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6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ea typeface="ＭＳ Ｐゴシック" pitchFamily="34" charset="-128"/>
              </a:rPr>
              <a:t>Structure Implications</a:t>
            </a:r>
          </a:p>
        </p:txBody>
      </p:sp>
      <p:sp>
        <p:nvSpPr>
          <p:cNvPr id="25603" name="Content Placeholder 2"/>
          <p:cNvSpPr>
            <a:spLocks noGrp="1"/>
          </p:cNvSpPr>
          <p:nvPr>
            <p:ph idx="1"/>
          </p:nvPr>
        </p:nvSpPr>
        <p:spPr>
          <a:xfrm>
            <a:off x="406400" y="1397001"/>
            <a:ext cx="6375400" cy="4729164"/>
          </a:xfrm>
        </p:spPr>
        <p:txBody>
          <a:bodyPr/>
          <a:lstStyle/>
          <a:p>
            <a:r>
              <a:rPr lang="en-US" sz="2400" dirty="0" smtClean="0">
                <a:ea typeface="ＭＳ Ｐゴシック" pitchFamily="34" charset="-128"/>
              </a:rPr>
              <a:t>Given a Bayes net structure, can run d-separation algorithm to build a complete list of conditional independences that are necessarily true of the form</a:t>
            </a: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endParaRPr lang="en-US" sz="2400" dirty="0" smtClean="0">
              <a:ea typeface="ＭＳ Ｐゴシック" pitchFamily="34" charset="-128"/>
            </a:endParaRPr>
          </a:p>
          <a:p>
            <a:r>
              <a:rPr lang="en-US" sz="2400" dirty="0" smtClean="0">
                <a:ea typeface="ＭＳ Ｐゴシック" pitchFamily="34" charset="-128"/>
              </a:rPr>
              <a:t>This list determines the set of probability distributions that can be represented </a:t>
            </a:r>
          </a:p>
          <a:p>
            <a:endParaRPr lang="en-US" sz="2400" dirty="0" smtClean="0">
              <a:ea typeface="ＭＳ Ｐゴシック" pitchFamily="34" charset="-128"/>
            </a:endParaRPr>
          </a:p>
          <a:p>
            <a:endParaRPr lang="en-US" dirty="0" smtClean="0">
              <a:ea typeface="ＭＳ Ｐゴシック" pitchFamily="34" charset="-128"/>
            </a:endParaRPr>
          </a:p>
          <a:p>
            <a:endParaRPr lang="en-US" dirty="0" smtClean="0">
              <a:ea typeface="ＭＳ Ｐゴシック" pitchFamily="34" charset="-128"/>
            </a:endParaRPr>
          </a:p>
          <a:p>
            <a:pPr marL="457200" lvl="1" indent="0">
              <a:buFont typeface="Wingdings" pitchFamily="2" charset="2"/>
              <a:buNone/>
            </a:pPr>
            <a:endParaRPr lang="en-US" dirty="0" smtClean="0">
              <a:ea typeface="ＭＳ Ｐゴシック" pitchFamily="34" charset="-128"/>
            </a:endParaRPr>
          </a:p>
        </p:txBody>
      </p:sp>
      <p:pic>
        <p:nvPicPr>
          <p:cNvPr id="2560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03600"/>
            <a:ext cx="4762500" cy="48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1447800"/>
            <a:ext cx="5150759" cy="4275129"/>
          </a:xfrm>
          <a:prstGeom prst="rect">
            <a:avLst/>
          </a:prstGeom>
        </p:spPr>
      </p:pic>
    </p:spTree>
    <p:extLst>
      <p:ext uri="{BB962C8B-B14F-4D97-AF65-F5344CB8AC3E}">
        <p14:creationId xmlns:p14="http://schemas.microsoft.com/office/powerpoint/2010/main" val="1823135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Calibri"/>
                <a:ea typeface="ＭＳ Ｐゴシック" pitchFamily="34" charset="-128"/>
                <a:cs typeface="Calibri"/>
              </a:rPr>
              <a:t>Computing All Independences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701" y="1759560"/>
            <a:ext cx="5714899" cy="4107839"/>
          </a:xfrm>
          <a:prstGeom prst="rect">
            <a:avLst/>
          </a:prstGeom>
        </p:spPr>
      </p:pic>
      <p:grpSp>
        <p:nvGrpSpPr>
          <p:cNvPr id="15" name="Group 17"/>
          <p:cNvGrpSpPr>
            <a:grpSpLocks/>
          </p:cNvGrpSpPr>
          <p:nvPr/>
        </p:nvGrpSpPr>
        <p:grpSpPr bwMode="auto">
          <a:xfrm>
            <a:off x="6629400" y="1219200"/>
            <a:ext cx="1428750" cy="1143000"/>
            <a:chOff x="4272" y="1152"/>
            <a:chExt cx="1200" cy="1008"/>
          </a:xfrm>
        </p:grpSpPr>
        <p:sp>
          <p:nvSpPr>
            <p:cNvPr id="16"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X</a:t>
              </a:r>
            </a:p>
          </p:txBody>
        </p:sp>
        <p:sp>
          <p:nvSpPr>
            <p:cNvPr id="17"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18"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19" name="AutoShape 15"/>
            <p:cNvCxnSpPr>
              <a:cxnSpLocks noChangeShapeType="1"/>
              <a:stCxn id="17" idx="3"/>
              <a:endCxn id="16"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20" name="AutoShape 16"/>
            <p:cNvCxnSpPr>
              <a:cxnSpLocks noChangeShapeType="1"/>
              <a:stCxn id="17" idx="5"/>
              <a:endCxn id="18"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1" name="Group 17"/>
          <p:cNvGrpSpPr>
            <a:grpSpLocks/>
          </p:cNvGrpSpPr>
          <p:nvPr/>
        </p:nvGrpSpPr>
        <p:grpSpPr bwMode="auto">
          <a:xfrm>
            <a:off x="6705600" y="2514600"/>
            <a:ext cx="1402080" cy="1219200"/>
            <a:chOff x="4272" y="1152"/>
            <a:chExt cx="1200" cy="1008"/>
          </a:xfrm>
        </p:grpSpPr>
        <p:sp>
          <p:nvSpPr>
            <p:cNvPr id="2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2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Z</a:t>
              </a:r>
            </a:p>
          </p:txBody>
        </p:sp>
        <p:cxnSp>
          <p:nvCxnSpPr>
            <p:cNvPr id="25" name="AutoShape 15"/>
            <p:cNvCxnSpPr>
              <a:cxnSpLocks noChangeShapeType="1"/>
              <a:stCxn id="23" idx="3"/>
              <a:endCxn id="2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26" name="AutoShape 16"/>
            <p:cNvCxnSpPr>
              <a:cxnSpLocks noChangeShapeType="1"/>
              <a:stCxn id="23" idx="5"/>
              <a:endCxn id="2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27" name="Group 31"/>
          <p:cNvGrpSpPr>
            <a:grpSpLocks/>
          </p:cNvGrpSpPr>
          <p:nvPr/>
        </p:nvGrpSpPr>
        <p:grpSpPr bwMode="auto">
          <a:xfrm>
            <a:off x="6705600" y="3962400"/>
            <a:ext cx="1447800" cy="1273629"/>
            <a:chOff x="3089" y="3828"/>
            <a:chExt cx="665" cy="585"/>
          </a:xfrm>
        </p:grpSpPr>
        <p:sp>
          <p:nvSpPr>
            <p:cNvPr id="28"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29" name="Oval 26"/>
            <p:cNvSpPr>
              <a:spLocks noChangeArrowheads="1"/>
            </p:cNvSpPr>
            <p:nvPr/>
          </p:nvSpPr>
          <p:spPr bwMode="auto">
            <a:xfrm>
              <a:off x="3339" y="419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30"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31" name="AutoShape 28"/>
            <p:cNvCxnSpPr>
              <a:cxnSpLocks noChangeShapeType="1"/>
              <a:stCxn id="28" idx="4"/>
              <a:endCxn id="29" idx="1"/>
            </p:cNvCxnSpPr>
            <p:nvPr/>
          </p:nvCxnSpPr>
          <p:spPr bwMode="auto">
            <a:xfrm>
              <a:off x="3198" y="4046"/>
              <a:ext cx="173" cy="181"/>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32" name="AutoShape 29"/>
            <p:cNvCxnSpPr>
              <a:cxnSpLocks noChangeShapeType="1"/>
              <a:stCxn id="29" idx="7"/>
              <a:endCxn id="30" idx="4"/>
            </p:cNvCxnSpPr>
            <p:nvPr/>
          </p:nvCxnSpPr>
          <p:spPr bwMode="auto">
            <a:xfrm flipV="1">
              <a:off x="3524" y="4046"/>
              <a:ext cx="121" cy="181"/>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43" name="Group 31"/>
          <p:cNvGrpSpPr>
            <a:grpSpLocks/>
          </p:cNvGrpSpPr>
          <p:nvPr/>
        </p:nvGrpSpPr>
        <p:grpSpPr bwMode="auto">
          <a:xfrm>
            <a:off x="6781800" y="5410200"/>
            <a:ext cx="1447800" cy="1243149"/>
            <a:chOff x="3089" y="3475"/>
            <a:chExt cx="665" cy="571"/>
          </a:xfrm>
        </p:grpSpPr>
        <p:sp>
          <p:nvSpPr>
            <p:cNvPr id="44"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45"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2000" dirty="0">
                  <a:latin typeface="Calibri"/>
                  <a:cs typeface="Calibri"/>
                </a:rPr>
                <a:t>Y</a:t>
              </a:r>
            </a:p>
          </p:txBody>
        </p:sp>
        <p:sp>
          <p:nvSpPr>
            <p:cNvPr id="46"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47" name="AutoShape 28"/>
            <p:cNvCxnSpPr>
              <a:cxnSpLocks noChangeShapeType="1"/>
              <a:stCxn id="45" idx="3"/>
              <a:endCxn id="44"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48" name="AutoShape 29"/>
            <p:cNvCxnSpPr>
              <a:cxnSpLocks noChangeShapeType="1"/>
              <a:stCxn id="45" idx="5"/>
              <a:endCxn id="46"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49" name="AutoShape 30"/>
            <p:cNvCxnSpPr>
              <a:cxnSpLocks noChangeShapeType="1"/>
              <a:stCxn id="44" idx="6"/>
              <a:endCxn id="46"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061234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4" name="Group 82"/>
          <p:cNvGrpSpPr>
            <a:grpSpLocks/>
          </p:cNvGrpSpPr>
          <p:nvPr/>
        </p:nvGrpSpPr>
        <p:grpSpPr bwMode="auto">
          <a:xfrm>
            <a:off x="3657600" y="1219200"/>
            <a:ext cx="3276600" cy="1600200"/>
            <a:chOff x="3505200" y="1295400"/>
            <a:chExt cx="3276600" cy="1600200"/>
          </a:xfrm>
        </p:grpSpPr>
        <p:sp>
          <p:nvSpPr>
            <p:cNvPr id="75" name="Rounded Rectangle 74"/>
            <p:cNvSpPr/>
            <p:nvPr/>
          </p:nvSpPr>
          <p:spPr>
            <a:xfrm>
              <a:off x="3505200" y="1295400"/>
              <a:ext cx="3276600" cy="1600200"/>
            </a:xfrm>
            <a:prstGeom prst="roundRect">
              <a:avLst/>
            </a:prstGeom>
            <a:solidFill>
              <a:srgbClr val="CCFFCC">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76" name="Group 38"/>
            <p:cNvGrpSpPr>
              <a:grpSpLocks/>
            </p:cNvGrpSpPr>
            <p:nvPr/>
          </p:nvGrpSpPr>
          <p:grpSpPr bwMode="auto">
            <a:xfrm>
              <a:off x="4706941" y="2016125"/>
              <a:ext cx="973138" cy="727075"/>
              <a:chOff x="3286" y="962"/>
              <a:chExt cx="613" cy="458"/>
            </a:xfrm>
          </p:grpSpPr>
          <p:sp>
            <p:nvSpPr>
              <p:cNvPr id="78" name="Oval 33"/>
              <p:cNvSpPr>
                <a:spLocks noChangeArrowheads="1"/>
              </p:cNvSpPr>
              <p:nvPr/>
            </p:nvSpPr>
            <p:spPr bwMode="auto">
              <a:xfrm>
                <a:off x="3286"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79" name="Oval 34"/>
              <p:cNvSpPr>
                <a:spLocks noChangeArrowheads="1"/>
              </p:cNvSpPr>
              <p:nvPr/>
            </p:nvSpPr>
            <p:spPr bwMode="auto">
              <a:xfrm>
                <a:off x="3480" y="962"/>
                <a:ext cx="217"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0" name="Oval 35"/>
              <p:cNvSpPr>
                <a:spLocks noChangeArrowheads="1"/>
              </p:cNvSpPr>
              <p:nvPr/>
            </p:nvSpPr>
            <p:spPr bwMode="auto">
              <a:xfrm>
                <a:off x="3681" y="1202"/>
                <a:ext cx="218" cy="218"/>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grpSp>
        <p:pic>
          <p:nvPicPr>
            <p:cNvPr id="77"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6338" y="1447800"/>
              <a:ext cx="29892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8609" name="Rectangle 2"/>
          <p:cNvSpPr>
            <a:spLocks noGrp="1" noChangeArrowheads="1"/>
          </p:cNvSpPr>
          <p:nvPr>
            <p:ph type="title"/>
          </p:nvPr>
        </p:nvSpPr>
        <p:spPr/>
        <p:txBody>
          <a:bodyPr/>
          <a:lstStyle/>
          <a:p>
            <a:pPr eaLnBrk="1" hangingPunct="1"/>
            <a:r>
              <a:rPr lang="en-US" smtClean="0">
                <a:latin typeface="Calibri"/>
                <a:ea typeface="ＭＳ Ｐゴシック" pitchFamily="34" charset="-128"/>
                <a:cs typeface="Calibri"/>
              </a:rPr>
              <a:t>Topology Limits Distributions</a:t>
            </a:r>
          </a:p>
        </p:txBody>
      </p:sp>
      <p:sp>
        <p:nvSpPr>
          <p:cNvPr id="68610" name="Rectangle 3"/>
          <p:cNvSpPr>
            <a:spLocks noGrp="1" noChangeArrowheads="1"/>
          </p:cNvSpPr>
          <p:nvPr>
            <p:ph idx="1"/>
          </p:nvPr>
        </p:nvSpPr>
        <p:spPr>
          <a:xfrm>
            <a:off x="304800" y="1371600"/>
            <a:ext cx="3505200" cy="5181600"/>
          </a:xfrm>
        </p:spPr>
        <p:txBody>
          <a:bodyPr/>
          <a:lstStyle/>
          <a:p>
            <a:pPr eaLnBrk="1" hangingPunct="1"/>
            <a:r>
              <a:rPr lang="en-US" sz="2000" dirty="0" smtClean="0">
                <a:latin typeface="Calibri"/>
                <a:ea typeface="ＭＳ Ｐゴシック" pitchFamily="34" charset="-128"/>
                <a:cs typeface="Calibri"/>
              </a:rPr>
              <a:t>Given some graph topology G, only certain joint distributions can be encoded</a:t>
            </a:r>
          </a:p>
          <a:p>
            <a:pPr lvl="6"/>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 graph structure guarantees certain (conditional) independences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(There might be more independence)</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Adding arcs increases the set of distributions, but has several costs</a:t>
            </a:r>
          </a:p>
          <a:p>
            <a:pPr lvl="5"/>
            <a:endParaRPr lang="en-US" sz="800" dirty="0" smtClean="0">
              <a:latin typeface="Calibri"/>
              <a:ea typeface="ＭＳ Ｐゴシック" pitchFamily="34" charset="-128"/>
              <a:cs typeface="Calibri"/>
            </a:endParaRPr>
          </a:p>
          <a:p>
            <a:pPr eaLnBrk="1" hangingPunct="1"/>
            <a:r>
              <a:rPr lang="en-US" sz="2000" dirty="0" smtClean="0">
                <a:latin typeface="Calibri"/>
                <a:ea typeface="ＭＳ Ｐゴシック" pitchFamily="34" charset="-128"/>
                <a:cs typeface="Calibri"/>
              </a:rPr>
              <a:t>Full conditioning can encode any distribution</a:t>
            </a:r>
          </a:p>
        </p:txBody>
      </p:sp>
      <p:sp>
        <p:nvSpPr>
          <p:cNvPr id="68611" name="Freeform 4"/>
          <p:cNvSpPr>
            <a:spLocks/>
          </p:cNvSpPr>
          <p:nvPr/>
        </p:nvSpPr>
        <p:spPr bwMode="auto">
          <a:xfrm>
            <a:off x="6115050" y="2171700"/>
            <a:ext cx="2617788" cy="2717800"/>
          </a:xfrm>
          <a:custGeom>
            <a:avLst/>
            <a:gdLst>
              <a:gd name="T0" fmla="*/ 2147483647 w 1649"/>
              <a:gd name="T1" fmla="*/ 2147483647 h 1712"/>
              <a:gd name="T2" fmla="*/ 2147483647 w 1649"/>
              <a:gd name="T3" fmla="*/ 2147483647 h 1712"/>
              <a:gd name="T4" fmla="*/ 2147483647 w 1649"/>
              <a:gd name="T5" fmla="*/ 2147483647 h 1712"/>
              <a:gd name="T6" fmla="*/ 2147483647 w 1649"/>
              <a:gd name="T7" fmla="*/ 2147483647 h 1712"/>
              <a:gd name="T8" fmla="*/ 2147483647 w 1649"/>
              <a:gd name="T9" fmla="*/ 2147483647 h 1712"/>
              <a:gd name="T10" fmla="*/ 2147483647 w 1649"/>
              <a:gd name="T11" fmla="*/ 2147483647 h 1712"/>
              <a:gd name="T12" fmla="*/ 2147483647 w 1649"/>
              <a:gd name="T13" fmla="*/ 2147483647 h 1712"/>
              <a:gd name="T14" fmla="*/ 2147483647 w 1649"/>
              <a:gd name="T15" fmla="*/ 2147483647 h 1712"/>
              <a:gd name="T16" fmla="*/ 2147483647 w 1649"/>
              <a:gd name="T17" fmla="*/ 2147483647 h 1712"/>
              <a:gd name="T18" fmla="*/ 2147483647 w 1649"/>
              <a:gd name="T19" fmla="*/ 2147483647 h 1712"/>
              <a:gd name="T20" fmla="*/ 2147483647 w 1649"/>
              <a:gd name="T21" fmla="*/ 2147483647 h 17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49"/>
              <a:gd name="T34" fmla="*/ 0 h 1712"/>
              <a:gd name="T35" fmla="*/ 1649 w 1649"/>
              <a:gd name="T36" fmla="*/ 1712 h 17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49" h="1712">
                <a:moveTo>
                  <a:pt x="1196" y="253"/>
                </a:moveTo>
                <a:cubicBezTo>
                  <a:pt x="1083" y="260"/>
                  <a:pt x="906" y="107"/>
                  <a:pt x="752" y="121"/>
                </a:cubicBezTo>
                <a:cubicBezTo>
                  <a:pt x="598" y="135"/>
                  <a:pt x="395" y="204"/>
                  <a:pt x="273" y="335"/>
                </a:cubicBezTo>
                <a:cubicBezTo>
                  <a:pt x="151" y="466"/>
                  <a:pt x="0" y="785"/>
                  <a:pt x="18" y="906"/>
                </a:cubicBezTo>
                <a:cubicBezTo>
                  <a:pt x="36" y="1027"/>
                  <a:pt x="354" y="933"/>
                  <a:pt x="380" y="1059"/>
                </a:cubicBezTo>
                <a:cubicBezTo>
                  <a:pt x="406" y="1185"/>
                  <a:pt x="53" y="1618"/>
                  <a:pt x="176" y="1665"/>
                </a:cubicBezTo>
                <a:cubicBezTo>
                  <a:pt x="299" y="1712"/>
                  <a:pt x="884" y="1398"/>
                  <a:pt x="1119" y="1339"/>
                </a:cubicBezTo>
                <a:cubicBezTo>
                  <a:pt x="1354" y="1280"/>
                  <a:pt x="1527" y="1409"/>
                  <a:pt x="1588" y="1308"/>
                </a:cubicBezTo>
                <a:cubicBezTo>
                  <a:pt x="1649" y="1207"/>
                  <a:pt x="1512" y="937"/>
                  <a:pt x="1486" y="732"/>
                </a:cubicBezTo>
                <a:cubicBezTo>
                  <a:pt x="1460" y="527"/>
                  <a:pt x="1478" y="160"/>
                  <a:pt x="1430" y="80"/>
                </a:cubicBezTo>
                <a:cubicBezTo>
                  <a:pt x="1382" y="0"/>
                  <a:pt x="1285" y="232"/>
                  <a:pt x="1196" y="253"/>
                </a:cubicBezTo>
                <a:close/>
              </a:path>
            </a:pathLst>
          </a:custGeom>
          <a:solidFill>
            <a:schemeClr val="accent1"/>
          </a:solidFill>
          <a:ln w="9525">
            <a:solidFill>
              <a:schemeClr val="tx1"/>
            </a:solidFill>
            <a:round/>
            <a:headEnd/>
            <a:tailEnd/>
          </a:ln>
        </p:spPr>
        <p:txBody>
          <a:bodyPr/>
          <a:lstStyle/>
          <a:p>
            <a:endParaRPr lang="en-US">
              <a:latin typeface="Calibri"/>
              <a:cs typeface="Calibri"/>
            </a:endParaRPr>
          </a:p>
        </p:txBody>
      </p:sp>
      <p:sp>
        <p:nvSpPr>
          <p:cNvPr id="68612" name="Freeform 40"/>
          <p:cNvSpPr>
            <a:spLocks/>
          </p:cNvSpPr>
          <p:nvPr/>
        </p:nvSpPr>
        <p:spPr bwMode="auto">
          <a:xfrm>
            <a:off x="6434138" y="2579688"/>
            <a:ext cx="1820862" cy="1382712"/>
          </a:xfrm>
          <a:custGeom>
            <a:avLst/>
            <a:gdLst>
              <a:gd name="T0" fmla="*/ 2147483647 w 1147"/>
              <a:gd name="T1" fmla="*/ 2147483647 h 871"/>
              <a:gd name="T2" fmla="*/ 2147483647 w 1147"/>
              <a:gd name="T3" fmla="*/ 2147483647 h 871"/>
              <a:gd name="T4" fmla="*/ 2147483647 w 1147"/>
              <a:gd name="T5" fmla="*/ 2147483647 h 871"/>
              <a:gd name="T6" fmla="*/ 2147483647 w 1147"/>
              <a:gd name="T7" fmla="*/ 2147483647 h 871"/>
              <a:gd name="T8" fmla="*/ 2147483647 w 1147"/>
              <a:gd name="T9" fmla="*/ 2147483647 h 871"/>
              <a:gd name="T10" fmla="*/ 2147483647 w 1147"/>
              <a:gd name="T11" fmla="*/ 2147483647 h 871"/>
              <a:gd name="T12" fmla="*/ 2147483647 w 1147"/>
              <a:gd name="T13" fmla="*/ 2147483647 h 871"/>
              <a:gd name="T14" fmla="*/ 2147483647 w 1147"/>
              <a:gd name="T15" fmla="*/ 2147483647 h 871"/>
              <a:gd name="T16" fmla="*/ 2147483647 w 1147"/>
              <a:gd name="T17" fmla="*/ 2147483647 h 8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7"/>
              <a:gd name="T28" fmla="*/ 0 h 871"/>
              <a:gd name="T29" fmla="*/ 1147 w 1147"/>
              <a:gd name="T30" fmla="*/ 871 h 8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7" h="871">
                <a:moveTo>
                  <a:pt x="112" y="511"/>
                </a:moveTo>
                <a:cubicBezTo>
                  <a:pt x="192" y="592"/>
                  <a:pt x="340" y="863"/>
                  <a:pt x="494" y="867"/>
                </a:cubicBezTo>
                <a:cubicBezTo>
                  <a:pt x="648" y="871"/>
                  <a:pt x="933" y="669"/>
                  <a:pt x="1035" y="536"/>
                </a:cubicBezTo>
                <a:cubicBezTo>
                  <a:pt x="1137" y="403"/>
                  <a:pt x="1147" y="144"/>
                  <a:pt x="1106" y="72"/>
                </a:cubicBezTo>
                <a:cubicBezTo>
                  <a:pt x="1065" y="0"/>
                  <a:pt x="890" y="114"/>
                  <a:pt x="790" y="103"/>
                </a:cubicBezTo>
                <a:cubicBezTo>
                  <a:pt x="690" y="92"/>
                  <a:pt x="602" y="3"/>
                  <a:pt x="504" y="6"/>
                </a:cubicBezTo>
                <a:cubicBezTo>
                  <a:pt x="406" y="9"/>
                  <a:pt x="285" y="55"/>
                  <a:pt x="204" y="118"/>
                </a:cubicBezTo>
                <a:cubicBezTo>
                  <a:pt x="123" y="181"/>
                  <a:pt x="30" y="318"/>
                  <a:pt x="15" y="383"/>
                </a:cubicBezTo>
                <a:cubicBezTo>
                  <a:pt x="0" y="448"/>
                  <a:pt x="32" y="430"/>
                  <a:pt x="112" y="511"/>
                </a:cubicBezTo>
                <a:close/>
              </a:path>
            </a:pathLst>
          </a:custGeom>
          <a:solidFill>
            <a:srgbClr val="FF9999"/>
          </a:solidFill>
          <a:ln w="9525">
            <a:solidFill>
              <a:schemeClr val="tx1"/>
            </a:solidFill>
            <a:round/>
            <a:headEnd/>
            <a:tailEnd/>
          </a:ln>
        </p:spPr>
        <p:txBody>
          <a:bodyPr/>
          <a:lstStyle/>
          <a:p>
            <a:endParaRPr lang="en-US">
              <a:latin typeface="Calibri"/>
              <a:cs typeface="Calibri"/>
            </a:endParaRPr>
          </a:p>
        </p:txBody>
      </p:sp>
      <p:sp>
        <p:nvSpPr>
          <p:cNvPr id="68613" name="Freeform 5"/>
          <p:cNvSpPr>
            <a:spLocks/>
          </p:cNvSpPr>
          <p:nvPr/>
        </p:nvSpPr>
        <p:spPr bwMode="auto">
          <a:xfrm>
            <a:off x="6638925" y="2767013"/>
            <a:ext cx="904875" cy="858837"/>
          </a:xfrm>
          <a:custGeom>
            <a:avLst/>
            <a:gdLst>
              <a:gd name="T0" fmla="*/ 2147483647 w 570"/>
              <a:gd name="T1" fmla="*/ 2147483647 h 541"/>
              <a:gd name="T2" fmla="*/ 2147483647 w 570"/>
              <a:gd name="T3" fmla="*/ 2147483647 h 541"/>
              <a:gd name="T4" fmla="*/ 2147483647 w 570"/>
              <a:gd name="T5" fmla="*/ 2147483647 h 541"/>
              <a:gd name="T6" fmla="*/ 2147483647 w 570"/>
              <a:gd name="T7" fmla="*/ 2147483647 h 541"/>
              <a:gd name="T8" fmla="*/ 2147483647 w 570"/>
              <a:gd name="T9" fmla="*/ 2147483647 h 541"/>
              <a:gd name="T10" fmla="*/ 2147483647 w 570"/>
              <a:gd name="T11" fmla="*/ 2147483647 h 541"/>
              <a:gd name="T12" fmla="*/ 0 60000 65536"/>
              <a:gd name="T13" fmla="*/ 0 60000 65536"/>
              <a:gd name="T14" fmla="*/ 0 60000 65536"/>
              <a:gd name="T15" fmla="*/ 0 60000 65536"/>
              <a:gd name="T16" fmla="*/ 0 60000 65536"/>
              <a:gd name="T17" fmla="*/ 0 60000 65536"/>
              <a:gd name="T18" fmla="*/ 0 w 570"/>
              <a:gd name="T19" fmla="*/ 0 h 541"/>
              <a:gd name="T20" fmla="*/ 570 w 570"/>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70" h="541">
                <a:moveTo>
                  <a:pt x="279" y="31"/>
                </a:moveTo>
                <a:cubicBezTo>
                  <a:pt x="193" y="50"/>
                  <a:pt x="38" y="135"/>
                  <a:pt x="19" y="194"/>
                </a:cubicBezTo>
                <a:cubicBezTo>
                  <a:pt x="0" y="253"/>
                  <a:pt x="83" y="334"/>
                  <a:pt x="162" y="383"/>
                </a:cubicBezTo>
                <a:cubicBezTo>
                  <a:pt x="241" y="432"/>
                  <a:pt x="431" y="541"/>
                  <a:pt x="493" y="490"/>
                </a:cubicBezTo>
                <a:cubicBezTo>
                  <a:pt x="555" y="439"/>
                  <a:pt x="570" y="154"/>
                  <a:pt x="534" y="77"/>
                </a:cubicBezTo>
                <a:cubicBezTo>
                  <a:pt x="498" y="0"/>
                  <a:pt x="365" y="12"/>
                  <a:pt x="279" y="31"/>
                </a:cubicBezTo>
                <a:close/>
              </a:path>
            </a:pathLst>
          </a:custGeom>
          <a:solidFill>
            <a:srgbClr val="CCFFCC"/>
          </a:solidFill>
          <a:ln w="9525">
            <a:solidFill>
              <a:schemeClr val="tx1"/>
            </a:solidFill>
            <a:round/>
            <a:headEnd/>
            <a:tailEnd/>
          </a:ln>
        </p:spPr>
        <p:txBody>
          <a:bodyPr/>
          <a:lstStyle/>
          <a:p>
            <a:endParaRPr lang="en-US">
              <a:latin typeface="Calibri"/>
              <a:cs typeface="Calibri"/>
            </a:endParaRPr>
          </a:p>
        </p:txBody>
      </p:sp>
      <p:sp>
        <p:nvSpPr>
          <p:cNvPr id="68614" name="Line 6"/>
          <p:cNvSpPr>
            <a:spLocks noChangeShapeType="1"/>
          </p:cNvSpPr>
          <p:nvPr/>
        </p:nvSpPr>
        <p:spPr bwMode="auto">
          <a:xfrm>
            <a:off x="6233320" y="2678113"/>
            <a:ext cx="704056" cy="34169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5" name="Line 9"/>
          <p:cNvSpPr>
            <a:spLocks noChangeShapeType="1"/>
          </p:cNvSpPr>
          <p:nvPr/>
        </p:nvSpPr>
        <p:spPr bwMode="auto">
          <a:xfrm flipH="1" flipV="1">
            <a:off x="7653539" y="4165515"/>
            <a:ext cx="869419" cy="75648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sp>
        <p:nvSpPr>
          <p:cNvPr id="68619" name="Line 41"/>
          <p:cNvSpPr>
            <a:spLocks noChangeShapeType="1"/>
          </p:cNvSpPr>
          <p:nvPr/>
        </p:nvSpPr>
        <p:spPr bwMode="auto">
          <a:xfrm flipH="1">
            <a:off x="8056562" y="2678113"/>
            <a:ext cx="1468437" cy="404812"/>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latin typeface="Calibri"/>
              <a:cs typeface="Calibri"/>
            </a:endParaRPr>
          </a:p>
        </p:txBody>
      </p:sp>
      <p:grpSp>
        <p:nvGrpSpPr>
          <p:cNvPr id="81" name="Group 79"/>
          <p:cNvGrpSpPr>
            <a:grpSpLocks/>
          </p:cNvGrpSpPr>
          <p:nvPr/>
        </p:nvGrpSpPr>
        <p:grpSpPr bwMode="auto">
          <a:xfrm>
            <a:off x="9601200" y="1398959"/>
            <a:ext cx="1425575" cy="3124200"/>
            <a:chOff x="7315200" y="1371600"/>
            <a:chExt cx="1600200" cy="3505200"/>
          </a:xfrm>
        </p:grpSpPr>
        <p:sp>
          <p:nvSpPr>
            <p:cNvPr id="82" name="Rounded Rectangle 81"/>
            <p:cNvSpPr/>
            <p:nvPr/>
          </p:nvSpPr>
          <p:spPr>
            <a:xfrm>
              <a:off x="7315200" y="1371600"/>
              <a:ext cx="1600200" cy="3505200"/>
            </a:xfrm>
            <a:prstGeom prst="roundRect">
              <a:avLst/>
            </a:prstGeom>
            <a:solidFill>
              <a:srgbClr val="FF999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a:cs typeface="Calibri"/>
              </a:endParaRPr>
            </a:p>
          </p:txBody>
        </p:sp>
        <p:grpSp>
          <p:nvGrpSpPr>
            <p:cNvPr id="83" name="Group 17"/>
            <p:cNvGrpSpPr>
              <a:grpSpLocks/>
            </p:cNvGrpSpPr>
            <p:nvPr/>
          </p:nvGrpSpPr>
          <p:grpSpPr bwMode="auto">
            <a:xfrm>
              <a:off x="7632700" y="1828800"/>
              <a:ext cx="1079500" cy="906463"/>
              <a:chOff x="4272" y="1152"/>
              <a:chExt cx="1200" cy="1008"/>
            </a:xfrm>
          </p:grpSpPr>
          <p:sp>
            <p:nvSpPr>
              <p:cNvPr id="9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100" name="AutoShape 15"/>
              <p:cNvCxnSpPr>
                <a:cxnSpLocks noChangeShapeType="1"/>
                <a:stCxn id="98" idx="3"/>
                <a:endCxn id="9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01" name="AutoShape 16"/>
              <p:cNvCxnSpPr>
                <a:cxnSpLocks noChangeShapeType="1"/>
                <a:stCxn id="98" idx="5"/>
                <a:endCxn id="99"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4" name="Group 17"/>
            <p:cNvGrpSpPr>
              <a:grpSpLocks/>
            </p:cNvGrpSpPr>
            <p:nvPr/>
          </p:nvGrpSpPr>
          <p:grpSpPr bwMode="auto">
            <a:xfrm>
              <a:off x="7632700" y="2743200"/>
              <a:ext cx="1079500" cy="906463"/>
              <a:chOff x="4272" y="1152"/>
              <a:chExt cx="1200" cy="1008"/>
            </a:xfrm>
          </p:grpSpPr>
          <p:sp>
            <p:nvSpPr>
              <p:cNvPr id="92"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93"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94"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5" name="AutoShape 15"/>
              <p:cNvCxnSpPr>
                <a:cxnSpLocks noChangeShapeType="1"/>
                <a:stCxn id="93" idx="3"/>
                <a:endCxn id="92" idx="0"/>
              </p:cNvCxnSpPr>
              <p:nvPr/>
            </p:nvCxnSpPr>
            <p:spPr bwMode="auto">
              <a:xfrm flipH="1">
                <a:off x="4464" y="1489"/>
                <a:ext cx="248"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96" name="AutoShape 16"/>
              <p:cNvCxnSpPr>
                <a:cxnSpLocks noChangeShapeType="1"/>
                <a:stCxn id="93" idx="5"/>
                <a:endCxn id="94" idx="0"/>
              </p:cNvCxnSpPr>
              <p:nvPr/>
            </p:nvCxnSpPr>
            <p:spPr bwMode="auto">
              <a:xfrm>
                <a:off x="4984" y="1489"/>
                <a:ext cx="296"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85" name="Group 17"/>
            <p:cNvGrpSpPr>
              <a:grpSpLocks/>
            </p:cNvGrpSpPr>
            <p:nvPr/>
          </p:nvGrpSpPr>
          <p:grpSpPr bwMode="auto">
            <a:xfrm>
              <a:off x="7620000" y="3741738"/>
              <a:ext cx="1079500" cy="906462"/>
              <a:chOff x="4272" y="1152"/>
              <a:chExt cx="1200" cy="1008"/>
            </a:xfrm>
          </p:grpSpPr>
          <p:sp>
            <p:nvSpPr>
              <p:cNvPr id="87" name="Oval 12"/>
              <p:cNvSpPr>
                <a:spLocks noChangeArrowheads="1"/>
              </p:cNvSpPr>
              <p:nvPr/>
            </p:nvSpPr>
            <p:spPr bwMode="auto">
              <a:xfrm>
                <a:off x="4272"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X</a:t>
                </a:r>
              </a:p>
            </p:txBody>
          </p:sp>
          <p:sp>
            <p:nvSpPr>
              <p:cNvPr id="88" name="Oval 13"/>
              <p:cNvSpPr>
                <a:spLocks noChangeArrowheads="1"/>
              </p:cNvSpPr>
              <p:nvPr/>
            </p:nvSpPr>
            <p:spPr bwMode="auto">
              <a:xfrm>
                <a:off x="4656" y="1152"/>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Y</a:t>
                </a:r>
              </a:p>
            </p:txBody>
          </p:sp>
          <p:sp>
            <p:nvSpPr>
              <p:cNvPr id="89" name="Oval 14"/>
              <p:cNvSpPr>
                <a:spLocks noChangeArrowheads="1"/>
              </p:cNvSpPr>
              <p:nvPr/>
            </p:nvSpPr>
            <p:spPr bwMode="auto">
              <a:xfrm>
                <a:off x="5088" y="1776"/>
                <a:ext cx="384" cy="384"/>
              </a:xfrm>
              <a:prstGeom prst="ellipse">
                <a:avLst/>
              </a:prstGeom>
              <a:solidFill>
                <a:schemeClr val="bg1"/>
              </a:solidFill>
              <a:ln w="28575">
                <a:solidFill>
                  <a:schemeClr val="tx1"/>
                </a:solidFill>
                <a:round/>
                <a:headEnd/>
                <a:tailEnd/>
              </a:ln>
            </p:spPr>
            <p:txBody>
              <a:bodyPr wrap="none" anchor="ctr"/>
              <a:lstStyle/>
              <a:p>
                <a:pPr algn="ctr" rtl="1"/>
                <a:r>
                  <a:rPr lang="en-US" sz="2000">
                    <a:latin typeface="Calibri"/>
                    <a:cs typeface="Calibri"/>
                  </a:rPr>
                  <a:t>Z</a:t>
                </a:r>
              </a:p>
            </p:txBody>
          </p:sp>
          <p:cxnSp>
            <p:nvCxnSpPr>
              <p:cNvPr id="90" name="AutoShape 15"/>
              <p:cNvCxnSpPr>
                <a:cxnSpLocks noChangeShapeType="1"/>
                <a:stCxn id="88" idx="3"/>
                <a:endCxn id="87" idx="0"/>
              </p:cNvCxnSpPr>
              <p:nvPr/>
            </p:nvCxnSpPr>
            <p:spPr bwMode="auto">
              <a:xfrm flipH="1">
                <a:off x="4464" y="1489"/>
                <a:ext cx="248" cy="27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91" name="AutoShape 16"/>
              <p:cNvCxnSpPr>
                <a:cxnSpLocks noChangeShapeType="1"/>
                <a:stCxn id="88" idx="5"/>
                <a:endCxn id="89" idx="0"/>
              </p:cNvCxnSpPr>
              <p:nvPr/>
            </p:nvCxnSpPr>
            <p:spPr bwMode="auto">
              <a:xfrm>
                <a:off x="4984" y="1489"/>
                <a:ext cx="296" cy="278"/>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86" name="Picture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7600" y="1447800"/>
              <a:ext cx="1303338"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80"/>
          <p:cNvGrpSpPr>
            <a:grpSpLocks/>
          </p:cNvGrpSpPr>
          <p:nvPr/>
        </p:nvGrpSpPr>
        <p:grpSpPr bwMode="auto">
          <a:xfrm>
            <a:off x="7543800" y="4648200"/>
            <a:ext cx="3418332" cy="2065337"/>
            <a:chOff x="5029200" y="4648200"/>
            <a:chExt cx="3810000" cy="2209800"/>
          </a:xfrm>
        </p:grpSpPr>
        <p:sp>
          <p:nvSpPr>
            <p:cNvPr id="103" name="Rounded Rectangle 102"/>
            <p:cNvSpPr/>
            <p:nvPr/>
          </p:nvSpPr>
          <p:spPr>
            <a:xfrm>
              <a:off x="5029200" y="4648200"/>
              <a:ext cx="3810000" cy="22098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latin typeface="Calibri"/>
                <a:cs typeface="Calibri"/>
              </a:endParaRPr>
            </a:p>
          </p:txBody>
        </p:sp>
        <p:grpSp>
          <p:nvGrpSpPr>
            <p:cNvPr id="104" name="Group 31"/>
            <p:cNvGrpSpPr>
              <a:grpSpLocks/>
            </p:cNvGrpSpPr>
            <p:nvPr/>
          </p:nvGrpSpPr>
          <p:grpSpPr bwMode="auto">
            <a:xfrm>
              <a:off x="5181600" y="5265737"/>
              <a:ext cx="930275" cy="677863"/>
              <a:chOff x="3089" y="3475"/>
              <a:chExt cx="665" cy="571"/>
            </a:xfrm>
          </p:grpSpPr>
          <p:sp>
            <p:nvSpPr>
              <p:cNvPr id="14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4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4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44" name="AutoShape 28"/>
              <p:cNvCxnSpPr>
                <a:cxnSpLocks noChangeShapeType="1"/>
                <a:stCxn id="142" idx="3"/>
                <a:endCxn id="141"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5" name="AutoShape 29"/>
              <p:cNvCxnSpPr>
                <a:cxnSpLocks noChangeShapeType="1"/>
                <a:stCxn id="142" idx="5"/>
                <a:endCxn id="143"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6" name="AutoShape 30"/>
              <p:cNvCxnSpPr>
                <a:cxnSpLocks noChangeShapeType="1"/>
                <a:stCxn id="141" idx="6"/>
                <a:endCxn id="143"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5" name="Group 31"/>
            <p:cNvGrpSpPr>
              <a:grpSpLocks/>
            </p:cNvGrpSpPr>
            <p:nvPr/>
          </p:nvGrpSpPr>
          <p:grpSpPr bwMode="auto">
            <a:xfrm>
              <a:off x="6461125" y="5243512"/>
              <a:ext cx="930275" cy="677863"/>
              <a:chOff x="3089" y="3475"/>
              <a:chExt cx="665" cy="571"/>
            </a:xfrm>
          </p:grpSpPr>
          <p:sp>
            <p:nvSpPr>
              <p:cNvPr id="135"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6"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7"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8" name="AutoShape 28"/>
              <p:cNvCxnSpPr>
                <a:cxnSpLocks noChangeShapeType="1"/>
                <a:stCxn id="136" idx="3"/>
                <a:endCxn id="135"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9" name="AutoShape 29"/>
              <p:cNvCxnSpPr>
                <a:cxnSpLocks noChangeShapeType="1"/>
                <a:stCxn id="136" idx="5"/>
                <a:endCxn id="137"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40" name="AutoShape 30"/>
              <p:cNvCxnSpPr>
                <a:cxnSpLocks noChangeShapeType="1"/>
                <a:stCxn id="135" idx="6"/>
                <a:endCxn id="137"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6" name="Group 31"/>
            <p:cNvGrpSpPr>
              <a:grpSpLocks/>
            </p:cNvGrpSpPr>
            <p:nvPr/>
          </p:nvGrpSpPr>
          <p:grpSpPr bwMode="auto">
            <a:xfrm>
              <a:off x="7680325" y="5243512"/>
              <a:ext cx="930275" cy="677863"/>
              <a:chOff x="3089" y="3475"/>
              <a:chExt cx="665" cy="571"/>
            </a:xfrm>
          </p:grpSpPr>
          <p:sp>
            <p:nvSpPr>
              <p:cNvPr id="129"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30"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31"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32" name="AutoShape 28"/>
              <p:cNvCxnSpPr>
                <a:cxnSpLocks noChangeShapeType="1"/>
                <a:stCxn id="130" idx="3"/>
                <a:endCxn id="129"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33" name="AutoShape 29"/>
              <p:cNvCxnSpPr>
                <a:cxnSpLocks noChangeShapeType="1"/>
                <a:stCxn id="130" idx="5"/>
                <a:endCxn id="131"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34" name="AutoShape 30"/>
              <p:cNvCxnSpPr>
                <a:cxnSpLocks noChangeShapeType="1"/>
                <a:stCxn id="129" idx="6"/>
                <a:endCxn id="131"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7" name="Group 31"/>
            <p:cNvGrpSpPr>
              <a:grpSpLocks/>
            </p:cNvGrpSpPr>
            <p:nvPr/>
          </p:nvGrpSpPr>
          <p:grpSpPr bwMode="auto">
            <a:xfrm>
              <a:off x="5181600" y="6118225"/>
              <a:ext cx="930275" cy="677863"/>
              <a:chOff x="3089" y="3475"/>
              <a:chExt cx="665" cy="571"/>
            </a:xfrm>
          </p:grpSpPr>
          <p:sp>
            <p:nvSpPr>
              <p:cNvPr id="123"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24"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25"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6" name="AutoShape 28"/>
              <p:cNvCxnSpPr>
                <a:cxnSpLocks noChangeShapeType="1"/>
                <a:stCxn id="124" idx="3"/>
                <a:endCxn id="123" idx="0"/>
              </p:cNvCxnSpPr>
              <p:nvPr/>
            </p:nvCxnSpPr>
            <p:spPr bwMode="auto">
              <a:xfrm flipH="1">
                <a:off x="3198" y="3666"/>
                <a:ext cx="140" cy="15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7" name="AutoShape 29"/>
              <p:cNvCxnSpPr>
                <a:cxnSpLocks noChangeShapeType="1"/>
                <a:stCxn id="124" idx="5"/>
                <a:endCxn id="125" idx="0"/>
              </p:cNvCxnSpPr>
              <p:nvPr/>
            </p:nvCxnSpPr>
            <p:spPr bwMode="auto">
              <a:xfrm>
                <a:off x="3492" y="3670"/>
                <a:ext cx="153" cy="149"/>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cxnSp>
            <p:nvCxnSpPr>
              <p:cNvPr id="128" name="AutoShape 30"/>
              <p:cNvCxnSpPr>
                <a:cxnSpLocks noChangeShapeType="1"/>
                <a:stCxn id="123" idx="6"/>
                <a:endCxn id="125"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grpSp>
          <p:nvGrpSpPr>
            <p:cNvPr id="108" name="Group 31"/>
            <p:cNvGrpSpPr>
              <a:grpSpLocks/>
            </p:cNvGrpSpPr>
            <p:nvPr/>
          </p:nvGrpSpPr>
          <p:grpSpPr bwMode="auto">
            <a:xfrm>
              <a:off x="6461125" y="6096000"/>
              <a:ext cx="930275" cy="677863"/>
              <a:chOff x="3089" y="3475"/>
              <a:chExt cx="665" cy="571"/>
            </a:xfrm>
          </p:grpSpPr>
          <p:sp>
            <p:nvSpPr>
              <p:cNvPr id="117"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8"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9"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20" name="AutoShape 28"/>
              <p:cNvCxnSpPr>
                <a:cxnSpLocks noChangeShapeType="1"/>
                <a:stCxn id="118" idx="3"/>
                <a:endCxn id="117"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1" name="AutoShape 29"/>
              <p:cNvCxnSpPr>
                <a:cxnSpLocks noChangeShapeType="1"/>
                <a:stCxn id="118" idx="5"/>
                <a:endCxn id="119"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22" name="AutoShape 30"/>
              <p:cNvCxnSpPr>
                <a:cxnSpLocks noChangeShapeType="1"/>
                <a:stCxn id="117" idx="6"/>
                <a:endCxn id="119" idx="2"/>
              </p:cNvCxnSpPr>
              <p:nvPr/>
            </p:nvCxnSpPr>
            <p:spPr bwMode="auto">
              <a:xfrm>
                <a:off x="3316" y="3937"/>
                <a:ext cx="211"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xmlns="">
                    <a:noFill/>
                  </a14:hiddenFill>
                </a:ext>
              </a:extLst>
            </p:spPr>
          </p:cxnSp>
        </p:grpSp>
        <p:grpSp>
          <p:nvGrpSpPr>
            <p:cNvPr id="109" name="Group 31"/>
            <p:cNvGrpSpPr>
              <a:grpSpLocks/>
            </p:cNvGrpSpPr>
            <p:nvPr/>
          </p:nvGrpSpPr>
          <p:grpSpPr bwMode="auto">
            <a:xfrm>
              <a:off x="7680325" y="6096000"/>
              <a:ext cx="930275" cy="677863"/>
              <a:chOff x="3089" y="3475"/>
              <a:chExt cx="665" cy="571"/>
            </a:xfrm>
          </p:grpSpPr>
          <p:sp>
            <p:nvSpPr>
              <p:cNvPr id="111" name="Oval 25"/>
              <p:cNvSpPr>
                <a:spLocks noChangeArrowheads="1"/>
              </p:cNvSpPr>
              <p:nvPr/>
            </p:nvSpPr>
            <p:spPr bwMode="auto">
              <a:xfrm>
                <a:off x="3089"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X</a:t>
                </a:r>
              </a:p>
            </p:txBody>
          </p:sp>
          <p:sp>
            <p:nvSpPr>
              <p:cNvPr id="112" name="Oval 26"/>
              <p:cNvSpPr>
                <a:spLocks noChangeArrowheads="1"/>
              </p:cNvSpPr>
              <p:nvPr/>
            </p:nvSpPr>
            <p:spPr bwMode="auto">
              <a:xfrm>
                <a:off x="3307" y="3475"/>
                <a:ext cx="217"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Y</a:t>
                </a:r>
              </a:p>
            </p:txBody>
          </p:sp>
          <p:sp>
            <p:nvSpPr>
              <p:cNvPr id="113" name="Oval 27"/>
              <p:cNvSpPr>
                <a:spLocks noChangeArrowheads="1"/>
              </p:cNvSpPr>
              <p:nvPr/>
            </p:nvSpPr>
            <p:spPr bwMode="auto">
              <a:xfrm>
                <a:off x="3536" y="3828"/>
                <a:ext cx="218" cy="218"/>
              </a:xfrm>
              <a:prstGeom prst="ellipse">
                <a:avLst/>
              </a:prstGeom>
              <a:solidFill>
                <a:schemeClr val="bg1"/>
              </a:solidFill>
              <a:ln w="28575">
                <a:solidFill>
                  <a:schemeClr val="tx1"/>
                </a:solidFill>
                <a:round/>
                <a:headEnd/>
                <a:tailEnd/>
              </a:ln>
            </p:spPr>
            <p:txBody>
              <a:bodyPr wrap="none" anchor="ctr"/>
              <a:lstStyle/>
              <a:p>
                <a:pPr algn="ctr" rtl="1"/>
                <a:r>
                  <a:rPr lang="en-US" sz="1600">
                    <a:latin typeface="Calibri"/>
                    <a:cs typeface="Calibri"/>
                  </a:rPr>
                  <a:t>Z</a:t>
                </a:r>
              </a:p>
            </p:txBody>
          </p:sp>
          <p:cxnSp>
            <p:nvCxnSpPr>
              <p:cNvPr id="114" name="AutoShape 28"/>
              <p:cNvCxnSpPr>
                <a:cxnSpLocks noChangeShapeType="1"/>
                <a:stCxn id="112" idx="3"/>
                <a:endCxn id="111" idx="0"/>
              </p:cNvCxnSpPr>
              <p:nvPr/>
            </p:nvCxnSpPr>
            <p:spPr bwMode="auto">
              <a:xfrm flipH="1">
                <a:off x="3198" y="3666"/>
                <a:ext cx="140" cy="157"/>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5" name="AutoShape 29"/>
              <p:cNvCxnSpPr>
                <a:cxnSpLocks noChangeShapeType="1"/>
                <a:stCxn id="112" idx="5"/>
                <a:endCxn id="113" idx="0"/>
              </p:cNvCxnSpPr>
              <p:nvPr/>
            </p:nvCxnSpPr>
            <p:spPr bwMode="auto">
              <a:xfrm>
                <a:off x="3492" y="3670"/>
                <a:ext cx="153" cy="149"/>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cxnSp>
            <p:nvCxnSpPr>
              <p:cNvPr id="116" name="AutoShape 30"/>
              <p:cNvCxnSpPr>
                <a:cxnSpLocks noChangeShapeType="1"/>
                <a:stCxn id="111" idx="6"/>
                <a:endCxn id="113" idx="2"/>
              </p:cNvCxnSpPr>
              <p:nvPr/>
            </p:nvCxnSpPr>
            <p:spPr bwMode="auto">
              <a:xfrm>
                <a:off x="3316" y="3937"/>
                <a:ext cx="211" cy="0"/>
              </a:xfrm>
              <a:prstGeom prst="straightConnector1">
                <a:avLst/>
              </a:prstGeom>
              <a:noFill/>
              <a:ln w="28575">
                <a:solidFill>
                  <a:schemeClr val="tx1"/>
                </a:solidFill>
                <a:round/>
                <a:headEnd type="triangle" w="med" len="med"/>
                <a:tailEnd type="none" w="lg" len="med"/>
              </a:ln>
              <a:extLst>
                <a:ext uri="{909E8E84-426E-40dd-AFC4-6F175D3DCCD1}">
                  <a14:hiddenFill xmlns:a14="http://schemas.microsoft.com/office/drawing/2010/main" xmlns="">
                    <a:noFill/>
                  </a14:hiddenFill>
                </a:ext>
              </a:extLst>
            </p:spPr>
          </p:cxnSp>
        </p:grpSp>
        <p:pic>
          <p:nvPicPr>
            <p:cNvPr id="11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724400"/>
              <a:ext cx="25558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z="3600" smtClean="0">
                <a:latin typeface="Calibri"/>
                <a:ea typeface="ＭＳ Ｐゴシック" pitchFamily="34" charset="-128"/>
                <a:cs typeface="Calibri"/>
              </a:rPr>
              <a:t>Bayes Nets Representation Summary</a:t>
            </a:r>
          </a:p>
        </p:txBody>
      </p:sp>
      <p:sp>
        <p:nvSpPr>
          <p:cNvPr id="69634" name="Rectangle 3"/>
          <p:cNvSpPr>
            <a:spLocks noGrp="1" noChangeArrowheads="1"/>
          </p:cNvSpPr>
          <p:nvPr>
            <p:ph idx="1"/>
          </p:nvPr>
        </p:nvSpPr>
        <p:spPr>
          <a:xfrm>
            <a:off x="1828800" y="1397001"/>
            <a:ext cx="8686800" cy="4729164"/>
          </a:xfrm>
        </p:spPr>
        <p:txBody>
          <a:bodyPr/>
          <a:lstStyle/>
          <a:p>
            <a:pPr eaLnBrk="1" hangingPunct="1">
              <a:lnSpc>
                <a:spcPct val="90000"/>
              </a:lnSpc>
            </a:pPr>
            <a:r>
              <a:rPr lang="en-US" sz="2800" dirty="0" smtClean="0">
                <a:latin typeface="Calibri"/>
                <a:ea typeface="ＭＳ Ｐゴシック" pitchFamily="34" charset="-128"/>
                <a:cs typeface="Calibri"/>
              </a:rPr>
              <a:t>Bayes nets compactly encode joint distributions</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Guaranteed independencies of distributions can be deduced from BN graph structure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D-separation gives precise conditional independence guarantees from graph alone</a:t>
            </a:r>
          </a:p>
          <a:p>
            <a:pPr eaLnBrk="1" hangingPunct="1">
              <a:lnSpc>
                <a:spcPct val="90000"/>
              </a:lnSpc>
            </a:pPr>
            <a:endParaRPr lang="en-US" sz="2800" dirty="0" smtClean="0">
              <a:latin typeface="Calibri"/>
              <a:ea typeface="ＭＳ Ｐゴシック" pitchFamily="34" charset="-128"/>
              <a:cs typeface="Calibri"/>
            </a:endParaRPr>
          </a:p>
          <a:p>
            <a:pPr eaLnBrk="1" hangingPunct="1">
              <a:lnSpc>
                <a:spcPct val="90000"/>
              </a:lnSpc>
            </a:pPr>
            <a:r>
              <a:rPr lang="en-US" sz="2800" dirty="0" smtClean="0">
                <a:latin typeface="Calibri"/>
                <a:ea typeface="ＭＳ Ｐゴシック" pitchFamily="34" charset="-128"/>
                <a:cs typeface="Calibri"/>
              </a:rPr>
              <a:t>A </a:t>
            </a:r>
            <a:r>
              <a:rPr lang="en-US" sz="2800" dirty="0" smtClean="0">
                <a:latin typeface="Calibri"/>
                <a:ea typeface="ＭＳ Ｐゴシック" pitchFamily="34" charset="-128"/>
                <a:cs typeface="Calibri"/>
              </a:rPr>
              <a:t>Bayes</a:t>
            </a:r>
            <a:r>
              <a:rPr lang="en-US" altLang="ja-JP" sz="2800" dirty="0" smtClean="0">
                <a:latin typeface="Calibri"/>
                <a:ea typeface="ＭＳ Ｐゴシック" pitchFamily="34" charset="-128"/>
                <a:cs typeface="Calibri"/>
              </a:rPr>
              <a:t>’ net</a:t>
            </a:r>
            <a:r>
              <a:rPr lang="en-US" altLang="ja-JP" sz="2800" dirty="0" smtClean="0">
                <a:latin typeface="Calibri"/>
                <a:ea typeface="ＭＳ Ｐゴシック" pitchFamily="34" charset="-128"/>
                <a:cs typeface="Calibri"/>
              </a:rPr>
              <a:t>’</a:t>
            </a:r>
            <a:r>
              <a:rPr lang="en-US" altLang="ja-JP" sz="2800" dirty="0" smtClean="0">
                <a:latin typeface="Calibri"/>
                <a:ea typeface="ＭＳ Ｐゴシック" pitchFamily="34" charset="-128"/>
                <a:cs typeface="Calibri"/>
              </a:rPr>
              <a:t>s </a:t>
            </a:r>
            <a:r>
              <a:rPr lang="en-US" altLang="ja-JP" sz="2800" dirty="0" smtClean="0">
                <a:latin typeface="Calibri"/>
                <a:ea typeface="ＭＳ Ｐゴシック" pitchFamily="34" charset="-128"/>
                <a:cs typeface="Calibri"/>
              </a:rPr>
              <a:t>joint distribution may have further (conditional) independence that is not detectable until you inspect its specific distribution</a:t>
            </a:r>
          </a:p>
          <a:p>
            <a:pPr eaLnBrk="1" hangingPunct="1">
              <a:lnSpc>
                <a:spcPct val="90000"/>
              </a:lnSpc>
            </a:pPr>
            <a:endParaRPr lang="en-US" sz="2800" dirty="0" smtClean="0">
              <a:latin typeface="Calibri"/>
              <a:ea typeface="ＭＳ Ｐゴシック" pitchFamily="34" charset="-128"/>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smtClean="0">
                <a:ea typeface="ＭＳ Ｐゴシック" pitchFamily="34" charset="-128"/>
              </a:rPr>
              <a:t>Bayes</a:t>
            </a:r>
            <a:r>
              <a:rPr lang="en-US" altLang="en-US" smtClean="0">
                <a:ea typeface="ＭＳ Ｐゴシック" pitchFamily="34" charset="-128"/>
              </a:rPr>
              <a:t>’</a:t>
            </a:r>
            <a:r>
              <a:rPr lang="en-US" smtClean="0">
                <a:ea typeface="ＭＳ Ｐゴシック" pitchFamily="34" charset="-128"/>
              </a:rPr>
              <a:t> Nets</a:t>
            </a:r>
          </a:p>
        </p:txBody>
      </p:sp>
      <p:sp>
        <p:nvSpPr>
          <p:cNvPr id="73730" name="Content Placeholder 2"/>
          <p:cNvSpPr>
            <a:spLocks noGrp="1"/>
          </p:cNvSpPr>
          <p:nvPr>
            <p:ph idx="1"/>
          </p:nvPr>
        </p:nvSpPr>
        <p:spPr>
          <a:xfrm>
            <a:off x="2362200" y="1397001"/>
            <a:ext cx="9423400" cy="4729164"/>
          </a:xfrm>
        </p:spPr>
        <p:txBody>
          <a:bodyPr/>
          <a:lstStyle/>
          <a:p>
            <a:r>
              <a:rPr lang="en-US" dirty="0" smtClean="0">
                <a:ea typeface="ＭＳ Ｐゴシック" pitchFamily="34" charset="-128"/>
              </a:rPr>
              <a:t>Representation</a:t>
            </a:r>
          </a:p>
          <a:p>
            <a:pPr lvl="4"/>
            <a:endParaRPr lang="en-US" sz="400" dirty="0" smtClean="0">
              <a:ea typeface="ＭＳ Ｐゴシック" pitchFamily="34" charset="-128"/>
            </a:endParaRPr>
          </a:p>
          <a:p>
            <a:r>
              <a:rPr lang="en-US" dirty="0" smtClean="0">
                <a:ea typeface="ＭＳ Ｐゴシック" pitchFamily="34" charset="-128"/>
              </a:rPr>
              <a:t>Conditional Independences</a:t>
            </a:r>
          </a:p>
          <a:p>
            <a:pPr lvl="4"/>
            <a:endParaRPr lang="en-US" sz="400" dirty="0" smtClean="0">
              <a:ea typeface="ＭＳ Ｐゴシック" pitchFamily="34" charset="-128"/>
            </a:endParaRPr>
          </a:p>
          <a:p>
            <a:r>
              <a:rPr lang="en-US" dirty="0" smtClean="0">
                <a:ea typeface="ＭＳ Ｐゴシック" pitchFamily="34" charset="-128"/>
              </a:rPr>
              <a:t>Probabilistic Inference</a:t>
            </a:r>
          </a:p>
          <a:p>
            <a:pPr lvl="1"/>
            <a:r>
              <a:rPr lang="en-US" dirty="0" smtClean="0">
                <a:ea typeface="ＭＳ Ｐゴシック" pitchFamily="34" charset="-128"/>
              </a:rPr>
              <a:t>Enumeration (exact, exponential complexity)</a:t>
            </a:r>
          </a:p>
          <a:p>
            <a:pPr lvl="1"/>
            <a:r>
              <a:rPr lang="en-US" dirty="0" smtClean="0">
                <a:ea typeface="ＭＳ Ｐゴシック" pitchFamily="34" charset="-128"/>
              </a:rPr>
              <a:t>Variable elimination (exact, worst-case</a:t>
            </a:r>
          </a:p>
          <a:p>
            <a:pPr marL="457176" lvl="1" indent="0">
              <a:buNone/>
            </a:pPr>
            <a:r>
              <a:rPr lang="en-US" dirty="0">
                <a:ea typeface="ＭＳ Ｐゴシック" pitchFamily="34" charset="-128"/>
              </a:rPr>
              <a:t>	</a:t>
            </a:r>
            <a:r>
              <a:rPr lang="en-US" dirty="0" smtClean="0">
                <a:ea typeface="ＭＳ Ｐゴシック" pitchFamily="34" charset="-128"/>
              </a:rPr>
              <a:t>	exponential complexity, often better)</a:t>
            </a:r>
          </a:p>
          <a:p>
            <a:pPr lvl="1"/>
            <a:r>
              <a:rPr lang="en-US" dirty="0" smtClean="0">
                <a:ea typeface="ＭＳ Ｐゴシック" pitchFamily="34" charset="-128"/>
              </a:rPr>
              <a:t>Probabilistic inference is NP-complete</a:t>
            </a:r>
          </a:p>
          <a:p>
            <a:pPr lvl="1"/>
            <a:r>
              <a:rPr lang="en-US" dirty="0" smtClean="0">
                <a:ea typeface="ＭＳ Ｐゴシック" pitchFamily="34" charset="-128"/>
              </a:rPr>
              <a:t>Sampling (approximate)</a:t>
            </a:r>
          </a:p>
          <a:p>
            <a:pPr lvl="3"/>
            <a:endParaRPr lang="en-US" sz="400" dirty="0" smtClean="0">
              <a:ea typeface="ＭＳ Ｐゴシック" pitchFamily="34" charset="-128"/>
            </a:endParaRPr>
          </a:p>
          <a:p>
            <a:r>
              <a:rPr lang="en-US" dirty="0" smtClean="0">
                <a:ea typeface="ＭＳ Ｐゴシック" pitchFamily="34" charset="-128"/>
              </a:rPr>
              <a:t>Learning Bayes</a:t>
            </a:r>
            <a:r>
              <a:rPr lang="en-US" altLang="en-US" dirty="0" smtClean="0">
                <a:ea typeface="ＭＳ Ｐゴシック" pitchFamily="34" charset="-128"/>
              </a:rPr>
              <a:t>’</a:t>
            </a:r>
            <a:r>
              <a:rPr lang="en-US" dirty="0" smtClean="0">
                <a:ea typeface="ＭＳ Ｐゴシック" pitchFamily="34" charset="-128"/>
              </a:rPr>
              <a:t> Nets from Data</a:t>
            </a:r>
          </a:p>
        </p:txBody>
      </p:sp>
      <p:pic>
        <p:nvPicPr>
          <p:cNvPr id="737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2" y="1428750"/>
            <a:ext cx="566738"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73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2663" y="2028825"/>
            <a:ext cx="566737" cy="495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latin typeface="Calibri"/>
                <a:cs typeface="Calibri"/>
              </a:rPr>
              <a:t>Bayes’ Nets</a:t>
            </a:r>
          </a:p>
        </p:txBody>
      </p:sp>
      <p:sp>
        <p:nvSpPr>
          <p:cNvPr id="4099" name="Rectangle 3"/>
          <p:cNvSpPr>
            <a:spLocks noGrp="1" noChangeArrowheads="1"/>
          </p:cNvSpPr>
          <p:nvPr>
            <p:ph idx="1"/>
          </p:nvPr>
        </p:nvSpPr>
        <p:spPr/>
        <p:txBody>
          <a:bodyPr/>
          <a:lstStyle/>
          <a:p>
            <a:pPr eaLnBrk="1" hangingPunct="1">
              <a:lnSpc>
                <a:spcPct val="90000"/>
              </a:lnSpc>
            </a:pPr>
            <a:r>
              <a:rPr lang="en-US" sz="2800" dirty="0" smtClean="0">
                <a:latin typeface="Calibri"/>
                <a:cs typeface="Calibri"/>
              </a:rPr>
              <a:t>A Bayes’ net is an</a:t>
            </a:r>
          </a:p>
          <a:p>
            <a:pPr eaLnBrk="1" hangingPunct="1">
              <a:lnSpc>
                <a:spcPct val="90000"/>
              </a:lnSpc>
              <a:buFont typeface="Wingdings" pitchFamily="2" charset="2"/>
              <a:buNone/>
            </a:pPr>
            <a:r>
              <a:rPr lang="en-US" sz="2800" dirty="0" smtClean="0">
                <a:latin typeface="Calibri"/>
                <a:cs typeface="Calibri"/>
              </a:rPr>
              <a:t>	efficient encoding</a:t>
            </a:r>
          </a:p>
          <a:p>
            <a:pPr eaLnBrk="1" hangingPunct="1">
              <a:lnSpc>
                <a:spcPct val="90000"/>
              </a:lnSpc>
              <a:buFont typeface="Wingdings" pitchFamily="2" charset="2"/>
              <a:buNone/>
            </a:pPr>
            <a:r>
              <a:rPr lang="en-US" sz="2800" dirty="0" smtClean="0">
                <a:latin typeface="Calibri"/>
                <a:cs typeface="Calibri"/>
              </a:rPr>
              <a:t>	of a probabilistic</a:t>
            </a:r>
          </a:p>
          <a:p>
            <a:pPr eaLnBrk="1" hangingPunct="1">
              <a:lnSpc>
                <a:spcPct val="90000"/>
              </a:lnSpc>
              <a:buFont typeface="Wingdings" pitchFamily="2" charset="2"/>
              <a:buNone/>
            </a:pPr>
            <a:r>
              <a:rPr lang="en-US" sz="2800" dirty="0" smtClean="0">
                <a:latin typeface="Calibri"/>
                <a:cs typeface="Calibri"/>
              </a:rPr>
              <a:t>	model of a domain</a:t>
            </a:r>
          </a:p>
          <a:p>
            <a:pPr eaLnBrk="1" hangingPunct="1">
              <a:lnSpc>
                <a:spcPct val="90000"/>
              </a:lnSpc>
            </a:pPr>
            <a:endParaRPr lang="en-US" sz="2800" dirty="0" smtClean="0">
              <a:latin typeface="Calibri"/>
              <a:cs typeface="Calibri"/>
            </a:endParaRPr>
          </a:p>
          <a:p>
            <a:pPr eaLnBrk="1" hangingPunct="1">
              <a:lnSpc>
                <a:spcPct val="90000"/>
              </a:lnSpc>
            </a:pPr>
            <a:r>
              <a:rPr lang="en-US" sz="2800" dirty="0" smtClean="0">
                <a:latin typeface="Calibri"/>
                <a:cs typeface="Calibri"/>
              </a:rPr>
              <a:t>Questions we can ask:</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Inference: given a fixed BN, what is P(X | 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Representation: given a BN graph, what kinds of distributions can it encode?</a:t>
            </a:r>
          </a:p>
          <a:p>
            <a:pPr lvl="6">
              <a:lnSpc>
                <a:spcPct val="90000"/>
              </a:lnSpc>
            </a:pPr>
            <a:endParaRPr lang="en-US" sz="1600" dirty="0" smtClean="0">
              <a:latin typeface="Calibri"/>
              <a:cs typeface="Calibri"/>
            </a:endParaRPr>
          </a:p>
          <a:p>
            <a:pPr lvl="1" eaLnBrk="1" hangingPunct="1">
              <a:lnSpc>
                <a:spcPct val="90000"/>
              </a:lnSpc>
            </a:pPr>
            <a:r>
              <a:rPr lang="en-US" sz="2400" dirty="0" smtClean="0">
                <a:latin typeface="Calibri"/>
                <a:cs typeface="Calibri"/>
              </a:rPr>
              <a:t>Modeling: what BN is most appropriate for a given domain?</a:t>
            </a:r>
          </a:p>
        </p:txBody>
      </p:sp>
      <p:pic>
        <p:nvPicPr>
          <p:cNvPr id="4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1295400"/>
            <a:ext cx="4138471" cy="2736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43440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dirty="0" smtClean="0">
                <a:latin typeface="Calibri"/>
                <a:ea typeface="ＭＳ Ｐゴシック" pitchFamily="34" charset="-128"/>
                <a:cs typeface="Calibri"/>
              </a:rPr>
              <a:t>Bayes</a:t>
            </a:r>
            <a:r>
              <a:rPr lang="ja-JP" altLang="en-US" dirty="0" smtClean="0">
                <a:latin typeface="Calibri"/>
                <a:ea typeface="ＭＳ Ｐゴシック" pitchFamily="34" charset="-128"/>
                <a:cs typeface="Calibri"/>
              </a:rPr>
              <a:t>’</a:t>
            </a:r>
            <a:r>
              <a:rPr lang="en-US" altLang="ja-JP" dirty="0" smtClean="0">
                <a:latin typeface="Calibri"/>
                <a:ea typeface="ＭＳ Ｐゴシック" pitchFamily="34" charset="-128"/>
                <a:cs typeface="Calibri"/>
              </a:rPr>
              <a:t> Net Semantics</a:t>
            </a:r>
            <a:endParaRPr lang="en-US" dirty="0" smtClean="0">
              <a:latin typeface="Calibri"/>
              <a:ea typeface="ＭＳ Ｐゴシック" pitchFamily="34" charset="-128"/>
              <a:cs typeface="Calibri"/>
            </a:endParaRPr>
          </a:p>
        </p:txBody>
      </p:sp>
      <p:sp>
        <p:nvSpPr>
          <p:cNvPr id="27650" name="Rectangle 3"/>
          <p:cNvSpPr>
            <a:spLocks noGrp="1" noChangeArrowheads="1"/>
          </p:cNvSpPr>
          <p:nvPr>
            <p:ph idx="1"/>
          </p:nvPr>
        </p:nvSpPr>
        <p:spPr>
          <a:xfrm>
            <a:off x="457200" y="1600201"/>
            <a:ext cx="7467600" cy="4800600"/>
          </a:xfrm>
        </p:spPr>
        <p:txBody>
          <a:bodyPr/>
          <a:lstStyle/>
          <a:p>
            <a:pPr eaLnBrk="1" hangingPunct="1">
              <a:lnSpc>
                <a:spcPct val="80000"/>
              </a:lnSpc>
            </a:pPr>
            <a:r>
              <a:rPr lang="en-US" sz="2400" dirty="0" smtClean="0">
                <a:latin typeface="Calibri"/>
                <a:ea typeface="ＭＳ Ｐゴシック" pitchFamily="34" charset="-128"/>
                <a:cs typeface="Calibri"/>
              </a:rPr>
              <a:t>A directed, acyclic graph, one node per random variable</a:t>
            </a:r>
          </a:p>
          <a:p>
            <a:pPr eaLnBrk="1" hangingPunct="1">
              <a:lnSpc>
                <a:spcPct val="80000"/>
              </a:lnSpc>
            </a:pPr>
            <a:endParaRPr lang="en-US" sz="700" dirty="0" smtClean="0">
              <a:latin typeface="Calibri"/>
              <a:ea typeface="ＭＳ Ｐゴシック" pitchFamily="34" charset="-128"/>
              <a:cs typeface="Calibri"/>
            </a:endParaRPr>
          </a:p>
          <a:p>
            <a:pPr eaLnBrk="1" hangingPunct="1">
              <a:lnSpc>
                <a:spcPct val="80000"/>
              </a:lnSpc>
            </a:pPr>
            <a:r>
              <a:rPr lang="en-US" sz="2400" dirty="0" smtClean="0">
                <a:latin typeface="Calibri"/>
                <a:ea typeface="ＭＳ Ｐゴシック" pitchFamily="34" charset="-128"/>
                <a:cs typeface="Calibri"/>
              </a:rPr>
              <a:t>A conditional probability table (CPT) for each node</a:t>
            </a:r>
          </a:p>
          <a:p>
            <a:pPr lvl="7">
              <a:lnSpc>
                <a:spcPct val="80000"/>
              </a:lnSpc>
            </a:pPr>
            <a:endParaRPr lang="en-US" sz="1200" dirty="0" smtClean="0">
              <a:latin typeface="Calibri"/>
              <a:ea typeface="ＭＳ Ｐゴシック" pitchFamily="34" charset="-128"/>
              <a:cs typeface="Calibri"/>
            </a:endParaRPr>
          </a:p>
          <a:p>
            <a:pPr lvl="1" eaLnBrk="1" hangingPunct="1">
              <a:lnSpc>
                <a:spcPct val="80000"/>
              </a:lnSpc>
            </a:pPr>
            <a:r>
              <a:rPr lang="en-US" sz="2000" dirty="0" smtClean="0">
                <a:latin typeface="Calibri"/>
                <a:ea typeface="ＭＳ Ｐゴシック" pitchFamily="34" charset="-128"/>
                <a:cs typeface="Calibri"/>
              </a:rPr>
              <a:t>A collection of distributions over X, one for each combination of parents</a:t>
            </a:r>
            <a:r>
              <a:rPr lang="ja-JP" altLang="en-US" sz="2000" dirty="0" smtClean="0">
                <a:latin typeface="Calibri"/>
                <a:ea typeface="ＭＳ Ｐゴシック" pitchFamily="34" charset="-128"/>
                <a:cs typeface="Calibri"/>
              </a:rPr>
              <a:t>’</a:t>
            </a:r>
            <a:r>
              <a:rPr lang="en-US" altLang="ja-JP" sz="2000" dirty="0" smtClean="0">
                <a:latin typeface="Calibri"/>
                <a:ea typeface="ＭＳ Ｐゴシック" pitchFamily="34" charset="-128"/>
                <a:cs typeface="Calibri"/>
              </a:rPr>
              <a:t> values</a:t>
            </a:r>
          </a:p>
          <a:p>
            <a:pPr lvl="1" eaLnBrk="1" hangingPunct="1">
              <a:lnSpc>
                <a:spcPct val="80000"/>
              </a:lnSpc>
            </a:pPr>
            <a:endParaRPr lang="en-US" sz="2000" dirty="0" smtClean="0">
              <a:latin typeface="Calibri"/>
              <a:ea typeface="ＭＳ Ｐゴシック" pitchFamily="34" charset="-128"/>
              <a:cs typeface="Calibri"/>
            </a:endParaRPr>
          </a:p>
          <a:p>
            <a:pPr lvl="1" eaLnBrk="1" hangingPunct="1">
              <a:lnSpc>
                <a:spcPct val="80000"/>
              </a:lnSpc>
            </a:pPr>
            <a:endParaRPr lang="en-US" sz="1000" dirty="0" smtClean="0">
              <a:latin typeface="Calibri"/>
              <a:ea typeface="ＭＳ Ｐゴシック" pitchFamily="34" charset="-128"/>
              <a:cs typeface="Calibri"/>
            </a:endParaRPr>
          </a:p>
          <a:p>
            <a:pPr lvl="7">
              <a:lnSpc>
                <a:spcPct val="80000"/>
              </a:lnSpc>
            </a:pPr>
            <a:endParaRPr lang="en-US" altLang="ja-JP" sz="1200" dirty="0" smtClean="0">
              <a:latin typeface="Calibri"/>
              <a:ea typeface="ＭＳ Ｐゴシック" pitchFamily="34" charset="-128"/>
              <a:cs typeface="Calibri"/>
            </a:endParaRPr>
          </a:p>
          <a:p>
            <a:pPr>
              <a:lnSpc>
                <a:spcPct val="80000"/>
              </a:lnSpc>
            </a:pPr>
            <a:r>
              <a:rPr lang="en-US" sz="2400" dirty="0">
                <a:latin typeface="Calibri"/>
                <a:ea typeface="ＭＳ Ｐゴシック" pitchFamily="34" charset="-128"/>
                <a:cs typeface="Calibri"/>
              </a:rPr>
              <a:t>Bayes</a:t>
            </a:r>
            <a:r>
              <a:rPr lang="ja-JP" altLang="en-US" sz="2400" dirty="0">
                <a:latin typeface="Calibri"/>
                <a:ea typeface="ＭＳ Ｐゴシック" pitchFamily="34" charset="-128"/>
                <a:cs typeface="Calibri"/>
              </a:rPr>
              <a:t>’</a:t>
            </a:r>
            <a:r>
              <a:rPr lang="en-US" altLang="ja-JP" sz="2400" dirty="0">
                <a:latin typeface="Calibri"/>
                <a:ea typeface="ＭＳ Ｐゴシック" pitchFamily="34" charset="-128"/>
                <a:cs typeface="Calibri"/>
              </a:rPr>
              <a:t> </a:t>
            </a:r>
            <a:r>
              <a:rPr lang="en-US" altLang="ja-JP" sz="2400" dirty="0" smtClean="0">
                <a:latin typeface="Calibri"/>
                <a:ea typeface="ＭＳ Ｐゴシック" pitchFamily="34" charset="-128"/>
                <a:cs typeface="Calibri"/>
              </a:rPr>
              <a:t>nets implicitly encode </a:t>
            </a:r>
            <a:r>
              <a:rPr lang="en-US" altLang="ja-JP" sz="2400" dirty="0">
                <a:latin typeface="Calibri"/>
                <a:ea typeface="ＭＳ Ｐゴシック" pitchFamily="34" charset="-128"/>
                <a:cs typeface="Calibri"/>
              </a:rPr>
              <a:t>joint </a:t>
            </a:r>
            <a:r>
              <a:rPr lang="en-US" altLang="ja-JP" sz="2400" dirty="0" smtClean="0">
                <a:latin typeface="Calibri"/>
                <a:ea typeface="ＭＳ Ｐゴシック" pitchFamily="34" charset="-128"/>
                <a:cs typeface="Calibri"/>
              </a:rPr>
              <a:t>distributions</a:t>
            </a:r>
          </a:p>
          <a:p>
            <a:pPr lvl="5">
              <a:lnSpc>
                <a:spcPct val="80000"/>
              </a:lnSpc>
            </a:pPr>
            <a:endParaRPr lang="en-US" altLang="ja-JP"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As a product of local conditional </a:t>
            </a:r>
            <a:r>
              <a:rPr lang="en-US" sz="2000" dirty="0" smtClean="0">
                <a:latin typeface="Calibri"/>
                <a:ea typeface="ＭＳ Ｐゴシック" pitchFamily="34" charset="-128"/>
                <a:cs typeface="Calibri"/>
              </a:rPr>
              <a:t>distributions</a:t>
            </a:r>
          </a:p>
          <a:p>
            <a:pPr lvl="6">
              <a:lnSpc>
                <a:spcPct val="80000"/>
              </a:lnSpc>
            </a:pPr>
            <a:endParaRPr lang="en-US" sz="1200" dirty="0">
              <a:latin typeface="Calibri"/>
              <a:ea typeface="ＭＳ Ｐゴシック" pitchFamily="34" charset="-128"/>
              <a:cs typeface="Calibri"/>
            </a:endParaRPr>
          </a:p>
          <a:p>
            <a:pPr lvl="1">
              <a:lnSpc>
                <a:spcPct val="80000"/>
              </a:lnSpc>
            </a:pPr>
            <a:r>
              <a:rPr lang="en-US" sz="2000" dirty="0">
                <a:latin typeface="Calibri"/>
                <a:ea typeface="ＭＳ Ｐゴシック" pitchFamily="34" charset="-128"/>
                <a:cs typeface="Calibri"/>
              </a:rPr>
              <a:t>To see what probability a BN gives to a full assignment, multiply all the relevant conditionals together:</a:t>
            </a:r>
          </a:p>
          <a:p>
            <a:pPr lvl="1">
              <a:lnSpc>
                <a:spcPct val="80000"/>
              </a:lnSpc>
            </a:pPr>
            <a:endParaRPr lang="en-US" sz="2000" dirty="0">
              <a:latin typeface="Calibri"/>
              <a:ea typeface="ＭＳ Ｐゴシック" pitchFamily="34" charset="-128"/>
              <a:cs typeface="Calibri"/>
            </a:endParaRPr>
          </a:p>
          <a:p>
            <a:pPr>
              <a:lnSpc>
                <a:spcPct val="80000"/>
              </a:lnSpc>
            </a:pPr>
            <a:endParaRPr lang="en-US" altLang="ja-JP" sz="2400" dirty="0" smtClean="0">
              <a:latin typeface="Calibri"/>
              <a:ea typeface="ＭＳ Ｐゴシック" pitchFamily="34" charset="-128"/>
              <a:cs typeface="Calibri"/>
            </a:endParaRPr>
          </a:p>
          <a:p>
            <a:pPr lvl="2" eaLnBrk="1" hangingPunct="1">
              <a:lnSpc>
                <a:spcPct val="80000"/>
              </a:lnSpc>
            </a:pPr>
            <a:endParaRPr lang="en-US" sz="700" dirty="0" smtClean="0">
              <a:latin typeface="Calibri"/>
              <a:ea typeface="ＭＳ Ｐゴシック" pitchFamily="34" charset="-128"/>
              <a:cs typeface="Calibri"/>
            </a:endParaRPr>
          </a:p>
        </p:txBody>
      </p:sp>
      <p:pic>
        <p:nvPicPr>
          <p:cNvPr id="27660" name="Picture 13" descr="txp_fi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3810000" y="3214729"/>
            <a:ext cx="1927225"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8" descr="txp_fig"/>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514600" y="5638800"/>
            <a:ext cx="55356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200" y="4495801"/>
            <a:ext cx="2062553" cy="2362197"/>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39312" y="1371600"/>
            <a:ext cx="3724088" cy="2713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19400" y="-33295"/>
            <a:ext cx="6553200" cy="1143000"/>
          </a:xfrm>
        </p:spPr>
        <p:txBody>
          <a:bodyPr/>
          <a:lstStyle/>
          <a:p>
            <a:pPr eaLnBrk="1" hangingPunct="1"/>
            <a:r>
              <a:rPr lang="en-US" dirty="0" smtClean="0">
                <a:latin typeface="Calibri"/>
                <a:cs typeface="Calibri"/>
              </a:rPr>
              <a:t>Probabilities </a:t>
            </a:r>
            <a:r>
              <a:rPr lang="en-US" dirty="0">
                <a:latin typeface="Calibri"/>
                <a:cs typeface="Calibri"/>
              </a:rPr>
              <a:t>in BNs</a:t>
            </a:r>
          </a:p>
        </p:txBody>
      </p:sp>
      <p:sp>
        <p:nvSpPr>
          <p:cNvPr id="24579" name="Rectangle 3"/>
          <p:cNvSpPr>
            <a:spLocks noGrp="1" noChangeArrowheads="1"/>
          </p:cNvSpPr>
          <p:nvPr>
            <p:ph idx="1"/>
          </p:nvPr>
        </p:nvSpPr>
        <p:spPr>
          <a:xfrm>
            <a:off x="457200" y="1371600"/>
            <a:ext cx="8229600" cy="4800600"/>
          </a:xfrm>
        </p:spPr>
        <p:txBody>
          <a:bodyPr/>
          <a:lstStyle/>
          <a:p>
            <a:pPr eaLnBrk="1" hangingPunct="1">
              <a:lnSpc>
                <a:spcPct val="80000"/>
              </a:lnSpc>
            </a:pPr>
            <a:r>
              <a:rPr lang="en-US" sz="2400" dirty="0" smtClean="0">
                <a:latin typeface="Calibri"/>
                <a:cs typeface="Calibri"/>
              </a:rPr>
              <a:t>Why are we guaranteed that setting</a:t>
            </a:r>
            <a:endParaRPr lang="en-US" sz="2000" dirty="0">
              <a:latin typeface="Calibri"/>
              <a:cs typeface="Calibri"/>
            </a:endParaRPr>
          </a:p>
          <a:p>
            <a:pPr lvl="8">
              <a:lnSpc>
                <a:spcPct val="80000"/>
              </a:lnSpc>
            </a:pPr>
            <a:endParaRPr lang="en-US" sz="1200" dirty="0">
              <a:latin typeface="Calibri"/>
              <a:cs typeface="Calibri"/>
            </a:endParaRPr>
          </a:p>
          <a:p>
            <a:pPr lvl="5">
              <a:lnSpc>
                <a:spcPct val="80000"/>
              </a:lnSpc>
            </a:pPr>
            <a:endParaRPr lang="en-US" sz="1200" dirty="0" smtClean="0">
              <a:latin typeface="Calibri"/>
              <a:cs typeface="Calibri"/>
            </a:endParaRPr>
          </a:p>
          <a:p>
            <a:pPr lvl="2">
              <a:lnSpc>
                <a:spcPct val="80000"/>
              </a:lnSpc>
            </a:pPr>
            <a:endParaRPr lang="en-US" sz="1600" dirty="0" smtClean="0">
              <a:latin typeface="Calibri"/>
              <a:cs typeface="Calibri"/>
            </a:endParaRPr>
          </a:p>
          <a:p>
            <a:pPr lvl="7">
              <a:lnSpc>
                <a:spcPct val="80000"/>
              </a:lnSpc>
            </a:pPr>
            <a:endParaRPr lang="en-US" sz="1200" dirty="0" smtClean="0">
              <a:latin typeface="Calibri"/>
              <a:cs typeface="Calibri"/>
            </a:endParaRPr>
          </a:p>
          <a:p>
            <a:pPr marL="0" indent="0" eaLnBrk="1" hangingPunct="1">
              <a:lnSpc>
                <a:spcPct val="80000"/>
              </a:lnSpc>
              <a:buNone/>
            </a:pPr>
            <a:r>
              <a:rPr lang="en-US" sz="2400" dirty="0" smtClean="0">
                <a:latin typeface="Calibri"/>
                <a:cs typeface="Calibri"/>
              </a:rPr>
              <a:t>    results in a proper joint distribution?  </a:t>
            </a:r>
            <a:endParaRPr lang="en-US" sz="1200" dirty="0">
              <a:latin typeface="Calibri"/>
              <a:cs typeface="Calibri"/>
            </a:endParaRPr>
          </a:p>
          <a:p>
            <a:pPr lvl="7">
              <a:lnSpc>
                <a:spcPct val="80000"/>
              </a:lnSpc>
            </a:pPr>
            <a:endParaRPr lang="en-US" sz="1200" dirty="0" smtClean="0">
              <a:latin typeface="Calibri"/>
              <a:cs typeface="Calibri"/>
            </a:endParaRPr>
          </a:p>
          <a:p>
            <a:pPr lvl="2">
              <a:lnSpc>
                <a:spcPct val="80000"/>
              </a:lnSpc>
            </a:pPr>
            <a:endParaRPr lang="en-US" sz="1600" dirty="0">
              <a:latin typeface="Calibri"/>
              <a:cs typeface="Calibri"/>
            </a:endParaRPr>
          </a:p>
          <a:p>
            <a:pPr eaLnBrk="1" hangingPunct="1">
              <a:lnSpc>
                <a:spcPct val="80000"/>
              </a:lnSpc>
            </a:pPr>
            <a:r>
              <a:rPr lang="en-US" sz="2400" dirty="0" smtClean="0">
                <a:latin typeface="Calibri"/>
                <a:cs typeface="Calibri"/>
              </a:rPr>
              <a:t>Chain rule (valid for all distributions): </a:t>
            </a:r>
          </a:p>
          <a:p>
            <a:pPr eaLnBrk="1" hangingPunct="1">
              <a:lnSpc>
                <a:spcPct val="80000"/>
              </a:lnSpc>
            </a:pPr>
            <a:endParaRPr lang="en-US" sz="2400" dirty="0">
              <a:latin typeface="Calibri"/>
              <a:cs typeface="Calibri"/>
            </a:endParaRPr>
          </a:p>
          <a:p>
            <a:pPr eaLnBrk="1" hangingPunct="1">
              <a:lnSpc>
                <a:spcPct val="80000"/>
              </a:lnSpc>
            </a:pPr>
            <a:r>
              <a:rPr lang="en-US" sz="2400" u="sng" dirty="0" smtClean="0">
                <a:latin typeface="Calibri"/>
                <a:cs typeface="Calibri"/>
              </a:rPr>
              <a:t>Assume</a:t>
            </a:r>
            <a:r>
              <a:rPr lang="en-US" sz="2400" dirty="0" smtClean="0">
                <a:latin typeface="Calibri"/>
                <a:cs typeface="Calibri"/>
              </a:rPr>
              <a:t> conditional independences: </a:t>
            </a:r>
          </a:p>
          <a:p>
            <a:pPr eaLnBrk="1" hangingPunct="1">
              <a:lnSpc>
                <a:spcPct val="80000"/>
              </a:lnSpc>
            </a:pPr>
            <a:endParaRPr lang="en-US" sz="2400" dirty="0">
              <a:latin typeface="Calibri"/>
              <a:cs typeface="Calibri"/>
            </a:endParaRPr>
          </a:p>
          <a:p>
            <a:pPr marL="0" indent="0" eaLnBrk="1" hangingPunct="1">
              <a:lnSpc>
                <a:spcPct val="80000"/>
              </a:lnSpc>
              <a:buNone/>
            </a:pPr>
            <a:r>
              <a:rPr lang="en-US" sz="2400" dirty="0">
                <a:latin typeface="Calibri"/>
                <a:cs typeface="Calibri"/>
                <a:sym typeface="Wingdings"/>
              </a:rPr>
              <a:t> </a:t>
            </a:r>
            <a:r>
              <a:rPr lang="en-US" sz="2400" dirty="0" smtClean="0">
                <a:latin typeface="Calibri"/>
                <a:cs typeface="Calibri"/>
                <a:sym typeface="Wingdings"/>
              </a:rPr>
              <a:t>      Consequence:</a:t>
            </a:r>
            <a:endParaRPr lang="en-US" sz="2400" dirty="0" smtClean="0">
              <a:latin typeface="Calibri"/>
              <a:cs typeface="Calibri"/>
            </a:endParaRPr>
          </a:p>
          <a:p>
            <a:pPr marL="0" indent="0" eaLnBrk="1" hangingPunct="1">
              <a:lnSpc>
                <a:spcPct val="80000"/>
              </a:lnSpc>
              <a:buNone/>
            </a:pPr>
            <a:endParaRPr lang="en-US" sz="2400" dirty="0" smtClean="0">
              <a:latin typeface="Calibri"/>
              <a:cs typeface="Calibri"/>
            </a:endParaRPr>
          </a:p>
          <a:p>
            <a:pPr lvl="2">
              <a:lnSpc>
                <a:spcPct val="80000"/>
              </a:lnSpc>
            </a:pPr>
            <a:endParaRPr lang="en-US" sz="1600" dirty="0" smtClean="0">
              <a:latin typeface="Calibri"/>
              <a:cs typeface="Calibri"/>
            </a:endParaRPr>
          </a:p>
          <a:p>
            <a:pPr eaLnBrk="1" hangingPunct="1">
              <a:lnSpc>
                <a:spcPct val="80000"/>
              </a:lnSpc>
            </a:pPr>
            <a:r>
              <a:rPr lang="en-US" sz="2400" dirty="0" smtClean="0">
                <a:latin typeface="Calibri"/>
                <a:cs typeface="Calibri"/>
              </a:rPr>
              <a:t>Not </a:t>
            </a:r>
            <a:r>
              <a:rPr lang="en-US" sz="2400" dirty="0">
                <a:latin typeface="Calibri"/>
                <a:cs typeface="Calibri"/>
              </a:rPr>
              <a:t>every BN can represent every joint </a:t>
            </a:r>
            <a:r>
              <a:rPr lang="en-US" sz="2400" dirty="0" smtClean="0">
                <a:latin typeface="Calibri"/>
                <a:cs typeface="Calibri"/>
              </a:rPr>
              <a:t>distribution</a:t>
            </a:r>
          </a:p>
          <a:p>
            <a:pPr lvl="7">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The topology enforces certain conditional independencies</a:t>
            </a:r>
          </a:p>
        </p:txBody>
      </p:sp>
      <p:pic>
        <p:nvPicPr>
          <p:cNvPr id="4" name="Picture 3" descr="txp_fig.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bwMode="auto">
          <a:xfrm>
            <a:off x="1219200" y="1842796"/>
            <a:ext cx="4876800" cy="67180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6019800" y="3200400"/>
            <a:ext cx="5115374" cy="742554"/>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descr="txp_fig.png"/>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bwMode="auto">
          <a:xfrm>
            <a:off x="3505200" y="4677376"/>
            <a:ext cx="5078413" cy="69957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152400"/>
            <a:ext cx="2743200" cy="1828800"/>
          </a:xfrm>
          <a:prstGeom prst="rect">
            <a:avLst/>
          </a:prstGeom>
        </p:spPr>
      </p:pic>
      <p:pic>
        <p:nvPicPr>
          <p:cNvPr id="6" name="Picture 5" descr="txp_fig.pn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bwMode="auto">
          <a:xfrm>
            <a:off x="6019800" y="4147542"/>
            <a:ext cx="4754535" cy="2720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2139650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79">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7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0199" y="1143001"/>
            <a:ext cx="2666998" cy="177372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sp>
        <p:nvSpPr>
          <p:cNvPr id="5" name="Oval 4"/>
          <p:cNvSpPr/>
          <p:nvPr/>
        </p:nvSpPr>
        <p:spPr>
          <a:xfrm>
            <a:off x="2971800" y="1554162"/>
            <a:ext cx="1524000" cy="7620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B</a:t>
            </a:r>
            <a:r>
              <a:rPr lang="en-US" dirty="0">
                <a:latin typeface="Calibri"/>
                <a:cs typeface="Calibri"/>
              </a:rPr>
              <a:t>urglary</a:t>
            </a:r>
            <a:endParaRPr lang="en-US" b="1" dirty="0">
              <a:latin typeface="Calibri"/>
              <a:cs typeface="Calibri"/>
            </a:endParaRPr>
          </a:p>
        </p:txBody>
      </p:sp>
      <p:sp>
        <p:nvSpPr>
          <p:cNvPr id="6" name="Oval 5"/>
          <p:cNvSpPr/>
          <p:nvPr/>
        </p:nvSpPr>
        <p:spPr>
          <a:xfrm>
            <a:off x="4800600" y="1554162"/>
            <a:ext cx="14478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err="1" smtClean="0">
                <a:latin typeface="Calibri"/>
                <a:cs typeface="Calibri"/>
              </a:rPr>
              <a:t>E</a:t>
            </a:r>
            <a:r>
              <a:rPr lang="en-US" dirty="0" err="1" smtClean="0">
                <a:latin typeface="Calibri"/>
                <a:cs typeface="Calibri"/>
              </a:rPr>
              <a:t>arthqk</a:t>
            </a:r>
            <a:endParaRPr lang="en-US" dirty="0">
              <a:latin typeface="Calibri"/>
              <a:cs typeface="Calibri"/>
            </a:endParaRPr>
          </a:p>
        </p:txBody>
      </p:sp>
      <p:sp>
        <p:nvSpPr>
          <p:cNvPr id="7" name="Oval 6"/>
          <p:cNvSpPr/>
          <p:nvPr/>
        </p:nvSpPr>
        <p:spPr>
          <a:xfrm>
            <a:off x="3962400" y="2544762"/>
            <a:ext cx="11430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A</a:t>
            </a:r>
            <a:r>
              <a:rPr lang="en-US" dirty="0">
                <a:latin typeface="Calibri"/>
                <a:cs typeface="Calibri"/>
              </a:rPr>
              <a:t>larm</a:t>
            </a:r>
          </a:p>
        </p:txBody>
      </p:sp>
      <p:sp>
        <p:nvSpPr>
          <p:cNvPr id="8" name="Oval 7"/>
          <p:cNvSpPr/>
          <p:nvPr/>
        </p:nvSpPr>
        <p:spPr>
          <a:xfrm>
            <a:off x="2819400" y="3611562"/>
            <a:ext cx="1066800" cy="8985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J</a:t>
            </a:r>
            <a:r>
              <a:rPr lang="en-US" dirty="0">
                <a:latin typeface="Calibri"/>
                <a:cs typeface="Calibri"/>
              </a:rPr>
              <a:t>ohn calls</a:t>
            </a:r>
          </a:p>
        </p:txBody>
      </p:sp>
      <p:sp>
        <p:nvSpPr>
          <p:cNvPr id="9" name="Oval 8"/>
          <p:cNvSpPr/>
          <p:nvPr/>
        </p:nvSpPr>
        <p:spPr>
          <a:xfrm>
            <a:off x="5105400" y="3611562"/>
            <a:ext cx="10668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latin typeface="Calibri"/>
                <a:cs typeface="Calibri"/>
              </a:rPr>
              <a:t>M</a:t>
            </a:r>
            <a:r>
              <a:rPr lang="en-US" dirty="0">
                <a:latin typeface="Calibri"/>
                <a:cs typeface="Calibri"/>
              </a:rPr>
              <a:t>ary calls</a:t>
            </a:r>
          </a:p>
        </p:txBody>
      </p:sp>
      <p:cxnSp>
        <p:nvCxnSpPr>
          <p:cNvPr id="11" name="Straight Arrow Connector 10"/>
          <p:cNvCxnSpPr>
            <a:stCxn id="5" idx="4"/>
            <a:endCxn id="7" idx="1"/>
          </p:cNvCxnSpPr>
          <p:nvPr/>
        </p:nvCxnSpPr>
        <p:spPr>
          <a:xfrm rot="16200000" flipH="1">
            <a:off x="3744912" y="2305050"/>
            <a:ext cx="373063" cy="395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a:stCxn id="6" idx="4"/>
            <a:endCxn id="7" idx="7"/>
          </p:cNvCxnSpPr>
          <p:nvPr/>
        </p:nvCxnSpPr>
        <p:spPr>
          <a:xfrm rot="5400000">
            <a:off x="5083175" y="2247900"/>
            <a:ext cx="296863" cy="5857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a:stCxn id="7" idx="3"/>
            <a:endCxn id="8" idx="0"/>
          </p:cNvCxnSpPr>
          <p:nvPr/>
        </p:nvCxnSpPr>
        <p:spPr>
          <a:xfrm rot="5400000">
            <a:off x="3630613" y="3113087"/>
            <a:ext cx="220662" cy="7762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7" idx="5"/>
            <a:endCxn id="9" idx="0"/>
          </p:cNvCxnSpPr>
          <p:nvPr/>
        </p:nvCxnSpPr>
        <p:spPr>
          <a:xfrm rot="16200000" flipH="1">
            <a:off x="5178426" y="3151187"/>
            <a:ext cx="220662" cy="70008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aphicFrame>
        <p:nvGraphicFramePr>
          <p:cNvPr id="20" name="Table 19"/>
          <p:cNvGraphicFramePr>
            <a:graphicFrameLocks noGrp="1"/>
          </p:cNvGraphicFramePr>
          <p:nvPr>
            <p:extLst/>
          </p:nvPr>
        </p:nvGraphicFramePr>
        <p:xfrm>
          <a:off x="1524000" y="1427162"/>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nvPr>
        </p:nvGraphicFramePr>
        <p:xfrm>
          <a:off x="7010400" y="1350962"/>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nvPr>
        </p:nvGraphicFramePr>
        <p:xfrm>
          <a:off x="7010400" y="3200400"/>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nvPr>
        </p:nvGraphicFramePr>
        <p:xfrm>
          <a:off x="1676400" y="4678362"/>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nvPr>
        </p:nvGraphicFramePr>
        <p:xfrm>
          <a:off x="4267200" y="4678362"/>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 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529767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51972" y="1143000"/>
            <a:ext cx="2635227" cy="1752599"/>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1728566437"/>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37148393"/>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72942010"/>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74238424"/>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212259111"/>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spTree>
    <p:extLst>
      <p:ext uri="{BB962C8B-B14F-4D97-AF65-F5344CB8AC3E}">
        <p14:creationId xmlns:p14="http://schemas.microsoft.com/office/powerpoint/2010/main" val="296429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1972" y="1143000"/>
            <a:ext cx="2635227" cy="1752600"/>
          </a:xfrm>
          <a:prstGeom prst="rect">
            <a:avLst/>
          </a:prstGeom>
        </p:spPr>
      </p:pic>
      <p:sp>
        <p:nvSpPr>
          <p:cNvPr id="27650" name="Title 1"/>
          <p:cNvSpPr>
            <a:spLocks noGrp="1"/>
          </p:cNvSpPr>
          <p:nvPr>
            <p:ph type="title"/>
          </p:nvPr>
        </p:nvSpPr>
        <p:spPr/>
        <p:txBody>
          <a:bodyPr/>
          <a:lstStyle/>
          <a:p>
            <a:r>
              <a:rPr lang="en-US" dirty="0">
                <a:latin typeface="Calibri"/>
                <a:cs typeface="Calibri"/>
              </a:rPr>
              <a:t>Example: Alarm Network</a:t>
            </a:r>
          </a:p>
        </p:txBody>
      </p:sp>
      <p:graphicFrame>
        <p:nvGraphicFramePr>
          <p:cNvPr id="20" name="Table 19"/>
          <p:cNvGraphicFramePr>
            <a:graphicFrameLocks noGrp="1"/>
          </p:cNvGraphicFramePr>
          <p:nvPr>
            <p:extLst>
              <p:ext uri="{D42A27DB-BD31-4B8C-83A1-F6EECF244321}">
                <p14:modId xmlns:p14="http://schemas.microsoft.com/office/powerpoint/2010/main" val="3783151250"/>
              </p:ext>
            </p:extLst>
          </p:nvPr>
        </p:nvGraphicFramePr>
        <p:xfrm>
          <a:off x="1447800" y="1350313"/>
          <a:ext cx="1295400" cy="1346199"/>
        </p:xfrm>
        <a:graphic>
          <a:graphicData uri="http://schemas.openxmlformats.org/drawingml/2006/table">
            <a:tbl>
              <a:tblPr firstRow="1" bandRow="1">
                <a:tableStyleId>{10A1B5D5-9B99-4C35-A422-299274C87663}</a:tableStyleId>
              </a:tblPr>
              <a:tblGrid>
                <a:gridCol w="533400"/>
                <a:gridCol w="762000"/>
              </a:tblGrid>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P(B)</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0.001</a:t>
                      </a:r>
                      <a:endParaRPr lang="en-US" sz="1800" b="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448733">
                <a:tc>
                  <a:txBody>
                    <a:bodyPr/>
                    <a:lstStyle/>
                    <a:p>
                      <a:pPr algn="ctr"/>
                      <a:r>
                        <a:rPr lang="en-US" sz="1800" dirty="0" smtClean="0">
                          <a:solidFill>
                            <a:srgbClr val="333399"/>
                          </a:solidFill>
                          <a:latin typeface="Calibri"/>
                          <a:cs typeface="Calibri"/>
                          <a:sym typeface="Symbol"/>
                        </a:rPr>
                        <a:t>-b</a:t>
                      </a:r>
                      <a:endParaRPr lang="en-US" sz="1800" dirty="0">
                        <a:solidFill>
                          <a:srgbClr val="333399"/>
                        </a:solidFill>
                        <a:latin typeface="Calibri"/>
                        <a:cs typeface="Calibri"/>
                      </a:endParaRPr>
                    </a:p>
                  </a:txBody>
                  <a:tcPr>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dirty="0" smtClean="0">
                          <a:solidFill>
                            <a:srgbClr val="333399"/>
                          </a:solidFill>
                          <a:latin typeface="Calibri"/>
                          <a:cs typeface="Calibri"/>
                        </a:rPr>
                        <a:t>0.999</a:t>
                      </a:r>
                      <a:endParaRPr lang="en-US" sz="1800" dirty="0">
                        <a:solidFill>
                          <a:srgbClr val="333399"/>
                        </a:solidFill>
                        <a:latin typeface="Calibri"/>
                        <a:cs typeface="Calibri"/>
                      </a:endParaRPr>
                    </a:p>
                  </a:txBody>
                  <a:tcPr>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55375716"/>
              </p:ext>
            </p:extLst>
          </p:nvPr>
        </p:nvGraphicFramePr>
        <p:xfrm>
          <a:off x="6248400" y="1350313"/>
          <a:ext cx="1298575" cy="1346199"/>
        </p:xfrm>
        <a:graphic>
          <a:graphicData uri="http://schemas.openxmlformats.org/drawingml/2006/table">
            <a:tbl>
              <a:tblPr firstRow="1" bandRow="1">
                <a:tableStyleId>{10A1B5D5-9B99-4C35-A422-299274C87663}</a:tableStyleId>
              </a:tblPr>
              <a:tblGrid>
                <a:gridCol w="536762"/>
                <a:gridCol w="761813"/>
              </a:tblGrid>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P(E)</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448733">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0.002</a:t>
                      </a:r>
                      <a:endParaRPr lang="en-US" sz="1800" b="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8733">
                <a:tc>
                  <a:txBody>
                    <a:bodyPr/>
                    <a:lstStyle/>
                    <a:p>
                      <a:pPr algn="ctr"/>
                      <a:r>
                        <a:rPr lang="en-US" sz="1800" dirty="0" smtClean="0">
                          <a:solidFill>
                            <a:srgbClr val="333399"/>
                          </a:solidFill>
                          <a:latin typeface="Calibri"/>
                          <a:cs typeface="Calibri"/>
                          <a:sym typeface="Symbol"/>
                        </a:rPr>
                        <a:t>-e</a:t>
                      </a:r>
                      <a:endParaRPr lang="en-US" sz="1800" dirty="0">
                        <a:solidFill>
                          <a:srgbClr val="333399"/>
                        </a:solidFill>
                        <a:latin typeface="Calibri"/>
                        <a:cs typeface="Calibri"/>
                      </a:endParaRPr>
                    </a:p>
                  </a:txBody>
                  <a:tcPr marL="91418" marR="91418">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c>
                  <a:txBody>
                    <a:bodyPr/>
                    <a:lstStyle/>
                    <a:p>
                      <a:pPr algn="ctr"/>
                      <a:r>
                        <a:rPr lang="en-US" sz="1800" dirty="0" smtClean="0">
                          <a:solidFill>
                            <a:srgbClr val="333399"/>
                          </a:solidFill>
                          <a:latin typeface="Calibri"/>
                          <a:cs typeface="Calibri"/>
                        </a:rPr>
                        <a:t>0.998</a:t>
                      </a:r>
                      <a:endParaRPr lang="en-US" sz="1800" dirty="0">
                        <a:solidFill>
                          <a:srgbClr val="333399"/>
                        </a:solidFill>
                        <a:latin typeface="Calibri"/>
                        <a:cs typeface="Calibri"/>
                      </a:endParaRPr>
                    </a:p>
                  </a:txBody>
                  <a:tcPr marL="91418" marR="91418">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solidFill>
                      <a:schemeClr val="bg2">
                        <a:lumMod val="40000"/>
                        <a:lumOff val="60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67154602"/>
              </p:ext>
            </p:extLst>
          </p:nvPr>
        </p:nvGraphicFramePr>
        <p:xfrm>
          <a:off x="8686800" y="3165132"/>
          <a:ext cx="2819400" cy="3306979"/>
        </p:xfrm>
        <a:graphic>
          <a:graphicData uri="http://schemas.openxmlformats.org/drawingml/2006/table">
            <a:tbl>
              <a:tblPr firstRow="1" bandRow="1">
                <a:tableStyleId>{10A1B5D5-9B99-4C35-A422-299274C87663}</a:tableStyleId>
              </a:tblPr>
              <a:tblGrid>
                <a:gridCol w="536893"/>
                <a:gridCol w="529907"/>
                <a:gridCol w="533400"/>
                <a:gridCol w="1219200"/>
              </a:tblGrid>
              <a:tr h="380963">
                <a:tc>
                  <a:txBody>
                    <a:bodyPr/>
                    <a:lstStyle/>
                    <a:p>
                      <a:pPr algn="ctr"/>
                      <a:r>
                        <a:rPr lang="en-US" sz="1800" b="0" dirty="0" smtClean="0">
                          <a:solidFill>
                            <a:srgbClr val="333399"/>
                          </a:solidFill>
                          <a:latin typeface="Calibri"/>
                          <a:cs typeface="Calibri"/>
                        </a:rPr>
                        <a:t>B</a:t>
                      </a:r>
                      <a:endParaRPr lang="en-US" sz="1800" b="0" dirty="0">
                        <a:solidFill>
                          <a:srgbClr val="333399"/>
                        </a:solidFill>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P(A|B,E)</a:t>
                      </a:r>
                      <a:endParaRPr lang="en-US" sz="1800" b="0" dirty="0">
                        <a:solidFill>
                          <a:srgbClr val="333399"/>
                        </a:solidFill>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725">
                <a:tc>
                  <a:txBody>
                    <a:bodyPr/>
                    <a:lstStyle/>
                    <a:p>
                      <a:pPr algn="ctr"/>
                      <a:r>
                        <a:rPr lang="en-US" sz="1800" b="0" dirty="0" smtClean="0">
                          <a:latin typeface="Calibri"/>
                          <a:cs typeface="Calibri"/>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0.95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0.05</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+b</a:t>
                      </a:r>
                      <a:endParaRPr lang="en-US" sz="1800" b="0" dirty="0" smtClean="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latin typeface="Calibri"/>
                          <a:cs typeface="Calibri"/>
                        </a:rPr>
                        <a:t>0.94</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0.06</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+e</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0.29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0.71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+a</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latin typeface="Calibri"/>
                          <a:cs typeface="Calibri"/>
                        </a:rPr>
                        <a:t>0.001</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725">
                <a:tc>
                  <a:txBody>
                    <a:bodyPr/>
                    <a:lstStyle/>
                    <a:p>
                      <a:pPr algn="ctr"/>
                      <a:r>
                        <a:rPr lang="en-US" sz="1800" b="0" dirty="0" smtClean="0">
                          <a:latin typeface="Calibri"/>
                          <a:cs typeface="Calibri"/>
                          <a:sym typeface="Symbol"/>
                        </a:rPr>
                        <a:t>-b</a:t>
                      </a:r>
                      <a:endParaRPr lang="en-US" sz="1800" b="0" dirty="0">
                        <a:latin typeface="Calibri"/>
                        <a:cs typeface="Calibri"/>
                      </a:endParaRPr>
                    </a:p>
                  </a:txBody>
                  <a:tcPr marT="45716" marB="4571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-e</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latin typeface="Calibri"/>
                          <a:cs typeface="Calibri"/>
                          <a:sym typeface="Symbol"/>
                        </a:rPr>
                        <a:t>-a</a:t>
                      </a:r>
                      <a:endParaRPr lang="en-US" sz="1800" b="0" dirty="0" smtClean="0">
                        <a:latin typeface="Calibri"/>
                        <a:cs typeface="Calibri"/>
                      </a:endParaRPr>
                    </a:p>
                  </a:txBody>
                  <a:tcPr marT="45716" marB="457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latin typeface="Calibri"/>
                          <a:cs typeface="Calibri"/>
                        </a:rPr>
                        <a:t>0.999</a:t>
                      </a:r>
                      <a:endParaRPr lang="en-US" sz="1800" b="0" dirty="0">
                        <a:latin typeface="Calibri"/>
                        <a:cs typeface="Calibri"/>
                      </a:endParaRPr>
                    </a:p>
                  </a:txBody>
                  <a:tcPr marT="45716" marB="4571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57351627"/>
              </p:ext>
            </p:extLst>
          </p:nvPr>
        </p:nvGraphicFramePr>
        <p:xfrm>
          <a:off x="762000" y="2923054"/>
          <a:ext cx="1981200" cy="1844675"/>
        </p:xfrm>
        <a:graphic>
          <a:graphicData uri="http://schemas.openxmlformats.org/drawingml/2006/table">
            <a:tbl>
              <a:tblPr firstRow="1" bandRow="1">
                <a:tableStyleId>{10A1B5D5-9B99-4C35-A422-299274C87663}</a:tableStyleId>
              </a:tblPr>
              <a:tblGrid>
                <a:gridCol w="529907"/>
                <a:gridCol w="533400"/>
                <a:gridCol w="917893"/>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P(J|A)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+j</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-j</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0.95</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3388423698"/>
              </p:ext>
            </p:extLst>
          </p:nvPr>
        </p:nvGraphicFramePr>
        <p:xfrm>
          <a:off x="6248400" y="2923054"/>
          <a:ext cx="2057400" cy="1844675"/>
        </p:xfrm>
        <a:graphic>
          <a:graphicData uri="http://schemas.openxmlformats.org/drawingml/2006/table">
            <a:tbl>
              <a:tblPr firstRow="1" bandRow="1">
                <a:tableStyleId>{10A1B5D5-9B99-4C35-A422-299274C87663}</a:tableStyleId>
              </a:tblPr>
              <a:tblGrid>
                <a:gridCol w="529907"/>
                <a:gridCol w="613093"/>
                <a:gridCol w="914400"/>
              </a:tblGrid>
              <a:tr h="381131">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P(M|A)</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r h="365886">
                <a:tc>
                  <a:txBody>
                    <a:bodyPr/>
                    <a:lstStyle/>
                    <a:p>
                      <a:pPr algn="ctr"/>
                      <a:r>
                        <a:rPr lang="en-US" sz="1800" b="0" dirty="0" smtClean="0">
                          <a:solidFill>
                            <a:srgbClr val="333399"/>
                          </a:solidFill>
                          <a:latin typeface="Calibri"/>
                          <a:cs typeface="Calibri"/>
                        </a:rPr>
                        <a:t>+a</a:t>
                      </a:r>
                      <a:endParaRPr lang="en-US" sz="1800" b="0" dirty="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1800" b="0" dirty="0" smtClean="0">
                          <a:solidFill>
                            <a:srgbClr val="333399"/>
                          </a:solidFill>
                          <a:latin typeface="Calibri"/>
                          <a:cs typeface="Calibri"/>
                        </a:rPr>
                        <a:t>0.7</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0.3</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+m</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0.01</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5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-a</a:t>
                      </a:r>
                      <a:endParaRPr lang="en-US" sz="1800" b="0" dirty="0" smtClean="0">
                        <a:solidFill>
                          <a:srgbClr val="333399"/>
                        </a:solidFill>
                        <a:latin typeface="Calibri"/>
                        <a:cs typeface="Calibri"/>
                      </a:endParaRPr>
                    </a:p>
                  </a:txBody>
                  <a:tcPr marT="45736" marB="45736">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333399"/>
                          </a:solidFill>
                          <a:latin typeface="Calibri"/>
                          <a:cs typeface="Calibri"/>
                          <a:sym typeface="Symbol"/>
                        </a:rPr>
                        <a:t>-m</a:t>
                      </a:r>
                      <a:endParaRPr lang="en-US" sz="1800" b="0" dirty="0" smtClean="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c>
                  <a:txBody>
                    <a:bodyPr/>
                    <a:lstStyle/>
                    <a:p>
                      <a:pPr algn="ctr"/>
                      <a:r>
                        <a:rPr lang="en-US" sz="1800" b="0" dirty="0" smtClean="0">
                          <a:solidFill>
                            <a:srgbClr val="333399"/>
                          </a:solidFill>
                          <a:latin typeface="Calibri"/>
                          <a:cs typeface="Calibri"/>
                        </a:rPr>
                        <a:t>0.99</a:t>
                      </a:r>
                      <a:endParaRPr lang="en-US" sz="1800" b="0" dirty="0">
                        <a:solidFill>
                          <a:srgbClr val="333399"/>
                        </a:solidFill>
                        <a:latin typeface="Calibri"/>
                        <a:cs typeface="Calibri"/>
                      </a:endParaRPr>
                    </a:p>
                  </a:txBody>
                  <a:tcPr marT="45736" marB="45736">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rgbClr r="0" g="0" b="0"/>
                      </a:solidFill>
                      <a:prstDash val="solid"/>
                      <a:round/>
                      <a:headEnd type="none" w="med" len="med"/>
                      <a:tailEnd type="none" w="med" len="med"/>
                    </a:lnB>
                    <a:noFill/>
                  </a:tcPr>
                </a:tc>
              </a:tr>
            </a:tbl>
          </a:graphicData>
        </a:graphic>
      </p:graphicFrame>
      <p:sp>
        <p:nvSpPr>
          <p:cNvPr id="24" name="Oval 4"/>
          <p:cNvSpPr>
            <a:spLocks noChangeArrowheads="1"/>
          </p:cNvSpPr>
          <p:nvPr/>
        </p:nvSpPr>
        <p:spPr bwMode="auto">
          <a:xfrm>
            <a:off x="3169018"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B</a:t>
            </a:r>
            <a:endParaRPr lang="en-US" sz="2800" baseline="-25000" dirty="0">
              <a:latin typeface="Calibri"/>
              <a:cs typeface="Calibri"/>
            </a:endParaRPr>
          </a:p>
        </p:txBody>
      </p:sp>
      <p:sp>
        <p:nvSpPr>
          <p:cNvPr id="25" name="Oval 4"/>
          <p:cNvSpPr>
            <a:spLocks noChangeArrowheads="1"/>
          </p:cNvSpPr>
          <p:nvPr/>
        </p:nvSpPr>
        <p:spPr bwMode="auto">
          <a:xfrm>
            <a:off x="5277150" y="1373005"/>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E</a:t>
            </a:r>
            <a:endParaRPr lang="en-US" sz="2800" baseline="-25000" dirty="0">
              <a:latin typeface="Calibri"/>
              <a:cs typeface="Calibri"/>
            </a:endParaRPr>
          </a:p>
        </p:txBody>
      </p:sp>
      <p:sp>
        <p:nvSpPr>
          <p:cNvPr id="26" name="Oval 4"/>
          <p:cNvSpPr>
            <a:spLocks noChangeArrowheads="1"/>
          </p:cNvSpPr>
          <p:nvPr/>
        </p:nvSpPr>
        <p:spPr bwMode="auto">
          <a:xfrm>
            <a:off x="4266497" y="2484872"/>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A</a:t>
            </a:r>
            <a:endParaRPr lang="en-US" sz="2800" baseline="-25000" dirty="0">
              <a:latin typeface="Calibri"/>
              <a:cs typeface="Calibri"/>
            </a:endParaRPr>
          </a:p>
        </p:txBody>
      </p:sp>
      <p:sp>
        <p:nvSpPr>
          <p:cNvPr id="27" name="Oval 4"/>
          <p:cNvSpPr>
            <a:spLocks noChangeArrowheads="1"/>
          </p:cNvSpPr>
          <p:nvPr/>
        </p:nvSpPr>
        <p:spPr bwMode="auto">
          <a:xfrm>
            <a:off x="5388742"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M</a:t>
            </a:r>
            <a:endParaRPr lang="en-US" sz="2800" baseline="-25000" dirty="0">
              <a:latin typeface="Calibri"/>
              <a:cs typeface="Calibri"/>
            </a:endParaRPr>
          </a:p>
        </p:txBody>
      </p:sp>
      <p:sp>
        <p:nvSpPr>
          <p:cNvPr id="29" name="Oval 4"/>
          <p:cNvSpPr>
            <a:spLocks noChangeArrowheads="1"/>
          </p:cNvSpPr>
          <p:nvPr/>
        </p:nvSpPr>
        <p:spPr bwMode="auto">
          <a:xfrm>
            <a:off x="3333449" y="3733800"/>
            <a:ext cx="762000" cy="762000"/>
          </a:xfrm>
          <a:prstGeom prst="ellipse">
            <a:avLst/>
          </a:prstGeom>
          <a:solidFill>
            <a:schemeClr val="bg1"/>
          </a:solidFill>
          <a:ln w="28575">
            <a:solidFill>
              <a:schemeClr val="tx1"/>
            </a:solidFill>
            <a:round/>
            <a:headEnd/>
            <a:tailEnd/>
          </a:ln>
        </p:spPr>
        <p:txBody>
          <a:bodyPr wrap="none" anchor="ctr"/>
          <a:lstStyle/>
          <a:p>
            <a:pPr algn="ctr"/>
            <a:r>
              <a:rPr lang="en-US" sz="2800" i="1" dirty="0" smtClean="0">
                <a:latin typeface="Calibri"/>
                <a:cs typeface="Calibri"/>
              </a:rPr>
              <a:t>J</a:t>
            </a:r>
            <a:endParaRPr lang="en-US" sz="2800" baseline="-25000" dirty="0">
              <a:latin typeface="Calibri"/>
              <a:cs typeface="Calibri"/>
            </a:endParaRPr>
          </a:p>
        </p:txBody>
      </p:sp>
      <p:cxnSp>
        <p:nvCxnSpPr>
          <p:cNvPr id="31" name="AutoShape 6"/>
          <p:cNvCxnSpPr>
            <a:cxnSpLocks noChangeShapeType="1"/>
            <a:stCxn id="26" idx="5"/>
            <a:endCxn id="27" idx="1"/>
          </p:cNvCxnSpPr>
          <p:nvPr/>
        </p:nvCxnSpPr>
        <p:spPr bwMode="auto">
          <a:xfrm>
            <a:off x="4916905" y="3135280"/>
            <a:ext cx="583429"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2" name="AutoShape 6"/>
          <p:cNvCxnSpPr>
            <a:cxnSpLocks noChangeShapeType="1"/>
            <a:stCxn id="26" idx="3"/>
            <a:endCxn id="29" idx="7"/>
          </p:cNvCxnSpPr>
          <p:nvPr/>
        </p:nvCxnSpPr>
        <p:spPr bwMode="auto">
          <a:xfrm flipH="1">
            <a:off x="3983857" y="3135280"/>
            <a:ext cx="394232" cy="71011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3" name="AutoShape 6"/>
          <p:cNvCxnSpPr>
            <a:cxnSpLocks noChangeShapeType="1"/>
            <a:stCxn id="25" idx="3"/>
            <a:endCxn id="26" idx="7"/>
          </p:cNvCxnSpPr>
          <p:nvPr/>
        </p:nvCxnSpPr>
        <p:spPr bwMode="auto">
          <a:xfrm flipH="1">
            <a:off x="4916905" y="2023413"/>
            <a:ext cx="471837"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cxnSp>
        <p:nvCxnSpPr>
          <p:cNvPr id="34" name="AutoShape 6"/>
          <p:cNvCxnSpPr>
            <a:cxnSpLocks noChangeShapeType="1"/>
            <a:stCxn id="24" idx="5"/>
            <a:endCxn id="26" idx="1"/>
          </p:cNvCxnSpPr>
          <p:nvPr/>
        </p:nvCxnSpPr>
        <p:spPr bwMode="auto">
          <a:xfrm>
            <a:off x="3819426" y="2023413"/>
            <a:ext cx="558663" cy="57305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xmlns="">
                <a:noFill/>
              </a14:hiddenFill>
            </a:ext>
          </a:extLst>
        </p:spPr>
      </p:cxnSp>
      <p:pic>
        <p:nvPicPr>
          <p:cNvPr id="3" name="Picture 2" descr="TP_tmp.png"/>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5257800"/>
            <a:ext cx="4267200" cy="430635"/>
          </a:xfrm>
          <a:prstGeom prst="rect">
            <a:avLst/>
          </a:prstGeom>
        </p:spPr>
      </p:pic>
      <p:pic>
        <p:nvPicPr>
          <p:cNvPr id="7" name="Picture 6" descr="TP_tmp.png"/>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bwMode="auto">
          <a:xfrm>
            <a:off x="304800" y="5791200"/>
            <a:ext cx="8197144" cy="390340"/>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8" name="Picture 7" descr="TP_tmp.pn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bwMode="auto">
          <a:xfrm>
            <a:off x="457200" y="6324600"/>
            <a:ext cx="4896995" cy="283884"/>
          </a:xfrm>
          <a:prstGeom prst="rect">
            <a:avLst/>
          </a:prstGeom>
          <a:noFill/>
          <a:ln/>
          <a:effectLst/>
          <a:extLst>
            <a:ext uri="{909E8E84-426E-40dd-AFC4-6F175D3DCCD1}">
              <a14:hiddenFill xmlns:a14="http://schemas.microsoft.com/office/drawing/2010/main" xmlns="">
                <a:pattFill prst="pct5">
                  <a:fgClr>
                    <a:srgbClr val="FFFFFF">
                      <a:alpha val="0"/>
                    </a:srgbClr>
                  </a:fgClr>
                  <a:bgClr>
                    <a:srgbClr val="FFFFFF">
                      <a:alpha val="0"/>
                    </a:srgbClr>
                  </a:bgClr>
                </a:pattFill>
              </a14:hiddenFill>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052565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x_1 \ldots x_{i-1})&#10;\]&#10;\end{document}&#10;"/>
  <p:tag name="FILENAME" val="txp_fig"/>
  <p:tag name="FORMAT" val="pngmono"/>
  <p:tag name="RES" val="1200"/>
  <p:tag name="BLEND" val="0"/>
  <p:tag name="TRANSPARENT" val="0"/>
  <p:tag name="TBUG" val="0"/>
  <p:tag name="ALLOWFS" val="0"/>
  <p:tag name="ORIGWIDTH" val="372"/>
  <p:tag name="PICTUREFILESIZE" val="1937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1, x_2, \ldots x_n) = \prod_{i=1}^n P(x_i | \mbox{\it parents}(X_i))&#10;\]&#10;\end{document}&#10;"/>
  <p:tag name="FILENAME" val="txp_fig"/>
  <p:tag name="FORMAT" val="pngmono"/>
  <p:tag name="RES" val="1200"/>
  <p:tag name="BLEND" val="0"/>
  <p:tag name="TRANSPARENT" val="0"/>
  <p:tag name="TBUG" val="0"/>
  <p:tag name="ALLOWFS" val="0"/>
  <p:tag name="ORIGWIDTH" val="392"/>
  <p:tag name="PICTUREFILESIZE" val="2394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 P(+b, -e, +a, -j, +m) = $$&#10;&#10;\end{document}"/>
  <p:tag name="FILENAME" val="TP_tmp"/>
  <p:tag name="FORMAT" val="png16m"/>
  <p:tag name="RES" val="1200"/>
  <p:tag name="BLEND" val="0"/>
  <p:tag name="TRANSPARENT" val="0"/>
  <p:tag name="TBUG" val="0"/>
  <p:tag name="ALLOWFS" val="0"/>
  <p:tag name="ORIGWIDTH" val="109"/>
  <p:tag name="PICTUREFILESIZE" val="5584"/>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P(+b) P(-e) P(+a | +b, -e) P( -j | +a) P( +m | +a )  = $$&#10;\end{document}"/>
  <p:tag name="FILENAME" val="TP_tmp"/>
  <p:tag name="FORMAT" val="png16m"/>
  <p:tag name="RES" val="1200"/>
  <p:tag name="BLEND" val="0"/>
  <p:tag name="TRANSPARENT" val="0"/>
  <p:tag name="TBUG" val="0"/>
  <p:tag name="ALLOWFS" val="0"/>
  <p:tag name="ORIGWIDTH" val="231"/>
  <p:tag name="PICTUREFILESIZE" val="1050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 0.001 \times 0.998 \times 0.94 \times 0.1 \times 0.7 $$&#10;\end{document}"/>
  <p:tag name="FILENAME" val="TP_tmp"/>
  <p:tag name="FORMAT" val="png16m"/>
  <p:tag name="RES" val="1200"/>
  <p:tag name="BLEND" val="0"/>
  <p:tag name="TRANSPARENT" val="0"/>
  <p:tag name="TBUG" val="0"/>
  <p:tag name="ALLOWFS" val="0"/>
  <p:tag name="ORIGWIDTH" val="138"/>
  <p:tag name="PICTUREFILESIZE" val="6912"/>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10;\]&#10;\end{document}&#10;"/>
  <p:tag name="FILENAME" val="txp_fig"/>
  <p:tag name="FORMAT" val="pngmono"/>
  <p:tag name="RES" val="1200"/>
  <p:tag name="BLEND" val="0"/>
  <p:tag name="TRANSPARENT" val="0"/>
  <p:tag name="TBUG" val="0"/>
  <p:tag name="ALLOWFS" val="0"/>
  <p:tag name="ORIGWIDTH" val="49"/>
  <p:tag name="PICTUREFILESIZE" val="3030"/>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1"/>
  <p:tag name="PICTUREFILESIZE" val="4027"/>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R)&#10;\]&#10;\end{document}&#10;"/>
  <p:tag name="FILENAME" val="txp_fig"/>
  <p:tag name="FORMAT" val="pngmono"/>
  <p:tag name="RES" val="1200"/>
  <p:tag name="BLEND" val="0"/>
  <p:tag name="TRANSPARENT" val="0"/>
  <p:tag name="TBUG" val="0"/>
  <p:tag name="ALLOWFS" val="0"/>
  <p:tag name="ORIGWIDTH" val="73"/>
  <p:tag name="PICTUREFILESIZE" val="4088"/>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R|T)&#10;\]&#10;\end{document}&#10;"/>
  <p:tag name="FILENAME" val="txp_fig"/>
  <p:tag name="FORMAT" val="pngmono"/>
  <p:tag name="RES" val="1200"/>
  <p:tag name="BLEND" val="0"/>
  <p:tag name="TRANSPARENT" val="0"/>
  <p:tag name="TBUG" val="0"/>
  <p:tag name="ALLOWFS" val="0"/>
  <p:tag name="ORIGWIDTH" val="71"/>
  <p:tag name="PICTUREFILESIZE" val="4077"/>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x_i | x_1, \ldots x_{i-1}) = P(x_i | \mbox{\it parents}(X_i))&#10;\]&#10;\end{document}&#10;"/>
  <p:tag name="FILENAME" val="txp_fig"/>
  <p:tag name="FORMAT" val="pngmono"/>
  <p:tag name="RES" val="1200"/>
  <p:tag name="BLEND" val="0"/>
  <p:tag name="TRANSPARENT" val="0"/>
  <p:tag name="TBUG" val="0"/>
  <p:tag name="ALLOWFS" val="0"/>
  <p:tag name="ORIGWIDTH" val="367"/>
  <p:tag name="PICTUREFILESIZE" val="18850"/>
</p:tagLst>
</file>

<file path=ppt/tags/tag2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5"/>
  <p:tag name="PICTUREFILESIZE" val="7961"/>
</p:tagLst>
</file>

<file path=ppt/tags/tag2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8"/>
  <p:tag name="PICTUREFILESIZE" val="2419"/>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forall x,y,z \,\,\, P(x,y|z) = P(x|z)P(y|z)&#10;\]&#10;\end{document}&#10;"/>
  <p:tag name="FILENAME" val="txp_fig"/>
  <p:tag name="FORMAT" val="pngmono"/>
  <p:tag name="RES" val="1200"/>
  <p:tag name="BLEND" val="0"/>
  <p:tag name="TRANSPARENT" val="0"/>
  <p:tag name="TBUG" val="0"/>
  <p:tag name="ALLOWFS" val="0"/>
  <p:tag name="ORIGWIDTH" val="316"/>
  <p:tag name="PICTUREFILESIZE" val="18274"/>
</p:tagLst>
</file>

<file path=ppt/tags/tag2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forall x,y \,\,\, P(x,y) = P(x)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46"/>
  <p:tag name="PICTUREFILESIZE" val="12412"/>
</p:tagLst>
</file>

<file path=ppt/tags/tag2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X \indep Y | Z&#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802"/>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Alarm  \indep  Fire  |   Smoke&#10;\]&#10;\end{document}&#10;"/>
  <p:tag name="FILENAME" val="txp_fig"/>
  <p:tag name="FORMAT" val="pngmono"/>
  <p:tag name="RES" val="1200"/>
  <p:tag name="BLEND" val="0"/>
  <p:tag name="TRANSPARENT" val="0"/>
  <p:tag name="TBUG" val="0"/>
  <p:tag name="ALLOWFS" val="0"/>
  <p:tag name="ORIGWIDTH" val="198"/>
  <p:tag name="PICTUREFILESIZE" val="10988"/>
</p:tagLst>
</file>

<file path=ppt/tags/tag3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x,y,z) = P(x)P(y|x)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92"/>
  <p:tag name="PICTUREFILESIZE" val="16377"/>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4.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x)P(y|x)P(z|y)}{P(x)P(y|x)}&#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1"/>
  <p:tag name="PICTUREFILESIZE" val="18719"/>
</p:tagLst>
</file>

<file path=ppt/tags/tag35.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3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P(z|x,y) = \frac{P(x,y,z)}{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4"/>
  <p:tag name="PICTUREFILESIZE" val="16939"/>
</p:tagLst>
</file>

<file path=ppt/tags/tag3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P(z|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6"/>
  <p:tag name="PICTUREFILESIZE" val="4532"/>
</p:tagLst>
</file>

<file path=ppt/tags/tag3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 \frac{P(y)P(x|y)P(z|y)}{P(y)P(x|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0"/>
  <p:tag name="PICTUREFILESIZE" val="1959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24"/>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P(x,y,z) = P(y)P(x|y)P(z|y)&#10;\]&#10;\end{document}&#10;"/>
  <p:tag name="FILENAME" val="txp_fig"/>
  <p:tag name="FORMAT" val="pngmono"/>
  <p:tag name="RES" val="1200"/>
  <p:tag name="BLEND" val="0"/>
  <p:tag name="TRANSPARENT" val="0"/>
  <p:tag name="TBUG" val="0"/>
  <p:tag name="ALLOWFS" val="0"/>
  <p:tag name="ORIGWIDTH" val="291"/>
  <p:tag name="PICTUREFILESIZE" val="16173"/>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i$&#10;&#10;\end{document}"/>
  <p:tag name="FILENAME" val="TP_tmp"/>
  <p:tag name="FORMAT" val="png16m"/>
  <p:tag name="RES" val="1200"/>
  <p:tag name="BLEND" val="0"/>
  <p:tag name="TRANSPARENT" val="0"/>
  <p:tag name="TBUG" val="0"/>
  <p:tag name="ALLOWFS" val="0"/>
  <p:tag name="ORIGWIDTH" val="12"/>
  <p:tag name="PICTUREFILESIZE" val="1490"/>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X_j$&#10;&#10;\end{document}"/>
  <p:tag name="FILENAME" val="TP_tmp"/>
  <p:tag name="FORMAT" val="png16m"/>
  <p:tag name="RES" val="1200"/>
  <p:tag name="BLEND" val="0"/>
  <p:tag name="TRANSPARENT" val="0"/>
  <p:tag name="TBUG" val="0"/>
  <p:tag name="ALLOWFS" val="0"/>
  <p:tag name="ORIGWIDTH" val="13"/>
  <p:tag name="PICTUREFILESIZE" val="1616"/>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10;\]&#10;\end{document}&#10;"/>
  <p:tag name="FILENAME" val="txp_fig"/>
  <p:tag name="FORMAT" val="pngmono"/>
  <p:tag name="RES" val="1200"/>
  <p:tag name="BLEND" val="0"/>
  <p:tag name="TRANSPARENT" val="0"/>
  <p:tag name="TBUG" val="0"/>
  <p:tag name="ALLOWFS" val="0"/>
  <p:tag name="ORIGWIDTH" val="56"/>
  <p:tag name="PICTUREFILESIZE" val="2233"/>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77"/>
  <p:tag name="PICTUREFILESIZE" val="3203"/>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R \indep B | T'&#10;\]&#10;\end{document}&#10;"/>
  <p:tag name="FILENAME" val="txp_fig"/>
  <p:tag name="FORMAT" val="pngmono"/>
  <p:tag name="RES" val="1200"/>
  <p:tag name="BLEND" val="0"/>
  <p:tag name="TRANSPARENT" val="0"/>
  <p:tag name="TBUG" val="0"/>
  <p:tag name="ALLOWFS" val="0"/>
  <p:tag name="ORIGWIDTH" val="82"/>
  <p:tag name="PICTUREFILESIZE" val="3535"/>
</p:tagLst>
</file>

<file path=ppt/tags/tag46.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T'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2845"/>
</p:tagLst>
</file>

<file path=ppt/tags/tag47.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4"/>
  <p:tag name="PICTUREFILESIZE" val="1837"/>
</p:tagLst>
</file>

<file path=ppt/tags/tag48.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5"/>
  <p:tag name="PICTUREFILESIZE" val="2827"/>
</p:tagLst>
</file>

<file path=ppt/tags/tag49.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80"/>
  <p:tag name="PICTUREFILESIZE" val="3226"/>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43"/>
</p:tagLst>
</file>

<file path=ppt/tags/tag50.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L \indep B | T,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99"/>
  <p:tag name="PICTUREFILESIZE" val="4401"/>
</p:tagLst>
</file>

<file path=ppt/tags/tag51.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56"/>
  <p:tag name="PICTUREFILESIZE" val="1842"/>
</p:tagLst>
</file>

<file path=ppt/tags/tag52.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79"/>
  <p:tag name="PICTUREFILESIZE" val="3095"/>
</p:tagLst>
</file>

<file path=ppt/tags/tag53.xml><?xml version="1.0" encoding="utf-8"?>
<p:tagLst xmlns:a="http://schemas.openxmlformats.org/drawingml/2006/main" xmlns:r="http://schemas.openxmlformats.org/officeDocument/2006/relationships" xmlns:p="http://schemas.openxmlformats.org/presentationml/2006/main">
  <p:tag name="SOURCE" val="\documentclass{slides}\pagestyle{empty}&#10;\newcommand{\indep}{{\;\bot\!\!\!\!\!\!\bot\;}} &#10;\begin{document}&#10;\[&#10;T \indep D | R, S&#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02"/>
  <p:tag name="PICTUREFILESIZE" val="4676"/>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newcommand{\indep}{{\;\bot\!\!\!\!\!\!\bot\;}} &#10;\begin{document}&#10;\[&#10;X \indep Y | Z&#10;\]&#10;\end{document}&#10;"/>
  <p:tag name="FILENAME" val="txp_fig"/>
  <p:tag name="FORMAT" val="pngmono"/>
  <p:tag name="RES" val="1200"/>
  <p:tag name="BLEND" val="0"/>
  <p:tag name="TRANSPARENT" val="0"/>
  <p:tag name="TBUG" val="0"/>
  <p:tag name="ALLOWFS" val="0"/>
  <p:tag name="ORIGWIDTH" val="80"/>
  <p:tag name="PICTUREFILESIZE" val="3802"/>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a_1 \ldots a_n)&#10;\]&#10;\end{document}&#10;"/>
  <p:tag name="EXTERNALNAME" val="txp_fig"/>
  <p:tag name="BLEND" val="False"/>
  <p:tag name="TRANSPARENT" val="Fals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34"/>
  <p:tag name="PICTUREFILESIZE" val="674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_1, x_2, \ldots x_n) = \prod_{i=1}^n P(x_i | \mbox{\it parents}(X_i))&#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392"/>
  <p:tag name="PICTUREFILESIZE" val="23952"/>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59733</TotalTime>
  <Words>3222</Words>
  <Application>Microsoft Macintosh PowerPoint</Application>
  <PresentationFormat>Widescreen</PresentationFormat>
  <Paragraphs>874</Paragraphs>
  <Slides>38</Slides>
  <Notes>31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ＭＳ Ｐゴシック</vt:lpstr>
      <vt:lpstr>Symbol</vt:lpstr>
      <vt:lpstr>Times New Roman</vt:lpstr>
      <vt:lpstr>Wingdings</vt:lpstr>
      <vt:lpstr>Arial</vt:lpstr>
      <vt:lpstr>dan-berkeley-nlp-v1</vt:lpstr>
      <vt:lpstr>Announcements</vt:lpstr>
      <vt:lpstr>Bayes’ Nets part 2</vt:lpstr>
      <vt:lpstr>Probability Recap</vt:lpstr>
      <vt:lpstr>Bayes’ Nets</vt:lpstr>
      <vt:lpstr>Bayes’ Net Semantics</vt:lpstr>
      <vt:lpstr>Probabilities in BNs</vt:lpstr>
      <vt:lpstr>Example: Alarm Network</vt:lpstr>
      <vt:lpstr>Example: Alarm Network</vt:lpstr>
      <vt:lpstr>Example: Alarm Network</vt:lpstr>
      <vt:lpstr>Example: Traffic</vt:lpstr>
      <vt:lpstr>Example: Reverse Traffic</vt:lpstr>
      <vt:lpstr>Causality?</vt:lpstr>
      <vt:lpstr>Size of a Bayes’ Net</vt:lpstr>
      <vt:lpstr>Bayes’ Nets</vt:lpstr>
      <vt:lpstr>Conditional Independence</vt:lpstr>
      <vt:lpstr>Bayes Nets: Assumptions</vt:lpstr>
      <vt:lpstr>Example</vt:lpstr>
      <vt:lpstr>Independence in a BN</vt:lpstr>
      <vt:lpstr>D-separation: Outline</vt:lpstr>
      <vt:lpstr>Causal Chains</vt:lpstr>
      <vt:lpstr>Causal Chains</vt:lpstr>
      <vt:lpstr>Common Cause</vt:lpstr>
      <vt:lpstr>Common Cause</vt:lpstr>
      <vt:lpstr>Common Effect</vt:lpstr>
      <vt:lpstr>Common Effect</vt:lpstr>
      <vt:lpstr>The General Case</vt:lpstr>
      <vt:lpstr>The General Case</vt:lpstr>
      <vt:lpstr>Reachability</vt:lpstr>
      <vt:lpstr>Active / Inactive Paths</vt:lpstr>
      <vt:lpstr>D-Separation</vt:lpstr>
      <vt:lpstr>Example</vt:lpstr>
      <vt:lpstr>Example</vt:lpstr>
      <vt:lpstr>Example</vt:lpstr>
      <vt:lpstr>Structure Implications</vt:lpstr>
      <vt:lpstr>Computing All Independences</vt:lpstr>
      <vt:lpstr>Topology Limits Distributions</vt:lpstr>
      <vt:lpstr>Bayes Nets Representation Summary</vt:lpstr>
      <vt:lpstr>Bayes’ Nets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Callison-Burch, Christopher</cp:lastModifiedBy>
  <cp:revision>3733</cp:revision>
  <cp:lastPrinted>2018-11-01T14:59:09Z</cp:lastPrinted>
  <dcterms:created xsi:type="dcterms:W3CDTF">2004-08-27T04:16:05Z</dcterms:created>
  <dcterms:modified xsi:type="dcterms:W3CDTF">2018-11-01T15:21:39Z</dcterms:modified>
</cp:coreProperties>
</file>