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1"/>
  </p:notesMasterIdLst>
  <p:sldIdLst>
    <p:sldId id="256" r:id="rId2"/>
    <p:sldId id="260" r:id="rId3"/>
    <p:sldId id="262" r:id="rId4"/>
    <p:sldId id="261" r:id="rId5"/>
    <p:sldId id="264" r:id="rId6"/>
    <p:sldId id="257" r:id="rId7"/>
    <p:sldId id="939" r:id="rId8"/>
    <p:sldId id="937" r:id="rId9"/>
    <p:sldId id="881"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2" roundtripDataSignature="AMtx7mhArknZgMFUr7iOLZ3euqAj3IVr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827534-29FB-4541-B439-1F876C23857B}">
  <a:tblStyle styleId="{95827534-29FB-4541-B439-1F876C2385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1"/>
    <p:restoredTop sz="94737"/>
  </p:normalViewPr>
  <p:slideViewPr>
    <p:cSldViewPr snapToGrid="0" snapToObjects="1">
      <p:cViewPr varScale="1">
        <p:scale>
          <a:sx n="94" d="100"/>
          <a:sy n="94" d="100"/>
        </p:scale>
        <p:origin x="216"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85" Type="http://schemas.openxmlformats.org/officeDocument/2006/relationships/theme" Target="theme/theme1.xml"/><Relationship Id="rId3" Type="http://schemas.openxmlformats.org/officeDocument/2006/relationships/slide" Target="slides/slide2.xml"/><Relationship Id="rId8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82" Type="http://customschemas.google.com/relationships/presentationmetadata" Target="metadata"/><Relationship Id="rId10" Type="http://schemas.openxmlformats.org/officeDocument/2006/relationships/slide" Target="slides/slide9.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 name="Google Shape;5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78748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a:t>
            </a: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58262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Times New Roman"/>
                <a:cs typeface="Times New Roman"/>
                <a:sym typeface="Times New Roman"/>
              </a:rPr>
              <a:t>Tell anecdote about how all </a:t>
            </a:r>
            <a:endParaRPr dirty="0"/>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left: Think</a:t>
            </a:r>
            <a:r>
              <a:rPr lang="en-US" baseline="0" dirty="0"/>
              <a:t> like people --- cognitive science, neuroscience</a:t>
            </a:r>
          </a:p>
          <a:p>
            <a:endParaRPr lang="en-US" baseline="0" dirty="0"/>
          </a:p>
          <a:p>
            <a:r>
              <a:rPr lang="en-US" baseline="0" dirty="0"/>
              <a:t>Bottom left: act like people --- actually very early definition, dating back to Alan Turing --- Turing test;  problem to do really well you start focusing on things like don’t answer too quickly what the square root of 1412 is, don’t spell too well,  and make sure you have a favorite movie etc.  So it wasn’t really leading us to build intelligence</a:t>
            </a:r>
          </a:p>
          <a:p>
            <a:endParaRPr lang="en-US" baseline="0" dirty="0"/>
          </a:p>
          <a:p>
            <a:r>
              <a:rPr lang="en-US" baseline="0" dirty="0"/>
              <a:t>Think rationally – long tradition dating back to Aristotle --- but not a winner, because difficult to encode how to think, and in the end it’s not about how you think, it’s about how you end up acting</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5745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sp>
        <p:nvSpPr>
          <p:cNvPr id="16" name="Google Shape;16;p11"/>
          <p:cNvSpPr/>
          <p:nvPr/>
        </p:nvSpPr>
        <p:spPr>
          <a:xfrm>
            <a:off x="799850" y="852000"/>
            <a:ext cx="4244100" cy="996900"/>
          </a:xfrm>
          <a:prstGeom prst="rect">
            <a:avLst/>
          </a:prstGeom>
          <a:solidFill>
            <a:srgbClr val="FFA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1"/>
          <p:cNvSpPr txBox="1"/>
          <p:nvPr/>
        </p:nvSpPr>
        <p:spPr>
          <a:xfrm>
            <a:off x="900898" y="952423"/>
            <a:ext cx="3882300" cy="8001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300" dirty="0">
                <a:latin typeface="Open Sans SemiBold"/>
                <a:ea typeface="Open Sans SemiBold"/>
                <a:cs typeface="Open Sans SemiBold"/>
                <a:sym typeface="Open Sans SemiBold"/>
              </a:rPr>
              <a:t> </a:t>
            </a:r>
            <a:r>
              <a:rPr lang="en-US" sz="2300" i="0" u="none" strike="noStrike" cap="none" dirty="0">
                <a:latin typeface="Open Sans SemiBold"/>
                <a:ea typeface="Open Sans SemiBold"/>
                <a:cs typeface="Open Sans SemiBold"/>
                <a:sym typeface="Open Sans SemiBold"/>
              </a:rPr>
              <a:t>CIS 4210/5210:  </a:t>
            </a:r>
            <a:br>
              <a:rPr lang="en-US" sz="2300" i="0" u="none" strike="noStrike" cap="none" dirty="0">
                <a:latin typeface="Open Sans SemiBold"/>
                <a:ea typeface="Open Sans SemiBold"/>
                <a:cs typeface="Open Sans SemiBold"/>
                <a:sym typeface="Open Sans SemiBold"/>
              </a:rPr>
            </a:br>
            <a:r>
              <a:rPr lang="en-US" sz="2300" i="0" u="none" strike="noStrike" cap="none" dirty="0">
                <a:latin typeface="Open Sans SemiBold"/>
                <a:ea typeface="Open Sans SemiBold"/>
                <a:cs typeface="Open Sans SemiBold"/>
                <a:sym typeface="Open Sans SemiBold"/>
              </a:rPr>
              <a:t> ARTIFICIAL INTELLIGENCE </a:t>
            </a:r>
            <a:endParaRPr sz="1300" i="0" u="none" strike="noStrike" cap="none" dirty="0">
              <a:latin typeface="Open Sans SemiBold"/>
              <a:ea typeface="Open Sans SemiBold"/>
              <a:cs typeface="Open Sans SemiBold"/>
              <a:sym typeface="Open Sans SemiBold"/>
            </a:endParaRPr>
          </a:p>
        </p:txBody>
      </p:sp>
      <p:sp>
        <p:nvSpPr>
          <p:cNvPr id="18" name="Google Shape;18;p11"/>
          <p:cNvSpPr txBox="1"/>
          <p:nvPr/>
        </p:nvSpPr>
        <p:spPr>
          <a:xfrm>
            <a:off x="723650" y="4682587"/>
            <a:ext cx="6758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Open Sans"/>
                <a:ea typeface="Open Sans"/>
                <a:cs typeface="Open Sans"/>
                <a:sym typeface="Open Sans"/>
              </a:rPr>
              <a:t>Professor Chris Callison-Burch</a:t>
            </a:r>
            <a:endParaRPr sz="1400" b="0" i="0" u="none" strike="noStrike" cap="none">
              <a:solidFill>
                <a:srgbClr val="000000"/>
              </a:solidFill>
              <a:latin typeface="Open Sans"/>
              <a:ea typeface="Open Sans"/>
              <a:cs typeface="Open Sans"/>
              <a:sym typeface="Open Sans"/>
            </a:endParaRPr>
          </a:p>
        </p:txBody>
      </p:sp>
      <p:pic>
        <p:nvPicPr>
          <p:cNvPr id="19" name="Google Shape;19;p11"/>
          <p:cNvPicPr preferRelativeResize="0"/>
          <p:nvPr/>
        </p:nvPicPr>
        <p:blipFill rotWithShape="1">
          <a:blip r:embed="rId2" cstate="hqprint">
            <a:alphaModFix/>
            <a:extLst>
              <a:ext uri="{28A0092B-C50C-407E-A947-70E740481C1C}">
                <a14:useLocalDpi xmlns:a14="http://schemas.microsoft.com/office/drawing/2010/main"/>
              </a:ext>
            </a:extLst>
          </a:blip>
          <a:srcRect b="-231"/>
          <a:stretch/>
        </p:blipFill>
        <p:spPr>
          <a:xfrm>
            <a:off x="6520550" y="0"/>
            <a:ext cx="5671450" cy="6591625"/>
          </a:xfrm>
          <a:prstGeom prst="rect">
            <a:avLst/>
          </a:prstGeom>
          <a:noFill/>
          <a:ln>
            <a:noFill/>
          </a:ln>
        </p:spPr>
      </p:pic>
      <p:sp>
        <p:nvSpPr>
          <p:cNvPr id="20" name="Google Shape;20;p11"/>
          <p:cNvSpPr/>
          <p:nvPr/>
        </p:nvSpPr>
        <p:spPr>
          <a:xfrm>
            <a:off x="0" y="5915450"/>
            <a:ext cx="12192000" cy="942600"/>
          </a:xfrm>
          <a:prstGeom prst="rect">
            <a:avLst/>
          </a:prstGeom>
          <a:solidFill>
            <a:srgbClr val="37066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 name="Google Shape;21;p11"/>
          <p:cNvPicPr preferRelativeResize="0"/>
          <p:nvPr/>
        </p:nvPicPr>
        <p:blipFill rotWithShape="1">
          <a:blip r:embed="rId3" cstate="hqprint">
            <a:alphaModFix/>
            <a:extLst>
              <a:ext uri="{28A0092B-C50C-407E-A947-70E740481C1C}">
                <a14:useLocalDpi xmlns:a14="http://schemas.microsoft.com/office/drawing/2010/main"/>
              </a:ext>
            </a:extLst>
          </a:blip>
          <a:srcRect r="-12321"/>
          <a:stretch/>
        </p:blipFill>
        <p:spPr>
          <a:xfrm>
            <a:off x="218075" y="6016887"/>
            <a:ext cx="2244059" cy="695625"/>
          </a:xfrm>
          <a:prstGeom prst="rect">
            <a:avLst/>
          </a:prstGeom>
          <a:noFill/>
          <a:ln>
            <a:noFill/>
          </a:ln>
          <a:effectLst>
            <a:outerShdw blurRad="985838" dist="28575" algn="bl" rotWithShape="0">
              <a:srgbClr val="000000">
                <a:alpha val="85880"/>
              </a:srgbClr>
            </a:outerShdw>
          </a:effectLst>
        </p:spPr>
      </p:pic>
      <p:pic>
        <p:nvPicPr>
          <p:cNvPr id="22" name="Google Shape;22;p11"/>
          <p:cNvPicPr preferRelativeResize="0"/>
          <p:nvPr/>
        </p:nvPicPr>
        <p:blipFill>
          <a:blip r:embed="rId4">
            <a:alphaModFix/>
          </a:blip>
          <a:stretch>
            <a:fillRect/>
          </a:stretch>
        </p:blipFill>
        <p:spPr>
          <a:xfrm>
            <a:off x="9636596" y="3255529"/>
            <a:ext cx="2242775" cy="31078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3"/>
        <p:cNvGrpSpPr/>
        <p:nvPr/>
      </p:nvGrpSpPr>
      <p:grpSpPr>
        <a:xfrm>
          <a:off x="0" y="0"/>
          <a:ext cx="0" cy="0"/>
          <a:chOff x="0" y="0"/>
          <a:chExt cx="0" cy="0"/>
        </a:xfrm>
      </p:grpSpPr>
      <p:pic>
        <p:nvPicPr>
          <p:cNvPr id="24" name="Google Shape;24;p12"/>
          <p:cNvPicPr preferRelativeResize="0"/>
          <p:nvPr/>
        </p:nvPicPr>
        <p:blipFill rotWithShape="1">
          <a:blip r:embed="rId2" cstate="hqprint">
            <a:alphaModFix amt="40000"/>
            <a:extLst>
              <a:ext uri="{28A0092B-C50C-407E-A947-70E740481C1C}">
                <a14:useLocalDpi xmlns:a14="http://schemas.microsoft.com/office/drawing/2010/main"/>
              </a:ext>
            </a:extLst>
          </a:blip>
          <a:srcRect/>
          <a:stretch/>
        </p:blipFill>
        <p:spPr>
          <a:xfrm>
            <a:off x="156750" y="6547264"/>
            <a:ext cx="1981200" cy="274320"/>
          </a:xfrm>
          <a:prstGeom prst="rect">
            <a:avLst/>
          </a:prstGeom>
          <a:noFill/>
          <a:ln>
            <a:noFill/>
          </a:ln>
        </p:spPr>
      </p:pic>
      <p:sp>
        <p:nvSpPr>
          <p:cNvPr id="25" name="Google Shape;25;p12"/>
          <p:cNvSpPr txBox="1">
            <a:spLocks noGrp="1"/>
          </p:cNvSpPr>
          <p:nvPr>
            <p:ph type="body" idx="1"/>
          </p:nvPr>
        </p:nvSpPr>
        <p:spPr>
          <a:xfrm>
            <a:off x="399684" y="962027"/>
            <a:ext cx="10555288" cy="5290492"/>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atin typeface="Open Sans"/>
                <a:ea typeface="Open Sans"/>
                <a:cs typeface="Open Sans"/>
                <a:sym typeface="Open Sans"/>
              </a:defRPr>
            </a:lvl1pPr>
            <a:lvl2pPr marL="914400" lvl="1" indent="-355600" algn="l">
              <a:lnSpc>
                <a:spcPct val="90000"/>
              </a:lnSpc>
              <a:spcBef>
                <a:spcPts val="500"/>
              </a:spcBef>
              <a:spcAft>
                <a:spcPts val="0"/>
              </a:spcAft>
              <a:buClr>
                <a:schemeClr val="dk1"/>
              </a:buClr>
              <a:buSzPts val="2000"/>
              <a:buFont typeface="Noto Sans Symbols"/>
              <a:buChar char="▪"/>
              <a:defRPr sz="20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6" name="Google Shape;26;p12"/>
          <p:cNvSpPr txBox="1"/>
          <p:nvPr/>
        </p:nvSpPr>
        <p:spPr>
          <a:xfrm>
            <a:off x="8290560" y="6486304"/>
            <a:ext cx="3858542" cy="37169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100"/>
              <a:buFont typeface="Open Sans"/>
              <a:buNone/>
            </a:pPr>
            <a:r>
              <a:rPr lang="en-US" sz="1100" b="0" i="0" u="none" strike="noStrike" cap="none">
                <a:solidFill>
                  <a:srgbClr val="888888"/>
                </a:solidFill>
                <a:latin typeface="Open Sans"/>
                <a:ea typeface="Open Sans"/>
                <a:cs typeface="Open Sans"/>
                <a:sym typeface="Open Sans"/>
              </a:rPr>
              <a:t> CIS 550   |   Property of Penn Engineering   |   </a:t>
            </a:r>
            <a:fld id="{00000000-1234-1234-1234-123412341234}" type="slidenum">
              <a:rPr lang="en-US" sz="1100" b="0" i="0" u="none" strike="noStrike" cap="none">
                <a:solidFill>
                  <a:srgbClr val="888888"/>
                </a:solidFill>
                <a:latin typeface="Open Sans"/>
                <a:ea typeface="Open Sans"/>
                <a:cs typeface="Open Sans"/>
                <a:sym typeface="Open Sans"/>
              </a:rPr>
              <a:t>‹#›</a:t>
            </a:fld>
            <a:endParaRPr sz="1100" b="0" i="0" u="none" strike="noStrike" cap="none">
              <a:solidFill>
                <a:srgbClr val="888888"/>
              </a:solidFill>
              <a:latin typeface="Open Sans"/>
              <a:ea typeface="Open Sans"/>
              <a:cs typeface="Open Sans"/>
              <a:sym typeface="Open Sans"/>
            </a:endParaRPr>
          </a:p>
        </p:txBody>
      </p:sp>
      <p:sp>
        <p:nvSpPr>
          <p:cNvPr id="27" name="Google Shape;27;p12"/>
          <p:cNvSpPr txBox="1">
            <a:spLocks noGrp="1"/>
          </p:cNvSpPr>
          <p:nvPr>
            <p:ph type="body" idx="2"/>
          </p:nvPr>
        </p:nvSpPr>
        <p:spPr>
          <a:xfrm>
            <a:off x="394073" y="311152"/>
            <a:ext cx="10555200" cy="651000"/>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70661"/>
              </a:buClr>
              <a:buSzPts val="3200"/>
              <a:buFont typeface="Open Sans"/>
              <a:buNone/>
              <a:defRPr sz="3400" b="1" baseline="0">
                <a:solidFill>
                  <a:srgbClr val="370661"/>
                </a:solidFill>
              </a:defRPr>
            </a:lvl1pPr>
            <a:lvl2pPr marL="914400" lvl="1" indent="-342900" algn="l">
              <a:lnSpc>
                <a:spcPct val="90000"/>
              </a:lnSpc>
              <a:spcBef>
                <a:spcPts val="500"/>
              </a:spcBef>
              <a:spcAft>
                <a:spcPts val="0"/>
              </a:spcAft>
              <a:buClr>
                <a:srgbClr val="370661"/>
              </a:buClr>
              <a:buSzPts val="1800"/>
              <a:buFont typeface="Open Sans"/>
              <a:buChar char="▪"/>
              <a:defRPr b="1">
                <a:solidFill>
                  <a:srgbClr val="370661"/>
                </a:solidFill>
              </a:defRPr>
            </a:lvl2pPr>
            <a:lvl3pPr marL="1371600" lvl="2" indent="-342900" algn="l">
              <a:lnSpc>
                <a:spcPct val="90000"/>
              </a:lnSpc>
              <a:spcBef>
                <a:spcPts val="500"/>
              </a:spcBef>
              <a:spcAft>
                <a:spcPts val="0"/>
              </a:spcAft>
              <a:buClr>
                <a:srgbClr val="370661"/>
              </a:buClr>
              <a:buSzPts val="1800"/>
              <a:buFont typeface="Open Sans"/>
              <a:buChar char="•"/>
              <a:defRPr b="1">
                <a:solidFill>
                  <a:srgbClr val="370661"/>
                </a:solidFill>
              </a:defRPr>
            </a:lvl3pPr>
            <a:lvl4pPr marL="1828800" lvl="3" indent="-342900" algn="l">
              <a:lnSpc>
                <a:spcPct val="90000"/>
              </a:lnSpc>
              <a:spcBef>
                <a:spcPts val="500"/>
              </a:spcBef>
              <a:spcAft>
                <a:spcPts val="0"/>
              </a:spcAft>
              <a:buClr>
                <a:srgbClr val="370661"/>
              </a:buClr>
              <a:buSzPts val="1800"/>
              <a:buFont typeface="Open Sans"/>
              <a:buChar char="o"/>
              <a:defRPr b="1">
                <a:solidFill>
                  <a:srgbClr val="370661"/>
                </a:solidFill>
              </a:defRPr>
            </a:lvl4pPr>
            <a:lvl5pPr marL="2286000" lvl="4" indent="-342900" algn="l">
              <a:lnSpc>
                <a:spcPct val="90000"/>
              </a:lnSpc>
              <a:spcBef>
                <a:spcPts val="500"/>
              </a:spcBef>
              <a:spcAft>
                <a:spcPts val="0"/>
              </a:spcAft>
              <a:buClr>
                <a:srgbClr val="370661"/>
              </a:buClr>
              <a:buSzPts val="1800"/>
              <a:buFont typeface="Open Sans"/>
              <a:buChar char="▪"/>
              <a:defRPr b="1">
                <a:solidFill>
                  <a:srgbClr val="370661"/>
                </a:solidFill>
              </a:defRPr>
            </a:lvl5pPr>
            <a:lvl6pPr marL="2743200" lvl="5"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6pPr>
            <a:lvl7pPr marL="3200400" lvl="6"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7pPr>
            <a:lvl8pPr marL="3657600" lvl="7"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8pPr>
            <a:lvl9pPr marL="4114800" lvl="8"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9pPr>
          </a:lstStyle>
          <a:p>
            <a:endParaRPr dirty="0"/>
          </a:p>
        </p:txBody>
      </p:sp>
      <p:sp>
        <p:nvSpPr>
          <p:cNvPr id="28" name="Google Shape;28;p12"/>
          <p:cNvSpPr/>
          <p:nvPr/>
        </p:nvSpPr>
        <p:spPr>
          <a:xfrm>
            <a:off x="0" y="6486300"/>
            <a:ext cx="12192000" cy="371700"/>
          </a:xfrm>
          <a:prstGeom prst="rect">
            <a:avLst/>
          </a:prstGeom>
          <a:solidFill>
            <a:srgbClr val="37066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 name="Google Shape;29;p12"/>
          <p:cNvPicPr preferRelativeResize="0"/>
          <p:nvPr/>
        </p:nvPicPr>
        <p:blipFill rotWithShape="1">
          <a:blip r:embed="rId3">
            <a:alphaModFix/>
          </a:blip>
          <a:srcRect/>
          <a:stretch/>
        </p:blipFill>
        <p:spPr>
          <a:xfrm>
            <a:off x="53875" y="6501549"/>
            <a:ext cx="1780175" cy="341200"/>
          </a:xfrm>
          <a:prstGeom prst="rect">
            <a:avLst/>
          </a:prstGeom>
          <a:noFill/>
          <a:ln>
            <a:noFill/>
          </a:ln>
        </p:spPr>
      </p:pic>
      <p:pic>
        <p:nvPicPr>
          <p:cNvPr id="8" name="Google Shape;66;p2">
            <a:extLst>
              <a:ext uri="{FF2B5EF4-FFF2-40B4-BE49-F238E27FC236}">
                <a16:creationId xmlns:a16="http://schemas.microsoft.com/office/drawing/2014/main" id="{DE5F609C-3098-1146-9F58-4713714300E6}"/>
              </a:ext>
            </a:extLst>
          </p:cNvPr>
          <p:cNvPicPr preferRelativeResize="0"/>
          <p:nvPr userDrawn="1"/>
        </p:nvPicPr>
        <p:blipFill rotWithShape="1">
          <a:blip r:embed="rId4" cstate="hqprint">
            <a:alphaModFix/>
            <a:extLst>
              <a:ext uri="{28A0092B-C50C-407E-A947-70E740481C1C}">
                <a14:useLocalDpi xmlns:a14="http://schemas.microsoft.com/office/drawing/2010/main"/>
              </a:ext>
            </a:extLst>
          </a:blip>
          <a:srcRect b="-231"/>
          <a:stretch/>
        </p:blipFill>
        <p:spPr>
          <a:xfrm>
            <a:off x="11603925" y="0"/>
            <a:ext cx="590700" cy="3772950"/>
          </a:xfrm>
          <a:prstGeom prst="rect">
            <a:avLst/>
          </a:prstGeom>
          <a:noFill/>
          <a:ln>
            <a:noFill/>
          </a:ln>
        </p:spPr>
      </p:pic>
      <p:sp>
        <p:nvSpPr>
          <p:cNvPr id="9" name="Google Shape;67;p2">
            <a:extLst>
              <a:ext uri="{FF2B5EF4-FFF2-40B4-BE49-F238E27FC236}">
                <a16:creationId xmlns:a16="http://schemas.microsoft.com/office/drawing/2014/main" id="{70EF14D3-0627-DC4E-A23F-35DC734BCABB}"/>
              </a:ext>
            </a:extLst>
          </p:cNvPr>
          <p:cNvSpPr/>
          <p:nvPr userDrawn="1"/>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 name="Google Shape;65;p2">
            <a:extLst>
              <a:ext uri="{FF2B5EF4-FFF2-40B4-BE49-F238E27FC236}">
                <a16:creationId xmlns:a16="http://schemas.microsoft.com/office/drawing/2014/main" id="{7D8676FA-39C9-CE4A-A071-F97A92C3D745}"/>
              </a:ext>
            </a:extLst>
          </p:cNvPr>
          <p:cNvSpPr txBox="1"/>
          <p:nvPr userDrawn="1"/>
        </p:nvSpPr>
        <p:spPr>
          <a:xfrm>
            <a:off x="10292315" y="6486300"/>
            <a:ext cx="2736603" cy="135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Open Sans SemiBold"/>
                <a:ea typeface="Open Sans SemiBold"/>
                <a:cs typeface="Open Sans SemiBold"/>
                <a:sym typeface="Open Sans SemiBold"/>
              </a:rPr>
              <a:t>CIS 4210/5210  |</a:t>
            </a:r>
            <a:fld id="{094FF72E-A879-8D44-87F8-7E629CA79356}" type="slidenum">
              <a:rPr lang="en-US" sz="1400" b="0" i="0" u="none" strike="noStrike" cap="none" smtClean="0">
                <a:solidFill>
                  <a:srgbClr val="FFFFFF"/>
                </a:solidFill>
                <a:latin typeface="Open Sans SemiBold"/>
                <a:ea typeface="Open Sans SemiBold"/>
                <a:cs typeface="Open Sans SemiBold"/>
                <a:sym typeface="Open Sans SemiBold"/>
              </a:rPr>
              <a:t>‹#›</a:t>
            </a:fld>
            <a:endParaRPr sz="1400" b="0" i="0" u="none" strike="noStrike" cap="none" dirty="0">
              <a:solidFill>
                <a:srgbClr val="FFFFFF"/>
              </a:solidFill>
              <a:latin typeface="Open Sans SemiBold"/>
              <a:ea typeface="Open Sans SemiBold"/>
              <a:cs typeface="Open Sans SemiBold"/>
              <a:sym typeface="Open Sans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reserve="1" userDrawn="1">
  <p:cSld name="Title only">
    <p:spTree>
      <p:nvGrpSpPr>
        <p:cNvPr id="1" name="Shape 23"/>
        <p:cNvGrpSpPr/>
        <p:nvPr/>
      </p:nvGrpSpPr>
      <p:grpSpPr>
        <a:xfrm>
          <a:off x="0" y="0"/>
          <a:ext cx="0" cy="0"/>
          <a:chOff x="0" y="0"/>
          <a:chExt cx="0" cy="0"/>
        </a:xfrm>
      </p:grpSpPr>
      <p:pic>
        <p:nvPicPr>
          <p:cNvPr id="24" name="Google Shape;24;p12"/>
          <p:cNvPicPr preferRelativeResize="0"/>
          <p:nvPr/>
        </p:nvPicPr>
        <p:blipFill rotWithShape="1">
          <a:blip r:embed="rId2" cstate="hqprint">
            <a:alphaModFix amt="40000"/>
            <a:extLst>
              <a:ext uri="{28A0092B-C50C-407E-A947-70E740481C1C}">
                <a14:useLocalDpi xmlns:a14="http://schemas.microsoft.com/office/drawing/2010/main"/>
              </a:ext>
            </a:extLst>
          </a:blip>
          <a:srcRect/>
          <a:stretch/>
        </p:blipFill>
        <p:spPr>
          <a:xfrm>
            <a:off x="156750" y="6547264"/>
            <a:ext cx="1981200" cy="274320"/>
          </a:xfrm>
          <a:prstGeom prst="rect">
            <a:avLst/>
          </a:prstGeom>
          <a:noFill/>
          <a:ln>
            <a:noFill/>
          </a:ln>
        </p:spPr>
      </p:pic>
      <p:sp>
        <p:nvSpPr>
          <p:cNvPr id="27" name="Google Shape;27;p12"/>
          <p:cNvSpPr txBox="1">
            <a:spLocks noGrp="1"/>
          </p:cNvSpPr>
          <p:nvPr>
            <p:ph type="body" idx="2"/>
          </p:nvPr>
        </p:nvSpPr>
        <p:spPr>
          <a:xfrm>
            <a:off x="394073" y="311152"/>
            <a:ext cx="10555200" cy="651000"/>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70661"/>
              </a:buClr>
              <a:buSzPts val="3200"/>
              <a:buFont typeface="Open Sans"/>
              <a:buNone/>
              <a:defRPr sz="3400" b="1" baseline="0">
                <a:solidFill>
                  <a:srgbClr val="370661"/>
                </a:solidFill>
              </a:defRPr>
            </a:lvl1pPr>
            <a:lvl2pPr marL="914400" lvl="1" indent="-342900" algn="l">
              <a:lnSpc>
                <a:spcPct val="90000"/>
              </a:lnSpc>
              <a:spcBef>
                <a:spcPts val="500"/>
              </a:spcBef>
              <a:spcAft>
                <a:spcPts val="0"/>
              </a:spcAft>
              <a:buClr>
                <a:srgbClr val="370661"/>
              </a:buClr>
              <a:buSzPts val="1800"/>
              <a:buFont typeface="Open Sans"/>
              <a:buChar char="▪"/>
              <a:defRPr b="1">
                <a:solidFill>
                  <a:srgbClr val="370661"/>
                </a:solidFill>
              </a:defRPr>
            </a:lvl2pPr>
            <a:lvl3pPr marL="1371600" lvl="2" indent="-342900" algn="l">
              <a:lnSpc>
                <a:spcPct val="90000"/>
              </a:lnSpc>
              <a:spcBef>
                <a:spcPts val="500"/>
              </a:spcBef>
              <a:spcAft>
                <a:spcPts val="0"/>
              </a:spcAft>
              <a:buClr>
                <a:srgbClr val="370661"/>
              </a:buClr>
              <a:buSzPts val="1800"/>
              <a:buFont typeface="Open Sans"/>
              <a:buChar char="•"/>
              <a:defRPr b="1">
                <a:solidFill>
                  <a:srgbClr val="370661"/>
                </a:solidFill>
              </a:defRPr>
            </a:lvl3pPr>
            <a:lvl4pPr marL="1828800" lvl="3" indent="-342900" algn="l">
              <a:lnSpc>
                <a:spcPct val="90000"/>
              </a:lnSpc>
              <a:spcBef>
                <a:spcPts val="500"/>
              </a:spcBef>
              <a:spcAft>
                <a:spcPts val="0"/>
              </a:spcAft>
              <a:buClr>
                <a:srgbClr val="370661"/>
              </a:buClr>
              <a:buSzPts val="1800"/>
              <a:buFont typeface="Open Sans"/>
              <a:buChar char="o"/>
              <a:defRPr b="1">
                <a:solidFill>
                  <a:srgbClr val="370661"/>
                </a:solidFill>
              </a:defRPr>
            </a:lvl4pPr>
            <a:lvl5pPr marL="2286000" lvl="4" indent="-342900" algn="l">
              <a:lnSpc>
                <a:spcPct val="90000"/>
              </a:lnSpc>
              <a:spcBef>
                <a:spcPts val="500"/>
              </a:spcBef>
              <a:spcAft>
                <a:spcPts val="0"/>
              </a:spcAft>
              <a:buClr>
                <a:srgbClr val="370661"/>
              </a:buClr>
              <a:buSzPts val="1800"/>
              <a:buFont typeface="Open Sans"/>
              <a:buChar char="▪"/>
              <a:defRPr b="1">
                <a:solidFill>
                  <a:srgbClr val="370661"/>
                </a:solidFill>
              </a:defRPr>
            </a:lvl5pPr>
            <a:lvl6pPr marL="2743200" lvl="5"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6pPr>
            <a:lvl7pPr marL="3200400" lvl="6"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7pPr>
            <a:lvl8pPr marL="3657600" lvl="7"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8pPr>
            <a:lvl9pPr marL="4114800" lvl="8"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9pPr>
          </a:lstStyle>
          <a:p>
            <a:endParaRPr dirty="0"/>
          </a:p>
        </p:txBody>
      </p:sp>
      <p:sp>
        <p:nvSpPr>
          <p:cNvPr id="10" name="Google Shape;65;p2">
            <a:extLst>
              <a:ext uri="{FF2B5EF4-FFF2-40B4-BE49-F238E27FC236}">
                <a16:creationId xmlns:a16="http://schemas.microsoft.com/office/drawing/2014/main" id="{7D8676FA-39C9-CE4A-A071-F97A92C3D745}"/>
              </a:ext>
            </a:extLst>
          </p:cNvPr>
          <p:cNvSpPr txBox="1"/>
          <p:nvPr userDrawn="1"/>
        </p:nvSpPr>
        <p:spPr>
          <a:xfrm>
            <a:off x="10301778" y="6483050"/>
            <a:ext cx="2259300" cy="135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tx2"/>
                </a:solidFill>
                <a:latin typeface="+mj-lt"/>
                <a:ea typeface="Open Sans SemiBold"/>
                <a:cs typeface="Open Sans SemiBold"/>
                <a:sym typeface="Open Sans SemiBold"/>
              </a:rPr>
              <a:t>CIS </a:t>
            </a:r>
            <a:r>
              <a:rPr lang="en-US" sz="1400" b="0" i="0" u="none" strike="noStrike" cap="none" baseline="0" dirty="0">
                <a:solidFill>
                  <a:schemeClr val="tx2"/>
                </a:solidFill>
                <a:latin typeface="+mj-lt"/>
                <a:ea typeface="Open Sans SemiBold"/>
                <a:cs typeface="Open Sans SemiBold"/>
                <a:sym typeface="Open Sans SemiBold"/>
              </a:rPr>
              <a:t>4210/5210</a:t>
            </a:r>
            <a:r>
              <a:rPr lang="en-US" sz="1400" b="0" i="0" u="none" strike="noStrike" cap="none" dirty="0">
                <a:solidFill>
                  <a:schemeClr val="tx2"/>
                </a:solidFill>
                <a:latin typeface="+mj-lt"/>
                <a:ea typeface="Open Sans SemiBold"/>
                <a:cs typeface="Open Sans SemiBold"/>
                <a:sym typeface="Open Sans SemiBold"/>
              </a:rPr>
              <a:t>  | </a:t>
            </a:r>
            <a:fld id="{094FF72E-A879-8D44-87F8-7E629CA79356}" type="slidenum">
              <a:rPr lang="en-US" sz="1400" b="0" i="0" u="none" strike="noStrike" cap="none" smtClean="0">
                <a:solidFill>
                  <a:schemeClr val="tx2"/>
                </a:solidFill>
                <a:latin typeface="+mj-lt"/>
                <a:ea typeface="Open Sans SemiBold"/>
                <a:cs typeface="Open Sans SemiBold"/>
                <a:sym typeface="Open Sans SemiBold"/>
              </a:rPr>
              <a:t>‹#›</a:t>
            </a:fld>
            <a:endParaRPr sz="1400" b="0" i="0" u="none" strike="noStrike" cap="none" dirty="0">
              <a:solidFill>
                <a:schemeClr val="tx2"/>
              </a:solidFill>
              <a:latin typeface="+mj-lt"/>
              <a:ea typeface="Open Sans SemiBold"/>
              <a:cs typeface="Open Sans SemiBold"/>
              <a:sym typeface="Open Sans SemiBold"/>
            </a:endParaRPr>
          </a:p>
        </p:txBody>
      </p:sp>
    </p:spTree>
    <p:extLst>
      <p:ext uri="{BB962C8B-B14F-4D97-AF65-F5344CB8AC3E}">
        <p14:creationId xmlns:p14="http://schemas.microsoft.com/office/powerpoint/2010/main" val="204330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userDrawn="1">
  <p:cSld name="2_Title and Content">
    <p:spTree>
      <p:nvGrpSpPr>
        <p:cNvPr id="1" name="Shape 35"/>
        <p:cNvGrpSpPr/>
        <p:nvPr/>
      </p:nvGrpSpPr>
      <p:grpSpPr>
        <a:xfrm>
          <a:off x="0" y="0"/>
          <a:ext cx="0" cy="0"/>
          <a:chOff x="0" y="0"/>
          <a:chExt cx="0" cy="0"/>
        </a:xfrm>
      </p:grpSpPr>
      <p:sp>
        <p:nvSpPr>
          <p:cNvPr id="37" name="Google Shape;37;p14"/>
          <p:cNvSpPr txBox="1">
            <a:spLocks noGrp="1"/>
          </p:cNvSpPr>
          <p:nvPr>
            <p:ph type="body" idx="1"/>
          </p:nvPr>
        </p:nvSpPr>
        <p:spPr>
          <a:xfrm>
            <a:off x="399684" y="1416050"/>
            <a:ext cx="4823751" cy="41068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atin typeface="Open Sans"/>
                <a:ea typeface="Open Sans"/>
                <a:cs typeface="Open Sans"/>
                <a:sym typeface="Open Sans"/>
              </a:defRPr>
            </a:lvl1pPr>
            <a:lvl2pPr marL="914400" lvl="1" indent="-355600" algn="l">
              <a:lnSpc>
                <a:spcPct val="90000"/>
              </a:lnSpc>
              <a:spcBef>
                <a:spcPts val="500"/>
              </a:spcBef>
              <a:spcAft>
                <a:spcPts val="0"/>
              </a:spcAft>
              <a:buClr>
                <a:schemeClr val="dk1"/>
              </a:buClr>
              <a:buSzPts val="2000"/>
              <a:buFont typeface="Noto Sans Symbols"/>
              <a:buChar char="▪"/>
              <a:defRPr sz="20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0" name="Google Shape;40;p14"/>
          <p:cNvSpPr>
            <a:spLocks noGrp="1"/>
          </p:cNvSpPr>
          <p:nvPr>
            <p:ph type="pic" idx="3"/>
          </p:nvPr>
        </p:nvSpPr>
        <p:spPr>
          <a:xfrm>
            <a:off x="5629275" y="1416050"/>
            <a:ext cx="5373688" cy="41068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Courier New"/>
              <a:buChar char="o"/>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Courier New"/>
              <a:buChar char="o"/>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1" name="Google Shape;41;p14"/>
          <p:cNvPicPr preferRelativeResize="0"/>
          <p:nvPr/>
        </p:nvPicPr>
        <p:blipFill rotWithShape="1">
          <a:blip r:embed="rId2" cstate="hqprint">
            <a:alphaModFix amt="40000"/>
            <a:extLst>
              <a:ext uri="{28A0092B-C50C-407E-A947-70E740481C1C}">
                <a14:useLocalDpi xmlns:a14="http://schemas.microsoft.com/office/drawing/2010/main"/>
              </a:ext>
            </a:extLst>
          </a:blip>
          <a:srcRect/>
          <a:stretch/>
        </p:blipFill>
        <p:spPr>
          <a:xfrm>
            <a:off x="156750" y="6547264"/>
            <a:ext cx="1981200" cy="274320"/>
          </a:xfrm>
          <a:prstGeom prst="rect">
            <a:avLst/>
          </a:prstGeom>
          <a:noFill/>
          <a:ln>
            <a:noFill/>
          </a:ln>
        </p:spPr>
      </p:pic>
      <p:sp>
        <p:nvSpPr>
          <p:cNvPr id="42" name="Google Shape;42;p14"/>
          <p:cNvSpPr txBox="1"/>
          <p:nvPr/>
        </p:nvSpPr>
        <p:spPr>
          <a:xfrm>
            <a:off x="8290560" y="6486304"/>
            <a:ext cx="3858542" cy="37169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100"/>
              <a:buFont typeface="Open Sans"/>
              <a:buNone/>
            </a:pPr>
            <a:r>
              <a:rPr lang="en-US" sz="1100" b="0" i="0" u="none" strike="noStrike" cap="none" baseline="0" dirty="0">
                <a:solidFill>
                  <a:schemeClr val="bg2"/>
                </a:solidFill>
                <a:latin typeface="Open Sans"/>
                <a:ea typeface="Open Sans"/>
                <a:cs typeface="Open Sans"/>
                <a:sym typeface="Open Sans"/>
              </a:rPr>
              <a:t> CIS 4210/5210   |   Property of Penn Engineering   |   </a:t>
            </a:r>
            <a:fld id="{00000000-1234-1234-1234-123412341234}" type="slidenum">
              <a:rPr lang="en-US" sz="1100" b="0" i="0" u="none" strike="noStrike" cap="none" baseline="0" smtClean="0">
                <a:solidFill>
                  <a:schemeClr val="bg2"/>
                </a:solidFill>
                <a:latin typeface="Open Sans"/>
                <a:ea typeface="Open Sans"/>
                <a:cs typeface="Open Sans"/>
                <a:sym typeface="Open Sans"/>
              </a:rPr>
              <a:pPr marL="0" marR="0" lvl="0" indent="0" algn="r" rtl="0">
                <a:lnSpc>
                  <a:spcPct val="100000"/>
                </a:lnSpc>
                <a:spcBef>
                  <a:spcPts val="0"/>
                </a:spcBef>
                <a:spcAft>
                  <a:spcPts val="0"/>
                </a:spcAft>
                <a:buClr>
                  <a:srgbClr val="888888"/>
                </a:buClr>
                <a:buSzPts val="1100"/>
                <a:buFont typeface="Open Sans"/>
                <a:buNone/>
              </a:pPr>
              <a:t>‹#›</a:t>
            </a:fld>
            <a:endParaRPr sz="1100" b="0" i="0" u="none" strike="noStrike" cap="none" baseline="0" dirty="0">
              <a:solidFill>
                <a:schemeClr val="bg2"/>
              </a:solidFill>
              <a:latin typeface="Open Sans"/>
              <a:ea typeface="Open Sans"/>
              <a:cs typeface="Open Sans"/>
              <a:sym typeface="Open Sans"/>
            </a:endParaRPr>
          </a:p>
        </p:txBody>
      </p:sp>
      <p:sp>
        <p:nvSpPr>
          <p:cNvPr id="9" name="Google Shape;27;p12">
            <a:extLst>
              <a:ext uri="{FF2B5EF4-FFF2-40B4-BE49-F238E27FC236}">
                <a16:creationId xmlns:a16="http://schemas.microsoft.com/office/drawing/2014/main" id="{BEE2D974-1EAC-1F42-AA2D-B7FF8CEE91DF}"/>
              </a:ext>
            </a:extLst>
          </p:cNvPr>
          <p:cNvSpPr txBox="1">
            <a:spLocks noGrp="1"/>
          </p:cNvSpPr>
          <p:nvPr>
            <p:ph type="body" idx="2"/>
          </p:nvPr>
        </p:nvSpPr>
        <p:spPr>
          <a:xfrm>
            <a:off x="394073" y="311152"/>
            <a:ext cx="10555200" cy="651000"/>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70661"/>
              </a:buClr>
              <a:buSzPts val="3200"/>
              <a:buFont typeface="Open Sans"/>
              <a:buNone/>
              <a:defRPr sz="3400" b="1" baseline="0">
                <a:solidFill>
                  <a:srgbClr val="370661"/>
                </a:solidFill>
              </a:defRPr>
            </a:lvl1pPr>
            <a:lvl2pPr marL="914400" lvl="1" indent="-342900" algn="l">
              <a:lnSpc>
                <a:spcPct val="90000"/>
              </a:lnSpc>
              <a:spcBef>
                <a:spcPts val="500"/>
              </a:spcBef>
              <a:spcAft>
                <a:spcPts val="0"/>
              </a:spcAft>
              <a:buClr>
                <a:srgbClr val="370661"/>
              </a:buClr>
              <a:buSzPts val="1800"/>
              <a:buFont typeface="Open Sans"/>
              <a:buChar char="▪"/>
              <a:defRPr b="1">
                <a:solidFill>
                  <a:srgbClr val="370661"/>
                </a:solidFill>
              </a:defRPr>
            </a:lvl2pPr>
            <a:lvl3pPr marL="1371600" lvl="2" indent="-342900" algn="l">
              <a:lnSpc>
                <a:spcPct val="90000"/>
              </a:lnSpc>
              <a:spcBef>
                <a:spcPts val="500"/>
              </a:spcBef>
              <a:spcAft>
                <a:spcPts val="0"/>
              </a:spcAft>
              <a:buClr>
                <a:srgbClr val="370661"/>
              </a:buClr>
              <a:buSzPts val="1800"/>
              <a:buFont typeface="Open Sans"/>
              <a:buChar char="•"/>
              <a:defRPr b="1">
                <a:solidFill>
                  <a:srgbClr val="370661"/>
                </a:solidFill>
              </a:defRPr>
            </a:lvl3pPr>
            <a:lvl4pPr marL="1828800" lvl="3" indent="-342900" algn="l">
              <a:lnSpc>
                <a:spcPct val="90000"/>
              </a:lnSpc>
              <a:spcBef>
                <a:spcPts val="500"/>
              </a:spcBef>
              <a:spcAft>
                <a:spcPts val="0"/>
              </a:spcAft>
              <a:buClr>
                <a:srgbClr val="370661"/>
              </a:buClr>
              <a:buSzPts val="1800"/>
              <a:buFont typeface="Open Sans"/>
              <a:buChar char="o"/>
              <a:defRPr b="1">
                <a:solidFill>
                  <a:srgbClr val="370661"/>
                </a:solidFill>
              </a:defRPr>
            </a:lvl4pPr>
            <a:lvl5pPr marL="2286000" lvl="4" indent="-342900" algn="l">
              <a:lnSpc>
                <a:spcPct val="90000"/>
              </a:lnSpc>
              <a:spcBef>
                <a:spcPts val="500"/>
              </a:spcBef>
              <a:spcAft>
                <a:spcPts val="0"/>
              </a:spcAft>
              <a:buClr>
                <a:srgbClr val="370661"/>
              </a:buClr>
              <a:buSzPts val="1800"/>
              <a:buFont typeface="Open Sans"/>
              <a:buChar char="▪"/>
              <a:defRPr b="1">
                <a:solidFill>
                  <a:srgbClr val="370661"/>
                </a:solidFill>
              </a:defRPr>
            </a:lvl5pPr>
            <a:lvl6pPr marL="2743200" lvl="5"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6pPr>
            <a:lvl7pPr marL="3200400" lvl="6"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7pPr>
            <a:lvl8pPr marL="3657600" lvl="7"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8pPr>
            <a:lvl9pPr marL="4114800" lvl="8"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9pPr>
          </a:lstStyle>
          <a:p>
            <a:endParaRPr dirty="0"/>
          </a:p>
        </p:txBody>
      </p:sp>
      <p:pic>
        <p:nvPicPr>
          <p:cNvPr id="10" name="Google Shape;66;p2">
            <a:extLst>
              <a:ext uri="{FF2B5EF4-FFF2-40B4-BE49-F238E27FC236}">
                <a16:creationId xmlns:a16="http://schemas.microsoft.com/office/drawing/2014/main" id="{649A136B-7A2E-2941-AB0D-6CB107691063}"/>
              </a:ext>
            </a:extLst>
          </p:cNvPr>
          <p:cNvPicPr preferRelativeResize="0"/>
          <p:nvPr userDrawn="1"/>
        </p:nvPicPr>
        <p:blipFill rotWithShape="1">
          <a:blip r:embed="rId3" cstate="hqprint">
            <a:alphaModFix/>
            <a:extLst>
              <a:ext uri="{28A0092B-C50C-407E-A947-70E740481C1C}">
                <a14:useLocalDpi xmlns:a14="http://schemas.microsoft.com/office/drawing/2010/main"/>
              </a:ext>
            </a:extLst>
          </a:blip>
          <a:srcRect b="-231"/>
          <a:stretch/>
        </p:blipFill>
        <p:spPr>
          <a:xfrm>
            <a:off x="11603925" y="0"/>
            <a:ext cx="590700" cy="3772950"/>
          </a:xfrm>
          <a:prstGeom prst="rect">
            <a:avLst/>
          </a:prstGeom>
          <a:noFill/>
          <a:ln>
            <a:noFill/>
          </a:ln>
        </p:spPr>
      </p:pic>
      <p:sp>
        <p:nvSpPr>
          <p:cNvPr id="11" name="Google Shape;67;p2">
            <a:extLst>
              <a:ext uri="{FF2B5EF4-FFF2-40B4-BE49-F238E27FC236}">
                <a16:creationId xmlns:a16="http://schemas.microsoft.com/office/drawing/2014/main" id="{43727CB3-AE7C-6D4B-8A6F-2E50425D599C}"/>
              </a:ext>
            </a:extLst>
          </p:cNvPr>
          <p:cNvSpPr/>
          <p:nvPr userDrawn="1"/>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preserve="1" userDrawn="1">
  <p:cSld name="3_Title and Content">
    <p:spTree>
      <p:nvGrpSpPr>
        <p:cNvPr id="1" name="Shape 35"/>
        <p:cNvGrpSpPr/>
        <p:nvPr/>
      </p:nvGrpSpPr>
      <p:grpSpPr>
        <a:xfrm>
          <a:off x="0" y="0"/>
          <a:ext cx="0" cy="0"/>
          <a:chOff x="0" y="0"/>
          <a:chExt cx="0" cy="0"/>
        </a:xfrm>
      </p:grpSpPr>
      <p:sp>
        <p:nvSpPr>
          <p:cNvPr id="37" name="Google Shape;37;p14"/>
          <p:cNvSpPr txBox="1">
            <a:spLocks noGrp="1"/>
          </p:cNvSpPr>
          <p:nvPr>
            <p:ph type="body" idx="1"/>
          </p:nvPr>
        </p:nvSpPr>
        <p:spPr>
          <a:xfrm>
            <a:off x="6125522" y="1416050"/>
            <a:ext cx="4823751" cy="410686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ourier New"/>
              <a:buChar char="o"/>
              <a:defRPr sz="2000">
                <a:latin typeface="Open Sans"/>
                <a:ea typeface="Open Sans"/>
                <a:cs typeface="Open Sans"/>
                <a:sym typeface="Open Sans"/>
              </a:defRPr>
            </a:lvl1pPr>
            <a:lvl2pPr marL="914400" lvl="1" indent="-355600" algn="l">
              <a:lnSpc>
                <a:spcPct val="90000"/>
              </a:lnSpc>
              <a:spcBef>
                <a:spcPts val="500"/>
              </a:spcBef>
              <a:spcAft>
                <a:spcPts val="0"/>
              </a:spcAft>
              <a:buClr>
                <a:schemeClr val="dk1"/>
              </a:buClr>
              <a:buSzPts val="2000"/>
              <a:buFont typeface="Noto Sans Symbols"/>
              <a:buChar char="▪"/>
              <a:defRPr sz="2000">
                <a:latin typeface="Open Sans"/>
                <a:ea typeface="Open Sans"/>
                <a:cs typeface="Open Sans"/>
                <a:sym typeface="Open Sans"/>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o"/>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0" name="Google Shape;40;p14"/>
          <p:cNvSpPr>
            <a:spLocks noGrp="1"/>
          </p:cNvSpPr>
          <p:nvPr>
            <p:ph type="pic" idx="3"/>
          </p:nvPr>
        </p:nvSpPr>
        <p:spPr>
          <a:xfrm>
            <a:off x="394073" y="1416050"/>
            <a:ext cx="5373688" cy="41068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Courier New"/>
              <a:buChar char="o"/>
              <a:defRPr sz="28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1800"/>
              <a:buFont typeface="Courier New"/>
              <a:buChar char="o"/>
              <a:defRPr sz="18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pic>
        <p:nvPicPr>
          <p:cNvPr id="41" name="Google Shape;41;p14"/>
          <p:cNvPicPr preferRelativeResize="0"/>
          <p:nvPr/>
        </p:nvPicPr>
        <p:blipFill rotWithShape="1">
          <a:blip r:embed="rId2" cstate="hqprint">
            <a:alphaModFix amt="40000"/>
            <a:extLst>
              <a:ext uri="{28A0092B-C50C-407E-A947-70E740481C1C}">
                <a14:useLocalDpi xmlns:a14="http://schemas.microsoft.com/office/drawing/2010/main"/>
              </a:ext>
            </a:extLst>
          </a:blip>
          <a:srcRect/>
          <a:stretch/>
        </p:blipFill>
        <p:spPr>
          <a:xfrm>
            <a:off x="156750" y="6547264"/>
            <a:ext cx="1981200" cy="274320"/>
          </a:xfrm>
          <a:prstGeom prst="rect">
            <a:avLst/>
          </a:prstGeom>
          <a:noFill/>
          <a:ln>
            <a:noFill/>
          </a:ln>
        </p:spPr>
      </p:pic>
      <p:sp>
        <p:nvSpPr>
          <p:cNvPr id="42" name="Google Shape;42;p14"/>
          <p:cNvSpPr txBox="1"/>
          <p:nvPr/>
        </p:nvSpPr>
        <p:spPr>
          <a:xfrm>
            <a:off x="8290560" y="6486304"/>
            <a:ext cx="3858542" cy="37169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88888"/>
              </a:buClr>
              <a:buSzPts val="1100"/>
              <a:buFont typeface="Open Sans"/>
              <a:buNone/>
            </a:pPr>
            <a:r>
              <a:rPr lang="en-US" sz="1100" b="0" i="0" u="none" strike="noStrike" cap="none" dirty="0">
                <a:solidFill>
                  <a:srgbClr val="888888"/>
                </a:solidFill>
                <a:latin typeface="Open Sans"/>
                <a:ea typeface="Open Sans"/>
                <a:cs typeface="Open Sans"/>
                <a:sym typeface="Open Sans"/>
              </a:rPr>
              <a:t> CIS 4210/5210   |   Property of Penn Engineering   |   </a:t>
            </a:r>
            <a:fld id="{00000000-1234-1234-1234-123412341234}" type="slidenum">
              <a:rPr lang="en-US" sz="1100" b="0" i="0" u="none" strike="noStrike" cap="none" smtClean="0">
                <a:solidFill>
                  <a:srgbClr val="888888"/>
                </a:solidFill>
                <a:latin typeface="Open Sans"/>
                <a:ea typeface="Open Sans"/>
                <a:cs typeface="Open Sans"/>
                <a:sym typeface="Open Sans"/>
              </a:rPr>
              <a:pPr marL="0" marR="0" lvl="0" indent="0" algn="r" rtl="0">
                <a:lnSpc>
                  <a:spcPct val="100000"/>
                </a:lnSpc>
                <a:spcBef>
                  <a:spcPts val="0"/>
                </a:spcBef>
                <a:spcAft>
                  <a:spcPts val="0"/>
                </a:spcAft>
                <a:buClr>
                  <a:srgbClr val="888888"/>
                </a:buClr>
                <a:buSzPts val="1100"/>
                <a:buFont typeface="Open Sans"/>
                <a:buNone/>
              </a:pPr>
              <a:t>‹#›</a:t>
            </a:fld>
            <a:endParaRPr sz="1100" b="0" i="0" u="none" strike="noStrike" cap="none" dirty="0">
              <a:solidFill>
                <a:srgbClr val="888888"/>
              </a:solidFill>
              <a:latin typeface="Open Sans"/>
              <a:ea typeface="Open Sans"/>
              <a:cs typeface="Open Sans"/>
              <a:sym typeface="Open Sans"/>
            </a:endParaRPr>
          </a:p>
        </p:txBody>
      </p:sp>
      <p:sp>
        <p:nvSpPr>
          <p:cNvPr id="9" name="Google Shape;27;p12">
            <a:extLst>
              <a:ext uri="{FF2B5EF4-FFF2-40B4-BE49-F238E27FC236}">
                <a16:creationId xmlns:a16="http://schemas.microsoft.com/office/drawing/2014/main" id="{BEE2D974-1EAC-1F42-AA2D-B7FF8CEE91DF}"/>
              </a:ext>
            </a:extLst>
          </p:cNvPr>
          <p:cNvSpPr txBox="1">
            <a:spLocks noGrp="1"/>
          </p:cNvSpPr>
          <p:nvPr>
            <p:ph type="body" idx="2"/>
          </p:nvPr>
        </p:nvSpPr>
        <p:spPr>
          <a:xfrm>
            <a:off x="394073" y="311152"/>
            <a:ext cx="10555200" cy="651000"/>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rgbClr val="370661"/>
              </a:buClr>
              <a:buSzPts val="3200"/>
              <a:buFont typeface="Open Sans"/>
              <a:buNone/>
              <a:defRPr sz="3400" b="1" baseline="0">
                <a:solidFill>
                  <a:srgbClr val="370661"/>
                </a:solidFill>
              </a:defRPr>
            </a:lvl1pPr>
            <a:lvl2pPr marL="914400" lvl="1" indent="-342900" algn="l">
              <a:lnSpc>
                <a:spcPct val="90000"/>
              </a:lnSpc>
              <a:spcBef>
                <a:spcPts val="500"/>
              </a:spcBef>
              <a:spcAft>
                <a:spcPts val="0"/>
              </a:spcAft>
              <a:buClr>
                <a:srgbClr val="370661"/>
              </a:buClr>
              <a:buSzPts val="1800"/>
              <a:buFont typeface="Open Sans"/>
              <a:buChar char="▪"/>
              <a:defRPr b="1">
                <a:solidFill>
                  <a:srgbClr val="370661"/>
                </a:solidFill>
              </a:defRPr>
            </a:lvl2pPr>
            <a:lvl3pPr marL="1371600" lvl="2" indent="-342900" algn="l">
              <a:lnSpc>
                <a:spcPct val="90000"/>
              </a:lnSpc>
              <a:spcBef>
                <a:spcPts val="500"/>
              </a:spcBef>
              <a:spcAft>
                <a:spcPts val="0"/>
              </a:spcAft>
              <a:buClr>
                <a:srgbClr val="370661"/>
              </a:buClr>
              <a:buSzPts val="1800"/>
              <a:buFont typeface="Open Sans"/>
              <a:buChar char="•"/>
              <a:defRPr b="1">
                <a:solidFill>
                  <a:srgbClr val="370661"/>
                </a:solidFill>
              </a:defRPr>
            </a:lvl3pPr>
            <a:lvl4pPr marL="1828800" lvl="3" indent="-342900" algn="l">
              <a:lnSpc>
                <a:spcPct val="90000"/>
              </a:lnSpc>
              <a:spcBef>
                <a:spcPts val="500"/>
              </a:spcBef>
              <a:spcAft>
                <a:spcPts val="0"/>
              </a:spcAft>
              <a:buClr>
                <a:srgbClr val="370661"/>
              </a:buClr>
              <a:buSzPts val="1800"/>
              <a:buFont typeface="Open Sans"/>
              <a:buChar char="o"/>
              <a:defRPr b="1">
                <a:solidFill>
                  <a:srgbClr val="370661"/>
                </a:solidFill>
              </a:defRPr>
            </a:lvl4pPr>
            <a:lvl5pPr marL="2286000" lvl="4" indent="-342900" algn="l">
              <a:lnSpc>
                <a:spcPct val="90000"/>
              </a:lnSpc>
              <a:spcBef>
                <a:spcPts val="500"/>
              </a:spcBef>
              <a:spcAft>
                <a:spcPts val="0"/>
              </a:spcAft>
              <a:buClr>
                <a:srgbClr val="370661"/>
              </a:buClr>
              <a:buSzPts val="1800"/>
              <a:buFont typeface="Open Sans"/>
              <a:buChar char="▪"/>
              <a:defRPr b="1">
                <a:solidFill>
                  <a:srgbClr val="370661"/>
                </a:solidFill>
              </a:defRPr>
            </a:lvl5pPr>
            <a:lvl6pPr marL="2743200" lvl="5"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6pPr>
            <a:lvl7pPr marL="3200400" lvl="6"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7pPr>
            <a:lvl8pPr marL="3657600" lvl="7"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8pPr>
            <a:lvl9pPr marL="4114800" lvl="8" indent="-342900" algn="l">
              <a:lnSpc>
                <a:spcPct val="90000"/>
              </a:lnSpc>
              <a:spcBef>
                <a:spcPts val="500"/>
              </a:spcBef>
              <a:spcAft>
                <a:spcPts val="0"/>
              </a:spcAft>
              <a:buClr>
                <a:srgbClr val="370661"/>
              </a:buClr>
              <a:buSzPts val="1800"/>
              <a:buFont typeface="Open Sans"/>
              <a:buChar char="•"/>
              <a:defRPr b="1">
                <a:solidFill>
                  <a:srgbClr val="370661"/>
                </a:solidFill>
                <a:latin typeface="Open Sans"/>
                <a:ea typeface="Open Sans"/>
                <a:cs typeface="Open Sans"/>
                <a:sym typeface="Open Sans"/>
              </a:defRPr>
            </a:lvl9pPr>
          </a:lstStyle>
          <a:p>
            <a:endParaRPr dirty="0"/>
          </a:p>
        </p:txBody>
      </p:sp>
      <p:pic>
        <p:nvPicPr>
          <p:cNvPr id="10" name="Google Shape;66;p2">
            <a:extLst>
              <a:ext uri="{FF2B5EF4-FFF2-40B4-BE49-F238E27FC236}">
                <a16:creationId xmlns:a16="http://schemas.microsoft.com/office/drawing/2014/main" id="{649A136B-7A2E-2941-AB0D-6CB107691063}"/>
              </a:ext>
            </a:extLst>
          </p:cNvPr>
          <p:cNvPicPr preferRelativeResize="0"/>
          <p:nvPr userDrawn="1"/>
        </p:nvPicPr>
        <p:blipFill rotWithShape="1">
          <a:blip r:embed="rId3" cstate="hqprint">
            <a:alphaModFix/>
            <a:extLst>
              <a:ext uri="{28A0092B-C50C-407E-A947-70E740481C1C}">
                <a14:useLocalDpi xmlns:a14="http://schemas.microsoft.com/office/drawing/2010/main"/>
              </a:ext>
            </a:extLst>
          </a:blip>
          <a:srcRect b="-231"/>
          <a:stretch/>
        </p:blipFill>
        <p:spPr>
          <a:xfrm>
            <a:off x="11603925" y="0"/>
            <a:ext cx="590700" cy="3772950"/>
          </a:xfrm>
          <a:prstGeom prst="rect">
            <a:avLst/>
          </a:prstGeom>
          <a:noFill/>
          <a:ln>
            <a:noFill/>
          </a:ln>
        </p:spPr>
      </p:pic>
      <p:sp>
        <p:nvSpPr>
          <p:cNvPr id="11" name="Google Shape;67;p2">
            <a:extLst>
              <a:ext uri="{FF2B5EF4-FFF2-40B4-BE49-F238E27FC236}">
                <a16:creationId xmlns:a16="http://schemas.microsoft.com/office/drawing/2014/main" id="{43727CB3-AE7C-6D4B-8A6F-2E50425D599C}"/>
              </a:ext>
            </a:extLst>
          </p:cNvPr>
          <p:cNvSpPr/>
          <p:nvPr userDrawn="1"/>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000436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Open Sans"/>
              <a:buNone/>
              <a:defRPr sz="4400" b="0" i="0" u="none" strike="noStrike" cap="none">
                <a:solidFill>
                  <a:schemeClr val="dk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Courier New"/>
              <a:buChar char="o"/>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Courier New"/>
              <a:buChar char="o"/>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5" r:id="rId3"/>
    <p:sldLayoutId id="2147483652"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body" idx="4294967295"/>
          </p:nvPr>
        </p:nvSpPr>
        <p:spPr>
          <a:xfrm>
            <a:off x="699771" y="2286701"/>
            <a:ext cx="5153100" cy="2710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800"/>
              <a:buNone/>
            </a:pPr>
            <a:r>
              <a:rPr lang="en-US" sz="5900" b="1" dirty="0">
                <a:solidFill>
                  <a:srgbClr val="370661"/>
                </a:solidFill>
              </a:rPr>
              <a:t>Welcome to the Course!</a:t>
            </a:r>
            <a:endParaRPr sz="5900" b="1" dirty="0">
              <a:solidFill>
                <a:srgbClr val="370661"/>
              </a:solidFill>
            </a:endParaRPr>
          </a:p>
        </p:txBody>
      </p:sp>
      <p:sp>
        <p:nvSpPr>
          <p:cNvPr id="9" name="Google Shape;75;g92b3bf485b_0_0">
            <a:extLst>
              <a:ext uri="{FF2B5EF4-FFF2-40B4-BE49-F238E27FC236}">
                <a16:creationId xmlns:a16="http://schemas.microsoft.com/office/drawing/2014/main" id="{18444C63-F5B6-D43E-E1D3-54D10D75C6D1}"/>
              </a:ext>
            </a:extLst>
          </p:cNvPr>
          <p:cNvSpPr/>
          <p:nvPr/>
        </p:nvSpPr>
        <p:spPr>
          <a:xfrm>
            <a:off x="5852871" y="708338"/>
            <a:ext cx="5803911" cy="1933330"/>
          </a:xfrm>
          <a:prstGeom prst="wedgeRoundRectCallout">
            <a:avLst>
              <a:gd name="adj1" fmla="val 34699"/>
              <a:gd name="adj2" fmla="val 87477"/>
              <a:gd name="adj3" fmla="val 0"/>
            </a:avLst>
          </a:prstGeom>
          <a:solidFill>
            <a:srgbClr val="FFAE2B"/>
          </a:solidFill>
          <a:ln>
            <a:noFill/>
          </a:ln>
        </p:spPr>
        <p:txBody>
          <a:bodyPr spcFirstLastPara="1" wrap="square" lIns="91425" tIns="91425" rIns="91425" bIns="91425" anchor="ctr" anchorCtr="0">
            <a:noAutofit/>
          </a:bodyPr>
          <a:lstStyle/>
          <a:p>
            <a:pPr algn="ctr">
              <a:buSzPts val="2500"/>
            </a:pPr>
            <a:r>
              <a:rPr lang="en-US" sz="2500" b="1" i="0" u="none" strike="noStrike" cap="none" dirty="0">
                <a:latin typeface="Open Sans"/>
                <a:ea typeface="Open Sans"/>
                <a:cs typeface="Open Sans"/>
                <a:sym typeface="Open Sans"/>
              </a:rPr>
              <a:t>Need a permit for the class? Make sure you’ve requested a permit on the CIS Waitlist. A small final batch will be available tomorrow on a first-come-first-served basis.</a:t>
            </a:r>
            <a:endParaRPr lang="en-US" sz="2500" dirty="0">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2"/>
          <p:cNvSpPr txBox="1">
            <a:spLocks noGrp="1"/>
          </p:cNvSpPr>
          <p:nvPr>
            <p:ph type="body" idx="1"/>
          </p:nvPr>
        </p:nvSpPr>
        <p:spPr>
          <a:xfrm>
            <a:off x="399685" y="962027"/>
            <a:ext cx="6846504" cy="5290492"/>
          </a:xfrm>
          <a:prstGeom prst="rect">
            <a:avLst/>
          </a:prstGeom>
          <a:noFill/>
          <a:ln>
            <a:noFill/>
          </a:ln>
        </p:spPr>
        <p:txBody>
          <a:bodyPr spcFirstLastPara="1" wrap="square" lIns="91425" tIns="45700" rIns="91425" bIns="45700" anchor="t" anchorCtr="0">
            <a:normAutofit/>
          </a:bodyPr>
          <a:lstStyle/>
          <a:p>
            <a:pPr marL="228600" lvl="0" indent="-228600">
              <a:lnSpc>
                <a:spcPct val="140000"/>
              </a:lnSpc>
              <a:spcBef>
                <a:spcPts val="0"/>
              </a:spcBef>
            </a:pPr>
            <a:r>
              <a:rPr lang="en-US" dirty="0"/>
              <a:t>Professor Chris </a:t>
            </a:r>
            <a:r>
              <a:rPr lang="en-US" dirty="0" err="1"/>
              <a:t>Callison</a:t>
            </a:r>
            <a:r>
              <a:rPr lang="en-US" dirty="0"/>
              <a:t>-Burch</a:t>
            </a:r>
          </a:p>
          <a:p>
            <a:pPr marL="685800" lvl="1" indent="-228600">
              <a:lnSpc>
                <a:spcPct val="140000"/>
              </a:lnSpc>
              <a:spcBef>
                <a:spcPts val="0"/>
              </a:spcBef>
            </a:pPr>
            <a:r>
              <a:rPr lang="en-US" dirty="0"/>
              <a:t>My office hours are Mondays</a:t>
            </a:r>
          </a:p>
          <a:p>
            <a:pPr marL="685800" lvl="1" indent="-228600">
              <a:lnSpc>
                <a:spcPct val="140000"/>
              </a:lnSpc>
              <a:spcBef>
                <a:spcPts val="0"/>
              </a:spcBef>
            </a:pPr>
            <a:r>
              <a:rPr lang="en-US" dirty="0"/>
              <a:t>Preferred method of contact: Ed Discussion</a:t>
            </a:r>
          </a:p>
          <a:p>
            <a:r>
              <a:rPr lang="en-US" dirty="0"/>
              <a:t>My Research Focus:</a:t>
            </a:r>
          </a:p>
          <a:p>
            <a:pPr lvl="1"/>
            <a:r>
              <a:rPr lang="en-US" dirty="0"/>
              <a:t>Natural Language Processing</a:t>
            </a:r>
          </a:p>
          <a:p>
            <a:pPr lvl="1"/>
            <a:r>
              <a:rPr lang="en-US" dirty="0"/>
              <a:t>How can we build artificial intelligence that understands human languages? </a:t>
            </a:r>
          </a:p>
          <a:p>
            <a:pPr lvl="1"/>
            <a:r>
              <a:rPr lang="en-US" dirty="0"/>
              <a:t>Can we combine large language models like GPT with classic symbolic AI to perform better reasoning?</a:t>
            </a:r>
          </a:p>
        </p:txBody>
      </p:sp>
      <p:sp>
        <p:nvSpPr>
          <p:cNvPr id="63" name="Google Shape;63;p2"/>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1"/>
              </a:buClr>
              <a:buSzPts val="3200"/>
              <a:buFont typeface="Arial"/>
              <a:buNone/>
            </a:pPr>
            <a:r>
              <a:rPr lang="en-US" sz="3400" b="1" dirty="0">
                <a:solidFill>
                  <a:srgbClr val="370661"/>
                </a:solidFill>
                <a:latin typeface="Open Sans"/>
                <a:ea typeface="Open Sans"/>
                <a:cs typeface="Open Sans"/>
                <a:sym typeface="Open Sans"/>
              </a:rPr>
              <a:t>Welcome to CIS 4210/5210</a:t>
            </a:r>
            <a:endParaRPr sz="3400" b="1" dirty="0">
              <a:solidFill>
                <a:srgbClr val="370661"/>
              </a:solidFill>
              <a:latin typeface="Open Sans"/>
              <a:ea typeface="Open Sans"/>
              <a:cs typeface="Open Sans"/>
              <a:sym typeface="Open Sans"/>
            </a:endParaRPr>
          </a:p>
        </p:txBody>
      </p:sp>
      <p:pic>
        <p:nvPicPr>
          <p:cNvPr id="66" name="Google Shape;66;p2"/>
          <p:cNvPicPr preferRelativeResize="0"/>
          <p:nvPr/>
        </p:nvPicPr>
        <p:blipFill rotWithShape="1">
          <a:blip r:embed="rId3" cstate="hqprint">
            <a:alphaModFix/>
            <a:extLst>
              <a:ext uri="{28A0092B-C50C-407E-A947-70E740481C1C}">
                <a14:useLocalDpi xmlns:a14="http://schemas.microsoft.com/office/drawing/2010/main"/>
              </a:ext>
            </a:extLst>
          </a:blip>
          <a:srcRect b="-231"/>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pic>
        <p:nvPicPr>
          <p:cNvPr id="8" name="Picture 7" descr="A picture containing person, outdoor, person, cellphone&#10;&#10;Description automatically generated">
            <a:extLst>
              <a:ext uri="{FF2B5EF4-FFF2-40B4-BE49-F238E27FC236}">
                <a16:creationId xmlns:a16="http://schemas.microsoft.com/office/drawing/2014/main" id="{AC36B4DA-55A0-8341-9261-34B17CF241F3}"/>
              </a:ext>
            </a:extLst>
          </p:cNvPr>
          <p:cNvPicPr>
            <a:picLocks noChangeAspect="1"/>
          </p:cNvPicPr>
          <p:nvPr/>
        </p:nvPicPr>
        <p:blipFill>
          <a:blip r:embed="rId4"/>
          <a:stretch>
            <a:fillRect/>
          </a:stretch>
        </p:blipFill>
        <p:spPr>
          <a:xfrm>
            <a:off x="7539487" y="0"/>
            <a:ext cx="4652513" cy="6879072"/>
          </a:xfrm>
          <a:prstGeom prst="rect">
            <a:avLst/>
          </a:prstGeom>
        </p:spPr>
      </p:pic>
    </p:spTree>
    <p:extLst>
      <p:ext uri="{BB962C8B-B14F-4D97-AF65-F5344CB8AC3E}">
        <p14:creationId xmlns:p14="http://schemas.microsoft.com/office/powerpoint/2010/main" val="418886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2"/>
          <p:cNvSpPr txBox="1">
            <a:spLocks noGrp="1"/>
          </p:cNvSpPr>
          <p:nvPr>
            <p:ph type="body" idx="1"/>
          </p:nvPr>
        </p:nvSpPr>
        <p:spPr>
          <a:xfrm>
            <a:off x="399683" y="962027"/>
            <a:ext cx="11126009" cy="5290492"/>
          </a:xfrm>
          <a:prstGeom prst="rect">
            <a:avLst/>
          </a:prstGeom>
          <a:noFill/>
          <a:ln>
            <a:noFill/>
          </a:ln>
        </p:spPr>
        <p:txBody>
          <a:bodyPr spcFirstLastPara="1" wrap="square" lIns="91425" tIns="45700" rIns="91425" bIns="45700" anchor="t" anchorCtr="0">
            <a:normAutofit lnSpcReduction="10000"/>
          </a:bodyPr>
          <a:lstStyle/>
          <a:p>
            <a:pPr marL="228600" lvl="0" indent="-228600">
              <a:lnSpc>
                <a:spcPct val="140000"/>
              </a:lnSpc>
              <a:spcBef>
                <a:spcPts val="0"/>
              </a:spcBef>
            </a:pPr>
            <a:r>
              <a:rPr lang="en-US" dirty="0"/>
              <a:t>Canvas contains everything</a:t>
            </a:r>
          </a:p>
          <a:p>
            <a:pPr marL="685800" lvl="1" indent="-228600">
              <a:lnSpc>
                <a:spcPct val="140000"/>
              </a:lnSpc>
              <a:spcBef>
                <a:spcPts val="0"/>
              </a:spcBef>
            </a:pPr>
            <a:r>
              <a:rPr lang="en-US" dirty="0"/>
              <a:t>Syllabus with course policies and homework due dates</a:t>
            </a:r>
          </a:p>
          <a:p>
            <a:pPr marL="685800" lvl="1" indent="-228600">
              <a:lnSpc>
                <a:spcPct val="140000"/>
              </a:lnSpc>
              <a:spcBef>
                <a:spcPts val="0"/>
              </a:spcBef>
            </a:pPr>
            <a:r>
              <a:rPr lang="en-US" dirty="0"/>
              <a:t>Homework assignments</a:t>
            </a:r>
          </a:p>
          <a:p>
            <a:pPr marL="685800" lvl="1" indent="-228600">
              <a:lnSpc>
                <a:spcPct val="140000"/>
              </a:lnSpc>
              <a:spcBef>
                <a:spcPts val="0"/>
              </a:spcBef>
            </a:pPr>
            <a:r>
              <a:rPr lang="en-US" dirty="0"/>
              <a:t>Weekly quizzes</a:t>
            </a:r>
          </a:p>
          <a:p>
            <a:pPr marL="228600" indent="-228600">
              <a:lnSpc>
                <a:spcPct val="140000"/>
              </a:lnSpc>
              <a:spcBef>
                <a:spcPts val="0"/>
              </a:spcBef>
            </a:pPr>
            <a:r>
              <a:rPr lang="en-US" dirty="0"/>
              <a:t>Discussion on Ed Discussion (linked from Canvas)</a:t>
            </a:r>
          </a:p>
          <a:p>
            <a:pPr marL="228600" lvl="0" indent="-228600">
              <a:lnSpc>
                <a:spcPct val="140000"/>
              </a:lnSpc>
              <a:spcBef>
                <a:spcPts val="0"/>
              </a:spcBef>
            </a:pPr>
            <a:r>
              <a:rPr lang="en-US" dirty="0"/>
              <a:t>Homework submission via </a:t>
            </a:r>
            <a:r>
              <a:rPr lang="en-US" dirty="0" err="1"/>
              <a:t>Gradescope</a:t>
            </a:r>
            <a:endParaRPr lang="en-US" dirty="0"/>
          </a:p>
          <a:p>
            <a:pPr marL="228600" indent="-228600">
              <a:lnSpc>
                <a:spcPct val="140000"/>
              </a:lnSpc>
              <a:spcBef>
                <a:spcPts val="0"/>
              </a:spcBef>
            </a:pPr>
            <a:r>
              <a:rPr lang="en-US" dirty="0"/>
              <a:t>Lectures will be recorded using the Panopto system</a:t>
            </a:r>
          </a:p>
          <a:p>
            <a:pPr marL="685800" lvl="1" indent="-228600">
              <a:lnSpc>
                <a:spcPct val="140000"/>
              </a:lnSpc>
              <a:spcBef>
                <a:spcPts val="0"/>
              </a:spcBef>
            </a:pPr>
            <a:r>
              <a:rPr lang="en-US" dirty="0"/>
              <a:t>Video recordings will be posted after lecture</a:t>
            </a:r>
          </a:p>
          <a:p>
            <a:pPr marL="685800" lvl="1" indent="-228600">
              <a:lnSpc>
                <a:spcPct val="140000"/>
              </a:lnSpc>
              <a:spcBef>
                <a:spcPts val="0"/>
              </a:spcBef>
            </a:pPr>
            <a:r>
              <a:rPr lang="en-US" dirty="0"/>
              <a:t>Pre-recorded videos available now</a:t>
            </a:r>
          </a:p>
          <a:p>
            <a:pPr marL="228600" lvl="0" indent="-228600">
              <a:lnSpc>
                <a:spcPct val="140000"/>
              </a:lnSpc>
              <a:spcBef>
                <a:spcPts val="0"/>
              </a:spcBef>
            </a:pPr>
            <a:r>
              <a:rPr lang="en-US" dirty="0"/>
              <a:t>Prerequisites:</a:t>
            </a:r>
          </a:p>
          <a:p>
            <a:pPr marL="685800" lvl="1" indent="-228600">
              <a:lnSpc>
                <a:spcPct val="140000"/>
              </a:lnSpc>
              <a:spcBef>
                <a:spcPts val="0"/>
              </a:spcBef>
            </a:pPr>
            <a:r>
              <a:rPr lang="en-US" dirty="0"/>
              <a:t>Good knowledge of programming, data structures</a:t>
            </a:r>
          </a:p>
          <a:p>
            <a:pPr marL="685800" lvl="1" indent="-228600">
              <a:lnSpc>
                <a:spcPct val="140000"/>
              </a:lnSpc>
              <a:spcBef>
                <a:spcPts val="0"/>
              </a:spcBef>
            </a:pPr>
            <a:r>
              <a:rPr lang="en-US" dirty="0"/>
              <a:t>Strong Python skills (we provide some optional lecture videos for Python review)</a:t>
            </a:r>
          </a:p>
          <a:p>
            <a:pPr marL="685800" lvl="1" indent="-228600">
              <a:lnSpc>
                <a:spcPct val="140000"/>
              </a:lnSpc>
              <a:spcBef>
                <a:spcPts val="0"/>
              </a:spcBef>
            </a:pPr>
            <a:r>
              <a:rPr lang="en-US" dirty="0"/>
              <a:t>Introductory probability and statistics, and linear algebra will be </a:t>
            </a:r>
            <a:r>
              <a:rPr lang="en-US" i="1" dirty="0"/>
              <a:t>very useful</a:t>
            </a:r>
          </a:p>
        </p:txBody>
      </p:sp>
      <p:sp>
        <p:nvSpPr>
          <p:cNvPr id="63" name="Google Shape;63;p2"/>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1"/>
              </a:buClr>
              <a:buSzPts val="3200"/>
              <a:buFont typeface="Arial"/>
              <a:buNone/>
            </a:pPr>
            <a:r>
              <a:rPr lang="en-US" sz="3400" b="1" dirty="0">
                <a:solidFill>
                  <a:srgbClr val="370661"/>
                </a:solidFill>
                <a:latin typeface="Open Sans"/>
                <a:ea typeface="Open Sans"/>
                <a:cs typeface="Open Sans"/>
                <a:sym typeface="Open Sans"/>
              </a:rPr>
              <a:t>Welcome to CIS 4210/5210</a:t>
            </a:r>
            <a:endParaRPr sz="3400" b="1" dirty="0">
              <a:solidFill>
                <a:srgbClr val="370661"/>
              </a:solidFill>
              <a:latin typeface="Open Sans"/>
              <a:ea typeface="Open Sans"/>
              <a:cs typeface="Open Sans"/>
              <a:sym typeface="Open Sans"/>
            </a:endParaRPr>
          </a:p>
        </p:txBody>
      </p:sp>
      <p:pic>
        <p:nvPicPr>
          <p:cNvPr id="66" name="Google Shape;66;p2"/>
          <p:cNvPicPr preferRelativeResize="0"/>
          <p:nvPr/>
        </p:nvPicPr>
        <p:blipFill rotWithShape="1">
          <a:blip r:embed="rId3" cstate="hqprint">
            <a:alphaModFix/>
            <a:extLst>
              <a:ext uri="{28A0092B-C50C-407E-A947-70E740481C1C}">
                <a14:useLocalDpi xmlns:a14="http://schemas.microsoft.com/office/drawing/2010/main"/>
              </a:ext>
            </a:extLst>
          </a:blip>
          <a:srcRect b="-231"/>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418290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48AFC3-FE82-EE4E-A547-3C31521850C4}"/>
              </a:ext>
            </a:extLst>
          </p:cNvPr>
          <p:cNvSpPr>
            <a:spLocks noGrp="1"/>
          </p:cNvSpPr>
          <p:nvPr>
            <p:ph type="body" idx="1"/>
          </p:nvPr>
        </p:nvSpPr>
        <p:spPr>
          <a:xfrm>
            <a:off x="399684" y="1416050"/>
            <a:ext cx="4823751" cy="5130798"/>
          </a:xfrm>
        </p:spPr>
        <p:txBody>
          <a:bodyPr>
            <a:normAutofit/>
          </a:bodyPr>
          <a:lstStyle/>
          <a:p>
            <a:pPr marL="101600" indent="0">
              <a:buNone/>
            </a:pPr>
            <a:r>
              <a:rPr lang="en-US" dirty="0"/>
              <a:t>Stuart Russell and Peter </a:t>
            </a:r>
            <a:r>
              <a:rPr lang="en-US" dirty="0" err="1"/>
              <a:t>Norvig</a:t>
            </a:r>
            <a:r>
              <a:rPr lang="en-US" dirty="0"/>
              <a:t> </a:t>
            </a:r>
            <a:r>
              <a:rPr lang="en-US" b="1" dirty="0"/>
              <a:t>Artificial Intelligence: A Modern Approach </a:t>
            </a:r>
            <a:r>
              <a:rPr lang="en-US" dirty="0"/>
              <a:t>Pearson Series in Artificial Intelligence, 2020, </a:t>
            </a:r>
            <a:r>
              <a:rPr lang="en-US" b="1" dirty="0"/>
              <a:t>Fourth Edition</a:t>
            </a:r>
          </a:p>
          <a:p>
            <a:pPr marL="101600" indent="0">
              <a:buNone/>
            </a:pPr>
            <a:r>
              <a:rPr lang="en-US" dirty="0"/>
              <a:t>The textbook is 1000 pages long and covers core ideas that were developed as early as the 1950s.</a:t>
            </a:r>
          </a:p>
          <a:p>
            <a:pPr marL="101600" indent="0">
              <a:buNone/>
            </a:pPr>
            <a:r>
              <a:rPr lang="en-US" dirty="0"/>
              <a:t>This is a brand-new edition of the classic textbook which adds sections on deep learning, natural language processing, causality, and fairness in AI.</a:t>
            </a:r>
          </a:p>
          <a:p>
            <a:pPr marL="101600" indent="0">
              <a:buNone/>
            </a:pPr>
            <a:r>
              <a:rPr lang="en-US" dirty="0"/>
              <a:t>You can rent a digital copy from the Penn bookstore for $40.</a:t>
            </a:r>
          </a:p>
        </p:txBody>
      </p:sp>
      <p:sp>
        <p:nvSpPr>
          <p:cNvPr id="3" name="Text Placeholder 2">
            <a:extLst>
              <a:ext uri="{FF2B5EF4-FFF2-40B4-BE49-F238E27FC236}">
                <a16:creationId xmlns:a16="http://schemas.microsoft.com/office/drawing/2014/main" id="{A4908A78-BB33-D740-A1A0-FF42B851C1E9}"/>
              </a:ext>
            </a:extLst>
          </p:cNvPr>
          <p:cNvSpPr>
            <a:spLocks noGrp="1"/>
          </p:cNvSpPr>
          <p:nvPr>
            <p:ph type="body" idx="2"/>
          </p:nvPr>
        </p:nvSpPr>
        <p:spPr/>
        <p:txBody>
          <a:bodyPr>
            <a:normAutofit lnSpcReduction="10000"/>
          </a:bodyPr>
          <a:lstStyle/>
          <a:p>
            <a:r>
              <a:rPr lang="en-US" dirty="0"/>
              <a:t>Course Textbook</a:t>
            </a:r>
          </a:p>
          <a:p>
            <a:endParaRPr lang="en-US" dirty="0"/>
          </a:p>
        </p:txBody>
      </p:sp>
      <p:pic>
        <p:nvPicPr>
          <p:cNvPr id="1028" name="Picture 4" descr="Russell &amp; Norvig, Artificial Intelligence: A Modern Approach, 4th Edition |  Pearson">
            <a:extLst>
              <a:ext uri="{FF2B5EF4-FFF2-40B4-BE49-F238E27FC236}">
                <a16:creationId xmlns:a16="http://schemas.microsoft.com/office/drawing/2014/main" id="{450754BC-1106-F94D-ACE2-ABF9F8A4E7B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770992" y="0"/>
            <a:ext cx="54181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60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603D709-0404-CD43-BBA2-D6AF59CAD41D}"/>
              </a:ext>
            </a:extLst>
          </p:cNvPr>
          <p:cNvSpPr>
            <a:spLocks noGrp="1"/>
          </p:cNvSpPr>
          <p:nvPr>
            <p:ph type="body" idx="1"/>
          </p:nvPr>
        </p:nvSpPr>
        <p:spPr/>
        <p:txBody>
          <a:bodyPr>
            <a:normAutofit lnSpcReduction="10000"/>
          </a:bodyPr>
          <a:lstStyle/>
          <a:p>
            <a:r>
              <a:rPr lang="en-US" dirty="0"/>
              <a:t>Grading:</a:t>
            </a:r>
          </a:p>
          <a:p>
            <a:pPr lvl="1"/>
            <a:r>
              <a:rPr lang="en-US" dirty="0"/>
              <a:t>60% for homework assignments </a:t>
            </a:r>
          </a:p>
          <a:p>
            <a:pPr lvl="1"/>
            <a:r>
              <a:rPr lang="en-US" dirty="0"/>
              <a:t>10% for weekly quizzes</a:t>
            </a:r>
          </a:p>
          <a:p>
            <a:pPr lvl="1"/>
            <a:r>
              <a:rPr lang="en-US" dirty="0"/>
              <a:t>15% each for midterm 1 and 2 </a:t>
            </a:r>
          </a:p>
          <a:p>
            <a:pPr lvl="1"/>
            <a:r>
              <a:rPr lang="en-US" dirty="0"/>
              <a:t>Up to 3% for optional Extra Credit Projects</a:t>
            </a:r>
          </a:p>
          <a:p>
            <a:r>
              <a:rPr lang="en-US" dirty="0"/>
              <a:t>Homework:</a:t>
            </a:r>
          </a:p>
          <a:p>
            <a:pPr lvl="1"/>
            <a:r>
              <a:rPr lang="en-US" dirty="0"/>
              <a:t>There is roughly </a:t>
            </a:r>
            <a:r>
              <a:rPr lang="en-US" b="1" dirty="0"/>
              <a:t>one homework assignment per week</a:t>
            </a:r>
            <a:r>
              <a:rPr lang="en-US" dirty="0"/>
              <a:t>, aside from weeks with exams. Students enrolled in CIS 4210 may skip one HW assignment, or they may discard their lowest scoring HW assignment. Students enrolled in CIS 5210 must complete all HW assignments and cannot discard their lowest scoring assignment.</a:t>
            </a:r>
          </a:p>
          <a:p>
            <a:pPr lvl="1"/>
            <a:r>
              <a:rPr lang="en-US" dirty="0"/>
              <a:t>Homework will be due at 11:59pm Eastern on specified dates (usually </a:t>
            </a:r>
            <a:r>
              <a:rPr lang="en-US" b="1" dirty="0"/>
              <a:t>Mondays</a:t>
            </a:r>
            <a:r>
              <a:rPr lang="en-US" dirty="0"/>
              <a:t>). </a:t>
            </a:r>
          </a:p>
          <a:p>
            <a:pPr lvl="1"/>
            <a:r>
              <a:rPr lang="en-US" dirty="0"/>
              <a:t>You may submit an extension request for HWs via Canvas.  You must do so at least 24 hours in advance in order to have it approved. </a:t>
            </a:r>
          </a:p>
          <a:p>
            <a:pPr lvl="1"/>
            <a:r>
              <a:rPr lang="en-US" dirty="0"/>
              <a:t>If you observe religious holidays in the Fall, please request your extensions now.</a:t>
            </a:r>
          </a:p>
        </p:txBody>
      </p:sp>
      <p:sp>
        <p:nvSpPr>
          <p:cNvPr id="6" name="Text Placeholder 5">
            <a:extLst>
              <a:ext uri="{FF2B5EF4-FFF2-40B4-BE49-F238E27FC236}">
                <a16:creationId xmlns:a16="http://schemas.microsoft.com/office/drawing/2014/main" id="{81EC89B8-221D-AC4F-93DD-44805392D79F}"/>
              </a:ext>
            </a:extLst>
          </p:cNvPr>
          <p:cNvSpPr>
            <a:spLocks noGrp="1"/>
          </p:cNvSpPr>
          <p:nvPr>
            <p:ph type="body" idx="2"/>
          </p:nvPr>
        </p:nvSpPr>
        <p:spPr/>
        <p:txBody>
          <a:bodyPr>
            <a:normAutofit lnSpcReduction="10000"/>
          </a:bodyPr>
          <a:lstStyle/>
          <a:p>
            <a:r>
              <a:rPr lang="en-US" dirty="0"/>
              <a:t>Grading and Homework</a:t>
            </a:r>
          </a:p>
        </p:txBody>
      </p:sp>
    </p:spTree>
    <p:extLst>
      <p:ext uri="{BB962C8B-B14F-4D97-AF65-F5344CB8AC3E}">
        <p14:creationId xmlns:p14="http://schemas.microsoft.com/office/powerpoint/2010/main" val="205688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body" idx="2"/>
          </p:nvPr>
        </p:nvSpPr>
        <p:spPr>
          <a:xfrm>
            <a:off x="399673" y="486177"/>
            <a:ext cx="10555200" cy="651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1"/>
              </a:buClr>
              <a:buSzPts val="3200"/>
              <a:buFont typeface="Arial"/>
              <a:buNone/>
            </a:pPr>
            <a:r>
              <a:rPr lang="en-US" sz="3400" b="1" dirty="0">
                <a:solidFill>
                  <a:srgbClr val="370661"/>
                </a:solidFill>
                <a:latin typeface="Open Sans"/>
                <a:ea typeface="Open Sans"/>
                <a:cs typeface="Open Sans"/>
                <a:sym typeface="Open Sans"/>
              </a:rPr>
              <a:t>Collaboration Policy</a:t>
            </a:r>
            <a:endParaRPr sz="3400" b="1" dirty="0">
              <a:solidFill>
                <a:srgbClr val="370661"/>
              </a:solidFill>
              <a:latin typeface="Open Sans"/>
              <a:ea typeface="Open Sans"/>
              <a:cs typeface="Open Sans"/>
              <a:sym typeface="Open Sans"/>
            </a:endParaRPr>
          </a:p>
        </p:txBody>
      </p:sp>
      <p:sp>
        <p:nvSpPr>
          <p:cNvPr id="64" name="Google Shape;64;p2"/>
          <p:cNvSpPr txBox="1">
            <a:spLocks noGrp="1"/>
          </p:cNvSpPr>
          <p:nvPr>
            <p:ph type="body" idx="1"/>
          </p:nvPr>
        </p:nvSpPr>
        <p:spPr>
          <a:xfrm>
            <a:off x="399674" y="1299625"/>
            <a:ext cx="6877991" cy="4934920"/>
          </a:xfrm>
          <a:prstGeom prst="rect">
            <a:avLst/>
          </a:prstGeom>
          <a:noFill/>
          <a:ln>
            <a:noFill/>
          </a:ln>
        </p:spPr>
        <p:txBody>
          <a:bodyPr spcFirstLastPara="1" wrap="square" lIns="91425" tIns="45700" rIns="91425" bIns="45700" anchor="t" anchorCtr="0">
            <a:normAutofit fontScale="92500" lnSpcReduction="20000"/>
          </a:bodyPr>
          <a:lstStyle/>
          <a:p>
            <a:pPr marL="0" lvl="0" indent="0">
              <a:lnSpc>
                <a:spcPct val="140000"/>
              </a:lnSpc>
              <a:spcBef>
                <a:spcPts val="0"/>
              </a:spcBef>
              <a:buNone/>
            </a:pPr>
            <a:r>
              <a:rPr lang="en-US" dirty="0"/>
              <a:t>Unless otherwise noted, </a:t>
            </a:r>
            <a:r>
              <a:rPr lang="en-US" b="1" dirty="0"/>
              <a:t>you are not allowed to work in groups </a:t>
            </a:r>
            <a:r>
              <a:rPr lang="en-US" dirty="0"/>
              <a:t>on the homework assignments. You can discuss homework problems with others (you must explicitly list who you discussed problems with on each homework submission), but </a:t>
            </a:r>
            <a:r>
              <a:rPr lang="en-US" b="1" dirty="0"/>
              <a:t>all code must be your own independent work</a:t>
            </a:r>
            <a:r>
              <a:rPr lang="en-US" dirty="0"/>
              <a:t>. You are not allowed to upload your code to publicly accessible places (like public </a:t>
            </a:r>
            <a:r>
              <a:rPr lang="en-US" dirty="0" err="1"/>
              <a:t>github</a:t>
            </a:r>
            <a:r>
              <a:rPr lang="en-US" dirty="0"/>
              <a:t> repositories), and you are not allowed to access anyone else’s code. If you discover someone else’s code online, please report it to the course staff via a private note on the discussion forum.</a:t>
            </a:r>
          </a:p>
          <a:p>
            <a:pPr marL="0" lvl="0" indent="0">
              <a:lnSpc>
                <a:spcPct val="140000"/>
              </a:lnSpc>
              <a:spcBef>
                <a:spcPts val="0"/>
              </a:spcBef>
              <a:buNone/>
            </a:pPr>
            <a:r>
              <a:rPr lang="en-US" dirty="0"/>
              <a:t>All code will be run through a plagiarism check.  Suspicions of plagiarism will be adjudicated by the Office of Student Conduct. </a:t>
            </a:r>
          </a:p>
        </p:txBody>
      </p:sp>
      <p:sp>
        <p:nvSpPr>
          <p:cNvPr id="65" name="Google Shape;65;p2"/>
          <p:cNvSpPr txBox="1"/>
          <p:nvPr/>
        </p:nvSpPr>
        <p:spPr>
          <a:xfrm>
            <a:off x="10949275" y="6478075"/>
            <a:ext cx="2259300" cy="135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Open Sans SemiBold"/>
                <a:ea typeface="Open Sans SemiBold"/>
                <a:cs typeface="Open Sans SemiBold"/>
                <a:sym typeface="Open Sans SemiBold"/>
              </a:rPr>
              <a:t>CIS 5XX  |  2</a:t>
            </a:r>
            <a:endParaRPr sz="1400" b="0" i="0" u="none" strike="noStrike" cap="none">
              <a:solidFill>
                <a:srgbClr val="FFFFFF"/>
              </a:solidFill>
              <a:latin typeface="Open Sans SemiBold"/>
              <a:ea typeface="Open Sans SemiBold"/>
              <a:cs typeface="Open Sans SemiBold"/>
              <a:sym typeface="Open Sans SemiBold"/>
            </a:endParaRPr>
          </a:p>
        </p:txBody>
      </p:sp>
      <p:pic>
        <p:nvPicPr>
          <p:cNvPr id="66" name="Google Shape;66;p2"/>
          <p:cNvPicPr preferRelativeResize="0"/>
          <p:nvPr/>
        </p:nvPicPr>
        <p:blipFill rotWithShape="1">
          <a:blip r:embed="rId3" cstate="hqprint">
            <a:alphaModFix/>
            <a:extLst>
              <a:ext uri="{28A0092B-C50C-407E-A947-70E740481C1C}">
                <a14:useLocalDpi xmlns:a14="http://schemas.microsoft.com/office/drawing/2010/main"/>
              </a:ext>
            </a:extLst>
          </a:blip>
          <a:srcRect b="-231"/>
          <a:stretch/>
        </p:blipFill>
        <p:spPr>
          <a:xfrm>
            <a:off x="11603925" y="0"/>
            <a:ext cx="590700" cy="3772950"/>
          </a:xfrm>
          <a:prstGeom prst="rect">
            <a:avLst/>
          </a:prstGeom>
          <a:noFill/>
          <a:ln>
            <a:noFill/>
          </a:ln>
        </p:spPr>
      </p:pic>
      <p:sp>
        <p:nvSpPr>
          <p:cNvPr id="67" name="Google Shape;67;p2"/>
          <p:cNvSpPr/>
          <p:nvPr/>
        </p:nvSpPr>
        <p:spPr>
          <a:xfrm>
            <a:off x="11603919" y="3696759"/>
            <a:ext cx="590700" cy="202800"/>
          </a:xfrm>
          <a:prstGeom prst="rect">
            <a:avLst/>
          </a:prstGeom>
          <a:solidFill>
            <a:srgbClr val="37066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 name="Google Shape;84;g92b3bf485b_0_0">
            <a:extLst>
              <a:ext uri="{FF2B5EF4-FFF2-40B4-BE49-F238E27FC236}">
                <a16:creationId xmlns:a16="http://schemas.microsoft.com/office/drawing/2014/main" id="{2AD3C667-2973-4D4A-BDC7-C61446DBE9C0}"/>
              </a:ext>
            </a:extLst>
          </p:cNvPr>
          <p:cNvSpPr/>
          <p:nvPr/>
        </p:nvSpPr>
        <p:spPr>
          <a:xfrm>
            <a:off x="7852512" y="4336481"/>
            <a:ext cx="3751407" cy="1359599"/>
          </a:xfrm>
          <a:prstGeom prst="wedgeRoundRectCallout">
            <a:avLst>
              <a:gd name="adj1" fmla="val -67081"/>
              <a:gd name="adj2" fmla="val -25266"/>
              <a:gd name="adj3" fmla="val 0"/>
            </a:avLst>
          </a:prstGeom>
          <a:solidFill>
            <a:srgbClr val="7EDCF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1" i="0" u="none" strike="noStrike" cap="none" dirty="0">
                <a:latin typeface="Open Sans"/>
                <a:ea typeface="Open Sans"/>
                <a:cs typeface="Open Sans"/>
                <a:sym typeface="Open Sans"/>
              </a:rPr>
              <a:t>Last semester, I found someone selling assignment solutions</a:t>
            </a:r>
            <a:endParaRPr sz="2500" b="1" i="0" u="none" strike="noStrike" cap="none" dirty="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1A1E18-E531-D10A-8C78-237C239AC4FA}"/>
              </a:ext>
            </a:extLst>
          </p:cNvPr>
          <p:cNvSpPr>
            <a:spLocks noGrp="1"/>
          </p:cNvSpPr>
          <p:nvPr>
            <p:ph type="body" idx="2"/>
          </p:nvPr>
        </p:nvSpPr>
        <p:spPr/>
        <p:txBody>
          <a:bodyPr/>
          <a:lstStyle/>
          <a:p>
            <a:r>
              <a:rPr lang="en-US" dirty="0"/>
              <a:t>Masking Policy: Masks Are Required in Lecture</a:t>
            </a:r>
          </a:p>
        </p:txBody>
      </p:sp>
      <p:sp>
        <p:nvSpPr>
          <p:cNvPr id="12" name="TextBox 11">
            <a:extLst>
              <a:ext uri="{FF2B5EF4-FFF2-40B4-BE49-F238E27FC236}">
                <a16:creationId xmlns:a16="http://schemas.microsoft.com/office/drawing/2014/main" id="{6901905B-0B39-E39A-469B-417FA7EBD1EB}"/>
              </a:ext>
            </a:extLst>
          </p:cNvPr>
          <p:cNvSpPr txBox="1"/>
          <p:nvPr/>
        </p:nvSpPr>
        <p:spPr>
          <a:xfrm>
            <a:off x="394073" y="1402439"/>
            <a:ext cx="6523074" cy="4616648"/>
          </a:xfrm>
          <a:prstGeom prst="rect">
            <a:avLst/>
          </a:prstGeom>
          <a:noFill/>
        </p:spPr>
        <p:txBody>
          <a:bodyPr wrap="square">
            <a:spAutoFit/>
          </a:bodyPr>
          <a:lstStyle/>
          <a:p>
            <a:pPr marL="0" indent="0">
              <a:buSzPts val="1100"/>
              <a:buNone/>
            </a:pPr>
            <a:r>
              <a:rPr lang="en-US" sz="1400" b="1" dirty="0"/>
              <a:t>Title: Eulogy For Karen</a:t>
            </a:r>
          </a:p>
          <a:p>
            <a:pPr marL="0" indent="0">
              <a:buNone/>
            </a:pPr>
            <a:endParaRPr lang="en-US" sz="1400" dirty="0"/>
          </a:p>
          <a:p>
            <a:pPr marL="0" indent="0">
              <a:buNone/>
            </a:pPr>
            <a:r>
              <a:rPr lang="en-US" sz="1400" b="1" dirty="0"/>
              <a:t>Poem:</a:t>
            </a:r>
            <a:endParaRPr lang="en-US" sz="1400" dirty="0"/>
          </a:p>
          <a:p>
            <a:pPr marL="0" indent="0">
              <a:buSzPts val="1100"/>
              <a:buNone/>
            </a:pPr>
            <a:r>
              <a:rPr lang="en-US" sz="1400" dirty="0"/>
              <a:t>In the year of the great plague</a:t>
            </a:r>
          </a:p>
          <a:p>
            <a:pPr marL="0" indent="0">
              <a:buSzPts val="1100"/>
              <a:buNone/>
            </a:pPr>
            <a:r>
              <a:rPr lang="en-US" sz="1400" dirty="0"/>
              <a:t>the people looked for a sign</a:t>
            </a:r>
          </a:p>
          <a:p>
            <a:pPr marL="0" indent="0">
              <a:buSzPts val="1100"/>
              <a:buNone/>
            </a:pPr>
            <a:r>
              <a:rPr lang="en-US" sz="1400" dirty="0"/>
              <a:t>and the gods sent them a dove</a:t>
            </a:r>
          </a:p>
          <a:p>
            <a:pPr marL="0" indent="0">
              <a:buSzPts val="1100"/>
              <a:buNone/>
            </a:pPr>
            <a:r>
              <a:rPr lang="en-US" sz="1400" dirty="0"/>
              <a:t>who became ill and flew away</a:t>
            </a:r>
          </a:p>
          <a:p>
            <a:pPr marL="0" indent="0">
              <a:buSzPts val="1100"/>
              <a:buNone/>
            </a:pPr>
            <a:r>
              <a:rPr lang="en-US" sz="1400" dirty="0"/>
              <a:t>disappearing from sight.</a:t>
            </a:r>
          </a:p>
          <a:p>
            <a:pPr marL="0" indent="0">
              <a:buSzPts val="1100"/>
              <a:buNone/>
            </a:pPr>
            <a:r>
              <a:rPr lang="en-US" sz="1400" dirty="0"/>
              <a:t>And so they began to die</a:t>
            </a:r>
          </a:p>
          <a:p>
            <a:pPr marL="0" indent="0">
              <a:buSzPts val="1100"/>
              <a:buNone/>
            </a:pPr>
            <a:r>
              <a:rPr lang="en-US" sz="1400" dirty="0"/>
              <a:t>by the thousands day by day.</a:t>
            </a:r>
          </a:p>
          <a:p>
            <a:pPr marL="0" indent="0">
              <a:buSzPts val="1100"/>
              <a:buNone/>
            </a:pPr>
            <a:endParaRPr lang="en-US" sz="1400" dirty="0"/>
          </a:p>
          <a:p>
            <a:pPr marL="0" indent="0">
              <a:buSzPts val="1100"/>
              <a:buNone/>
            </a:pPr>
            <a:r>
              <a:rPr lang="en-US" sz="1400" dirty="0"/>
              <a:t>On Memorial Day, I am thinking of Karen,</a:t>
            </a:r>
          </a:p>
          <a:p>
            <a:pPr marL="0" indent="0">
              <a:buSzPts val="1100"/>
              <a:buNone/>
            </a:pPr>
            <a:r>
              <a:rPr lang="en-US" sz="1400" dirty="0"/>
              <a:t>who died at the age of seventy-five,</a:t>
            </a:r>
          </a:p>
          <a:p>
            <a:pPr marL="0" indent="0">
              <a:buSzPts val="1100"/>
              <a:buNone/>
            </a:pPr>
            <a:r>
              <a:rPr lang="en-US" sz="1400" dirty="0"/>
              <a:t>four months ago today.</a:t>
            </a:r>
          </a:p>
          <a:p>
            <a:pPr marL="0" indent="0">
              <a:buSzPts val="1100"/>
              <a:buNone/>
            </a:pPr>
            <a:endParaRPr lang="en-US" sz="1400" dirty="0"/>
          </a:p>
          <a:p>
            <a:pPr marL="0" indent="0">
              <a:buSzPts val="1100"/>
              <a:buNone/>
            </a:pPr>
            <a:r>
              <a:rPr lang="en-US" sz="1400" dirty="0"/>
              <a:t>It was the peak of the plague,</a:t>
            </a:r>
          </a:p>
          <a:p>
            <a:pPr marL="0" indent="0">
              <a:buSzPts val="1100"/>
              <a:buNone/>
            </a:pPr>
            <a:r>
              <a:rPr lang="en-US" sz="1400" dirty="0"/>
              <a:t>and she was sick with it</a:t>
            </a:r>
          </a:p>
          <a:p>
            <a:pPr marL="0" indent="0">
              <a:buSzPts val="1100"/>
              <a:buNone/>
            </a:pPr>
            <a:r>
              <a:rPr lang="en-US" sz="1400" dirty="0"/>
              <a:t>and died alone in her apartment</a:t>
            </a:r>
          </a:p>
          <a:p>
            <a:pPr marL="0" indent="0">
              <a:buSzPts val="1100"/>
              <a:buNone/>
            </a:pPr>
            <a:r>
              <a:rPr lang="en-US" sz="1400" dirty="0"/>
              <a:t>without ever having seen a doctor</a:t>
            </a:r>
          </a:p>
          <a:p>
            <a:pPr marL="0" indent="0">
              <a:buSzPts val="1100"/>
              <a:buNone/>
            </a:pPr>
            <a:r>
              <a:rPr lang="en-US" sz="1400" dirty="0"/>
              <a:t>or even known for sure that she was ill.</a:t>
            </a:r>
          </a:p>
          <a:p>
            <a:pPr marL="0" indent="0">
              <a:spcAft>
                <a:spcPts val="2133"/>
              </a:spcAft>
              <a:buNone/>
            </a:pPr>
            <a:endParaRPr lang="en-US" sz="1400" dirty="0"/>
          </a:p>
        </p:txBody>
      </p:sp>
      <p:sp>
        <p:nvSpPr>
          <p:cNvPr id="15" name="TextBox 14">
            <a:extLst>
              <a:ext uri="{FF2B5EF4-FFF2-40B4-BE49-F238E27FC236}">
                <a16:creationId xmlns:a16="http://schemas.microsoft.com/office/drawing/2014/main" id="{0EA26916-2668-02F9-82C0-B4B5ED5DCCB6}"/>
              </a:ext>
            </a:extLst>
          </p:cNvPr>
          <p:cNvSpPr txBox="1"/>
          <p:nvPr/>
        </p:nvSpPr>
        <p:spPr>
          <a:xfrm>
            <a:off x="4225338" y="1402439"/>
            <a:ext cx="6523074" cy="4185761"/>
          </a:xfrm>
          <a:prstGeom prst="rect">
            <a:avLst/>
          </a:prstGeom>
          <a:noFill/>
        </p:spPr>
        <p:txBody>
          <a:bodyPr wrap="square">
            <a:spAutoFit/>
          </a:bodyPr>
          <a:lstStyle/>
          <a:p>
            <a:pPr marL="0" indent="0">
              <a:buNone/>
            </a:pPr>
            <a:endParaRPr lang="en-US" dirty="0"/>
          </a:p>
          <a:p>
            <a:pPr marL="0" indent="0">
              <a:buNone/>
            </a:pPr>
            <a:endParaRPr lang="en-US" dirty="0"/>
          </a:p>
          <a:p>
            <a:pPr marL="0" indent="0">
              <a:buNone/>
            </a:pPr>
            <a:br>
              <a:rPr lang="en-US" dirty="0"/>
            </a:br>
            <a:r>
              <a:rPr lang="en-US" dirty="0"/>
              <a:t>It was her father who had taken her</a:t>
            </a:r>
          </a:p>
          <a:p>
            <a:pPr marL="0" indent="0">
              <a:buNone/>
            </a:pPr>
            <a:r>
              <a:rPr lang="en-US" dirty="0"/>
              <a:t>when she was a girl to Assateague</a:t>
            </a:r>
          </a:p>
          <a:p>
            <a:pPr marL="0" indent="0">
              <a:buNone/>
            </a:pPr>
            <a:r>
              <a:rPr lang="en-US" dirty="0"/>
              <a:t>to see the ocean for the first time.</a:t>
            </a:r>
            <a:br>
              <a:rPr lang="en-US" dirty="0"/>
            </a:br>
            <a:endParaRPr lang="en-US" dirty="0"/>
          </a:p>
          <a:p>
            <a:pPr marL="0" indent="0">
              <a:buNone/>
            </a:pPr>
            <a:r>
              <a:rPr lang="en-US" dirty="0"/>
              <a:t>She saw it coming,</a:t>
            </a:r>
          </a:p>
          <a:p>
            <a:pPr marL="0" indent="0">
              <a:buNone/>
            </a:pPr>
            <a:r>
              <a:rPr lang="en-US" dirty="0"/>
              <a:t>she told me,</a:t>
            </a:r>
          </a:p>
          <a:p>
            <a:pPr marL="0" indent="0">
              <a:buNone/>
            </a:pPr>
            <a:r>
              <a:rPr lang="en-US" dirty="0"/>
              <a:t>she saw it coming,</a:t>
            </a:r>
          </a:p>
          <a:p>
            <a:pPr marL="0" indent="0">
              <a:buNone/>
            </a:pPr>
            <a:r>
              <a:rPr lang="en-US" dirty="0"/>
              <a:t>and I said that I saw it coming too</a:t>
            </a:r>
          </a:p>
          <a:p>
            <a:pPr marL="0" indent="0">
              <a:buNone/>
            </a:pPr>
            <a:r>
              <a:rPr lang="en-US" dirty="0"/>
              <a:t>and that there was nothing to be done.</a:t>
            </a:r>
          </a:p>
          <a:p>
            <a:pPr marL="0" indent="0">
              <a:buNone/>
            </a:pPr>
            <a:endParaRPr lang="en-US" dirty="0"/>
          </a:p>
          <a:p>
            <a:pPr marL="0" indent="0">
              <a:buNone/>
            </a:pPr>
            <a:r>
              <a:rPr lang="en-US" dirty="0"/>
              <a:t>And so she died, a victim of the gods,</a:t>
            </a:r>
          </a:p>
          <a:p>
            <a:pPr marL="0" indent="0">
              <a:buNone/>
            </a:pPr>
            <a:r>
              <a:rPr lang="en-US" dirty="0"/>
              <a:t>as the dove had done before her,</a:t>
            </a:r>
          </a:p>
          <a:p>
            <a:pPr marL="0" indent="0">
              <a:buNone/>
            </a:pPr>
            <a:r>
              <a:rPr lang="en-US" dirty="0"/>
              <a:t>flying away, disappearing from sight,</a:t>
            </a:r>
          </a:p>
          <a:p>
            <a:pPr marL="0" indent="0">
              <a:buNone/>
            </a:pPr>
            <a:r>
              <a:rPr lang="en-US" dirty="0"/>
              <a:t>the first of many.</a:t>
            </a:r>
          </a:p>
          <a:p>
            <a:pPr marL="0" indent="0">
              <a:buNone/>
            </a:pPr>
            <a:endParaRPr lang="en-US" dirty="0"/>
          </a:p>
          <a:p>
            <a:pPr marL="0" indent="0">
              <a:buNone/>
            </a:pPr>
            <a:endParaRPr lang="en-US" dirty="0"/>
          </a:p>
        </p:txBody>
      </p:sp>
      <p:pic>
        <p:nvPicPr>
          <p:cNvPr id="16" name="Google Shape;96;p20">
            <a:extLst>
              <a:ext uri="{FF2B5EF4-FFF2-40B4-BE49-F238E27FC236}">
                <a16:creationId xmlns:a16="http://schemas.microsoft.com/office/drawing/2014/main" id="{149DC8D5-73BB-C3D1-2117-91067C0AF426}"/>
              </a:ext>
            </a:extLst>
          </p:cNvPr>
          <p:cNvPicPr preferRelativeResize="0"/>
          <p:nvPr/>
        </p:nvPicPr>
        <p:blipFill>
          <a:blip r:embed="rId2">
            <a:alphaModFix/>
          </a:blip>
          <a:stretch>
            <a:fillRect/>
          </a:stretch>
        </p:blipFill>
        <p:spPr>
          <a:xfrm>
            <a:off x="8372204" y="3931254"/>
            <a:ext cx="3005467" cy="2254133"/>
          </a:xfrm>
          <a:prstGeom prst="rect">
            <a:avLst/>
          </a:prstGeom>
          <a:noFill/>
          <a:ln>
            <a:noFill/>
          </a:ln>
        </p:spPr>
      </p:pic>
    </p:spTree>
    <p:extLst>
      <p:ext uri="{BB962C8B-B14F-4D97-AF65-F5344CB8AC3E}">
        <p14:creationId xmlns:p14="http://schemas.microsoft.com/office/powerpoint/2010/main" val="37414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3E4760-81DA-AE46-B2FC-4E1F3A88256F}"/>
              </a:ext>
            </a:extLst>
          </p:cNvPr>
          <p:cNvSpPr>
            <a:spLocks noGrp="1"/>
          </p:cNvSpPr>
          <p:nvPr>
            <p:ph type="body" idx="1"/>
          </p:nvPr>
        </p:nvSpPr>
        <p:spPr/>
        <p:txBody>
          <a:bodyPr>
            <a:normAutofit lnSpcReduction="10000"/>
          </a:bodyPr>
          <a:lstStyle/>
          <a:p>
            <a:pPr marL="101600" indent="0">
              <a:buNone/>
            </a:pPr>
            <a:r>
              <a:rPr lang="en-US" dirty="0"/>
              <a:t>There are many courses at Penn related to Artificial Intelligence:</a:t>
            </a:r>
          </a:p>
          <a:p>
            <a:r>
              <a:rPr lang="en-US" dirty="0"/>
              <a:t>CIS 4190/5190 – Applied Machine Learning </a:t>
            </a:r>
          </a:p>
          <a:p>
            <a:r>
              <a:rPr lang="en-US" dirty="0"/>
              <a:t>CIS 5200 – Machine Learning</a:t>
            </a:r>
          </a:p>
          <a:p>
            <a:r>
              <a:rPr lang="en-US" dirty="0"/>
              <a:t>CIS 5220 – Deep Learning</a:t>
            </a:r>
          </a:p>
          <a:p>
            <a:r>
              <a:rPr lang="en-US" dirty="0"/>
              <a:t>CIS 5300 – Natural Language Processing (and LLMs like </a:t>
            </a:r>
            <a:r>
              <a:rPr lang="en-US" dirty="0" err="1"/>
              <a:t>ChatGPT</a:t>
            </a:r>
            <a:r>
              <a:rPr lang="en-US" dirty="0"/>
              <a:t>)</a:t>
            </a:r>
          </a:p>
          <a:p>
            <a:r>
              <a:rPr lang="en-US" dirty="0"/>
              <a:t>CIS 5800 – Machine Perception</a:t>
            </a:r>
          </a:p>
          <a:p>
            <a:r>
              <a:rPr lang="en-US" dirty="0"/>
              <a:t>MEAM 4200/5200 – Introduction to Robotics</a:t>
            </a:r>
          </a:p>
          <a:p>
            <a:pPr marL="101600" indent="0">
              <a:buNone/>
            </a:pPr>
            <a:br>
              <a:rPr lang="en-US" dirty="0"/>
            </a:br>
            <a:r>
              <a:rPr lang="en-US" dirty="0"/>
              <a:t>CIS 4210/5210 is </a:t>
            </a:r>
            <a:r>
              <a:rPr lang="en-US" b="1" dirty="0"/>
              <a:t>“Good Old-Fashioned AI”</a:t>
            </a:r>
            <a:r>
              <a:rPr lang="en-US" dirty="0"/>
              <a:t> which offers a broad overview of AI so parts of it will overlap with other courses.  Also includes many topics not in other courses:</a:t>
            </a:r>
          </a:p>
          <a:p>
            <a:r>
              <a:rPr lang="en-US" dirty="0"/>
              <a:t>Search and Multi-Agent Planning</a:t>
            </a:r>
          </a:p>
          <a:p>
            <a:r>
              <a:rPr lang="en-US" dirty="0"/>
              <a:t>Probabilistic reasoning</a:t>
            </a:r>
          </a:p>
          <a:p>
            <a:r>
              <a:rPr lang="en-US" dirty="0"/>
              <a:t>Logical representations</a:t>
            </a:r>
            <a:br>
              <a:rPr lang="en-US" dirty="0"/>
            </a:br>
            <a:endParaRPr lang="en-US" dirty="0"/>
          </a:p>
        </p:txBody>
      </p:sp>
      <p:sp>
        <p:nvSpPr>
          <p:cNvPr id="3" name="Text Placeholder 2">
            <a:extLst>
              <a:ext uri="{FF2B5EF4-FFF2-40B4-BE49-F238E27FC236}">
                <a16:creationId xmlns:a16="http://schemas.microsoft.com/office/drawing/2014/main" id="{76C7D106-C558-6447-A156-EFBA976C9FB3}"/>
              </a:ext>
            </a:extLst>
          </p:cNvPr>
          <p:cNvSpPr>
            <a:spLocks noGrp="1"/>
          </p:cNvSpPr>
          <p:nvPr>
            <p:ph type="body" idx="2"/>
          </p:nvPr>
        </p:nvSpPr>
        <p:spPr/>
        <p:txBody>
          <a:bodyPr/>
          <a:lstStyle/>
          <a:p>
            <a:r>
              <a:rPr lang="en-US" dirty="0"/>
              <a:t>CIS 4210/5210 compared to other Penn courses</a:t>
            </a:r>
          </a:p>
        </p:txBody>
      </p:sp>
    </p:spTree>
    <p:extLst>
      <p:ext uri="{BB962C8B-B14F-4D97-AF65-F5344CB8AC3E}">
        <p14:creationId xmlns:p14="http://schemas.microsoft.com/office/powerpoint/2010/main" val="262661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850E93-6F51-6C41-B2BF-727723047B4F}"/>
              </a:ext>
            </a:extLst>
          </p:cNvPr>
          <p:cNvSpPr>
            <a:spLocks noGrp="1"/>
          </p:cNvSpPr>
          <p:nvPr>
            <p:ph type="body" idx="2"/>
          </p:nvPr>
        </p:nvSpPr>
        <p:spPr/>
        <p:txBody>
          <a:bodyPr>
            <a:normAutofit lnSpcReduction="10000"/>
          </a:bodyPr>
          <a:lstStyle/>
          <a:p>
            <a:r>
              <a:rPr lang="en-US" dirty="0"/>
              <a:t>What is AI?</a:t>
            </a:r>
          </a:p>
        </p:txBody>
      </p:sp>
      <p:pic>
        <p:nvPicPr>
          <p:cNvPr id="4" name="Picture 3">
            <a:extLst>
              <a:ext uri="{FF2B5EF4-FFF2-40B4-BE49-F238E27FC236}">
                <a16:creationId xmlns:a16="http://schemas.microsoft.com/office/drawing/2014/main" id="{7C4D84D3-20E1-0E46-93A2-812597E73E88}"/>
              </a:ext>
            </a:extLst>
          </p:cNvPr>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2964051" y="1766808"/>
            <a:ext cx="5309029" cy="3981772"/>
          </a:xfrm>
          <a:prstGeom prst="rect">
            <a:avLst/>
          </a:prstGeom>
          <a:noFill/>
        </p:spPr>
      </p:pic>
      <p:sp>
        <p:nvSpPr>
          <p:cNvPr id="6" name="Rectangle 5">
            <a:extLst>
              <a:ext uri="{FF2B5EF4-FFF2-40B4-BE49-F238E27FC236}">
                <a16:creationId xmlns:a16="http://schemas.microsoft.com/office/drawing/2014/main" id="{8AE2A592-4525-F84B-A264-889C6E4D1FEC}"/>
              </a:ext>
            </a:extLst>
          </p:cNvPr>
          <p:cNvSpPr/>
          <p:nvPr/>
        </p:nvSpPr>
        <p:spPr>
          <a:xfrm>
            <a:off x="0" y="6052961"/>
            <a:ext cx="5238998" cy="369332"/>
          </a:xfrm>
          <a:prstGeom prst="rect">
            <a:avLst/>
          </a:prstGeom>
        </p:spPr>
        <p:txBody>
          <a:bodyPr wrap="none">
            <a:spAutoFit/>
          </a:bodyPr>
          <a:lstStyle/>
          <a:p>
            <a:r>
              <a:rPr lang="en-US" sz="1800" dirty="0">
                <a:latin typeface="Calibri"/>
                <a:cs typeface="Calibri"/>
              </a:rPr>
              <a:t>Slide from Dan Klein and Pieter </a:t>
            </a:r>
            <a:r>
              <a:rPr lang="en-US" sz="1800" dirty="0" err="1">
                <a:latin typeface="Calibri"/>
                <a:cs typeface="Calibri"/>
              </a:rPr>
              <a:t>Abbeel</a:t>
            </a:r>
            <a:r>
              <a:rPr lang="en-US" sz="1800" dirty="0">
                <a:latin typeface="Calibri"/>
                <a:cs typeface="Calibri"/>
              </a:rPr>
              <a:t> of UC Berkeley</a:t>
            </a:r>
            <a:endParaRPr lang="en-US" sz="1800" dirty="0"/>
          </a:p>
        </p:txBody>
      </p:sp>
      <p:sp>
        <p:nvSpPr>
          <p:cNvPr id="7" name="Text Box 16">
            <a:extLst>
              <a:ext uri="{FF2B5EF4-FFF2-40B4-BE49-F238E27FC236}">
                <a16:creationId xmlns:a16="http://schemas.microsoft.com/office/drawing/2014/main" id="{CAAB88F5-8A3B-034A-BC15-27F3D708CDA9}"/>
              </a:ext>
            </a:extLst>
          </p:cNvPr>
          <p:cNvSpPr txBox="1">
            <a:spLocks noChangeArrowheads="1"/>
          </p:cNvSpPr>
          <p:nvPr/>
        </p:nvSpPr>
        <p:spPr bwMode="auto">
          <a:xfrm>
            <a:off x="2846790" y="1185008"/>
            <a:ext cx="5543550" cy="377024"/>
          </a:xfrm>
          <a:prstGeom prst="rect">
            <a:avLst/>
          </a:prstGeom>
          <a:noFill/>
          <a:ln w="9525">
            <a:noFill/>
            <a:miter lim="800000"/>
            <a:headEnd/>
            <a:tailEnd/>
          </a:ln>
        </p:spPr>
        <p:txBody>
          <a:bodyPr lIns="68579" tIns="34289" rIns="68579" bIns="34289">
            <a:spAutoFit/>
          </a:bodyPr>
          <a:lstStyle/>
          <a:p>
            <a:pPr algn="ctr">
              <a:spcBef>
                <a:spcPct val="50000"/>
              </a:spcBef>
            </a:pPr>
            <a:r>
              <a:rPr lang="en-US" sz="2000" dirty="0">
                <a:latin typeface="Open Sans"/>
              </a:rPr>
              <a:t>The science of making machines that:</a:t>
            </a:r>
          </a:p>
        </p:txBody>
      </p:sp>
      <p:sp>
        <p:nvSpPr>
          <p:cNvPr id="8" name="Rectangle 7">
            <a:extLst>
              <a:ext uri="{FF2B5EF4-FFF2-40B4-BE49-F238E27FC236}">
                <a16:creationId xmlns:a16="http://schemas.microsoft.com/office/drawing/2014/main" id="{8687EEFB-5789-5849-BE40-363E3D38A218}"/>
              </a:ext>
            </a:extLst>
          </p:cNvPr>
          <p:cNvSpPr/>
          <p:nvPr/>
        </p:nvSpPr>
        <p:spPr>
          <a:xfrm>
            <a:off x="665118" y="2562190"/>
            <a:ext cx="1954381" cy="400110"/>
          </a:xfrm>
          <a:prstGeom prst="rect">
            <a:avLst/>
          </a:prstGeom>
        </p:spPr>
        <p:txBody>
          <a:bodyPr wrap="none">
            <a:spAutoFit/>
          </a:bodyPr>
          <a:lstStyle/>
          <a:p>
            <a:r>
              <a:rPr lang="en-US" sz="2000" dirty="0">
                <a:latin typeface="Open Sans"/>
              </a:rPr>
              <a:t>Think like people</a:t>
            </a:r>
            <a:endParaRPr lang="en-US" sz="2000" dirty="0"/>
          </a:p>
        </p:txBody>
      </p:sp>
      <p:sp>
        <p:nvSpPr>
          <p:cNvPr id="9" name="Rectangle 8">
            <a:extLst>
              <a:ext uri="{FF2B5EF4-FFF2-40B4-BE49-F238E27FC236}">
                <a16:creationId xmlns:a16="http://schemas.microsoft.com/office/drawing/2014/main" id="{0A907DB7-5B2F-2345-9EAF-5C3F3072DA6D}"/>
              </a:ext>
            </a:extLst>
          </p:cNvPr>
          <p:cNvSpPr/>
          <p:nvPr/>
        </p:nvSpPr>
        <p:spPr>
          <a:xfrm>
            <a:off x="778129" y="4562338"/>
            <a:ext cx="1728358" cy="400110"/>
          </a:xfrm>
          <a:prstGeom prst="rect">
            <a:avLst/>
          </a:prstGeom>
        </p:spPr>
        <p:txBody>
          <a:bodyPr wrap="none">
            <a:spAutoFit/>
          </a:bodyPr>
          <a:lstStyle/>
          <a:p>
            <a:r>
              <a:rPr lang="en-US" sz="2000" dirty="0">
                <a:latin typeface="Open Sans"/>
              </a:rPr>
              <a:t>Act like people</a:t>
            </a:r>
            <a:endParaRPr lang="en-US" sz="2000" dirty="0"/>
          </a:p>
        </p:txBody>
      </p:sp>
      <p:sp>
        <p:nvSpPr>
          <p:cNvPr id="10" name="Rectangle 9">
            <a:extLst>
              <a:ext uri="{FF2B5EF4-FFF2-40B4-BE49-F238E27FC236}">
                <a16:creationId xmlns:a16="http://schemas.microsoft.com/office/drawing/2014/main" id="{36B84BD5-86B0-B240-A935-FA0CD1E3A05F}"/>
              </a:ext>
            </a:extLst>
          </p:cNvPr>
          <p:cNvSpPr/>
          <p:nvPr/>
        </p:nvSpPr>
        <p:spPr>
          <a:xfrm>
            <a:off x="8664412" y="2562190"/>
            <a:ext cx="1798890" cy="400110"/>
          </a:xfrm>
          <a:prstGeom prst="rect">
            <a:avLst/>
          </a:prstGeom>
        </p:spPr>
        <p:txBody>
          <a:bodyPr wrap="none">
            <a:spAutoFit/>
          </a:bodyPr>
          <a:lstStyle/>
          <a:p>
            <a:r>
              <a:rPr lang="en-US" sz="2000" dirty="0">
                <a:latin typeface="Open Sans"/>
              </a:rPr>
              <a:t>Think rationally</a:t>
            </a:r>
            <a:endParaRPr lang="en-US" sz="2000" dirty="0"/>
          </a:p>
        </p:txBody>
      </p:sp>
      <p:sp>
        <p:nvSpPr>
          <p:cNvPr id="11" name="Rectangle 10">
            <a:extLst>
              <a:ext uri="{FF2B5EF4-FFF2-40B4-BE49-F238E27FC236}">
                <a16:creationId xmlns:a16="http://schemas.microsoft.com/office/drawing/2014/main" id="{9B7EF186-8F41-8948-9C9F-05EC638E2226}"/>
              </a:ext>
            </a:extLst>
          </p:cNvPr>
          <p:cNvSpPr/>
          <p:nvPr/>
        </p:nvSpPr>
        <p:spPr>
          <a:xfrm>
            <a:off x="8777423" y="4562338"/>
            <a:ext cx="1572866" cy="400110"/>
          </a:xfrm>
          <a:prstGeom prst="rect">
            <a:avLst/>
          </a:prstGeom>
        </p:spPr>
        <p:txBody>
          <a:bodyPr wrap="none">
            <a:spAutoFit/>
          </a:bodyPr>
          <a:lstStyle/>
          <a:p>
            <a:r>
              <a:rPr lang="en-US" sz="2000" dirty="0">
                <a:latin typeface="Open Sans"/>
              </a:rPr>
              <a:t>Act rationally</a:t>
            </a:r>
            <a:endParaRPr lang="en-US" sz="2000" dirty="0"/>
          </a:p>
        </p:txBody>
      </p:sp>
    </p:spTree>
    <p:extLst>
      <p:ext uri="{BB962C8B-B14F-4D97-AF65-F5344CB8AC3E}">
        <p14:creationId xmlns:p14="http://schemas.microsoft.com/office/powerpoint/2010/main" val="3332767698"/>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3454B"/>
      </a:dk2>
      <a:lt2>
        <a:srgbClr val="CECFD2"/>
      </a:lt2>
      <a:accent1>
        <a:srgbClr val="00246D"/>
      </a:accent1>
      <a:accent2>
        <a:srgbClr val="009999"/>
      </a:accent2>
      <a:accent3>
        <a:srgbClr val="E246AE"/>
      </a:accent3>
      <a:accent4>
        <a:srgbClr val="4471C3"/>
      </a:accent4>
      <a:accent5>
        <a:srgbClr val="5EC0A6"/>
      </a:accent5>
      <a:accent6>
        <a:srgbClr val="D9E8E3"/>
      </a:accent6>
      <a:hlink>
        <a:srgbClr val="C10ADD"/>
      </a:hlink>
      <a:folHlink>
        <a:srgbClr val="7F00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3050</TotalTime>
  <Words>1014</Words>
  <Application>Microsoft Macintosh PowerPoint</Application>
  <PresentationFormat>Widescreen</PresentationFormat>
  <Paragraphs>113</Paragraphs>
  <Slides>9</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Courier New</vt:lpstr>
      <vt:lpstr>Noto Sans Symbols</vt:lpstr>
      <vt:lpstr>Open Sans</vt:lpstr>
      <vt:lpstr>Open Sans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Callison-Burch, Christopher</dc:creator>
  <cp:lastModifiedBy>Callison-Burch, Christopher</cp:lastModifiedBy>
  <cp:revision>150</cp:revision>
  <dcterms:created xsi:type="dcterms:W3CDTF">2020-09-01T11:16:53Z</dcterms:created>
  <dcterms:modified xsi:type="dcterms:W3CDTF">2024-08-23T16:06:49Z</dcterms:modified>
</cp:coreProperties>
</file>