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0" r:id="rId1"/>
  </p:sldMasterIdLst>
  <p:notesMasterIdLst>
    <p:notesMasterId r:id="rId59"/>
  </p:notesMasterIdLst>
  <p:handoutMasterIdLst>
    <p:handoutMasterId r:id="rId60"/>
  </p:handoutMasterIdLst>
  <p:sldIdLst>
    <p:sldId id="1048" r:id="rId2"/>
    <p:sldId id="1049" r:id="rId3"/>
    <p:sldId id="1050" r:id="rId4"/>
    <p:sldId id="1051" r:id="rId5"/>
    <p:sldId id="1052" r:id="rId6"/>
    <p:sldId id="1054" r:id="rId7"/>
    <p:sldId id="1055" r:id="rId8"/>
    <p:sldId id="1057" r:id="rId9"/>
    <p:sldId id="1058" r:id="rId10"/>
    <p:sldId id="1059" r:id="rId11"/>
    <p:sldId id="1060" r:id="rId12"/>
    <p:sldId id="1061" r:id="rId13"/>
    <p:sldId id="1062" r:id="rId14"/>
    <p:sldId id="1064" r:id="rId15"/>
    <p:sldId id="1065" r:id="rId16"/>
    <p:sldId id="1066" r:id="rId17"/>
    <p:sldId id="1067" r:id="rId18"/>
    <p:sldId id="1068" r:id="rId19"/>
    <p:sldId id="1069" r:id="rId20"/>
    <p:sldId id="1070" r:id="rId21"/>
    <p:sldId id="1071" r:id="rId22"/>
    <p:sldId id="1072" r:id="rId23"/>
    <p:sldId id="1073" r:id="rId24"/>
    <p:sldId id="1075" r:id="rId25"/>
    <p:sldId id="1076" r:id="rId26"/>
    <p:sldId id="1077" r:id="rId27"/>
    <p:sldId id="1078" r:id="rId28"/>
    <p:sldId id="1079" r:id="rId29"/>
    <p:sldId id="1080" r:id="rId30"/>
    <p:sldId id="1081" r:id="rId31"/>
    <p:sldId id="1082" r:id="rId32"/>
    <p:sldId id="1083" r:id="rId33"/>
    <p:sldId id="1084" r:id="rId34"/>
    <p:sldId id="1085" r:id="rId35"/>
    <p:sldId id="1086" r:id="rId36"/>
    <p:sldId id="467" r:id="rId37"/>
    <p:sldId id="560" r:id="rId38"/>
    <p:sldId id="565" r:id="rId39"/>
    <p:sldId id="409" r:id="rId40"/>
    <p:sldId id="561" r:id="rId41"/>
    <p:sldId id="562" r:id="rId42"/>
    <p:sldId id="563" r:id="rId43"/>
    <p:sldId id="564" r:id="rId44"/>
    <p:sldId id="410" r:id="rId45"/>
    <p:sldId id="479" r:id="rId46"/>
    <p:sldId id="489" r:id="rId47"/>
    <p:sldId id="413" r:id="rId48"/>
    <p:sldId id="414" r:id="rId49"/>
    <p:sldId id="415" r:id="rId50"/>
    <p:sldId id="401" r:id="rId51"/>
    <p:sldId id="317" r:id="rId52"/>
    <p:sldId id="416" r:id="rId53"/>
    <p:sldId id="345" r:id="rId54"/>
    <p:sldId id="346" r:id="rId55"/>
    <p:sldId id="343" r:id="rId56"/>
    <p:sldId id="344" r:id="rId57"/>
    <p:sldId id="569" r:id="rId58"/>
  </p:sldIdLst>
  <p:sldSz cx="9144000" cy="6858000" type="letter"/>
  <p:notesSz cx="7302500" cy="9588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990099"/>
    <a:srgbClr val="000066"/>
    <a:srgbClr val="CC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6522" autoAdjust="0"/>
    <p:restoredTop sz="93154" autoAdjust="0"/>
  </p:normalViewPr>
  <p:slideViewPr>
    <p:cSldViewPr>
      <p:cViewPr>
        <p:scale>
          <a:sx n="37" d="100"/>
          <a:sy n="37" d="100"/>
        </p:scale>
        <p:origin x="144" y="1544"/>
      </p:cViewPr>
      <p:guideLst>
        <p:guide orient="horz" pos="2400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346"/>
    </p:cViewPr>
  </p:sorterViewPr>
  <p:notesViewPr>
    <p:cSldViewPr>
      <p:cViewPr varScale="1">
        <p:scale>
          <a:sx n="108" d="100"/>
          <a:sy n="108" d="100"/>
        </p:scale>
        <p:origin x="-2120" y="-10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8" tIns="48253" rIns="96508" bIns="48253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200">
                <a:latin typeface="Times New Roman" pitchFamily="-107" charset="0"/>
                <a:ea typeface="Arial" pitchFamily="-107" charset="0"/>
                <a:cs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7025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8" tIns="48253" rIns="96508" bIns="48253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>
                <a:latin typeface="Times New Roman" pitchFamily="-107" charset="0"/>
                <a:ea typeface="Arial" pitchFamily="-107" charset="0"/>
                <a:cs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8" tIns="48253" rIns="96508" bIns="48253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200">
                <a:latin typeface="Times New Roman" pitchFamily="-107" charset="0"/>
                <a:ea typeface="Arial" pitchFamily="-107" charset="0"/>
                <a:cs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7025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8" tIns="48253" rIns="96508" bIns="48253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 smtClean="0"/>
            </a:lvl1pPr>
          </a:lstStyle>
          <a:p>
            <a:pPr>
              <a:defRPr/>
            </a:pPr>
            <a:fld id="{867FD79D-166C-4874-8C98-A3C4A55282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914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611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06" tIns="47503" rIns="95006" bIns="47503" numCol="1" anchor="t" anchorCtr="0" compatLnSpc="1">
            <a:prstTxWarp prst="textNoShape">
              <a:avLst/>
            </a:prstTxWarp>
          </a:bodyPr>
          <a:lstStyle>
            <a:lvl1pPr defTabSz="949325" eaLnBrk="1" hangingPunct="1">
              <a:defRPr sz="1200">
                <a:latin typeface="Times" pitchFamily="-107" charset="0"/>
                <a:ea typeface="Arial" pitchFamily="-107" charset="0"/>
                <a:cs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1788" y="0"/>
            <a:ext cx="31877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06" tIns="47503" rIns="95006" bIns="47503" numCol="1" anchor="t" anchorCtr="0" compatLnSpc="1">
            <a:prstTxWarp prst="textNoShape">
              <a:avLst/>
            </a:prstTxWarp>
          </a:bodyPr>
          <a:lstStyle>
            <a:lvl1pPr algn="r" defTabSz="949325" eaLnBrk="1" hangingPunct="1">
              <a:defRPr sz="1200">
                <a:latin typeface="Times" pitchFamily="-107" charset="0"/>
                <a:ea typeface="Arial" pitchFamily="-107" charset="0"/>
                <a:cs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8088" y="708025"/>
            <a:ext cx="4833937" cy="3625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5675" y="4572000"/>
            <a:ext cx="5337175" cy="433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06" tIns="47503" rIns="95006" bIns="475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318611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06" tIns="47503" rIns="95006" bIns="47503" numCol="1" anchor="b" anchorCtr="0" compatLnSpc="1">
            <a:prstTxWarp prst="textNoShape">
              <a:avLst/>
            </a:prstTxWarp>
          </a:bodyPr>
          <a:lstStyle>
            <a:lvl1pPr defTabSz="949325" eaLnBrk="1" hangingPunct="1">
              <a:defRPr sz="1200">
                <a:latin typeface="Times" pitchFamily="-107" charset="0"/>
                <a:ea typeface="Arial" pitchFamily="-107" charset="0"/>
                <a:cs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1788" y="9142413"/>
            <a:ext cx="31877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06" tIns="47503" rIns="95006" bIns="47503" numCol="1" anchor="b" anchorCtr="0" compatLnSpc="1">
            <a:prstTxWarp prst="textNoShape">
              <a:avLst/>
            </a:prstTxWarp>
          </a:bodyPr>
          <a:lstStyle>
            <a:lvl1pPr algn="r" defTabSz="949325" eaLnBrk="1" hangingPunct="1">
              <a:defRPr sz="1200" smtClean="0">
                <a:latin typeface="Times" pitchFamily="18" charset="0"/>
              </a:defRPr>
            </a:lvl1pPr>
          </a:lstStyle>
          <a:p>
            <a:pPr>
              <a:defRPr/>
            </a:pPr>
            <a:fld id="{E2AE71C5-6C7D-41AA-B8EB-41F6524887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731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7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996F55F6-D0E2-4062-B19D-33C0339B3093}" type="slidenum">
              <a:rPr lang="en-US" altLang="en-US" sz="1200" smtClean="0">
                <a:latin typeface="Arial" charset="0"/>
              </a:rPr>
              <a:pPr/>
              <a:t>1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1918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2E0C339A-5E03-46A6-8744-14BB53FE487A}" type="slidenum">
              <a:rPr lang="en-US" altLang="en-US" sz="1200" smtClean="0">
                <a:latin typeface="Arial" charset="0"/>
              </a:rPr>
              <a:pPr/>
              <a:t>12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454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FA3D9475-CF81-4E52-BA37-55324D923BBB}" type="slidenum">
              <a:rPr lang="en-US" altLang="en-US" sz="1200" smtClean="0">
                <a:latin typeface="Arial" charset="0"/>
              </a:rPr>
              <a:pPr/>
              <a:t>13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7822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9FF8710C-7332-4799-89BD-458A1FD256FB}" type="slidenum">
              <a:rPr lang="en-US" altLang="en-US" sz="1200" smtClean="0">
                <a:latin typeface="Arial" charset="0"/>
              </a:rPr>
              <a:pPr/>
              <a:t>14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8947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9FF8710C-7332-4799-89BD-458A1FD256FB}" type="slidenum">
              <a:rPr lang="en-US" altLang="en-US" sz="1200" smtClean="0">
                <a:latin typeface="Arial" charset="0"/>
              </a:rPr>
              <a:pPr/>
              <a:t>15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0495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C3B665AD-B8F8-4566-8F71-A3114C20220F}" type="slidenum">
              <a:rPr lang="en-US" altLang="en-US" sz="1200" smtClean="0">
                <a:latin typeface="Arial" charset="0"/>
              </a:rPr>
              <a:pPr/>
              <a:t>16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6253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4196E079-4978-4B22-B1D8-C3365025FF8D}" type="slidenum">
              <a:rPr lang="en-US" altLang="en-US" sz="1200" smtClean="0">
                <a:latin typeface="Arial" charset="0"/>
              </a:rPr>
              <a:pPr/>
              <a:t>17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6547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F12D15C2-0D41-4095-9A48-5C172A2C99B1}" type="slidenum">
              <a:rPr lang="en-US" altLang="en-US" sz="1200" smtClean="0">
                <a:latin typeface="Arial" charset="0"/>
              </a:rPr>
              <a:pPr/>
              <a:t>18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305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ADDF8B68-33FB-4D57-95B4-63FC675FD35F}" type="slidenum">
              <a:rPr lang="en-US" altLang="en-US" sz="1200" smtClean="0">
                <a:latin typeface="Arial" charset="0"/>
              </a:rPr>
              <a:pPr/>
              <a:t>19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396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3EC38DE8-1020-45D6-9219-77421E786DCC}" type="slidenum">
              <a:rPr lang="en-US" altLang="en-US" sz="1200" smtClean="0">
                <a:latin typeface="Arial" charset="0"/>
              </a:rPr>
              <a:pPr/>
              <a:t>20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5668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19330AE5-C1ED-4347-8169-57ED88E7AADA}" type="slidenum">
              <a:rPr lang="en-US" altLang="en-US" sz="1200" smtClean="0">
                <a:latin typeface="Arial" charset="0"/>
              </a:rPr>
              <a:pPr/>
              <a:t>21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592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BE2CB39F-09C9-4EFE-AEE9-920FCB2F4D98}" type="slidenum">
              <a:rPr lang="en-US" altLang="en-US" sz="1200" smtClean="0">
                <a:latin typeface="Arial" charset="0"/>
              </a:rPr>
              <a:pPr/>
              <a:t>3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8459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87CCFBEB-5AA9-420C-97BB-FBA3CFE1C5CA}" type="slidenum">
              <a:rPr lang="en-US" altLang="en-US" sz="1200" smtClean="0">
                <a:latin typeface="Arial" charset="0"/>
              </a:rPr>
              <a:pPr/>
              <a:t>22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34068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BE478750-CF16-41F7-B601-64CDA2C98A90}" type="slidenum">
              <a:rPr lang="en-US" altLang="en-US" sz="1200" smtClean="0">
                <a:latin typeface="Arial" charset="0"/>
              </a:rPr>
              <a:pPr/>
              <a:t>23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22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38A372AB-FEEC-4AE8-8A74-1E3E540B5B8D}" type="slidenum">
              <a:rPr lang="en-US" altLang="en-US" sz="1200" smtClean="0">
                <a:latin typeface="Arial" charset="0"/>
              </a:rPr>
              <a:pPr/>
              <a:t>24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72216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9861F5D7-0E78-403C-A173-1B19443B9807}" type="slidenum">
              <a:rPr lang="en-US" altLang="en-US" sz="1200" smtClean="0">
                <a:latin typeface="Arial" charset="0"/>
              </a:rPr>
              <a:pPr/>
              <a:t>25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3760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AB276117-5531-4535-B899-BDE2E929483E}" type="slidenum">
              <a:rPr lang="en-US" altLang="en-US" sz="1200" smtClean="0">
                <a:latin typeface="Arial" charset="0"/>
              </a:rPr>
              <a:pPr/>
              <a:t>26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42289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DFF5909C-01FB-4A89-A1B3-90656A93DAA9}" type="slidenum">
              <a:rPr lang="en-US" altLang="en-US" sz="1200" smtClean="0">
                <a:latin typeface="Arial" charset="0"/>
              </a:rPr>
              <a:pPr/>
              <a:t>27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68599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6EA22054-741D-4622-9813-FCC87BC57E50}" type="slidenum">
              <a:rPr lang="en-US" altLang="en-US" sz="1200" smtClean="0">
                <a:latin typeface="Arial" charset="0"/>
              </a:rPr>
              <a:pPr/>
              <a:t>28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53540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90509CA9-8A65-45FE-8CE0-2F16536ED7A6}" type="slidenum">
              <a:rPr lang="en-US" altLang="en-US" sz="1200" smtClean="0">
                <a:latin typeface="Arial" charset="0"/>
              </a:rPr>
              <a:pPr/>
              <a:t>29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88502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986F720C-4C4F-437D-9A99-20DF8AFD8D37}" type="slidenum">
              <a:rPr lang="en-US" altLang="en-US" sz="1200" smtClean="0">
                <a:latin typeface="Arial" charset="0"/>
              </a:rPr>
              <a:pPr/>
              <a:t>30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30604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757E6912-1FA9-45DC-A6C2-ED4C0BFD7E59}" type="slidenum">
              <a:rPr lang="en-US" altLang="en-US" sz="1200" smtClean="0">
                <a:latin typeface="Arial" charset="0"/>
              </a:rPr>
              <a:pPr/>
              <a:t>31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0642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940E564C-6426-4BAD-AA7C-1838E07DA533}" type="slidenum">
              <a:rPr lang="en-US" altLang="en-US" sz="1200" smtClean="0">
                <a:latin typeface="Arial" charset="0"/>
              </a:rPr>
              <a:pPr/>
              <a:t>4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86860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6FFEDE9F-0288-4BB0-9657-A75E17E01F28}" type="slidenum">
              <a:rPr lang="en-US" altLang="en-US" sz="1200" smtClean="0">
                <a:latin typeface="Arial" charset="0"/>
              </a:rPr>
              <a:pPr/>
              <a:t>32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0801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5C46D50C-9373-4EFE-99C6-46CEC190B0B1}" type="slidenum">
              <a:rPr lang="en-US" altLang="en-US" sz="1200" smtClean="0">
                <a:latin typeface="Arial" charset="0"/>
              </a:rPr>
              <a:pPr/>
              <a:t>33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34368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3EC968DB-02E5-4ABF-967F-928BEA924EDE}" type="slidenum">
              <a:rPr lang="en-US" altLang="en-US" sz="1200" smtClean="0">
                <a:latin typeface="Arial" charset="0"/>
              </a:rPr>
              <a:pPr/>
              <a:t>34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21659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117FE5AE-3D9D-44B7-A382-37B9158033F0}" type="slidenum">
              <a:rPr lang="en-US" altLang="en-US" sz="1200" smtClean="0">
                <a:latin typeface="Arial" charset="0"/>
              </a:rPr>
              <a:pPr/>
              <a:t>35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29892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6CA4CD7A-4BAA-46F1-AF0F-09F0AC61FB18}" type="slidenum">
              <a:rPr lang="en-US" altLang="en-US" sz="1200" smtClean="0"/>
              <a:pPr/>
              <a:t>36</a:t>
            </a:fld>
            <a:endParaRPr lang="en-US" alt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509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FBAD440C-C955-4B0D-811E-796F8D310ECA}" type="slidenum">
              <a:rPr lang="en-US" altLang="en-US" sz="1200" smtClean="0">
                <a:latin typeface="Arial" charset="0"/>
              </a:rPr>
              <a:pPr/>
              <a:t>38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7167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03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894" indent="-285728" defTabSz="92703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2914" indent="-228582" defTabSz="92703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079" indent="-228582" defTabSz="92703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244" indent="-228582" defTabSz="92703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410" indent="-228582" defTabSz="9270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576" indent="-228582" defTabSz="9270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8741" indent="-228582" defTabSz="9270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5906" indent="-228582" defTabSz="9270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36EB0BAD-F42B-4E60-A12D-E109976409F4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88774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03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894" indent="-285728" defTabSz="92703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2914" indent="-228582" defTabSz="92703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079" indent="-228582" defTabSz="92703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244" indent="-228582" defTabSz="92703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410" indent="-228582" defTabSz="9270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576" indent="-228582" defTabSz="9270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8741" indent="-228582" defTabSz="9270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5906" indent="-228582" defTabSz="9270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880B55FA-C704-4958-BB4D-F01CD81D7F0E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09609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56BC2A6A-45CA-44B4-84DD-B64EE57F8D2F}" type="slidenum">
              <a:rPr lang="en-US" altLang="en-US" sz="1200" smtClean="0"/>
              <a:pPr/>
              <a:t>45</a:t>
            </a:fld>
            <a:endParaRPr lang="en-US" alt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0553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70A894C8-E6FC-433E-BFC1-340F93F0C69F}" type="slidenum">
              <a:rPr lang="en-US" altLang="en-US" sz="1200" smtClean="0"/>
              <a:pPr/>
              <a:t>46</a:t>
            </a:fld>
            <a:endParaRPr lang="en-US" alt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8517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940E564C-6426-4BAD-AA7C-1838E07DA533}" type="slidenum">
              <a:rPr lang="en-US" altLang="en-US" sz="1200" smtClean="0">
                <a:latin typeface="Arial" charset="0"/>
              </a:rPr>
              <a:pPr/>
              <a:t>5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43456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03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894" indent="-285728" defTabSz="92703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2914" indent="-228582" defTabSz="92703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079" indent="-228582" defTabSz="92703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244" indent="-228582" defTabSz="92703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410" indent="-228582" defTabSz="9270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576" indent="-228582" defTabSz="9270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8741" indent="-228582" defTabSz="9270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5906" indent="-228582" defTabSz="9270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6B2BEFD0-3B85-4B09-A53E-E259C6CB386D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5446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33143" indent="-281978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27912" indent="-225582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579077" indent="-225582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30242" indent="-225582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481407" indent="-22558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32572" indent="-22558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383737" indent="-22558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34902" indent="-22558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EF3D1788-E811-4FB9-AC4B-CDE4C8466B36}" type="slidenum">
              <a:rPr lang="en-US" altLang="en-US" sz="1200">
                <a:latin typeface="Arial" charset="0"/>
              </a:rPr>
              <a:pPr/>
              <a:t>48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07167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1298CE4A-6A43-471E-BB4F-1C8048235F42}" type="slidenum">
              <a:rPr lang="en-US" altLang="en-US" sz="1200" smtClean="0"/>
              <a:pPr/>
              <a:t>49</a:t>
            </a:fld>
            <a:endParaRPr lang="en-US" alt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75465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33143" indent="-281978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27912" indent="-225582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579077" indent="-225582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30242" indent="-225582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481407" indent="-22558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32572" indent="-22558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383737" indent="-22558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34902" indent="-22558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C3291C75-EC5A-4A21-A03E-3664D36F85E6}" type="slidenum">
              <a:rPr lang="en-US" altLang="en-US" sz="1200">
                <a:solidFill>
                  <a:prstClr val="black"/>
                </a:solidFill>
                <a:latin typeface="Arial" charset="0"/>
              </a:rPr>
              <a:pPr/>
              <a:t>50</a:t>
            </a:fld>
            <a:endParaRPr lang="en-US" alt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65142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BB9DE68A-CE89-4286-B45B-F61AFB40CAD5}" type="slidenum">
              <a:rPr lang="en-US" altLang="en-US" sz="1200" smtClean="0">
                <a:latin typeface="Arial" charset="0"/>
              </a:rPr>
              <a:pPr/>
              <a:t>51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80014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03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894" indent="-285728" defTabSz="92703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2914" indent="-228582" defTabSz="92703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079" indent="-228582" defTabSz="92703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244" indent="-228582" defTabSz="92703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410" indent="-228582" defTabSz="9270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576" indent="-228582" defTabSz="9270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8741" indent="-228582" defTabSz="9270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5906" indent="-228582" defTabSz="9270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C82F4268-03C3-4CE8-A5D4-976621A79543}" type="slidenum">
              <a:rPr lang="en-US" altLang="en-US" sz="1200"/>
              <a:pPr/>
              <a:t>57</a:t>
            </a:fld>
            <a:endParaRPr lang="en-US" alt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504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3C4B0C91-873A-42EE-A998-30CCB9E2F6D1}" type="slidenum">
              <a:rPr lang="en-US" altLang="en-US" sz="1200" smtClean="0">
                <a:latin typeface="Arial" charset="0"/>
              </a:rPr>
              <a:pPr/>
              <a:t>6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181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4F74A2CE-4573-4671-8F7C-160C9F17C2D5}" type="slidenum">
              <a:rPr lang="en-US" altLang="en-US" sz="1200" smtClean="0">
                <a:latin typeface="Arial" charset="0"/>
              </a:rPr>
              <a:pPr/>
              <a:t>7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Famous question: can any map be colored in with four colors?</a:t>
            </a:r>
          </a:p>
        </p:txBody>
      </p:sp>
    </p:spTree>
    <p:extLst>
      <p:ext uri="{BB962C8B-B14F-4D97-AF65-F5344CB8AC3E}">
        <p14:creationId xmlns:p14="http://schemas.microsoft.com/office/powerpoint/2010/main" val="2429473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FBAD440C-C955-4B0D-811E-796F8D310ECA}" type="slidenum">
              <a:rPr lang="en-US" altLang="en-US" sz="1200" smtClean="0">
                <a:latin typeface="Arial" charset="0"/>
              </a:rPr>
              <a:pPr/>
              <a:t>9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7289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7C30A4E2-E512-4427-A812-8DD32896D131}" type="slidenum">
              <a:rPr lang="en-US" altLang="en-US" sz="1200" smtClean="0">
                <a:latin typeface="Arial" charset="0"/>
              </a:rPr>
              <a:pPr/>
              <a:t>10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0871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801BDCEF-24FA-41E8-99D3-32D9A48BA447}" type="slidenum">
              <a:rPr lang="en-US" altLang="en-US" sz="1200" smtClean="0">
                <a:latin typeface="Arial" charset="0"/>
              </a:rPr>
              <a:pPr/>
              <a:t>11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7530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687388" y="1143000"/>
            <a:ext cx="7770812" cy="0"/>
          </a:xfrm>
          <a:prstGeom prst="line">
            <a:avLst/>
          </a:prstGeom>
          <a:noFill/>
          <a:ln w="12700">
            <a:solidFill>
              <a:srgbClr val="0033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itchFamily="-107" charset="0"/>
              <a:ea typeface="Arial" pitchFamily="-107" charset="0"/>
              <a:cs typeface="Arial" pitchFamily="-107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6275388"/>
            <a:ext cx="1219200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4314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4314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>
              <a:buFont typeface="Symbol" pitchFamily="-107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60B8958-7C3C-457C-A3AF-E53D2736D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      </a:t>
            </a:r>
            <a:fld id="{221AE55B-163A-4B20-9F66-49DEC54C37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      </a:t>
            </a:r>
            <a:fld id="{E1BA4152-D47B-4485-992A-271C81302F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95400"/>
            <a:ext cx="381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38100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38100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      </a:t>
            </a:r>
            <a:fld id="{6EC65843-813F-4735-8416-5B45C3112B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95400"/>
            <a:ext cx="381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Arial" charset="0"/>
              </a:defRPr>
            </a:lvl1pPr>
          </a:lstStyle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</a:t>
            </a:r>
            <a:fld id="{7FB74ED0-4E21-44E7-B6BC-4F02BDC50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677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      </a:t>
            </a:r>
            <a:fld id="{A0DDEB7C-4B19-4F57-AA21-A82D82E3DB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      </a:t>
            </a:r>
            <a:fld id="{0DDE30E8-D2FF-4AFE-A1B4-EEE1CBA1DF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      </a:t>
            </a:r>
            <a:fld id="{161FD896-7AA1-4785-AB49-148B329E2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      </a:t>
            </a:r>
            <a:fld id="{3B5146DC-F94E-457C-860F-3D6BA4822D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      </a:t>
            </a:r>
            <a:fld id="{B501C2B7-7C7D-406D-B55C-8D68ADCB64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      </a:t>
            </a:r>
            <a:fld id="{DB362296-E853-4778-9582-B3C5DBEECD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      </a:t>
            </a:r>
            <a:fld id="{E8231066-1E92-4CED-88D9-2AD680B63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      </a:t>
            </a:r>
            <a:fld id="{C2371655-4FE6-44BA-85F3-E0A014AD8B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114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-107" charset="0"/>
                <a:ea typeface="Arial" pitchFamily="-107" charset="0"/>
                <a:cs typeface="Arial" pitchFamily="-107" charset="0"/>
              </a:defRPr>
            </a:lvl1pPr>
          </a:lstStyle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12421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-107" charset="0"/>
                <a:ea typeface="Arial" pitchFamily="-107" charset="0"/>
                <a:cs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21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/>
              <a:t>       </a:t>
            </a:r>
            <a:fld id="{7A894C66-3C92-40B4-8CDB-73A1BF1E36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42119" name="Line 7"/>
          <p:cNvSpPr>
            <a:spLocks noChangeShapeType="1"/>
          </p:cNvSpPr>
          <p:nvPr/>
        </p:nvSpPr>
        <p:spPr bwMode="auto">
          <a:xfrm>
            <a:off x="687388" y="1143000"/>
            <a:ext cx="7770812" cy="0"/>
          </a:xfrm>
          <a:prstGeom prst="line">
            <a:avLst/>
          </a:prstGeom>
          <a:noFill/>
          <a:ln w="12700">
            <a:solidFill>
              <a:srgbClr val="0033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itchFamily="-107" charset="0"/>
              <a:ea typeface="Arial" pitchFamily="-107" charset="0"/>
              <a:cs typeface="Arial" pitchFamily="-107" charset="0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239000" y="6275388"/>
            <a:ext cx="1219200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</p:sldLayoutIdLst>
  <p:transition/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itchFamily="-107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itchFamily="-107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itchFamily="-107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itchFamily="-107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itchFamily="-107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itchFamily="-107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itchFamily="-107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itchFamily="-107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Font typeface="Symbol" pitchFamily="18" charset="2"/>
        <a:buChar char="·"/>
        <a:defRPr sz="2400"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•"/>
        <a:defRPr sz="2000">
          <a:solidFill>
            <a:schemeClr val="tx1"/>
          </a:solidFill>
          <a:latin typeface="+mn-lt"/>
          <a:ea typeface="ＭＳ Ｐゴシック" pitchFamily="-107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—"/>
        <a:defRPr>
          <a:solidFill>
            <a:schemeClr val="tx1"/>
          </a:solidFill>
          <a:latin typeface="+mn-lt"/>
          <a:ea typeface="ＭＳ Ｐゴシック" pitchFamily="-107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–"/>
        <a:defRPr sz="1600">
          <a:solidFill>
            <a:schemeClr val="tx1"/>
          </a:solidFill>
          <a:latin typeface="+mn-lt"/>
          <a:ea typeface="ＭＳ Ｐゴシック" pitchFamily="-107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FDCBEF-3750-4195-9633-2C88223DFBEF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 b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Constraint Satisfaction Problems</a:t>
            </a: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Symbol" pitchFamily="18" charset="2"/>
              <a:buNone/>
            </a:pPr>
            <a:r>
              <a:rPr lang="en-US" altLang="en-US"/>
              <a:t>AIMA: Chapter 6</a:t>
            </a:r>
          </a:p>
        </p:txBody>
      </p:sp>
    </p:spTree>
    <p:extLst>
      <p:ext uri="{BB962C8B-B14F-4D97-AF65-F5344CB8AC3E}">
        <p14:creationId xmlns:p14="http://schemas.microsoft.com/office/powerpoint/2010/main" val="841628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97850D58-BF4A-4967-8DB3-8B0DC545B569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 b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Varieties of CSPs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77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>
                <a:solidFill>
                  <a:schemeClr val="accent2"/>
                </a:solidFill>
              </a:rPr>
              <a:t>Discrete variables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finite domains:</a:t>
            </a:r>
          </a:p>
          <a:p>
            <a:pPr lvl="2">
              <a:lnSpc>
                <a:spcPct val="90000"/>
              </a:lnSpc>
            </a:pPr>
            <a:r>
              <a:rPr lang="en-US" altLang="en-US" i="1" dirty="0"/>
              <a:t>n</a:t>
            </a:r>
            <a:r>
              <a:rPr lang="en-US" altLang="en-US" dirty="0"/>
              <a:t> variables, domain size </a:t>
            </a:r>
            <a:r>
              <a:rPr lang="en-US" altLang="en-US" i="1" dirty="0"/>
              <a:t>d </a:t>
            </a:r>
            <a:r>
              <a:rPr lang="en-US" altLang="en-US" i="1" dirty="0">
                <a:sym typeface="Wingdings" charset="2"/>
              </a:rPr>
              <a:t> </a:t>
            </a:r>
            <a:r>
              <a:rPr lang="en-US" altLang="en-US" i="1" dirty="0"/>
              <a:t>O(</a:t>
            </a:r>
            <a:r>
              <a:rPr lang="en-US" altLang="en-US" i="1" dirty="0" err="1"/>
              <a:t>d</a:t>
            </a:r>
            <a:r>
              <a:rPr lang="en-US" altLang="en-US" i="1" baseline="30000" dirty="0" err="1"/>
              <a:t>n</a:t>
            </a:r>
            <a:r>
              <a:rPr lang="en-US" altLang="en-US" i="1" dirty="0"/>
              <a:t>) </a:t>
            </a:r>
            <a:r>
              <a:rPr lang="en-US" altLang="en-US" dirty="0"/>
              <a:t>complete assignments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e.g., Boolean CSPs, includes Boolean </a:t>
            </a:r>
            <a:r>
              <a:rPr lang="en-US" altLang="en-US" dirty="0" err="1"/>
              <a:t>satisfiability</a:t>
            </a:r>
            <a:r>
              <a:rPr lang="en-US" altLang="en-US" dirty="0"/>
              <a:t> (NP-complete)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infinite domains: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integers, strings, etc.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e.g., job scheduling, variables are start/end days for each job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need a constraint language, e.g., </a:t>
            </a:r>
            <a:r>
              <a:rPr lang="en-US" altLang="en-US" i="1" dirty="0"/>
              <a:t>StartJob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 + 5 </a:t>
            </a:r>
            <a:r>
              <a:rPr lang="en-US" altLang="en-US" i="1" dirty="0">
                <a:cs typeface="Arial" charset="0"/>
              </a:rPr>
              <a:t>≤ </a:t>
            </a:r>
            <a:r>
              <a:rPr lang="en-US" altLang="en-US" i="1" dirty="0"/>
              <a:t>StartJob</a:t>
            </a:r>
            <a:r>
              <a:rPr lang="en-US" altLang="en-US" i="1" baseline="-25000" dirty="0"/>
              <a:t>3</a:t>
            </a:r>
          </a:p>
          <a:p>
            <a:pPr lvl="2">
              <a:lnSpc>
                <a:spcPct val="90000"/>
              </a:lnSpc>
            </a:pPr>
            <a:endParaRPr lang="en-US" altLang="en-US" i="1" dirty="0"/>
          </a:p>
          <a:p>
            <a:pPr>
              <a:lnSpc>
                <a:spcPct val="90000"/>
              </a:lnSpc>
            </a:pPr>
            <a:r>
              <a:rPr lang="en-US" altLang="en-US" i="1" dirty="0">
                <a:solidFill>
                  <a:schemeClr val="accent2"/>
                </a:solidFill>
              </a:rPr>
              <a:t>Continuous variables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e.g., start/end times for Hubble Space Telescope observations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linear constraints solvable in polynomial time by linear programming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81000" y="4267200"/>
            <a:ext cx="8382000" cy="1752600"/>
          </a:xfrm>
          <a:prstGeom prst="rect">
            <a:avLst/>
          </a:prstGeom>
          <a:solidFill>
            <a:schemeClr val="bg1">
              <a:alpha val="49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94378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D923594A-B1DC-4998-82E2-00BFDBF5BDB5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 b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Varieties of constraints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>
                <a:solidFill>
                  <a:schemeClr val="accent2"/>
                </a:solidFill>
              </a:rPr>
              <a:t>Unary </a:t>
            </a:r>
            <a:r>
              <a:rPr lang="en-US" altLang="en-US" dirty="0"/>
              <a:t>constraints involve a single variable,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e.g., SA </a:t>
            </a:r>
            <a:r>
              <a:rPr lang="en-US" altLang="en-US" dirty="0">
                <a:cs typeface="Arial" charset="0"/>
              </a:rPr>
              <a:t>≠</a:t>
            </a:r>
            <a:r>
              <a:rPr lang="en-US" altLang="en-US" dirty="0"/>
              <a:t> green</a:t>
            </a: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i="1" dirty="0">
                <a:solidFill>
                  <a:schemeClr val="accent2"/>
                </a:solidFill>
              </a:rPr>
              <a:t>Binary </a:t>
            </a:r>
            <a:r>
              <a:rPr lang="en-US" altLang="en-US" dirty="0"/>
              <a:t>constraints involve pairs of variables,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e.g., SA </a:t>
            </a:r>
            <a:r>
              <a:rPr lang="en-US" altLang="en-US" dirty="0">
                <a:cs typeface="Arial" charset="0"/>
              </a:rPr>
              <a:t>≠</a:t>
            </a:r>
            <a:r>
              <a:rPr lang="en-US" altLang="en-US" dirty="0"/>
              <a:t> WA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i="1" dirty="0">
                <a:solidFill>
                  <a:schemeClr val="accent2"/>
                </a:solidFill>
              </a:rPr>
              <a:t>Higher-order</a:t>
            </a:r>
            <a:r>
              <a:rPr lang="en-US" altLang="en-US" dirty="0"/>
              <a:t> constraints involve 3 or more variables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e.g., crypt-arithmetic column constraints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i="1" dirty="0">
                <a:solidFill>
                  <a:schemeClr val="accent2"/>
                </a:solidFill>
              </a:rPr>
              <a:t>Preference </a:t>
            </a:r>
            <a:r>
              <a:rPr lang="en-US" altLang="en-US" dirty="0"/>
              <a:t>(soft constraints) e.g. </a:t>
            </a:r>
            <a:r>
              <a:rPr lang="en-US" altLang="en-US" i="1" dirty="0">
                <a:solidFill>
                  <a:schemeClr val="accent2"/>
                </a:solidFill>
              </a:rPr>
              <a:t>red</a:t>
            </a:r>
            <a:r>
              <a:rPr lang="en-US" altLang="en-US" dirty="0">
                <a:solidFill>
                  <a:schemeClr val="accent2"/>
                </a:solidFill>
              </a:rPr>
              <a:t> is better than </a:t>
            </a:r>
            <a:r>
              <a:rPr lang="en-US" altLang="en-US" i="1" dirty="0">
                <a:solidFill>
                  <a:schemeClr val="accent2"/>
                </a:solidFill>
              </a:rPr>
              <a:t>green</a:t>
            </a:r>
            <a:r>
              <a:rPr lang="en-US" altLang="en-US" dirty="0"/>
              <a:t> can be represented by a cost for each variable assignment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accent2"/>
                </a:solidFill>
              </a:rPr>
              <a:t>Constrained optimization</a:t>
            </a:r>
            <a:r>
              <a:rPr lang="en-US" altLang="en-US" dirty="0"/>
              <a:t> problems.</a:t>
            </a:r>
            <a:endParaRPr lang="en-US" altLang="en-US" sz="18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81000" y="4572000"/>
            <a:ext cx="8382000" cy="1447800"/>
          </a:xfrm>
          <a:prstGeom prst="rect">
            <a:avLst/>
          </a:prstGeom>
          <a:solidFill>
            <a:schemeClr val="bg1">
              <a:alpha val="49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84980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9AD8280B-6151-40CE-AA2D-6FE6E75C2640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 b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Idea 1: CSP as a search problem</a:t>
            </a:r>
            <a:endParaRPr lang="en-US" altLang="en-US" sz="3600" dirty="0"/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229600" cy="4572000"/>
          </a:xfrm>
        </p:spPr>
        <p:txBody>
          <a:bodyPr/>
          <a:lstStyle/>
          <a:p>
            <a:r>
              <a:rPr lang="en-US" altLang="en-US" sz="2800" dirty="0"/>
              <a:t>A CSP can easily be expressed as a search problem</a:t>
            </a:r>
          </a:p>
          <a:p>
            <a:pPr lvl="1"/>
            <a:r>
              <a:rPr lang="en-US" altLang="en-US" sz="2400" i="1" dirty="0">
                <a:solidFill>
                  <a:schemeClr val="accent2"/>
                </a:solidFill>
              </a:rPr>
              <a:t>Initial State: </a:t>
            </a:r>
            <a:r>
              <a:rPr lang="en-US" altLang="en-US" sz="2400" dirty="0"/>
              <a:t>the empty assignment {}.</a:t>
            </a:r>
          </a:p>
          <a:p>
            <a:pPr lvl="1"/>
            <a:r>
              <a:rPr lang="en-US" altLang="en-US" sz="2400" i="1" dirty="0">
                <a:solidFill>
                  <a:schemeClr val="accent2"/>
                </a:solidFill>
              </a:rPr>
              <a:t>Successor function: </a:t>
            </a:r>
            <a:r>
              <a:rPr lang="en-US" altLang="en-US" sz="2400" dirty="0"/>
              <a:t>Assign value to any unassigned variable </a:t>
            </a:r>
            <a:r>
              <a:rPr lang="en-US" altLang="en-US" sz="2400" i="1" dirty="0"/>
              <a:t>provided that there is not a constraint conflict</a:t>
            </a:r>
            <a:r>
              <a:rPr lang="en-US" altLang="en-US" sz="2400" dirty="0"/>
              <a:t>.</a:t>
            </a:r>
          </a:p>
          <a:p>
            <a:pPr lvl="1"/>
            <a:r>
              <a:rPr lang="en-US" altLang="en-US" sz="2400" i="1" dirty="0">
                <a:solidFill>
                  <a:schemeClr val="accent2"/>
                </a:solidFill>
              </a:rPr>
              <a:t>Goal test: </a:t>
            </a:r>
            <a:r>
              <a:rPr lang="en-US" altLang="en-US" sz="2400" dirty="0"/>
              <a:t>the current assignment is complete.</a:t>
            </a:r>
          </a:p>
          <a:p>
            <a:pPr lvl="1"/>
            <a:r>
              <a:rPr lang="en-US" altLang="en-US" sz="2400" i="1" dirty="0">
                <a:solidFill>
                  <a:schemeClr val="accent2"/>
                </a:solidFill>
              </a:rPr>
              <a:t>Path cost: </a:t>
            </a:r>
            <a:r>
              <a:rPr lang="en-US" altLang="en-US" sz="2400" dirty="0"/>
              <a:t>a constant cost for every step.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Solution is always found at depth </a:t>
            </a:r>
            <a:r>
              <a:rPr lang="en-US" altLang="en-US" i="1" dirty="0"/>
              <a:t>n</a:t>
            </a:r>
            <a:r>
              <a:rPr lang="en-US" altLang="en-US" dirty="0"/>
              <a:t>, for </a:t>
            </a:r>
            <a:r>
              <a:rPr lang="en-US" altLang="en-US" i="1" dirty="0"/>
              <a:t>n</a:t>
            </a:r>
            <a:r>
              <a:rPr lang="en-US" altLang="en-US" dirty="0"/>
              <a:t> variables</a:t>
            </a:r>
          </a:p>
          <a:p>
            <a:pPr lvl="1"/>
            <a:r>
              <a:rPr lang="en-US" altLang="en-US" sz="2100" dirty="0"/>
              <a:t>Hence Depth First Search can be used</a:t>
            </a:r>
          </a:p>
        </p:txBody>
      </p:sp>
    </p:spTree>
    <p:extLst>
      <p:ext uri="{BB962C8B-B14F-4D97-AF65-F5344CB8AC3E}">
        <p14:creationId xmlns:p14="http://schemas.microsoft.com/office/powerpoint/2010/main" val="307164729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209064C1-4644-471F-B526-7DBF62B7C767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 b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/>
              <a:t>Backtracking</a:t>
            </a:r>
            <a:r>
              <a:rPr lang="en-US" altLang="en-US" dirty="0"/>
              <a:t> search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620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Note that variable assignments are </a:t>
            </a:r>
            <a:r>
              <a:rPr lang="en-US" altLang="en-US" sz="2000" i="1" dirty="0">
                <a:solidFill>
                  <a:schemeClr val="accent2"/>
                </a:solidFill>
              </a:rPr>
              <a:t>commutative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1800" dirty="0" err="1"/>
              <a:t>Eg</a:t>
            </a:r>
            <a:r>
              <a:rPr lang="en-US" altLang="en-US" sz="1800" dirty="0"/>
              <a:t> </a:t>
            </a:r>
            <a:r>
              <a:rPr lang="en-US" altLang="en-US" sz="1800" i="1" dirty="0">
                <a:solidFill>
                  <a:schemeClr val="accent2"/>
                </a:solidFill>
              </a:rPr>
              <a:t>[ step 1: </a:t>
            </a:r>
            <a:r>
              <a:rPr lang="en-US" altLang="en-US" sz="1800" b="1" i="1" dirty="0">
                <a:solidFill>
                  <a:schemeClr val="accent2"/>
                </a:solidFill>
              </a:rPr>
              <a:t>WA = red</a:t>
            </a:r>
            <a:r>
              <a:rPr lang="en-US" altLang="en-US" sz="1800" i="1" dirty="0">
                <a:solidFill>
                  <a:schemeClr val="accent2"/>
                </a:solidFill>
              </a:rPr>
              <a:t>; step 2: </a:t>
            </a:r>
            <a:r>
              <a:rPr lang="en-US" altLang="en-US" sz="1800" b="1" i="1" dirty="0">
                <a:solidFill>
                  <a:schemeClr val="accent2"/>
                </a:solidFill>
              </a:rPr>
              <a:t>NT = green</a:t>
            </a:r>
            <a:r>
              <a:rPr lang="en-US" altLang="en-US" sz="1800" i="1" dirty="0">
                <a:solidFill>
                  <a:schemeClr val="accent2"/>
                </a:solidFill>
              </a:rPr>
              <a:t> ] </a:t>
            </a:r>
            <a:br>
              <a:rPr lang="en-US" altLang="en-US" sz="1800" i="1" dirty="0">
                <a:solidFill>
                  <a:schemeClr val="accent2"/>
                </a:solidFill>
              </a:rPr>
            </a:br>
            <a:r>
              <a:rPr lang="en-US" altLang="en-US" sz="1800" dirty="0"/>
              <a:t>equivalent to  </a:t>
            </a:r>
            <a:r>
              <a:rPr lang="en-US" altLang="en-US" sz="1800" i="1" dirty="0">
                <a:solidFill>
                  <a:schemeClr val="accent2"/>
                </a:solidFill>
              </a:rPr>
              <a:t>[ step 1: </a:t>
            </a:r>
            <a:r>
              <a:rPr lang="en-US" altLang="en-US" sz="1800" b="1" i="1" dirty="0">
                <a:solidFill>
                  <a:schemeClr val="accent2"/>
                </a:solidFill>
              </a:rPr>
              <a:t>NT = green</a:t>
            </a:r>
            <a:r>
              <a:rPr lang="en-US" altLang="en-US" sz="1800" i="1" dirty="0">
                <a:solidFill>
                  <a:schemeClr val="accent2"/>
                </a:solidFill>
              </a:rPr>
              <a:t>; step 2: </a:t>
            </a:r>
            <a:r>
              <a:rPr lang="en-US" altLang="en-US" sz="1800" b="1" i="1" dirty="0">
                <a:solidFill>
                  <a:schemeClr val="accent2"/>
                </a:solidFill>
              </a:rPr>
              <a:t>WA = red</a:t>
            </a:r>
            <a:r>
              <a:rPr lang="en-US" altLang="en-US" sz="1800" i="1" dirty="0">
                <a:solidFill>
                  <a:schemeClr val="accent2"/>
                </a:solidFill>
              </a:rPr>
              <a:t> ]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Therefore, a </a:t>
            </a:r>
            <a:r>
              <a:rPr lang="en-US" altLang="en-US" sz="1800" i="1" dirty="0">
                <a:solidFill>
                  <a:schemeClr val="accent2"/>
                </a:solidFill>
              </a:rPr>
              <a:t>tree search, </a:t>
            </a:r>
            <a:r>
              <a:rPr lang="en-US" altLang="en-US" sz="1800" dirty="0"/>
              <a:t>not a </a:t>
            </a:r>
            <a:r>
              <a:rPr lang="en-US" altLang="en-US" sz="1800" i="1" dirty="0">
                <a:solidFill>
                  <a:schemeClr val="accent2"/>
                </a:solidFill>
              </a:rPr>
              <a:t>graph search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Only need to consider assignments to a single variable at each node</a:t>
            </a:r>
          </a:p>
          <a:p>
            <a:pPr lvl="1">
              <a:lnSpc>
                <a:spcPct val="80000"/>
              </a:lnSpc>
            </a:pPr>
            <a:r>
              <a:rPr lang="en-US" altLang="en-US" i="1" dirty="0">
                <a:solidFill>
                  <a:schemeClr val="accent2"/>
                </a:solidFill>
              </a:rPr>
              <a:t>b = d</a:t>
            </a:r>
            <a:r>
              <a:rPr lang="en-US" altLang="en-US" sz="1400" i="1" dirty="0">
                <a:solidFill>
                  <a:schemeClr val="accent2"/>
                </a:solidFill>
              </a:rPr>
              <a:t>  </a:t>
            </a:r>
            <a:r>
              <a:rPr lang="en-US" altLang="en-US" dirty="0"/>
              <a:t>and there are </a:t>
            </a:r>
            <a:r>
              <a:rPr lang="en-US" altLang="en-US" sz="2400" i="1" dirty="0" err="1">
                <a:solidFill>
                  <a:schemeClr val="accent2"/>
                </a:solidFill>
              </a:rPr>
              <a:t>d</a:t>
            </a:r>
            <a:r>
              <a:rPr lang="en-US" altLang="en-US" sz="2400" i="1" baseline="30000" dirty="0" err="1">
                <a:solidFill>
                  <a:schemeClr val="accent2"/>
                </a:solidFill>
              </a:rPr>
              <a:t>n</a:t>
            </a:r>
            <a:r>
              <a:rPr lang="en-US" altLang="en-US" dirty="0"/>
              <a:t> leaves </a:t>
            </a:r>
            <a:r>
              <a:rPr lang="en-US" altLang="en-US" i="1" dirty="0"/>
              <a:t>(n variables, domain size d )</a:t>
            </a:r>
          </a:p>
          <a:p>
            <a:pPr lvl="1"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Depth-first search for CSPs with single-variable assignments is called </a:t>
            </a:r>
            <a:r>
              <a:rPr lang="en-US" altLang="en-US" i="1" dirty="0">
                <a:solidFill>
                  <a:schemeClr val="accent2"/>
                </a:solidFill>
              </a:rPr>
              <a:t>backtracking </a:t>
            </a:r>
            <a:r>
              <a:rPr lang="en-US" altLang="en-US" dirty="0"/>
              <a:t>search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Backtracking search is the basic </a:t>
            </a:r>
            <a:r>
              <a:rPr lang="en-US" altLang="en-US" sz="2000" i="1" dirty="0"/>
              <a:t>uninformed</a:t>
            </a:r>
            <a:r>
              <a:rPr lang="en-US" altLang="en-US" sz="2000" dirty="0"/>
              <a:t> algorithm for CSPs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Can solve </a:t>
            </a:r>
            <a:r>
              <a:rPr lang="en-US" altLang="en-US" sz="2000" i="1" dirty="0"/>
              <a:t>n</a:t>
            </a:r>
            <a:r>
              <a:rPr lang="en-US" altLang="en-US" sz="2000" dirty="0"/>
              <a:t>-queens for </a:t>
            </a:r>
            <a:r>
              <a:rPr lang="en-US" altLang="en-US" sz="2000" i="1" dirty="0"/>
              <a:t>n</a:t>
            </a:r>
            <a:r>
              <a:rPr lang="en-US" altLang="en-US" sz="2000" dirty="0"/>
              <a:t> </a:t>
            </a:r>
            <a:r>
              <a:rPr lang="en-US" altLang="en-US" sz="2000" dirty="0">
                <a:cs typeface="Arial" charset="0"/>
              </a:rPr>
              <a:t>≈ </a:t>
            </a:r>
            <a:r>
              <a:rPr lang="en-US" altLang="en-US" sz="2000" dirty="0"/>
              <a:t>25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pPr lvl="1">
              <a:lnSpc>
                <a:spcPct val="80000"/>
              </a:lnSpc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3550207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B2D6A69E-02F9-4635-99BC-BE4E4BFF0909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 b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Backtracking example</a:t>
            </a:r>
          </a:p>
        </p:txBody>
      </p:sp>
      <p:pic>
        <p:nvPicPr>
          <p:cNvPr id="30725" name="Picture 3" descr="backtrack-progress4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1619250"/>
            <a:ext cx="585787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australia-solu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12738"/>
            <a:ext cx="2209800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 bwMode="auto">
          <a:xfrm>
            <a:off x="4191000" y="2362200"/>
            <a:ext cx="2514600" cy="1219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550396" y="3219447"/>
            <a:ext cx="2317004" cy="1219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957465" y="4220849"/>
            <a:ext cx="2514600" cy="1219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835524" y="4238625"/>
            <a:ext cx="2514600" cy="1219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3262309"/>
            <a:ext cx="3292031" cy="219551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09601" y="2243132"/>
            <a:ext cx="4149234" cy="339566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330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B2D6A69E-02F9-4635-99BC-BE4E4BFF0909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 b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Backtracking example</a:t>
            </a:r>
          </a:p>
        </p:txBody>
      </p:sp>
      <p:pic>
        <p:nvPicPr>
          <p:cNvPr id="30725" name="Picture 3" descr="backtrack-progress4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1619250"/>
            <a:ext cx="585787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43300" y="5486397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And so on….</a:t>
            </a:r>
          </a:p>
        </p:txBody>
      </p:sp>
      <p:pic>
        <p:nvPicPr>
          <p:cNvPr id="8" name="Picture 4" descr="australia-solu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12738"/>
            <a:ext cx="2209800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 bwMode="auto">
          <a:xfrm>
            <a:off x="4191000" y="2362200"/>
            <a:ext cx="2514600" cy="1219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550396" y="3219447"/>
            <a:ext cx="2317004" cy="1219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957465" y="4220849"/>
            <a:ext cx="2514600" cy="1219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14268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66FD335C-1C78-4B2E-88D4-603E552FA79A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 b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Idea 2: Improving backtracking efficiency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229600" cy="4572000"/>
          </a:xfrm>
        </p:spPr>
        <p:txBody>
          <a:bodyPr/>
          <a:lstStyle/>
          <a:p>
            <a:pPr marL="457200" indent="-457200">
              <a:buFont typeface="Symbol" charset="2"/>
              <a:buChar char="·"/>
              <a:defRPr/>
            </a:pPr>
            <a:r>
              <a:rPr lang="en-US" altLang="en-US" i="1" dirty="0">
                <a:solidFill>
                  <a:schemeClr val="accent2"/>
                </a:solidFill>
                <a:ea typeface="ＭＳ Ｐゴシック" charset="-128"/>
              </a:rPr>
              <a:t>General-purpose</a:t>
            </a:r>
            <a:r>
              <a:rPr lang="en-US" altLang="en-US" dirty="0">
                <a:ea typeface="ＭＳ Ｐゴシック" charset="-128"/>
              </a:rPr>
              <a:t> methods &amp; </a:t>
            </a:r>
            <a:r>
              <a:rPr lang="en-US" altLang="en-US" i="1" dirty="0">
                <a:solidFill>
                  <a:schemeClr val="accent2"/>
                </a:solidFill>
                <a:ea typeface="ＭＳ Ｐゴシック" charset="-128"/>
              </a:rPr>
              <a:t>general-purpose </a:t>
            </a:r>
            <a:r>
              <a:rPr lang="en-US" altLang="en-US" dirty="0">
                <a:ea typeface="ＭＳ Ｐゴシック" charset="-128"/>
              </a:rPr>
              <a:t>heuristics can give huge gains in speed, </a:t>
            </a:r>
            <a:r>
              <a:rPr lang="en-US" altLang="en-US" i="1" dirty="0">
                <a:solidFill>
                  <a:schemeClr val="accent2"/>
                </a:solidFill>
                <a:ea typeface="ＭＳ Ｐゴシック" charset="-128"/>
              </a:rPr>
              <a:t>on average</a:t>
            </a:r>
          </a:p>
          <a:p>
            <a:pPr marL="457200" indent="-457200">
              <a:buFont typeface="Symbol" charset="2"/>
              <a:buChar char="·"/>
              <a:defRPr/>
            </a:pPr>
            <a:r>
              <a:rPr lang="en-US" altLang="en-US" dirty="0">
                <a:ea typeface="ＭＳ Ｐゴシック" charset="-128"/>
              </a:rPr>
              <a:t>Heuristics:</a:t>
            </a:r>
          </a:p>
          <a:p>
            <a:pPr lvl="1">
              <a:defRPr/>
            </a:pPr>
            <a:r>
              <a:rPr lang="en-US" altLang="en-US" dirty="0">
                <a:ea typeface="ＭＳ Ｐゴシック" charset="-128"/>
              </a:rPr>
              <a:t>Q: Which variable should be assigned next?</a:t>
            </a:r>
          </a:p>
          <a:p>
            <a:pPr marL="1238250" lvl="2" indent="-381000">
              <a:buFontTx/>
              <a:buAutoNum type="arabicPeriod"/>
              <a:defRPr/>
            </a:pPr>
            <a:r>
              <a:rPr lang="en-US" altLang="en-US" sz="2000" b="1" dirty="0">
                <a:ea typeface="ＭＳ Ｐゴシック" charset="-128"/>
              </a:rPr>
              <a:t>Most constrain</a:t>
            </a:r>
            <a:r>
              <a:rPr lang="en-US" altLang="en-US" sz="2000" b="1" i="1" dirty="0">
                <a:solidFill>
                  <a:srgbClr val="C00000"/>
                </a:solidFill>
                <a:ea typeface="ＭＳ Ｐゴシック" charset="-128"/>
              </a:rPr>
              <a:t>ed</a:t>
            </a:r>
            <a:r>
              <a:rPr lang="en-US" altLang="en-US" sz="2000" b="1" dirty="0">
                <a:ea typeface="ＭＳ Ｐゴシック" charset="-128"/>
              </a:rPr>
              <a:t> variable</a:t>
            </a:r>
          </a:p>
          <a:p>
            <a:pPr marL="1238250" lvl="2" indent="-381000">
              <a:buFontTx/>
              <a:buAutoNum type="arabicPeriod"/>
              <a:defRPr/>
            </a:pPr>
            <a:r>
              <a:rPr lang="en-US" altLang="en-US" sz="2000" b="1" dirty="0">
                <a:ea typeface="ＭＳ Ｐゴシック" charset="-128"/>
              </a:rPr>
              <a:t>(if ties</a:t>
            </a:r>
            <a:r>
              <a:rPr lang="en-US" altLang="en-US" sz="2000" b="1" dirty="0">
                <a:ea typeface="ＭＳ Ｐゴシック" charset="-128"/>
                <a:sym typeface="Wingdings" panose="05000000000000000000" pitchFamily="2" charset="2"/>
              </a:rPr>
              <a:t>:) </a:t>
            </a:r>
            <a:r>
              <a:rPr lang="en-US" altLang="en-US" sz="2000" b="1" dirty="0">
                <a:ea typeface="ＭＳ Ｐゴシック" charset="-128"/>
              </a:rPr>
              <a:t>Most constrain</a:t>
            </a:r>
            <a:r>
              <a:rPr lang="en-US" altLang="en-US" sz="2000" b="1" i="1" dirty="0">
                <a:solidFill>
                  <a:srgbClr val="C00000"/>
                </a:solidFill>
                <a:ea typeface="ＭＳ Ｐゴシック" charset="-128"/>
              </a:rPr>
              <a:t>ing </a:t>
            </a:r>
            <a:r>
              <a:rPr lang="en-US" altLang="en-US" sz="2000" b="1" dirty="0">
                <a:ea typeface="ＭＳ Ｐゴシック" charset="-128"/>
              </a:rPr>
              <a:t>variable</a:t>
            </a:r>
          </a:p>
          <a:p>
            <a:pPr marL="1238250" lvl="2" indent="-381000">
              <a:buFontTx/>
              <a:buAutoNum type="arabicPeriod"/>
              <a:defRPr/>
            </a:pPr>
            <a:endParaRPr lang="en-US" altLang="en-US" sz="2000" b="1" dirty="0">
              <a:ea typeface="ＭＳ Ｐゴシック" charset="-128"/>
            </a:endParaRPr>
          </a:p>
          <a:p>
            <a:pPr lvl="1">
              <a:defRPr/>
            </a:pPr>
            <a:r>
              <a:rPr lang="en-US" altLang="en-US" dirty="0">
                <a:ea typeface="ＭＳ Ｐゴシック" charset="-128"/>
              </a:rPr>
              <a:t>Q: In what order should that variable’s values be tried?</a:t>
            </a:r>
          </a:p>
          <a:p>
            <a:pPr marL="857250" lvl="2" indent="0">
              <a:buNone/>
              <a:defRPr/>
            </a:pPr>
            <a:r>
              <a:rPr lang="en-US" altLang="en-US" dirty="0">
                <a:ea typeface="ＭＳ Ｐゴシック" charset="-128"/>
              </a:rPr>
              <a:t>3.   </a:t>
            </a:r>
            <a:r>
              <a:rPr lang="en-US" altLang="en-US" sz="2000" b="1" dirty="0">
                <a:ea typeface="ＭＳ Ｐゴシック" charset="-128"/>
              </a:rPr>
              <a:t>Least constraining </a:t>
            </a:r>
            <a:r>
              <a:rPr lang="en-US" altLang="en-US" sz="2000" b="1" i="1" dirty="0">
                <a:solidFill>
                  <a:srgbClr val="C00000"/>
                </a:solidFill>
                <a:ea typeface="ＭＳ Ｐゴシック" charset="-128"/>
              </a:rPr>
              <a:t>value</a:t>
            </a:r>
          </a:p>
          <a:p>
            <a:pPr lvl="2" indent="-285750">
              <a:defRPr/>
            </a:pPr>
            <a:endParaRPr lang="en-US" altLang="en-US" dirty="0">
              <a:ea typeface="ＭＳ Ｐゴシック" charset="-128"/>
            </a:endParaRPr>
          </a:p>
          <a:p>
            <a:pPr lvl="1">
              <a:defRPr/>
            </a:pPr>
            <a:r>
              <a:rPr lang="en-US" altLang="en-US" dirty="0">
                <a:ea typeface="ＭＳ Ｐゴシック" charset="-128"/>
              </a:rPr>
              <a:t>Q: Can we detect inevitable failure early?</a:t>
            </a:r>
            <a:br>
              <a:rPr lang="en-US" altLang="en-US" dirty="0">
                <a:ea typeface="ＭＳ Ｐゴシック" charset="-128"/>
              </a:rPr>
            </a:br>
            <a:r>
              <a:rPr lang="en-US" altLang="en-US" dirty="0">
                <a:ea typeface="ＭＳ Ｐゴシック" charset="-128"/>
              </a:rPr>
              <a:t> 4.   </a:t>
            </a:r>
            <a:r>
              <a:rPr lang="en-US" altLang="en-US" b="1" dirty="0">
                <a:ea typeface="ＭＳ Ｐゴシック" charset="-128"/>
              </a:rPr>
              <a:t>Forward</a:t>
            </a:r>
            <a:r>
              <a:rPr lang="en-US" altLang="en-US" sz="2200" b="1" dirty="0">
                <a:ea typeface="ＭＳ Ｐゴシック" charset="-128"/>
              </a:rPr>
              <a:t> </a:t>
            </a:r>
            <a:r>
              <a:rPr lang="en-US" altLang="en-US" b="1" dirty="0">
                <a:ea typeface="ＭＳ Ｐゴシック" charset="-128"/>
              </a:rPr>
              <a:t>checking</a:t>
            </a:r>
          </a:p>
        </p:txBody>
      </p:sp>
    </p:spTree>
    <p:extLst>
      <p:ext uri="{BB962C8B-B14F-4D97-AF65-F5344CB8AC3E}">
        <p14:creationId xmlns:p14="http://schemas.microsoft.com/office/powerpoint/2010/main" val="266640033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4" name="Picture 4" descr="australia-most-constrained-vari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7514492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2DD0B85A-6810-416D-BBD1-1E206F6518DA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 b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Heuristic 1: Most constrain</a:t>
            </a:r>
            <a:r>
              <a:rPr lang="en-US" altLang="en-US" i="1" dirty="0">
                <a:solidFill>
                  <a:srgbClr val="FF0000"/>
                </a:solidFill>
              </a:rPr>
              <a:t>ed</a:t>
            </a:r>
            <a:r>
              <a:rPr lang="en-US" altLang="en-US" dirty="0"/>
              <a:t> variable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Choose a variable with the </a:t>
            </a:r>
            <a:r>
              <a:rPr lang="en-US" altLang="en-US" i="1" dirty="0">
                <a:solidFill>
                  <a:srgbClr val="C00000"/>
                </a:solidFill>
              </a:rPr>
              <a:t>fewest legal values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a.k.a. </a:t>
            </a:r>
            <a:r>
              <a:rPr lang="en-US" altLang="en-US" i="1" dirty="0">
                <a:solidFill>
                  <a:schemeClr val="accent2"/>
                </a:solidFill>
              </a:rPr>
              <a:t>minimum remaining values (MRV) </a:t>
            </a:r>
            <a:r>
              <a:rPr lang="en-US" altLang="en-US" dirty="0"/>
              <a:t>heuristic</a:t>
            </a:r>
          </a:p>
        </p:txBody>
      </p:sp>
      <p:pic>
        <p:nvPicPr>
          <p:cNvPr id="7" name="Picture 4" descr="australia-solu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50" y="4643109"/>
            <a:ext cx="1943100" cy="1605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187329" y="2362201"/>
            <a:ext cx="1113324" cy="1151747"/>
            <a:chOff x="1187329" y="2362201"/>
            <a:chExt cx="1113324" cy="1151747"/>
          </a:xfrm>
        </p:grpSpPr>
        <p:sp>
          <p:nvSpPr>
            <p:cNvPr id="2" name="TextBox 1"/>
            <p:cNvSpPr txBox="1"/>
            <p:nvPr/>
          </p:nvSpPr>
          <p:spPr>
            <a:xfrm>
              <a:off x="1981200" y="2438400"/>
              <a:ext cx="1875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95853" y="3009901"/>
              <a:ext cx="228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58437" y="2362201"/>
              <a:ext cx="228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95853" y="3209148"/>
              <a:ext cx="228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73091" y="2667000"/>
              <a:ext cx="228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87329" y="2577634"/>
              <a:ext cx="1875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72053" y="2819401"/>
              <a:ext cx="228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81585" y="2327507"/>
            <a:ext cx="742216" cy="1151747"/>
            <a:chOff x="1558437" y="2362201"/>
            <a:chExt cx="742216" cy="1151747"/>
          </a:xfrm>
        </p:grpSpPr>
        <p:sp>
          <p:nvSpPr>
            <p:cNvPr id="20" name="TextBox 19"/>
            <p:cNvSpPr txBox="1"/>
            <p:nvPr/>
          </p:nvSpPr>
          <p:spPr>
            <a:xfrm>
              <a:off x="1981200" y="2438400"/>
              <a:ext cx="1875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95853" y="3009901"/>
              <a:ext cx="228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58437" y="2362201"/>
              <a:ext cx="228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95853" y="3209148"/>
              <a:ext cx="228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73091" y="2667000"/>
              <a:ext cx="228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72053" y="2819401"/>
              <a:ext cx="228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634958" y="2403706"/>
            <a:ext cx="742216" cy="1151747"/>
            <a:chOff x="1558437" y="2362201"/>
            <a:chExt cx="742216" cy="1151747"/>
          </a:xfrm>
        </p:grpSpPr>
        <p:sp>
          <p:nvSpPr>
            <p:cNvPr id="28" name="TextBox 27"/>
            <p:cNvSpPr txBox="1"/>
            <p:nvPr/>
          </p:nvSpPr>
          <p:spPr>
            <a:xfrm>
              <a:off x="1981200" y="2438400"/>
              <a:ext cx="1875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95853" y="3009901"/>
              <a:ext cx="228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58437" y="2362201"/>
              <a:ext cx="228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95853" y="3209148"/>
              <a:ext cx="228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73091" y="2667000"/>
              <a:ext cx="228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072053" y="2819401"/>
              <a:ext cx="228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626785" y="2363735"/>
            <a:ext cx="742216" cy="1151747"/>
            <a:chOff x="1558437" y="2362201"/>
            <a:chExt cx="742216" cy="1151747"/>
          </a:xfrm>
        </p:grpSpPr>
        <p:sp>
          <p:nvSpPr>
            <p:cNvPr id="49" name="TextBox 48"/>
            <p:cNvSpPr txBox="1"/>
            <p:nvPr/>
          </p:nvSpPr>
          <p:spPr>
            <a:xfrm>
              <a:off x="1981200" y="2438400"/>
              <a:ext cx="1875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95853" y="3009901"/>
              <a:ext cx="228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558437" y="2362201"/>
              <a:ext cx="228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995853" y="3209148"/>
              <a:ext cx="228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573091" y="2667000"/>
              <a:ext cx="228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72053" y="2819401"/>
              <a:ext cx="228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578161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216E3906-56A3-4A6F-A70E-49D85CC3AB43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 b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Heuristic 2: Most constrain</a:t>
            </a:r>
            <a:r>
              <a:rPr lang="en-US" altLang="en-US" i="1" dirty="0">
                <a:solidFill>
                  <a:srgbClr val="FF0000"/>
                </a:solidFill>
              </a:rPr>
              <a:t>ing</a:t>
            </a:r>
            <a:r>
              <a:rPr lang="en-US" altLang="en-US" dirty="0"/>
              <a:t> variable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Tie-breaker among most constrained variables</a:t>
            </a:r>
          </a:p>
          <a:p>
            <a:r>
              <a:rPr lang="en-US" altLang="en-US" sz="2800" dirty="0"/>
              <a:t>C</a:t>
            </a:r>
            <a:r>
              <a:rPr lang="en-US" altLang="en-US" sz="2800" b="1" dirty="0">
                <a:cs typeface="ＭＳ Ｐゴシック" charset="-128"/>
              </a:rPr>
              <a:t>hoose the variable </a:t>
            </a:r>
            <a:r>
              <a:rPr lang="en-US" altLang="en-US" dirty="0"/>
              <a:t>with the </a:t>
            </a:r>
            <a:r>
              <a:rPr lang="en-US" altLang="en-US" i="1" dirty="0"/>
              <a:t>most constraints on </a:t>
            </a:r>
            <a:r>
              <a:rPr lang="en-US" altLang="en-US" i="1" dirty="0">
                <a:solidFill>
                  <a:srgbClr val="FF0000"/>
                </a:solidFill>
              </a:rPr>
              <a:t>remaining </a:t>
            </a:r>
            <a:r>
              <a:rPr lang="en-US" altLang="en-US" i="1" dirty="0"/>
              <a:t>variables</a:t>
            </a:r>
          </a:p>
        </p:txBody>
      </p:sp>
      <p:pic>
        <p:nvPicPr>
          <p:cNvPr id="8" name="Picture 4" descr="australia-most-constraining-vari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67250"/>
            <a:ext cx="6299703" cy="1022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australia-solu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50" y="4643109"/>
            <a:ext cx="1943100" cy="1605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0600" y="4267200"/>
            <a:ext cx="43434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These two heuristics together lead to immediate solution of our example problem</a:t>
            </a:r>
          </a:p>
        </p:txBody>
      </p:sp>
    </p:spTree>
    <p:extLst>
      <p:ext uri="{BB962C8B-B14F-4D97-AF65-F5344CB8AC3E}">
        <p14:creationId xmlns:p14="http://schemas.microsoft.com/office/powerpoint/2010/main" val="30969318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48CD975F-E15D-4766-9ED9-389104C65ECB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 b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Heuristic 3: Least constraining </a:t>
            </a:r>
            <a:r>
              <a:rPr lang="en-US" altLang="en-US" i="1" dirty="0">
                <a:solidFill>
                  <a:srgbClr val="FF0000"/>
                </a:solidFill>
              </a:rPr>
              <a:t>value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Given a variable, </a:t>
            </a:r>
            <a:r>
              <a:rPr lang="en-US" altLang="en-US" i="1" dirty="0"/>
              <a:t>choose the least constraining value:</a:t>
            </a:r>
          </a:p>
          <a:p>
            <a:pPr lvl="1"/>
            <a:r>
              <a:rPr lang="en-US" altLang="en-US" dirty="0"/>
              <a:t>the one that rules out the fewest values in the remaining variables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34822" name="Picture 4" descr="australia-least-constraining-valu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85"/>
          <a:stretch/>
        </p:blipFill>
        <p:spPr bwMode="auto">
          <a:xfrm>
            <a:off x="1878932" y="2890509"/>
            <a:ext cx="5055268" cy="1987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8200" y="5378509"/>
            <a:ext cx="5791200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Note: demonstrated here independent  of the other heuristics</a:t>
            </a:r>
          </a:p>
        </p:txBody>
      </p:sp>
      <p:pic>
        <p:nvPicPr>
          <p:cNvPr id="8" name="Picture 4" descr="australia-solu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50" y="4643109"/>
            <a:ext cx="1943100" cy="1605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394522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 the </a:t>
            </a:r>
            <a:r>
              <a:rPr lang="en-US" i="1" dirty="0">
                <a:solidFill>
                  <a:srgbClr val="C00000"/>
                </a:solidFill>
              </a:rPr>
              <a:t>constraints</a:t>
            </a:r>
            <a:r>
              <a:rPr lang="en-US" i="1" dirty="0"/>
              <a:t> </a:t>
            </a:r>
            <a:r>
              <a:rPr lang="en-US" dirty="0"/>
              <a:t>that solutions must satisfy in a uniform </a:t>
            </a:r>
            <a:r>
              <a:rPr lang="en-US" i="1" dirty="0">
                <a:solidFill>
                  <a:srgbClr val="C00000"/>
                </a:solidFill>
              </a:rPr>
              <a:t>declarative</a:t>
            </a:r>
            <a:r>
              <a:rPr lang="en-US" i="1" dirty="0"/>
              <a:t> </a:t>
            </a:r>
            <a:r>
              <a:rPr lang="en-US" dirty="0"/>
              <a:t>language</a:t>
            </a:r>
          </a:p>
          <a:p>
            <a:r>
              <a:rPr lang="en-US" dirty="0"/>
              <a:t>Find solutions by </a:t>
            </a:r>
            <a:r>
              <a:rPr lang="en-US" i="1" dirty="0">
                <a:solidFill>
                  <a:srgbClr val="C00000"/>
                </a:solidFill>
              </a:rPr>
              <a:t>GENERAL</a:t>
            </a:r>
            <a:r>
              <a:rPr lang="en-US" dirty="0"/>
              <a:t> </a:t>
            </a:r>
            <a:r>
              <a:rPr lang="en-US" i="1" dirty="0">
                <a:solidFill>
                  <a:srgbClr val="C00000"/>
                </a:solidFill>
              </a:rPr>
              <a:t>PURPOSE</a:t>
            </a:r>
            <a:r>
              <a:rPr lang="en-US" dirty="0"/>
              <a:t> search algorithms with no changes from problem to problem</a:t>
            </a:r>
          </a:p>
          <a:p>
            <a:pPr lvl="1"/>
            <a:r>
              <a:rPr lang="en-US" dirty="0"/>
              <a:t>No hand built transition functions</a:t>
            </a:r>
          </a:p>
          <a:p>
            <a:pPr lvl="1"/>
            <a:r>
              <a:rPr lang="en-US" dirty="0"/>
              <a:t>No hand built heuristics</a:t>
            </a:r>
          </a:p>
          <a:p>
            <a:pPr lvl="1"/>
            <a:endParaRPr lang="en-US" dirty="0"/>
          </a:p>
          <a:p>
            <a:r>
              <a:rPr lang="en-US" dirty="0"/>
              <a:t>Just specify the problem in a formal declarative language, and a general purpose algorithm does everything else!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</a:t>
            </a:r>
            <a:fld id="{631C9254-E2ED-4182-9826-EAB5C32B0CB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6181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7" name="Picture 4" descr="australia-sol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12738"/>
            <a:ext cx="2209800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0BAEC7BD-8ADE-4F86-AB59-3B95C35F96A9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 b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Heuristic 4: Forward checking 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2"/>
                </a:solidFill>
              </a:rPr>
              <a:t>Idea</a:t>
            </a:r>
            <a:r>
              <a:rPr lang="en-US" altLang="en-US" dirty="0"/>
              <a:t>: </a:t>
            </a:r>
          </a:p>
          <a:p>
            <a:pPr lvl="1"/>
            <a:r>
              <a:rPr lang="en-US" altLang="en-US" dirty="0"/>
              <a:t>Keep track of </a:t>
            </a:r>
            <a:r>
              <a:rPr lang="en-US" altLang="en-US" i="1" dirty="0"/>
              <a:t>remaining</a:t>
            </a:r>
            <a:r>
              <a:rPr lang="en-US" altLang="en-US" dirty="0"/>
              <a:t> legal values for </a:t>
            </a:r>
            <a:r>
              <a:rPr lang="en-US" altLang="en-US" i="1" dirty="0"/>
              <a:t>unassigned</a:t>
            </a:r>
            <a:r>
              <a:rPr lang="en-US" altLang="en-US" dirty="0"/>
              <a:t> variables</a:t>
            </a:r>
          </a:p>
          <a:p>
            <a:pPr lvl="1"/>
            <a:r>
              <a:rPr lang="en-US" altLang="en-US" dirty="0"/>
              <a:t>Terminate search when any unassigned variable has no remaining legal values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marL="457200" lvl="1" indent="0" algn="ctr">
              <a:buNone/>
            </a:pPr>
            <a:r>
              <a:rPr lang="en-US" altLang="en-US" i="1" dirty="0">
                <a:solidFill>
                  <a:srgbClr val="C00000"/>
                </a:solidFill>
              </a:rPr>
              <a:t>(A first step towards Arc Consistency &amp; AC-3)</a:t>
            </a:r>
          </a:p>
          <a:p>
            <a:pPr lvl="1"/>
            <a:endParaRPr lang="en-US" altLang="en-US" dirty="0"/>
          </a:p>
        </p:txBody>
      </p:sp>
      <p:pic>
        <p:nvPicPr>
          <p:cNvPr id="35846" name="Picture 4" descr="forward-checking-progress1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3048000"/>
            <a:ext cx="51339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peech Bubble: Rectangle with Corners Rounded 2"/>
          <p:cNvSpPr/>
          <p:nvPr/>
        </p:nvSpPr>
        <p:spPr bwMode="auto">
          <a:xfrm>
            <a:off x="304800" y="3581400"/>
            <a:ext cx="1295400" cy="866775"/>
          </a:xfrm>
          <a:prstGeom prst="wedgeRoundRectCallout">
            <a:avLst>
              <a:gd name="adj1" fmla="val 73511"/>
              <a:gd name="adj2" fmla="val 24968"/>
              <a:gd name="adj3" fmla="val 16667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2" name="Speech Bubble: Rectangle with Corners Rounded 1"/>
          <p:cNvSpPr/>
          <p:nvPr/>
        </p:nvSpPr>
        <p:spPr bwMode="auto">
          <a:xfrm>
            <a:off x="256626" y="4562475"/>
            <a:ext cx="1343574" cy="1190625"/>
          </a:xfrm>
          <a:prstGeom prst="wedgeRoundRectCallout">
            <a:avLst>
              <a:gd name="adj1" fmla="val 81253"/>
              <a:gd name="adj2" fmla="val -71900"/>
              <a:gd name="adj3" fmla="val 16667"/>
            </a:avLst>
          </a:prstGeom>
          <a:solidFill>
            <a:srgbClr val="00B0F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New data </a:t>
            </a:r>
            <a:b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structure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03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71" name="Picture 4" descr="australia-sol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12738"/>
            <a:ext cx="2209800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56E1C098-BB94-4EED-B4DE-446C39F48A5F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 b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checking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620000" cy="4572000"/>
          </a:xfrm>
        </p:spPr>
        <p:txBody>
          <a:bodyPr/>
          <a:lstStyle/>
          <a:p>
            <a:r>
              <a:rPr lang="en-US" altLang="en-US" dirty="0">
                <a:solidFill>
                  <a:schemeClr val="accent2"/>
                </a:solidFill>
              </a:rPr>
              <a:t>Idea</a:t>
            </a:r>
            <a:r>
              <a:rPr lang="en-US" altLang="en-US" dirty="0"/>
              <a:t>: </a:t>
            </a:r>
          </a:p>
          <a:p>
            <a:pPr lvl="1"/>
            <a:r>
              <a:rPr lang="en-US" altLang="en-US" dirty="0"/>
              <a:t>Keep track of remaining legal values for unassigned variables</a:t>
            </a:r>
          </a:p>
          <a:p>
            <a:pPr lvl="1"/>
            <a:r>
              <a:rPr lang="en-US" altLang="en-US" dirty="0"/>
              <a:t>Terminate search when any unassigned variable has no remaining legal values</a:t>
            </a:r>
          </a:p>
          <a:p>
            <a:pPr lvl="1"/>
            <a:endParaRPr lang="en-US" altLang="en-US" dirty="0"/>
          </a:p>
        </p:txBody>
      </p:sp>
      <p:pic>
        <p:nvPicPr>
          <p:cNvPr id="36870" name="Picture 4" descr="forward-checking-progress2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3048000"/>
            <a:ext cx="513397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2743200" y="4495800"/>
            <a:ext cx="685800" cy="247650"/>
          </a:xfrm>
          <a:prstGeom prst="rect">
            <a:avLst/>
          </a:prstGeom>
          <a:solidFill>
            <a:srgbClr val="FFC000">
              <a:alpha val="33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715000" y="4495800"/>
            <a:ext cx="685800" cy="247650"/>
          </a:xfrm>
          <a:prstGeom prst="rect">
            <a:avLst/>
          </a:prstGeom>
          <a:solidFill>
            <a:srgbClr val="FFC000">
              <a:alpha val="33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4349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5" name="Picture 4" descr="australia-sol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12738"/>
            <a:ext cx="2209800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DE6EF79D-6085-4D93-BAD9-2D6482136D3D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 b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checking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2"/>
                </a:solidFill>
              </a:rPr>
              <a:t>Idea</a:t>
            </a:r>
            <a:r>
              <a:rPr lang="en-US" altLang="en-US" dirty="0"/>
              <a:t>: </a:t>
            </a:r>
          </a:p>
          <a:p>
            <a:pPr lvl="1"/>
            <a:r>
              <a:rPr lang="en-US" altLang="en-US" dirty="0"/>
              <a:t>Keep track of remaining legal values for unassigned variables</a:t>
            </a:r>
          </a:p>
          <a:p>
            <a:pPr lvl="1"/>
            <a:r>
              <a:rPr lang="en-US" altLang="en-US" dirty="0"/>
              <a:t>Terminate search when any unassigned variable has no remaining legal values</a:t>
            </a:r>
          </a:p>
          <a:p>
            <a:pPr lvl="1"/>
            <a:endParaRPr lang="en-US" altLang="en-US" dirty="0"/>
          </a:p>
        </p:txBody>
      </p:sp>
      <p:pic>
        <p:nvPicPr>
          <p:cNvPr id="37894" name="Picture 4" descr="forward-checking-progress3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3048000"/>
            <a:ext cx="51339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5638800" y="4781550"/>
            <a:ext cx="685800" cy="247650"/>
          </a:xfrm>
          <a:prstGeom prst="rect">
            <a:avLst/>
          </a:prstGeom>
          <a:solidFill>
            <a:srgbClr val="FFC000">
              <a:alpha val="33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93394" y="4781550"/>
            <a:ext cx="685800" cy="247650"/>
          </a:xfrm>
          <a:prstGeom prst="rect">
            <a:avLst/>
          </a:prstGeom>
          <a:solidFill>
            <a:srgbClr val="FFC000">
              <a:alpha val="33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6594" y="4746381"/>
            <a:ext cx="682811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1937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9" name="Picture 4" descr="australia-sol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12738"/>
            <a:ext cx="2209800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 dirty="0"/>
              <a:t>       </a:t>
            </a:r>
            <a:fld id="{6370C1C5-92C2-4244-BED2-565D8E984A0A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 b="0" dirty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checking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2"/>
                </a:solidFill>
              </a:rPr>
              <a:t>Idea</a:t>
            </a:r>
            <a:r>
              <a:rPr lang="en-US" altLang="en-US" dirty="0"/>
              <a:t>: </a:t>
            </a:r>
          </a:p>
          <a:p>
            <a:pPr lvl="1"/>
            <a:r>
              <a:rPr lang="en-US" altLang="en-US" dirty="0"/>
              <a:t>Keep track of remaining legal values for unassigned variables</a:t>
            </a:r>
          </a:p>
          <a:p>
            <a:pPr lvl="1"/>
            <a:r>
              <a:rPr lang="en-US" altLang="en-US" dirty="0"/>
              <a:t>Terminate search when any unassigned variable has no remaining legal values</a:t>
            </a:r>
          </a:p>
          <a:p>
            <a:pPr lvl="1"/>
            <a:endParaRPr lang="en-US" altLang="en-US" sz="600" dirty="0"/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 algn="ctr">
              <a:buNone/>
            </a:pPr>
            <a:r>
              <a:rPr lang="en-US" altLang="en-US" sz="2000" dirty="0"/>
              <a:t>Terminate!  No possible value for SA</a:t>
            </a:r>
          </a:p>
        </p:txBody>
      </p:sp>
      <p:pic>
        <p:nvPicPr>
          <p:cNvPr id="38918" name="Picture 4" descr="forward-checking-progress4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3048000"/>
            <a:ext cx="51339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5716191" y="5076825"/>
            <a:ext cx="685800" cy="247650"/>
          </a:xfrm>
          <a:prstGeom prst="rect">
            <a:avLst/>
          </a:prstGeom>
          <a:solidFill>
            <a:srgbClr val="FFC000">
              <a:alpha val="33000"/>
            </a:srgbClr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93394" y="5065103"/>
            <a:ext cx="685800" cy="247650"/>
          </a:xfrm>
          <a:prstGeom prst="rect">
            <a:avLst/>
          </a:prstGeom>
          <a:solidFill>
            <a:srgbClr val="FFC000">
              <a:alpha val="33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12313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D5823914-2066-4DD6-898F-7F9205134F33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 b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4-Queens Problem</a:t>
            </a:r>
          </a:p>
        </p:txBody>
      </p:sp>
      <p:grpSp>
        <p:nvGrpSpPr>
          <p:cNvPr id="40965" name="Group 3"/>
          <p:cNvGrpSpPr>
            <a:grpSpLocks/>
          </p:cNvGrpSpPr>
          <p:nvPr/>
        </p:nvGrpSpPr>
        <p:grpSpPr bwMode="auto">
          <a:xfrm>
            <a:off x="1219200" y="2667000"/>
            <a:ext cx="2133600" cy="2209800"/>
            <a:chOff x="768" y="1680"/>
            <a:chExt cx="1344" cy="1392"/>
          </a:xfrm>
        </p:grpSpPr>
        <p:grpSp>
          <p:nvGrpSpPr>
            <p:cNvPr id="40986" name="Group 4"/>
            <p:cNvGrpSpPr>
              <a:grpSpLocks/>
            </p:cNvGrpSpPr>
            <p:nvPr/>
          </p:nvGrpSpPr>
          <p:grpSpPr bwMode="auto">
            <a:xfrm>
              <a:off x="960" y="1920"/>
              <a:ext cx="1152" cy="1152"/>
              <a:chOff x="576" y="1728"/>
              <a:chExt cx="1152" cy="1152"/>
            </a:xfrm>
          </p:grpSpPr>
          <p:sp>
            <p:nvSpPr>
              <p:cNvPr id="40995" name="Rectangle 5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1152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0996" name="Rectangle 6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0997" name="Rectangle 7"/>
              <p:cNvSpPr>
                <a:spLocks noChangeArrowheads="1"/>
              </p:cNvSpPr>
              <p:nvPr/>
            </p:nvSpPr>
            <p:spPr bwMode="auto">
              <a:xfrm>
                <a:off x="1152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0998" name="Rectangle 8"/>
              <p:cNvSpPr>
                <a:spLocks noChangeArrowheads="1"/>
              </p:cNvSpPr>
              <p:nvPr/>
            </p:nvSpPr>
            <p:spPr bwMode="auto">
              <a:xfrm>
                <a:off x="864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0999" name="Rectangle 9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1000" name="Rectangle 10"/>
              <p:cNvSpPr>
                <a:spLocks noChangeArrowheads="1"/>
              </p:cNvSpPr>
              <p:nvPr/>
            </p:nvSpPr>
            <p:spPr bwMode="auto">
              <a:xfrm>
                <a:off x="1440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1001" name="Rectangle 11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1002" name="Rectangle 12"/>
              <p:cNvSpPr>
                <a:spLocks noChangeArrowheads="1"/>
              </p:cNvSpPr>
              <p:nvPr/>
            </p:nvSpPr>
            <p:spPr bwMode="auto">
              <a:xfrm>
                <a:off x="576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1003" name="Rectangle 13"/>
              <p:cNvSpPr>
                <a:spLocks noChangeArrowheads="1"/>
              </p:cNvSpPr>
              <p:nvPr/>
            </p:nvSpPr>
            <p:spPr bwMode="auto">
              <a:xfrm>
                <a:off x="1440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</p:grpSp>
        <p:sp>
          <p:nvSpPr>
            <p:cNvPr id="40987" name="Text Box 14"/>
            <p:cNvSpPr txBox="1">
              <a:spLocks noChangeArrowheads="1"/>
            </p:cNvSpPr>
            <p:nvPr/>
          </p:nvSpPr>
          <p:spPr bwMode="auto">
            <a:xfrm>
              <a:off x="768" y="1920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1</a:t>
              </a:r>
            </a:p>
          </p:txBody>
        </p:sp>
        <p:sp>
          <p:nvSpPr>
            <p:cNvPr id="40988" name="Text Box 15"/>
            <p:cNvSpPr txBox="1">
              <a:spLocks noChangeArrowheads="1"/>
            </p:cNvSpPr>
            <p:nvPr/>
          </p:nvSpPr>
          <p:spPr bwMode="auto">
            <a:xfrm>
              <a:off x="768" y="2496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3</a:t>
              </a:r>
            </a:p>
          </p:txBody>
        </p:sp>
        <p:sp>
          <p:nvSpPr>
            <p:cNvPr id="40989" name="Text Box 16"/>
            <p:cNvSpPr txBox="1">
              <a:spLocks noChangeArrowheads="1"/>
            </p:cNvSpPr>
            <p:nvPr/>
          </p:nvSpPr>
          <p:spPr bwMode="auto">
            <a:xfrm>
              <a:off x="768" y="2208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2</a:t>
              </a:r>
            </a:p>
          </p:txBody>
        </p:sp>
        <p:sp>
          <p:nvSpPr>
            <p:cNvPr id="40990" name="Text Box 17"/>
            <p:cNvSpPr txBox="1">
              <a:spLocks noChangeArrowheads="1"/>
            </p:cNvSpPr>
            <p:nvPr/>
          </p:nvSpPr>
          <p:spPr bwMode="auto">
            <a:xfrm>
              <a:off x="768" y="2784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4</a:t>
              </a:r>
            </a:p>
          </p:txBody>
        </p:sp>
        <p:sp>
          <p:nvSpPr>
            <p:cNvPr id="40991" name="Text Box 18"/>
            <p:cNvSpPr txBox="1">
              <a:spLocks noChangeArrowheads="1"/>
            </p:cNvSpPr>
            <p:nvPr/>
          </p:nvSpPr>
          <p:spPr bwMode="auto">
            <a:xfrm>
              <a:off x="1584" y="1680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3</a:t>
              </a:r>
            </a:p>
          </p:txBody>
        </p:sp>
        <p:sp>
          <p:nvSpPr>
            <p:cNvPr id="40992" name="Text Box 19"/>
            <p:cNvSpPr txBox="1">
              <a:spLocks noChangeArrowheads="1"/>
            </p:cNvSpPr>
            <p:nvPr/>
          </p:nvSpPr>
          <p:spPr bwMode="auto">
            <a:xfrm>
              <a:off x="1296" y="1680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2</a:t>
              </a:r>
            </a:p>
          </p:txBody>
        </p:sp>
        <p:sp>
          <p:nvSpPr>
            <p:cNvPr id="40993" name="Text Box 20"/>
            <p:cNvSpPr txBox="1">
              <a:spLocks noChangeArrowheads="1"/>
            </p:cNvSpPr>
            <p:nvPr/>
          </p:nvSpPr>
          <p:spPr bwMode="auto">
            <a:xfrm>
              <a:off x="1872" y="1680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4</a:t>
              </a:r>
            </a:p>
          </p:txBody>
        </p:sp>
        <p:sp>
          <p:nvSpPr>
            <p:cNvPr id="40994" name="Text Box 21"/>
            <p:cNvSpPr txBox="1">
              <a:spLocks noChangeArrowheads="1"/>
            </p:cNvSpPr>
            <p:nvPr/>
          </p:nvSpPr>
          <p:spPr bwMode="auto">
            <a:xfrm>
              <a:off x="1008" y="1680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1</a:t>
              </a:r>
            </a:p>
          </p:txBody>
        </p:sp>
      </p:grpSp>
      <p:grpSp>
        <p:nvGrpSpPr>
          <p:cNvPr id="40966" name="Group 22"/>
          <p:cNvGrpSpPr>
            <a:grpSpLocks/>
          </p:cNvGrpSpPr>
          <p:nvPr/>
        </p:nvGrpSpPr>
        <p:grpSpPr bwMode="auto">
          <a:xfrm>
            <a:off x="4267200" y="2133600"/>
            <a:ext cx="3714750" cy="3276600"/>
            <a:chOff x="2445" y="1344"/>
            <a:chExt cx="2340" cy="2064"/>
          </a:xfrm>
        </p:grpSpPr>
        <p:grpSp>
          <p:nvGrpSpPr>
            <p:cNvPr id="40975" name="Group 23"/>
            <p:cNvGrpSpPr>
              <a:grpSpLocks/>
            </p:cNvGrpSpPr>
            <p:nvPr/>
          </p:nvGrpSpPr>
          <p:grpSpPr bwMode="auto">
            <a:xfrm>
              <a:off x="2445" y="1344"/>
              <a:ext cx="2340" cy="2064"/>
              <a:chOff x="2445" y="1344"/>
              <a:chExt cx="2340" cy="2064"/>
            </a:xfrm>
          </p:grpSpPr>
          <p:sp>
            <p:nvSpPr>
              <p:cNvPr id="40982" name="Text Box 24"/>
              <p:cNvSpPr txBox="1">
                <a:spLocks noChangeArrowheads="1"/>
              </p:cNvSpPr>
              <p:nvPr/>
            </p:nvSpPr>
            <p:spPr bwMode="auto">
              <a:xfrm>
                <a:off x="2445" y="1344"/>
                <a:ext cx="900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solidFill>
                      <a:srgbClr val="FF3300"/>
                    </a:solidFill>
                    <a:latin typeface="Tahoma" charset="0"/>
                  </a:rPr>
                  <a:t>X1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</a:t>
                </a:r>
                <a:r>
                  <a:rPr lang="en-US" altLang="en-US" b="0">
                    <a:solidFill>
                      <a:srgbClr val="FF3300"/>
                    </a:solidFill>
                    <a:latin typeface="Tahoma" charset="0"/>
                  </a:rPr>
                  <a:t>1</a:t>
                </a:r>
                <a:r>
                  <a:rPr lang="en-US" altLang="en-US" b="0">
                    <a:latin typeface="Tahoma" charset="0"/>
                  </a:rPr>
                  <a:t>,2,3,4}</a:t>
                </a:r>
              </a:p>
            </p:txBody>
          </p:sp>
          <p:sp>
            <p:nvSpPr>
              <p:cNvPr id="40983" name="Text Box 25"/>
              <p:cNvSpPr txBox="1">
                <a:spLocks noChangeArrowheads="1"/>
              </p:cNvSpPr>
              <p:nvPr/>
            </p:nvSpPr>
            <p:spPr bwMode="auto">
              <a:xfrm>
                <a:off x="2445" y="2880"/>
                <a:ext cx="900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X3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{1,2,3,4}</a:t>
                </a:r>
              </a:p>
            </p:txBody>
          </p:sp>
          <p:sp>
            <p:nvSpPr>
              <p:cNvPr id="40984" name="Text Box 26"/>
              <p:cNvSpPr txBox="1">
                <a:spLocks noChangeArrowheads="1"/>
              </p:cNvSpPr>
              <p:nvPr/>
            </p:nvSpPr>
            <p:spPr bwMode="auto">
              <a:xfrm>
                <a:off x="3885" y="2880"/>
                <a:ext cx="900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X4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{1,2,3,4}</a:t>
                </a:r>
              </a:p>
            </p:txBody>
          </p:sp>
          <p:sp>
            <p:nvSpPr>
              <p:cNvPr id="40985" name="Text Box 27"/>
              <p:cNvSpPr txBox="1">
                <a:spLocks noChangeArrowheads="1"/>
              </p:cNvSpPr>
              <p:nvPr/>
            </p:nvSpPr>
            <p:spPr bwMode="auto">
              <a:xfrm>
                <a:off x="3885" y="1344"/>
                <a:ext cx="900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X2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{1,2,3,4}</a:t>
                </a:r>
              </a:p>
            </p:txBody>
          </p:sp>
        </p:grpSp>
        <p:sp>
          <p:nvSpPr>
            <p:cNvPr id="40976" name="Line 28"/>
            <p:cNvSpPr>
              <a:spLocks noChangeShapeType="1"/>
            </p:cNvSpPr>
            <p:nvPr/>
          </p:nvSpPr>
          <p:spPr bwMode="auto">
            <a:xfrm>
              <a:off x="33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77" name="Line 29"/>
            <p:cNvSpPr>
              <a:spLocks noChangeShapeType="1"/>
            </p:cNvSpPr>
            <p:nvPr/>
          </p:nvSpPr>
          <p:spPr bwMode="auto">
            <a:xfrm>
              <a:off x="2928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78" name="Line 30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79" name="Line 31"/>
            <p:cNvSpPr>
              <a:spLocks noChangeShapeType="1"/>
            </p:cNvSpPr>
            <p:nvPr/>
          </p:nvSpPr>
          <p:spPr bwMode="auto">
            <a:xfrm>
              <a:off x="4320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80" name="Line 32"/>
            <p:cNvSpPr>
              <a:spLocks noChangeShapeType="1"/>
            </p:cNvSpPr>
            <p:nvPr/>
          </p:nvSpPr>
          <p:spPr bwMode="auto">
            <a:xfrm>
              <a:off x="3312" y="1872"/>
              <a:ext cx="57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81" name="Line 33"/>
            <p:cNvSpPr>
              <a:spLocks noChangeShapeType="1"/>
            </p:cNvSpPr>
            <p:nvPr/>
          </p:nvSpPr>
          <p:spPr bwMode="auto">
            <a:xfrm flipH="1">
              <a:off x="3360" y="1872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0967" name="AutoShape 34"/>
          <p:cNvSpPr>
            <a:spLocks noChangeArrowheads="1"/>
          </p:cNvSpPr>
          <p:nvPr/>
        </p:nvSpPr>
        <p:spPr bwMode="auto">
          <a:xfrm>
            <a:off x="1524000" y="30480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2057400" y="3124200"/>
            <a:ext cx="1219200" cy="1676400"/>
            <a:chOff x="1296" y="1968"/>
            <a:chExt cx="768" cy="1056"/>
          </a:xfrm>
        </p:grpSpPr>
        <p:sp>
          <p:nvSpPr>
            <p:cNvPr id="40969" name="Oval 36"/>
            <p:cNvSpPr>
              <a:spLocks noChangeArrowheads="1"/>
            </p:cNvSpPr>
            <p:nvPr/>
          </p:nvSpPr>
          <p:spPr bwMode="auto">
            <a:xfrm>
              <a:off x="1296" y="1968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0970" name="Oval 37"/>
            <p:cNvSpPr>
              <a:spLocks noChangeArrowheads="1"/>
            </p:cNvSpPr>
            <p:nvPr/>
          </p:nvSpPr>
          <p:spPr bwMode="auto">
            <a:xfrm>
              <a:off x="1584" y="1968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0971" name="Oval 38"/>
            <p:cNvSpPr>
              <a:spLocks noChangeArrowheads="1"/>
            </p:cNvSpPr>
            <p:nvPr/>
          </p:nvSpPr>
          <p:spPr bwMode="auto">
            <a:xfrm>
              <a:off x="1872" y="1968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0972" name="Oval 39"/>
            <p:cNvSpPr>
              <a:spLocks noChangeArrowheads="1"/>
            </p:cNvSpPr>
            <p:nvPr/>
          </p:nvSpPr>
          <p:spPr bwMode="auto">
            <a:xfrm>
              <a:off x="1296" y="2256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0973" name="Oval 40"/>
            <p:cNvSpPr>
              <a:spLocks noChangeArrowheads="1"/>
            </p:cNvSpPr>
            <p:nvPr/>
          </p:nvSpPr>
          <p:spPr bwMode="auto">
            <a:xfrm>
              <a:off x="1872" y="2832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0974" name="Oval 41"/>
            <p:cNvSpPr>
              <a:spLocks noChangeArrowheads="1"/>
            </p:cNvSpPr>
            <p:nvPr/>
          </p:nvSpPr>
          <p:spPr bwMode="auto">
            <a:xfrm>
              <a:off x="1584" y="2544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962400" y="5715000"/>
            <a:ext cx="2895600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Assign value to unassigned variable</a:t>
            </a:r>
          </a:p>
        </p:txBody>
      </p:sp>
    </p:spTree>
    <p:extLst>
      <p:ext uri="{BB962C8B-B14F-4D97-AF65-F5344CB8AC3E}">
        <p14:creationId xmlns:p14="http://schemas.microsoft.com/office/powerpoint/2010/main" val="13377373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F06A266E-5494-4E29-A84B-85130CFC2FB9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 b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4-Queens Problem</a:t>
            </a:r>
          </a:p>
        </p:txBody>
      </p:sp>
      <p:grpSp>
        <p:nvGrpSpPr>
          <p:cNvPr id="41989" name="Group 3"/>
          <p:cNvGrpSpPr>
            <a:grpSpLocks/>
          </p:cNvGrpSpPr>
          <p:nvPr/>
        </p:nvGrpSpPr>
        <p:grpSpPr bwMode="auto">
          <a:xfrm>
            <a:off x="1219200" y="2667000"/>
            <a:ext cx="2133600" cy="2209800"/>
            <a:chOff x="624" y="1776"/>
            <a:chExt cx="1344" cy="1392"/>
          </a:xfrm>
        </p:grpSpPr>
        <p:grpSp>
          <p:nvGrpSpPr>
            <p:cNvPr id="42010" name="Group 4"/>
            <p:cNvGrpSpPr>
              <a:grpSpLocks/>
            </p:cNvGrpSpPr>
            <p:nvPr/>
          </p:nvGrpSpPr>
          <p:grpSpPr bwMode="auto">
            <a:xfrm>
              <a:off x="816" y="2016"/>
              <a:ext cx="1152" cy="1152"/>
              <a:chOff x="576" y="1728"/>
              <a:chExt cx="1152" cy="1152"/>
            </a:xfrm>
          </p:grpSpPr>
          <p:sp>
            <p:nvSpPr>
              <p:cNvPr id="42019" name="Rectangle 5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1152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2020" name="Rectangle 6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2021" name="Rectangle 7"/>
              <p:cNvSpPr>
                <a:spLocks noChangeArrowheads="1"/>
              </p:cNvSpPr>
              <p:nvPr/>
            </p:nvSpPr>
            <p:spPr bwMode="auto">
              <a:xfrm>
                <a:off x="1152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2022" name="Rectangle 8"/>
              <p:cNvSpPr>
                <a:spLocks noChangeArrowheads="1"/>
              </p:cNvSpPr>
              <p:nvPr/>
            </p:nvSpPr>
            <p:spPr bwMode="auto">
              <a:xfrm>
                <a:off x="864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2023" name="Rectangle 9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2024" name="Rectangle 10"/>
              <p:cNvSpPr>
                <a:spLocks noChangeArrowheads="1"/>
              </p:cNvSpPr>
              <p:nvPr/>
            </p:nvSpPr>
            <p:spPr bwMode="auto">
              <a:xfrm>
                <a:off x="1440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2025" name="Rectangle 11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2026" name="Rectangle 12"/>
              <p:cNvSpPr>
                <a:spLocks noChangeArrowheads="1"/>
              </p:cNvSpPr>
              <p:nvPr/>
            </p:nvSpPr>
            <p:spPr bwMode="auto">
              <a:xfrm>
                <a:off x="576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2027" name="Rectangle 13"/>
              <p:cNvSpPr>
                <a:spLocks noChangeArrowheads="1"/>
              </p:cNvSpPr>
              <p:nvPr/>
            </p:nvSpPr>
            <p:spPr bwMode="auto">
              <a:xfrm>
                <a:off x="1440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</p:grpSp>
        <p:sp>
          <p:nvSpPr>
            <p:cNvPr id="42011" name="Text Box 14"/>
            <p:cNvSpPr txBox="1">
              <a:spLocks noChangeArrowheads="1"/>
            </p:cNvSpPr>
            <p:nvPr/>
          </p:nvSpPr>
          <p:spPr bwMode="auto">
            <a:xfrm>
              <a:off x="624" y="2016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1</a:t>
              </a:r>
            </a:p>
          </p:txBody>
        </p:sp>
        <p:sp>
          <p:nvSpPr>
            <p:cNvPr id="42012" name="Text Box 15"/>
            <p:cNvSpPr txBox="1">
              <a:spLocks noChangeArrowheads="1"/>
            </p:cNvSpPr>
            <p:nvPr/>
          </p:nvSpPr>
          <p:spPr bwMode="auto">
            <a:xfrm>
              <a:off x="624" y="2592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3</a:t>
              </a:r>
            </a:p>
          </p:txBody>
        </p:sp>
        <p:sp>
          <p:nvSpPr>
            <p:cNvPr id="42013" name="Text Box 16"/>
            <p:cNvSpPr txBox="1">
              <a:spLocks noChangeArrowheads="1"/>
            </p:cNvSpPr>
            <p:nvPr/>
          </p:nvSpPr>
          <p:spPr bwMode="auto">
            <a:xfrm>
              <a:off x="624" y="2304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2</a:t>
              </a:r>
            </a:p>
          </p:txBody>
        </p:sp>
        <p:sp>
          <p:nvSpPr>
            <p:cNvPr id="42014" name="Text Box 17"/>
            <p:cNvSpPr txBox="1">
              <a:spLocks noChangeArrowheads="1"/>
            </p:cNvSpPr>
            <p:nvPr/>
          </p:nvSpPr>
          <p:spPr bwMode="auto">
            <a:xfrm>
              <a:off x="624" y="2880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4</a:t>
              </a:r>
            </a:p>
          </p:txBody>
        </p:sp>
        <p:sp>
          <p:nvSpPr>
            <p:cNvPr id="42015" name="Text Box 18"/>
            <p:cNvSpPr txBox="1">
              <a:spLocks noChangeArrowheads="1"/>
            </p:cNvSpPr>
            <p:nvPr/>
          </p:nvSpPr>
          <p:spPr bwMode="auto">
            <a:xfrm>
              <a:off x="1440" y="1776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3</a:t>
              </a:r>
            </a:p>
          </p:txBody>
        </p:sp>
        <p:sp>
          <p:nvSpPr>
            <p:cNvPr id="42016" name="Text Box 19"/>
            <p:cNvSpPr txBox="1">
              <a:spLocks noChangeArrowheads="1"/>
            </p:cNvSpPr>
            <p:nvPr/>
          </p:nvSpPr>
          <p:spPr bwMode="auto">
            <a:xfrm>
              <a:off x="1152" y="1776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2</a:t>
              </a:r>
            </a:p>
          </p:txBody>
        </p:sp>
        <p:sp>
          <p:nvSpPr>
            <p:cNvPr id="42017" name="Text Box 20"/>
            <p:cNvSpPr txBox="1">
              <a:spLocks noChangeArrowheads="1"/>
            </p:cNvSpPr>
            <p:nvPr/>
          </p:nvSpPr>
          <p:spPr bwMode="auto">
            <a:xfrm>
              <a:off x="1728" y="1776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4</a:t>
              </a:r>
            </a:p>
          </p:txBody>
        </p:sp>
        <p:sp>
          <p:nvSpPr>
            <p:cNvPr id="42018" name="Text Box 21"/>
            <p:cNvSpPr txBox="1">
              <a:spLocks noChangeArrowheads="1"/>
            </p:cNvSpPr>
            <p:nvPr/>
          </p:nvSpPr>
          <p:spPr bwMode="auto">
            <a:xfrm>
              <a:off x="864" y="1776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1</a:t>
              </a:r>
            </a:p>
          </p:txBody>
        </p:sp>
      </p:grpSp>
      <p:grpSp>
        <p:nvGrpSpPr>
          <p:cNvPr id="41990" name="Group 22"/>
          <p:cNvGrpSpPr>
            <a:grpSpLocks/>
          </p:cNvGrpSpPr>
          <p:nvPr/>
        </p:nvGrpSpPr>
        <p:grpSpPr bwMode="auto">
          <a:xfrm>
            <a:off x="4241800" y="2133600"/>
            <a:ext cx="3762375" cy="3276600"/>
            <a:chOff x="2429" y="1344"/>
            <a:chExt cx="2370" cy="2064"/>
          </a:xfrm>
        </p:grpSpPr>
        <p:grpSp>
          <p:nvGrpSpPr>
            <p:cNvPr id="41999" name="Group 23"/>
            <p:cNvGrpSpPr>
              <a:grpSpLocks/>
            </p:cNvGrpSpPr>
            <p:nvPr/>
          </p:nvGrpSpPr>
          <p:grpSpPr bwMode="auto">
            <a:xfrm>
              <a:off x="2429" y="1344"/>
              <a:ext cx="2370" cy="2064"/>
              <a:chOff x="2429" y="1344"/>
              <a:chExt cx="2370" cy="2064"/>
            </a:xfrm>
          </p:grpSpPr>
          <p:sp>
            <p:nvSpPr>
              <p:cNvPr id="42006" name="Text Box 24"/>
              <p:cNvSpPr txBox="1">
                <a:spLocks noChangeArrowheads="1"/>
              </p:cNvSpPr>
              <p:nvPr/>
            </p:nvSpPr>
            <p:spPr bwMode="auto">
              <a:xfrm>
                <a:off x="2445" y="1344"/>
                <a:ext cx="900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solidFill>
                      <a:srgbClr val="FF3300"/>
                    </a:solidFill>
                    <a:latin typeface="Tahoma" charset="0"/>
                  </a:rPr>
                  <a:t>X1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</a:t>
                </a:r>
                <a:r>
                  <a:rPr lang="en-US" altLang="en-US" b="0">
                    <a:solidFill>
                      <a:srgbClr val="FF3300"/>
                    </a:solidFill>
                    <a:latin typeface="Tahoma" charset="0"/>
                  </a:rPr>
                  <a:t>1</a:t>
                </a:r>
                <a:r>
                  <a:rPr lang="en-US" altLang="en-US" b="0">
                    <a:latin typeface="Tahoma" charset="0"/>
                  </a:rPr>
                  <a:t>,2,3,4}</a:t>
                </a:r>
              </a:p>
            </p:txBody>
          </p:sp>
          <p:sp>
            <p:nvSpPr>
              <p:cNvPr id="42007" name="Text Box 25"/>
              <p:cNvSpPr txBox="1">
                <a:spLocks noChangeArrowheads="1"/>
              </p:cNvSpPr>
              <p:nvPr/>
            </p:nvSpPr>
            <p:spPr bwMode="auto">
              <a:xfrm>
                <a:off x="2429" y="2880"/>
                <a:ext cx="930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X3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 </a:t>
                </a:r>
                <a:r>
                  <a:rPr lang="en-US" altLang="en-US" b="0">
                    <a:solidFill>
                      <a:schemeClr val="accent2"/>
                    </a:solidFill>
                    <a:latin typeface="Tahoma" charset="0"/>
                  </a:rPr>
                  <a:t> </a:t>
                </a:r>
                <a:r>
                  <a:rPr lang="en-US" altLang="en-US" b="0">
                    <a:latin typeface="Tahoma" charset="0"/>
                  </a:rPr>
                  <a:t>,2,</a:t>
                </a:r>
                <a:r>
                  <a:rPr lang="en-US" altLang="en-US" b="0">
                    <a:solidFill>
                      <a:schemeClr val="accent2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,4}</a:t>
                </a:r>
              </a:p>
            </p:txBody>
          </p:sp>
          <p:sp>
            <p:nvSpPr>
              <p:cNvPr id="42008" name="Text Box 26"/>
              <p:cNvSpPr txBox="1">
                <a:spLocks noChangeArrowheads="1"/>
              </p:cNvSpPr>
              <p:nvPr/>
            </p:nvSpPr>
            <p:spPr bwMode="auto">
              <a:xfrm>
                <a:off x="3869" y="2880"/>
                <a:ext cx="930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X4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 </a:t>
                </a:r>
                <a:r>
                  <a:rPr lang="en-US" altLang="en-US" b="0">
                    <a:solidFill>
                      <a:schemeClr val="accent2"/>
                    </a:solidFill>
                    <a:latin typeface="Tahoma" charset="0"/>
                  </a:rPr>
                  <a:t> </a:t>
                </a:r>
                <a:r>
                  <a:rPr lang="en-US" altLang="en-US" b="0">
                    <a:latin typeface="Tahoma" charset="0"/>
                  </a:rPr>
                  <a:t>,2,3, </a:t>
                </a:r>
                <a:r>
                  <a:rPr lang="en-US" altLang="en-US" b="0">
                    <a:solidFill>
                      <a:schemeClr val="accent2"/>
                    </a:solidFill>
                    <a:latin typeface="Tahoma" charset="0"/>
                  </a:rPr>
                  <a:t> </a:t>
                </a:r>
                <a:r>
                  <a:rPr lang="en-US" altLang="en-US" b="0">
                    <a:latin typeface="Tahoma" charset="0"/>
                  </a:rPr>
                  <a:t>}</a:t>
                </a:r>
              </a:p>
            </p:txBody>
          </p:sp>
          <p:sp>
            <p:nvSpPr>
              <p:cNvPr id="42009" name="Text Box 27"/>
              <p:cNvSpPr txBox="1">
                <a:spLocks noChangeArrowheads="1"/>
              </p:cNvSpPr>
              <p:nvPr/>
            </p:nvSpPr>
            <p:spPr bwMode="auto">
              <a:xfrm>
                <a:off x="3869" y="1344"/>
                <a:ext cx="930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X2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  ,  ,3,4}</a:t>
                </a:r>
              </a:p>
            </p:txBody>
          </p:sp>
        </p:grpSp>
        <p:sp>
          <p:nvSpPr>
            <p:cNvPr id="42000" name="Line 28"/>
            <p:cNvSpPr>
              <a:spLocks noChangeShapeType="1"/>
            </p:cNvSpPr>
            <p:nvPr/>
          </p:nvSpPr>
          <p:spPr bwMode="auto">
            <a:xfrm>
              <a:off x="33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01" name="Line 29"/>
            <p:cNvSpPr>
              <a:spLocks noChangeShapeType="1"/>
            </p:cNvSpPr>
            <p:nvPr/>
          </p:nvSpPr>
          <p:spPr bwMode="auto">
            <a:xfrm>
              <a:off x="2928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02" name="Line 30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03" name="Line 31"/>
            <p:cNvSpPr>
              <a:spLocks noChangeShapeType="1"/>
            </p:cNvSpPr>
            <p:nvPr/>
          </p:nvSpPr>
          <p:spPr bwMode="auto">
            <a:xfrm>
              <a:off x="4320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04" name="Line 32"/>
            <p:cNvSpPr>
              <a:spLocks noChangeShapeType="1"/>
            </p:cNvSpPr>
            <p:nvPr/>
          </p:nvSpPr>
          <p:spPr bwMode="auto">
            <a:xfrm>
              <a:off x="3312" y="1872"/>
              <a:ext cx="57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05" name="Line 33"/>
            <p:cNvSpPr>
              <a:spLocks noChangeShapeType="1"/>
            </p:cNvSpPr>
            <p:nvPr/>
          </p:nvSpPr>
          <p:spPr bwMode="auto">
            <a:xfrm flipH="1">
              <a:off x="3360" y="1872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1991" name="AutoShape 34"/>
          <p:cNvSpPr>
            <a:spLocks noChangeArrowheads="1"/>
          </p:cNvSpPr>
          <p:nvPr/>
        </p:nvSpPr>
        <p:spPr bwMode="auto">
          <a:xfrm>
            <a:off x="1524000" y="30480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grpSp>
        <p:nvGrpSpPr>
          <p:cNvPr id="41992" name="Group 35"/>
          <p:cNvGrpSpPr>
            <a:grpSpLocks/>
          </p:cNvGrpSpPr>
          <p:nvPr/>
        </p:nvGrpSpPr>
        <p:grpSpPr bwMode="auto">
          <a:xfrm>
            <a:off x="2057400" y="3124200"/>
            <a:ext cx="1219200" cy="1676400"/>
            <a:chOff x="1296" y="1968"/>
            <a:chExt cx="768" cy="1056"/>
          </a:xfrm>
        </p:grpSpPr>
        <p:sp>
          <p:nvSpPr>
            <p:cNvPr id="41993" name="Oval 36"/>
            <p:cNvSpPr>
              <a:spLocks noChangeArrowheads="1"/>
            </p:cNvSpPr>
            <p:nvPr/>
          </p:nvSpPr>
          <p:spPr bwMode="auto">
            <a:xfrm>
              <a:off x="1296" y="1968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1994" name="Oval 37"/>
            <p:cNvSpPr>
              <a:spLocks noChangeArrowheads="1"/>
            </p:cNvSpPr>
            <p:nvPr/>
          </p:nvSpPr>
          <p:spPr bwMode="auto">
            <a:xfrm>
              <a:off x="1584" y="1968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1995" name="Oval 38"/>
            <p:cNvSpPr>
              <a:spLocks noChangeArrowheads="1"/>
            </p:cNvSpPr>
            <p:nvPr/>
          </p:nvSpPr>
          <p:spPr bwMode="auto">
            <a:xfrm>
              <a:off x="1872" y="1968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1996" name="Oval 39"/>
            <p:cNvSpPr>
              <a:spLocks noChangeArrowheads="1"/>
            </p:cNvSpPr>
            <p:nvPr/>
          </p:nvSpPr>
          <p:spPr bwMode="auto">
            <a:xfrm>
              <a:off x="1296" y="2256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1997" name="Oval 40"/>
            <p:cNvSpPr>
              <a:spLocks noChangeArrowheads="1"/>
            </p:cNvSpPr>
            <p:nvPr/>
          </p:nvSpPr>
          <p:spPr bwMode="auto">
            <a:xfrm>
              <a:off x="1872" y="2832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1998" name="Oval 41"/>
            <p:cNvSpPr>
              <a:spLocks noChangeArrowheads="1"/>
            </p:cNvSpPr>
            <p:nvPr/>
          </p:nvSpPr>
          <p:spPr bwMode="auto">
            <a:xfrm>
              <a:off x="1584" y="2544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962400" y="5715000"/>
            <a:ext cx="2895600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Forward check!</a:t>
            </a:r>
          </a:p>
        </p:txBody>
      </p:sp>
    </p:spTree>
    <p:extLst>
      <p:ext uri="{BB962C8B-B14F-4D97-AF65-F5344CB8AC3E}">
        <p14:creationId xmlns:p14="http://schemas.microsoft.com/office/powerpoint/2010/main" val="23647952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EB43EFB0-3BD6-401B-9C5E-7EFCD34E5DF6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 b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4-Queens Problem</a:t>
            </a:r>
          </a:p>
        </p:txBody>
      </p:sp>
      <p:grpSp>
        <p:nvGrpSpPr>
          <p:cNvPr id="43013" name="Group 3"/>
          <p:cNvGrpSpPr>
            <a:grpSpLocks/>
          </p:cNvGrpSpPr>
          <p:nvPr/>
        </p:nvGrpSpPr>
        <p:grpSpPr bwMode="auto">
          <a:xfrm>
            <a:off x="1219200" y="2667000"/>
            <a:ext cx="2133600" cy="2209800"/>
            <a:chOff x="624" y="1776"/>
            <a:chExt cx="1344" cy="1392"/>
          </a:xfrm>
        </p:grpSpPr>
        <p:grpSp>
          <p:nvGrpSpPr>
            <p:cNvPr id="43037" name="Group 4"/>
            <p:cNvGrpSpPr>
              <a:grpSpLocks/>
            </p:cNvGrpSpPr>
            <p:nvPr/>
          </p:nvGrpSpPr>
          <p:grpSpPr bwMode="auto">
            <a:xfrm>
              <a:off x="816" y="2016"/>
              <a:ext cx="1152" cy="1152"/>
              <a:chOff x="576" y="1728"/>
              <a:chExt cx="1152" cy="1152"/>
            </a:xfrm>
          </p:grpSpPr>
          <p:sp>
            <p:nvSpPr>
              <p:cNvPr id="43046" name="Rectangle 5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1152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3047" name="Rectangle 6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3048" name="Rectangle 7"/>
              <p:cNvSpPr>
                <a:spLocks noChangeArrowheads="1"/>
              </p:cNvSpPr>
              <p:nvPr/>
            </p:nvSpPr>
            <p:spPr bwMode="auto">
              <a:xfrm>
                <a:off x="1152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3049" name="Rectangle 8"/>
              <p:cNvSpPr>
                <a:spLocks noChangeArrowheads="1"/>
              </p:cNvSpPr>
              <p:nvPr/>
            </p:nvSpPr>
            <p:spPr bwMode="auto">
              <a:xfrm>
                <a:off x="864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3050" name="Rectangle 9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3051" name="Rectangle 10"/>
              <p:cNvSpPr>
                <a:spLocks noChangeArrowheads="1"/>
              </p:cNvSpPr>
              <p:nvPr/>
            </p:nvSpPr>
            <p:spPr bwMode="auto">
              <a:xfrm>
                <a:off x="1440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3052" name="Rectangle 11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3053" name="Rectangle 12"/>
              <p:cNvSpPr>
                <a:spLocks noChangeArrowheads="1"/>
              </p:cNvSpPr>
              <p:nvPr/>
            </p:nvSpPr>
            <p:spPr bwMode="auto">
              <a:xfrm>
                <a:off x="576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3054" name="Rectangle 13"/>
              <p:cNvSpPr>
                <a:spLocks noChangeArrowheads="1"/>
              </p:cNvSpPr>
              <p:nvPr/>
            </p:nvSpPr>
            <p:spPr bwMode="auto">
              <a:xfrm>
                <a:off x="1440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</p:grpSp>
        <p:sp>
          <p:nvSpPr>
            <p:cNvPr id="43038" name="Text Box 14"/>
            <p:cNvSpPr txBox="1">
              <a:spLocks noChangeArrowheads="1"/>
            </p:cNvSpPr>
            <p:nvPr/>
          </p:nvSpPr>
          <p:spPr bwMode="auto">
            <a:xfrm>
              <a:off x="624" y="2016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1</a:t>
              </a:r>
            </a:p>
          </p:txBody>
        </p:sp>
        <p:sp>
          <p:nvSpPr>
            <p:cNvPr id="43039" name="Text Box 15"/>
            <p:cNvSpPr txBox="1">
              <a:spLocks noChangeArrowheads="1"/>
            </p:cNvSpPr>
            <p:nvPr/>
          </p:nvSpPr>
          <p:spPr bwMode="auto">
            <a:xfrm>
              <a:off x="624" y="2592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3</a:t>
              </a:r>
            </a:p>
          </p:txBody>
        </p:sp>
        <p:sp>
          <p:nvSpPr>
            <p:cNvPr id="43040" name="Text Box 16"/>
            <p:cNvSpPr txBox="1">
              <a:spLocks noChangeArrowheads="1"/>
            </p:cNvSpPr>
            <p:nvPr/>
          </p:nvSpPr>
          <p:spPr bwMode="auto">
            <a:xfrm>
              <a:off x="624" y="2304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2</a:t>
              </a:r>
            </a:p>
          </p:txBody>
        </p:sp>
        <p:sp>
          <p:nvSpPr>
            <p:cNvPr id="43041" name="Text Box 17"/>
            <p:cNvSpPr txBox="1">
              <a:spLocks noChangeArrowheads="1"/>
            </p:cNvSpPr>
            <p:nvPr/>
          </p:nvSpPr>
          <p:spPr bwMode="auto">
            <a:xfrm>
              <a:off x="624" y="2880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4</a:t>
              </a:r>
            </a:p>
          </p:txBody>
        </p:sp>
        <p:sp>
          <p:nvSpPr>
            <p:cNvPr id="43042" name="Text Box 18"/>
            <p:cNvSpPr txBox="1">
              <a:spLocks noChangeArrowheads="1"/>
            </p:cNvSpPr>
            <p:nvPr/>
          </p:nvSpPr>
          <p:spPr bwMode="auto">
            <a:xfrm>
              <a:off x="1440" y="1776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3</a:t>
              </a:r>
            </a:p>
          </p:txBody>
        </p:sp>
        <p:sp>
          <p:nvSpPr>
            <p:cNvPr id="43043" name="Text Box 19"/>
            <p:cNvSpPr txBox="1">
              <a:spLocks noChangeArrowheads="1"/>
            </p:cNvSpPr>
            <p:nvPr/>
          </p:nvSpPr>
          <p:spPr bwMode="auto">
            <a:xfrm>
              <a:off x="1152" y="1776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2</a:t>
              </a:r>
            </a:p>
          </p:txBody>
        </p:sp>
        <p:sp>
          <p:nvSpPr>
            <p:cNvPr id="43044" name="Text Box 20"/>
            <p:cNvSpPr txBox="1">
              <a:spLocks noChangeArrowheads="1"/>
            </p:cNvSpPr>
            <p:nvPr/>
          </p:nvSpPr>
          <p:spPr bwMode="auto">
            <a:xfrm>
              <a:off x="1728" y="1776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4</a:t>
              </a:r>
            </a:p>
          </p:txBody>
        </p:sp>
        <p:sp>
          <p:nvSpPr>
            <p:cNvPr id="43045" name="Text Box 21"/>
            <p:cNvSpPr txBox="1">
              <a:spLocks noChangeArrowheads="1"/>
            </p:cNvSpPr>
            <p:nvPr/>
          </p:nvSpPr>
          <p:spPr bwMode="auto">
            <a:xfrm>
              <a:off x="864" y="1776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1</a:t>
              </a:r>
            </a:p>
          </p:txBody>
        </p:sp>
      </p:grpSp>
      <p:grpSp>
        <p:nvGrpSpPr>
          <p:cNvPr id="43014" name="Group 22"/>
          <p:cNvGrpSpPr>
            <a:grpSpLocks/>
          </p:cNvGrpSpPr>
          <p:nvPr/>
        </p:nvGrpSpPr>
        <p:grpSpPr bwMode="auto">
          <a:xfrm>
            <a:off x="4241800" y="2133600"/>
            <a:ext cx="3762375" cy="3276600"/>
            <a:chOff x="2429" y="1344"/>
            <a:chExt cx="2370" cy="2064"/>
          </a:xfrm>
        </p:grpSpPr>
        <p:grpSp>
          <p:nvGrpSpPr>
            <p:cNvPr id="43026" name="Group 23"/>
            <p:cNvGrpSpPr>
              <a:grpSpLocks/>
            </p:cNvGrpSpPr>
            <p:nvPr/>
          </p:nvGrpSpPr>
          <p:grpSpPr bwMode="auto">
            <a:xfrm>
              <a:off x="2429" y="1344"/>
              <a:ext cx="2370" cy="2064"/>
              <a:chOff x="2429" y="1344"/>
              <a:chExt cx="2370" cy="2064"/>
            </a:xfrm>
          </p:grpSpPr>
          <p:sp>
            <p:nvSpPr>
              <p:cNvPr id="43033" name="Text Box 24"/>
              <p:cNvSpPr txBox="1">
                <a:spLocks noChangeArrowheads="1"/>
              </p:cNvSpPr>
              <p:nvPr/>
            </p:nvSpPr>
            <p:spPr bwMode="auto">
              <a:xfrm>
                <a:off x="2445" y="1344"/>
                <a:ext cx="900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solidFill>
                      <a:srgbClr val="FF3300"/>
                    </a:solidFill>
                    <a:latin typeface="Tahoma" charset="0"/>
                  </a:rPr>
                  <a:t>X1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</a:t>
                </a:r>
                <a:r>
                  <a:rPr lang="en-US" altLang="en-US" b="0">
                    <a:solidFill>
                      <a:srgbClr val="FF3300"/>
                    </a:solidFill>
                    <a:latin typeface="Tahoma" charset="0"/>
                  </a:rPr>
                  <a:t>1</a:t>
                </a:r>
                <a:r>
                  <a:rPr lang="en-US" altLang="en-US" b="0">
                    <a:latin typeface="Tahoma" charset="0"/>
                  </a:rPr>
                  <a:t>,2,3,4}</a:t>
                </a:r>
              </a:p>
            </p:txBody>
          </p:sp>
          <p:sp>
            <p:nvSpPr>
              <p:cNvPr id="43034" name="Text Box 25"/>
              <p:cNvSpPr txBox="1">
                <a:spLocks noChangeArrowheads="1"/>
              </p:cNvSpPr>
              <p:nvPr/>
            </p:nvSpPr>
            <p:spPr bwMode="auto">
              <a:xfrm>
                <a:off x="2429" y="2880"/>
                <a:ext cx="930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X3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</a:t>
                </a:r>
                <a:r>
                  <a:rPr lang="en-US" altLang="en-US" b="0">
                    <a:solidFill>
                      <a:schemeClr val="accent2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,2,</a:t>
                </a:r>
                <a:r>
                  <a:rPr lang="en-US" altLang="en-US" b="0">
                    <a:solidFill>
                      <a:schemeClr val="accent2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,4}</a:t>
                </a:r>
              </a:p>
            </p:txBody>
          </p:sp>
          <p:sp>
            <p:nvSpPr>
              <p:cNvPr id="43035" name="Text Box 26"/>
              <p:cNvSpPr txBox="1">
                <a:spLocks noChangeArrowheads="1"/>
              </p:cNvSpPr>
              <p:nvPr/>
            </p:nvSpPr>
            <p:spPr bwMode="auto">
              <a:xfrm>
                <a:off x="3869" y="2880"/>
                <a:ext cx="930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X4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</a:t>
                </a:r>
                <a:r>
                  <a:rPr lang="en-US" altLang="en-US" b="0">
                    <a:solidFill>
                      <a:schemeClr val="accent2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,2,3,</a:t>
                </a:r>
                <a:r>
                  <a:rPr lang="en-US" altLang="en-US" b="0">
                    <a:solidFill>
                      <a:schemeClr val="accent2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}</a:t>
                </a:r>
              </a:p>
            </p:txBody>
          </p:sp>
          <p:sp>
            <p:nvSpPr>
              <p:cNvPr id="43036" name="Text Box 27"/>
              <p:cNvSpPr txBox="1">
                <a:spLocks noChangeArrowheads="1"/>
              </p:cNvSpPr>
              <p:nvPr/>
            </p:nvSpPr>
            <p:spPr bwMode="auto">
              <a:xfrm>
                <a:off x="3869" y="1344"/>
                <a:ext cx="930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X2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 </a:t>
                </a:r>
                <a:r>
                  <a:rPr lang="en-US" altLang="en-US" b="0">
                    <a:solidFill>
                      <a:schemeClr val="accent2"/>
                    </a:solidFill>
                    <a:latin typeface="Tahoma" charset="0"/>
                  </a:rPr>
                  <a:t>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chemeClr val="accent2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rgbClr val="FF0000"/>
                    </a:solidFill>
                    <a:latin typeface="Tahoma" charset="0"/>
                  </a:rPr>
                  <a:t>3</a:t>
                </a:r>
                <a:r>
                  <a:rPr lang="en-US" altLang="en-US" b="0">
                    <a:latin typeface="Tahoma" charset="0"/>
                  </a:rPr>
                  <a:t>,4}</a:t>
                </a:r>
              </a:p>
            </p:txBody>
          </p:sp>
        </p:grpSp>
        <p:sp>
          <p:nvSpPr>
            <p:cNvPr id="43027" name="Line 28"/>
            <p:cNvSpPr>
              <a:spLocks noChangeShapeType="1"/>
            </p:cNvSpPr>
            <p:nvPr/>
          </p:nvSpPr>
          <p:spPr bwMode="auto">
            <a:xfrm>
              <a:off x="33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28" name="Line 29"/>
            <p:cNvSpPr>
              <a:spLocks noChangeShapeType="1"/>
            </p:cNvSpPr>
            <p:nvPr/>
          </p:nvSpPr>
          <p:spPr bwMode="auto">
            <a:xfrm>
              <a:off x="2928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29" name="Line 30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30" name="Line 31"/>
            <p:cNvSpPr>
              <a:spLocks noChangeShapeType="1"/>
            </p:cNvSpPr>
            <p:nvPr/>
          </p:nvSpPr>
          <p:spPr bwMode="auto">
            <a:xfrm>
              <a:off x="4320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31" name="Line 32"/>
            <p:cNvSpPr>
              <a:spLocks noChangeShapeType="1"/>
            </p:cNvSpPr>
            <p:nvPr/>
          </p:nvSpPr>
          <p:spPr bwMode="auto">
            <a:xfrm>
              <a:off x="3312" y="1872"/>
              <a:ext cx="57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32" name="Line 33"/>
            <p:cNvSpPr>
              <a:spLocks noChangeShapeType="1"/>
            </p:cNvSpPr>
            <p:nvPr/>
          </p:nvSpPr>
          <p:spPr bwMode="auto">
            <a:xfrm flipH="1">
              <a:off x="3360" y="1872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3015" name="AutoShape 34"/>
          <p:cNvSpPr>
            <a:spLocks noChangeArrowheads="1"/>
          </p:cNvSpPr>
          <p:nvPr/>
        </p:nvSpPr>
        <p:spPr bwMode="auto">
          <a:xfrm>
            <a:off x="1524000" y="30480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43016" name="Oval 35"/>
          <p:cNvSpPr>
            <a:spLocks noChangeArrowheads="1"/>
          </p:cNvSpPr>
          <p:nvPr/>
        </p:nvSpPr>
        <p:spPr bwMode="auto">
          <a:xfrm>
            <a:off x="2057400" y="31242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43017" name="Oval 36"/>
          <p:cNvSpPr>
            <a:spLocks noChangeArrowheads="1"/>
          </p:cNvSpPr>
          <p:nvPr/>
        </p:nvSpPr>
        <p:spPr bwMode="auto">
          <a:xfrm>
            <a:off x="2514600" y="31242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43018" name="Oval 37"/>
          <p:cNvSpPr>
            <a:spLocks noChangeArrowheads="1"/>
          </p:cNvSpPr>
          <p:nvPr/>
        </p:nvSpPr>
        <p:spPr bwMode="auto">
          <a:xfrm>
            <a:off x="2971800" y="31242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43019" name="Oval 38"/>
          <p:cNvSpPr>
            <a:spLocks noChangeArrowheads="1"/>
          </p:cNvSpPr>
          <p:nvPr/>
        </p:nvSpPr>
        <p:spPr bwMode="auto">
          <a:xfrm>
            <a:off x="2057400" y="35814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43020" name="Oval 39"/>
          <p:cNvSpPr>
            <a:spLocks noChangeArrowheads="1"/>
          </p:cNvSpPr>
          <p:nvPr/>
        </p:nvSpPr>
        <p:spPr bwMode="auto">
          <a:xfrm>
            <a:off x="2971800" y="4495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43021" name="Oval 40"/>
          <p:cNvSpPr>
            <a:spLocks noChangeArrowheads="1"/>
          </p:cNvSpPr>
          <p:nvPr/>
        </p:nvSpPr>
        <p:spPr bwMode="auto">
          <a:xfrm>
            <a:off x="2514600" y="40386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43022" name="AutoShape 41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43023" name="Oval 42"/>
          <p:cNvSpPr>
            <a:spLocks noChangeArrowheads="1"/>
          </p:cNvSpPr>
          <p:nvPr/>
        </p:nvSpPr>
        <p:spPr bwMode="auto">
          <a:xfrm>
            <a:off x="2514600" y="4495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43024" name="Oval 43"/>
          <p:cNvSpPr>
            <a:spLocks noChangeArrowheads="1"/>
          </p:cNvSpPr>
          <p:nvPr/>
        </p:nvSpPr>
        <p:spPr bwMode="auto">
          <a:xfrm>
            <a:off x="2514600" y="35814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43025" name="Oval 44"/>
          <p:cNvSpPr>
            <a:spLocks noChangeArrowheads="1"/>
          </p:cNvSpPr>
          <p:nvPr/>
        </p:nvSpPr>
        <p:spPr bwMode="auto">
          <a:xfrm>
            <a:off x="2971800" y="40386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62400" y="5715000"/>
            <a:ext cx="2895600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Assign value to unassigned variable</a:t>
            </a:r>
          </a:p>
        </p:txBody>
      </p:sp>
    </p:spTree>
    <p:extLst>
      <p:ext uri="{BB962C8B-B14F-4D97-AF65-F5344CB8AC3E}">
        <p14:creationId xmlns:p14="http://schemas.microsoft.com/office/powerpoint/2010/main" val="32951825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7D72B85B-47B6-4E6F-8B73-A415F0DF5A41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 b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4-Queens Problem</a:t>
            </a:r>
          </a:p>
        </p:txBody>
      </p:sp>
      <p:grpSp>
        <p:nvGrpSpPr>
          <p:cNvPr id="44037" name="Group 3"/>
          <p:cNvGrpSpPr>
            <a:grpSpLocks/>
          </p:cNvGrpSpPr>
          <p:nvPr/>
        </p:nvGrpSpPr>
        <p:grpSpPr bwMode="auto">
          <a:xfrm>
            <a:off x="1219200" y="2667000"/>
            <a:ext cx="2133600" cy="2209800"/>
            <a:chOff x="624" y="1776"/>
            <a:chExt cx="1344" cy="1392"/>
          </a:xfrm>
        </p:grpSpPr>
        <p:grpSp>
          <p:nvGrpSpPr>
            <p:cNvPr id="44062" name="Group 4"/>
            <p:cNvGrpSpPr>
              <a:grpSpLocks/>
            </p:cNvGrpSpPr>
            <p:nvPr/>
          </p:nvGrpSpPr>
          <p:grpSpPr bwMode="auto">
            <a:xfrm>
              <a:off x="816" y="2016"/>
              <a:ext cx="1152" cy="1152"/>
              <a:chOff x="576" y="1728"/>
              <a:chExt cx="1152" cy="1152"/>
            </a:xfrm>
          </p:grpSpPr>
          <p:sp>
            <p:nvSpPr>
              <p:cNvPr id="44071" name="Rectangle 5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1152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4072" name="Rectangle 6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4073" name="Rectangle 7"/>
              <p:cNvSpPr>
                <a:spLocks noChangeArrowheads="1"/>
              </p:cNvSpPr>
              <p:nvPr/>
            </p:nvSpPr>
            <p:spPr bwMode="auto">
              <a:xfrm>
                <a:off x="1152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4074" name="Rectangle 8"/>
              <p:cNvSpPr>
                <a:spLocks noChangeArrowheads="1"/>
              </p:cNvSpPr>
              <p:nvPr/>
            </p:nvSpPr>
            <p:spPr bwMode="auto">
              <a:xfrm>
                <a:off x="864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4075" name="Rectangle 9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4076" name="Rectangle 10"/>
              <p:cNvSpPr>
                <a:spLocks noChangeArrowheads="1"/>
              </p:cNvSpPr>
              <p:nvPr/>
            </p:nvSpPr>
            <p:spPr bwMode="auto">
              <a:xfrm>
                <a:off x="1440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4077" name="Rectangle 11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4078" name="Rectangle 12"/>
              <p:cNvSpPr>
                <a:spLocks noChangeArrowheads="1"/>
              </p:cNvSpPr>
              <p:nvPr/>
            </p:nvSpPr>
            <p:spPr bwMode="auto">
              <a:xfrm>
                <a:off x="576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4079" name="Rectangle 13"/>
              <p:cNvSpPr>
                <a:spLocks noChangeArrowheads="1"/>
              </p:cNvSpPr>
              <p:nvPr/>
            </p:nvSpPr>
            <p:spPr bwMode="auto">
              <a:xfrm>
                <a:off x="1440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</p:grpSp>
        <p:sp>
          <p:nvSpPr>
            <p:cNvPr id="44063" name="Text Box 14"/>
            <p:cNvSpPr txBox="1">
              <a:spLocks noChangeArrowheads="1"/>
            </p:cNvSpPr>
            <p:nvPr/>
          </p:nvSpPr>
          <p:spPr bwMode="auto">
            <a:xfrm>
              <a:off x="624" y="2016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1</a:t>
              </a:r>
            </a:p>
          </p:txBody>
        </p:sp>
        <p:sp>
          <p:nvSpPr>
            <p:cNvPr id="44064" name="Text Box 15"/>
            <p:cNvSpPr txBox="1">
              <a:spLocks noChangeArrowheads="1"/>
            </p:cNvSpPr>
            <p:nvPr/>
          </p:nvSpPr>
          <p:spPr bwMode="auto">
            <a:xfrm>
              <a:off x="624" y="2592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3</a:t>
              </a:r>
            </a:p>
          </p:txBody>
        </p:sp>
        <p:sp>
          <p:nvSpPr>
            <p:cNvPr id="44065" name="Text Box 16"/>
            <p:cNvSpPr txBox="1">
              <a:spLocks noChangeArrowheads="1"/>
            </p:cNvSpPr>
            <p:nvPr/>
          </p:nvSpPr>
          <p:spPr bwMode="auto">
            <a:xfrm>
              <a:off x="624" y="2304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2</a:t>
              </a:r>
            </a:p>
          </p:txBody>
        </p:sp>
        <p:sp>
          <p:nvSpPr>
            <p:cNvPr id="44066" name="Text Box 17"/>
            <p:cNvSpPr txBox="1">
              <a:spLocks noChangeArrowheads="1"/>
            </p:cNvSpPr>
            <p:nvPr/>
          </p:nvSpPr>
          <p:spPr bwMode="auto">
            <a:xfrm>
              <a:off x="624" y="2880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4</a:t>
              </a:r>
            </a:p>
          </p:txBody>
        </p:sp>
        <p:sp>
          <p:nvSpPr>
            <p:cNvPr id="44067" name="Text Box 18"/>
            <p:cNvSpPr txBox="1">
              <a:spLocks noChangeArrowheads="1"/>
            </p:cNvSpPr>
            <p:nvPr/>
          </p:nvSpPr>
          <p:spPr bwMode="auto">
            <a:xfrm>
              <a:off x="1440" y="1776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3</a:t>
              </a:r>
            </a:p>
          </p:txBody>
        </p:sp>
        <p:sp>
          <p:nvSpPr>
            <p:cNvPr id="44068" name="Text Box 19"/>
            <p:cNvSpPr txBox="1">
              <a:spLocks noChangeArrowheads="1"/>
            </p:cNvSpPr>
            <p:nvPr/>
          </p:nvSpPr>
          <p:spPr bwMode="auto">
            <a:xfrm>
              <a:off x="1152" y="1776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2</a:t>
              </a:r>
            </a:p>
          </p:txBody>
        </p:sp>
        <p:sp>
          <p:nvSpPr>
            <p:cNvPr id="44069" name="Text Box 20"/>
            <p:cNvSpPr txBox="1">
              <a:spLocks noChangeArrowheads="1"/>
            </p:cNvSpPr>
            <p:nvPr/>
          </p:nvSpPr>
          <p:spPr bwMode="auto">
            <a:xfrm>
              <a:off x="1728" y="1776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4</a:t>
              </a:r>
            </a:p>
          </p:txBody>
        </p:sp>
        <p:sp>
          <p:nvSpPr>
            <p:cNvPr id="44070" name="Text Box 21"/>
            <p:cNvSpPr txBox="1">
              <a:spLocks noChangeArrowheads="1"/>
            </p:cNvSpPr>
            <p:nvPr/>
          </p:nvSpPr>
          <p:spPr bwMode="auto">
            <a:xfrm>
              <a:off x="864" y="1776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1</a:t>
              </a:r>
            </a:p>
          </p:txBody>
        </p:sp>
      </p:grpSp>
      <p:grpSp>
        <p:nvGrpSpPr>
          <p:cNvPr id="44038" name="Group 22"/>
          <p:cNvGrpSpPr>
            <a:grpSpLocks/>
          </p:cNvGrpSpPr>
          <p:nvPr/>
        </p:nvGrpSpPr>
        <p:grpSpPr bwMode="auto">
          <a:xfrm>
            <a:off x="4216401" y="2133600"/>
            <a:ext cx="3802063" cy="3276600"/>
            <a:chOff x="2413" y="1344"/>
            <a:chExt cx="2395" cy="2064"/>
          </a:xfrm>
        </p:grpSpPr>
        <p:grpSp>
          <p:nvGrpSpPr>
            <p:cNvPr id="44051" name="Group 23"/>
            <p:cNvGrpSpPr>
              <a:grpSpLocks/>
            </p:cNvGrpSpPr>
            <p:nvPr/>
          </p:nvGrpSpPr>
          <p:grpSpPr bwMode="auto">
            <a:xfrm>
              <a:off x="2413" y="1344"/>
              <a:ext cx="2395" cy="2064"/>
              <a:chOff x="2413" y="1344"/>
              <a:chExt cx="2395" cy="2064"/>
            </a:xfrm>
          </p:grpSpPr>
          <p:sp>
            <p:nvSpPr>
              <p:cNvPr id="44058" name="Text Box 24"/>
              <p:cNvSpPr txBox="1">
                <a:spLocks noChangeArrowheads="1"/>
              </p:cNvSpPr>
              <p:nvPr/>
            </p:nvSpPr>
            <p:spPr bwMode="auto">
              <a:xfrm>
                <a:off x="2445" y="1344"/>
                <a:ext cx="900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solidFill>
                      <a:srgbClr val="FF3300"/>
                    </a:solidFill>
                    <a:latin typeface="Tahoma" charset="0"/>
                  </a:rPr>
                  <a:t>X1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</a:t>
                </a:r>
                <a:r>
                  <a:rPr lang="en-US" altLang="en-US" b="0">
                    <a:solidFill>
                      <a:srgbClr val="FF3300"/>
                    </a:solidFill>
                    <a:latin typeface="Tahoma" charset="0"/>
                  </a:rPr>
                  <a:t>1</a:t>
                </a:r>
                <a:r>
                  <a:rPr lang="en-US" altLang="en-US" b="0">
                    <a:latin typeface="Tahoma" charset="0"/>
                  </a:rPr>
                  <a:t>,2,3,4}</a:t>
                </a:r>
              </a:p>
            </p:txBody>
          </p:sp>
          <p:sp>
            <p:nvSpPr>
              <p:cNvPr id="44059" name="Text Box 25"/>
              <p:cNvSpPr txBox="1">
                <a:spLocks noChangeArrowheads="1"/>
              </p:cNvSpPr>
              <p:nvPr/>
            </p:nvSpPr>
            <p:spPr bwMode="auto">
              <a:xfrm>
                <a:off x="2413" y="2880"/>
                <a:ext cx="960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X3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 </a:t>
                </a:r>
                <a:r>
                  <a:rPr lang="en-US" altLang="en-US" b="0">
                    <a:solidFill>
                      <a:schemeClr val="accent2"/>
                    </a:solidFill>
                    <a:latin typeface="Tahoma" charset="0"/>
                  </a:rPr>
                  <a:t>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chemeClr val="accent2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chemeClr val="accent2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chemeClr val="accent2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}</a:t>
                </a:r>
              </a:p>
            </p:txBody>
          </p:sp>
          <p:sp>
            <p:nvSpPr>
              <p:cNvPr id="44060" name="Text Box 26"/>
              <p:cNvSpPr txBox="1">
                <a:spLocks noChangeArrowheads="1"/>
              </p:cNvSpPr>
              <p:nvPr/>
            </p:nvSpPr>
            <p:spPr bwMode="auto">
              <a:xfrm>
                <a:off x="3861" y="2880"/>
                <a:ext cx="947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 dirty="0">
                    <a:latin typeface="Tahoma" charset="0"/>
                  </a:rPr>
                  <a:t>X4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 dirty="0">
                    <a:latin typeface="Tahoma" charset="0"/>
                  </a:rPr>
                  <a:t>{ </a:t>
                </a:r>
                <a:r>
                  <a:rPr lang="en-US" altLang="en-US" b="0" dirty="0">
                    <a:solidFill>
                      <a:schemeClr val="accent2"/>
                    </a:solidFill>
                    <a:latin typeface="Tahoma" charset="0"/>
                  </a:rPr>
                  <a:t> </a:t>
                </a:r>
                <a:r>
                  <a:rPr lang="en-US" altLang="en-US" b="0" dirty="0">
                    <a:latin typeface="Tahoma" charset="0"/>
                  </a:rPr>
                  <a:t>,2,  , </a:t>
                </a:r>
                <a:r>
                  <a:rPr lang="en-US" altLang="en-US" b="0" dirty="0">
                    <a:solidFill>
                      <a:schemeClr val="accent2"/>
                    </a:solidFill>
                    <a:latin typeface="Tahoma" charset="0"/>
                  </a:rPr>
                  <a:t> </a:t>
                </a:r>
                <a:r>
                  <a:rPr lang="en-US" altLang="en-US" b="0" dirty="0">
                    <a:latin typeface="Tahoma" charset="0"/>
                  </a:rPr>
                  <a:t>}</a:t>
                </a:r>
              </a:p>
            </p:txBody>
          </p:sp>
          <p:sp>
            <p:nvSpPr>
              <p:cNvPr id="44061" name="Text Box 27"/>
              <p:cNvSpPr txBox="1">
                <a:spLocks noChangeArrowheads="1"/>
              </p:cNvSpPr>
              <p:nvPr/>
            </p:nvSpPr>
            <p:spPr bwMode="auto">
              <a:xfrm>
                <a:off x="3869" y="1344"/>
                <a:ext cx="930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X2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 </a:t>
                </a:r>
                <a:r>
                  <a:rPr lang="en-US" altLang="en-US" b="0">
                    <a:solidFill>
                      <a:schemeClr val="accent2"/>
                    </a:solidFill>
                    <a:latin typeface="Tahoma" charset="0"/>
                  </a:rPr>
                  <a:t>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chemeClr val="accent2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rgbClr val="FF0000"/>
                    </a:solidFill>
                    <a:latin typeface="Tahoma" charset="0"/>
                  </a:rPr>
                  <a:t>3</a:t>
                </a:r>
                <a:r>
                  <a:rPr lang="en-US" altLang="en-US" b="0">
                    <a:latin typeface="Tahoma" charset="0"/>
                  </a:rPr>
                  <a:t>,4}</a:t>
                </a:r>
              </a:p>
            </p:txBody>
          </p:sp>
        </p:grpSp>
        <p:sp>
          <p:nvSpPr>
            <p:cNvPr id="44052" name="Line 28"/>
            <p:cNvSpPr>
              <a:spLocks noChangeShapeType="1"/>
            </p:cNvSpPr>
            <p:nvPr/>
          </p:nvSpPr>
          <p:spPr bwMode="auto">
            <a:xfrm>
              <a:off x="33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53" name="Line 29"/>
            <p:cNvSpPr>
              <a:spLocks noChangeShapeType="1"/>
            </p:cNvSpPr>
            <p:nvPr/>
          </p:nvSpPr>
          <p:spPr bwMode="auto">
            <a:xfrm>
              <a:off x="2928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54" name="Line 30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55" name="Line 31"/>
            <p:cNvSpPr>
              <a:spLocks noChangeShapeType="1"/>
            </p:cNvSpPr>
            <p:nvPr/>
          </p:nvSpPr>
          <p:spPr bwMode="auto">
            <a:xfrm>
              <a:off x="4320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56" name="Line 32"/>
            <p:cNvSpPr>
              <a:spLocks noChangeShapeType="1"/>
            </p:cNvSpPr>
            <p:nvPr/>
          </p:nvSpPr>
          <p:spPr bwMode="auto">
            <a:xfrm>
              <a:off x="3312" y="1872"/>
              <a:ext cx="57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57" name="Line 33"/>
            <p:cNvSpPr>
              <a:spLocks noChangeShapeType="1"/>
            </p:cNvSpPr>
            <p:nvPr/>
          </p:nvSpPr>
          <p:spPr bwMode="auto">
            <a:xfrm flipH="1">
              <a:off x="3360" y="1872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4039" name="AutoShape 34"/>
          <p:cNvSpPr>
            <a:spLocks noChangeArrowheads="1"/>
          </p:cNvSpPr>
          <p:nvPr/>
        </p:nvSpPr>
        <p:spPr bwMode="auto">
          <a:xfrm>
            <a:off x="1524000" y="30480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44040" name="Oval 35"/>
          <p:cNvSpPr>
            <a:spLocks noChangeArrowheads="1"/>
          </p:cNvSpPr>
          <p:nvPr/>
        </p:nvSpPr>
        <p:spPr bwMode="auto">
          <a:xfrm>
            <a:off x="2057400" y="31242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44041" name="Oval 36"/>
          <p:cNvSpPr>
            <a:spLocks noChangeArrowheads="1"/>
          </p:cNvSpPr>
          <p:nvPr/>
        </p:nvSpPr>
        <p:spPr bwMode="auto">
          <a:xfrm>
            <a:off x="2514600" y="31242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44042" name="Oval 37"/>
          <p:cNvSpPr>
            <a:spLocks noChangeArrowheads="1"/>
          </p:cNvSpPr>
          <p:nvPr/>
        </p:nvSpPr>
        <p:spPr bwMode="auto">
          <a:xfrm>
            <a:off x="2971800" y="31242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44043" name="Oval 38"/>
          <p:cNvSpPr>
            <a:spLocks noChangeArrowheads="1"/>
          </p:cNvSpPr>
          <p:nvPr/>
        </p:nvSpPr>
        <p:spPr bwMode="auto">
          <a:xfrm>
            <a:off x="2057400" y="35814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44044" name="Oval 39"/>
          <p:cNvSpPr>
            <a:spLocks noChangeArrowheads="1"/>
          </p:cNvSpPr>
          <p:nvPr/>
        </p:nvSpPr>
        <p:spPr bwMode="auto">
          <a:xfrm>
            <a:off x="2971800" y="4495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44045" name="Oval 40"/>
          <p:cNvSpPr>
            <a:spLocks noChangeArrowheads="1"/>
          </p:cNvSpPr>
          <p:nvPr/>
        </p:nvSpPr>
        <p:spPr bwMode="auto">
          <a:xfrm>
            <a:off x="2514600" y="40386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44046" name="AutoShape 41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44047" name="Oval 42"/>
          <p:cNvSpPr>
            <a:spLocks noChangeArrowheads="1"/>
          </p:cNvSpPr>
          <p:nvPr/>
        </p:nvSpPr>
        <p:spPr bwMode="auto">
          <a:xfrm>
            <a:off x="2514600" y="4495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44048" name="Oval 43"/>
          <p:cNvSpPr>
            <a:spLocks noChangeArrowheads="1"/>
          </p:cNvSpPr>
          <p:nvPr/>
        </p:nvSpPr>
        <p:spPr bwMode="auto">
          <a:xfrm>
            <a:off x="2514600" y="35814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44049" name="Oval 44"/>
          <p:cNvSpPr>
            <a:spLocks noChangeArrowheads="1"/>
          </p:cNvSpPr>
          <p:nvPr/>
        </p:nvSpPr>
        <p:spPr bwMode="auto">
          <a:xfrm>
            <a:off x="2971800" y="40386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89133" name="Text Box 45"/>
          <p:cNvSpPr txBox="1">
            <a:spLocks noChangeArrowheads="1"/>
          </p:cNvSpPr>
          <p:nvPr/>
        </p:nvSpPr>
        <p:spPr bwMode="auto">
          <a:xfrm>
            <a:off x="3962400" y="4724400"/>
            <a:ext cx="2286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i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Burnstown Dam" pitchFamily="2" charset="0"/>
                <a:ea typeface="Arial" charset="0"/>
              </a:rPr>
              <a:t>Backtrack!!!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962400" y="5715000"/>
            <a:ext cx="2895600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Forward check!</a:t>
            </a:r>
          </a:p>
        </p:txBody>
      </p:sp>
    </p:spTree>
    <p:extLst>
      <p:ext uri="{BB962C8B-B14F-4D97-AF65-F5344CB8AC3E}">
        <p14:creationId xmlns:p14="http://schemas.microsoft.com/office/powerpoint/2010/main" val="2725497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9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9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9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89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493A4D20-7B41-425C-83EA-A1FA53EC44EA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 b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4-Queens Problem</a:t>
            </a:r>
          </a:p>
        </p:txBody>
      </p:sp>
      <p:grpSp>
        <p:nvGrpSpPr>
          <p:cNvPr id="45061" name="Group 3"/>
          <p:cNvGrpSpPr>
            <a:grpSpLocks/>
          </p:cNvGrpSpPr>
          <p:nvPr/>
        </p:nvGrpSpPr>
        <p:grpSpPr bwMode="auto">
          <a:xfrm>
            <a:off x="1219200" y="2667000"/>
            <a:ext cx="2133600" cy="2209800"/>
            <a:chOff x="624" y="1776"/>
            <a:chExt cx="1344" cy="1392"/>
          </a:xfrm>
        </p:grpSpPr>
        <p:grpSp>
          <p:nvGrpSpPr>
            <p:cNvPr id="45082" name="Group 4"/>
            <p:cNvGrpSpPr>
              <a:grpSpLocks/>
            </p:cNvGrpSpPr>
            <p:nvPr/>
          </p:nvGrpSpPr>
          <p:grpSpPr bwMode="auto">
            <a:xfrm>
              <a:off x="816" y="2016"/>
              <a:ext cx="1152" cy="1152"/>
              <a:chOff x="576" y="1728"/>
              <a:chExt cx="1152" cy="1152"/>
            </a:xfrm>
          </p:grpSpPr>
          <p:sp>
            <p:nvSpPr>
              <p:cNvPr id="45091" name="Rectangle 5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1152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5092" name="Rectangle 6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5093" name="Rectangle 7"/>
              <p:cNvSpPr>
                <a:spLocks noChangeArrowheads="1"/>
              </p:cNvSpPr>
              <p:nvPr/>
            </p:nvSpPr>
            <p:spPr bwMode="auto">
              <a:xfrm>
                <a:off x="1152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5094" name="Rectangle 8"/>
              <p:cNvSpPr>
                <a:spLocks noChangeArrowheads="1"/>
              </p:cNvSpPr>
              <p:nvPr/>
            </p:nvSpPr>
            <p:spPr bwMode="auto">
              <a:xfrm>
                <a:off x="864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5095" name="Rectangle 9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5096" name="Rectangle 10"/>
              <p:cNvSpPr>
                <a:spLocks noChangeArrowheads="1"/>
              </p:cNvSpPr>
              <p:nvPr/>
            </p:nvSpPr>
            <p:spPr bwMode="auto">
              <a:xfrm>
                <a:off x="1440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5097" name="Rectangle 11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5098" name="Rectangle 12"/>
              <p:cNvSpPr>
                <a:spLocks noChangeArrowheads="1"/>
              </p:cNvSpPr>
              <p:nvPr/>
            </p:nvSpPr>
            <p:spPr bwMode="auto">
              <a:xfrm>
                <a:off x="576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5099" name="Rectangle 13"/>
              <p:cNvSpPr>
                <a:spLocks noChangeArrowheads="1"/>
              </p:cNvSpPr>
              <p:nvPr/>
            </p:nvSpPr>
            <p:spPr bwMode="auto">
              <a:xfrm>
                <a:off x="1440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</p:grpSp>
        <p:sp>
          <p:nvSpPr>
            <p:cNvPr id="45083" name="Text Box 14"/>
            <p:cNvSpPr txBox="1">
              <a:spLocks noChangeArrowheads="1"/>
            </p:cNvSpPr>
            <p:nvPr/>
          </p:nvSpPr>
          <p:spPr bwMode="auto">
            <a:xfrm>
              <a:off x="624" y="2016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1</a:t>
              </a:r>
            </a:p>
          </p:txBody>
        </p:sp>
        <p:sp>
          <p:nvSpPr>
            <p:cNvPr id="45084" name="Text Box 15"/>
            <p:cNvSpPr txBox="1">
              <a:spLocks noChangeArrowheads="1"/>
            </p:cNvSpPr>
            <p:nvPr/>
          </p:nvSpPr>
          <p:spPr bwMode="auto">
            <a:xfrm>
              <a:off x="624" y="2592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3</a:t>
              </a:r>
            </a:p>
          </p:txBody>
        </p:sp>
        <p:sp>
          <p:nvSpPr>
            <p:cNvPr id="45085" name="Text Box 16"/>
            <p:cNvSpPr txBox="1">
              <a:spLocks noChangeArrowheads="1"/>
            </p:cNvSpPr>
            <p:nvPr/>
          </p:nvSpPr>
          <p:spPr bwMode="auto">
            <a:xfrm>
              <a:off x="624" y="2304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2</a:t>
              </a:r>
            </a:p>
          </p:txBody>
        </p:sp>
        <p:sp>
          <p:nvSpPr>
            <p:cNvPr id="45086" name="Text Box 17"/>
            <p:cNvSpPr txBox="1">
              <a:spLocks noChangeArrowheads="1"/>
            </p:cNvSpPr>
            <p:nvPr/>
          </p:nvSpPr>
          <p:spPr bwMode="auto">
            <a:xfrm>
              <a:off x="624" y="2880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4</a:t>
              </a:r>
            </a:p>
          </p:txBody>
        </p:sp>
        <p:sp>
          <p:nvSpPr>
            <p:cNvPr id="45087" name="Text Box 18"/>
            <p:cNvSpPr txBox="1">
              <a:spLocks noChangeArrowheads="1"/>
            </p:cNvSpPr>
            <p:nvPr/>
          </p:nvSpPr>
          <p:spPr bwMode="auto">
            <a:xfrm>
              <a:off x="1440" y="1776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3</a:t>
              </a:r>
            </a:p>
          </p:txBody>
        </p:sp>
        <p:sp>
          <p:nvSpPr>
            <p:cNvPr id="45088" name="Text Box 19"/>
            <p:cNvSpPr txBox="1">
              <a:spLocks noChangeArrowheads="1"/>
            </p:cNvSpPr>
            <p:nvPr/>
          </p:nvSpPr>
          <p:spPr bwMode="auto">
            <a:xfrm>
              <a:off x="1152" y="1776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2</a:t>
              </a:r>
            </a:p>
          </p:txBody>
        </p:sp>
        <p:sp>
          <p:nvSpPr>
            <p:cNvPr id="45089" name="Text Box 20"/>
            <p:cNvSpPr txBox="1">
              <a:spLocks noChangeArrowheads="1"/>
            </p:cNvSpPr>
            <p:nvPr/>
          </p:nvSpPr>
          <p:spPr bwMode="auto">
            <a:xfrm>
              <a:off x="1728" y="1776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4</a:t>
              </a:r>
            </a:p>
          </p:txBody>
        </p:sp>
        <p:sp>
          <p:nvSpPr>
            <p:cNvPr id="45090" name="Text Box 21"/>
            <p:cNvSpPr txBox="1">
              <a:spLocks noChangeArrowheads="1"/>
            </p:cNvSpPr>
            <p:nvPr/>
          </p:nvSpPr>
          <p:spPr bwMode="auto">
            <a:xfrm>
              <a:off x="864" y="1776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1</a:t>
              </a:r>
            </a:p>
          </p:txBody>
        </p:sp>
      </p:grpSp>
      <p:grpSp>
        <p:nvGrpSpPr>
          <p:cNvPr id="45062" name="Group 22"/>
          <p:cNvGrpSpPr>
            <a:grpSpLocks/>
          </p:cNvGrpSpPr>
          <p:nvPr/>
        </p:nvGrpSpPr>
        <p:grpSpPr bwMode="auto">
          <a:xfrm>
            <a:off x="4254500" y="2133600"/>
            <a:ext cx="3727450" cy="3276600"/>
            <a:chOff x="2437" y="1344"/>
            <a:chExt cx="2348" cy="2064"/>
          </a:xfrm>
        </p:grpSpPr>
        <p:grpSp>
          <p:nvGrpSpPr>
            <p:cNvPr id="45071" name="Group 23"/>
            <p:cNvGrpSpPr>
              <a:grpSpLocks/>
            </p:cNvGrpSpPr>
            <p:nvPr/>
          </p:nvGrpSpPr>
          <p:grpSpPr bwMode="auto">
            <a:xfrm>
              <a:off x="2437" y="1344"/>
              <a:ext cx="2348" cy="2064"/>
              <a:chOff x="2437" y="1344"/>
              <a:chExt cx="2348" cy="2064"/>
            </a:xfrm>
          </p:grpSpPr>
          <p:sp>
            <p:nvSpPr>
              <p:cNvPr id="45078" name="Text Box 24"/>
              <p:cNvSpPr txBox="1">
                <a:spLocks noChangeArrowheads="1"/>
              </p:cNvSpPr>
              <p:nvPr/>
            </p:nvSpPr>
            <p:spPr bwMode="auto">
              <a:xfrm>
                <a:off x="2437" y="1344"/>
                <a:ext cx="915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X1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 </a:t>
                </a:r>
                <a:r>
                  <a:rPr lang="en-US" altLang="en-US" b="0">
                    <a:solidFill>
                      <a:schemeClr val="accent2"/>
                    </a:solidFill>
                    <a:latin typeface="Tahoma" charset="0"/>
                  </a:rPr>
                  <a:t>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rgbClr val="FF3300"/>
                    </a:solidFill>
                    <a:latin typeface="Tahoma" charset="0"/>
                  </a:rPr>
                  <a:t>2</a:t>
                </a:r>
                <a:r>
                  <a:rPr lang="en-US" altLang="en-US" b="0">
                    <a:latin typeface="Tahoma" charset="0"/>
                  </a:rPr>
                  <a:t>,3,4}</a:t>
                </a:r>
              </a:p>
            </p:txBody>
          </p:sp>
          <p:sp>
            <p:nvSpPr>
              <p:cNvPr id="45079" name="Text Box 25"/>
              <p:cNvSpPr txBox="1">
                <a:spLocks noChangeArrowheads="1"/>
              </p:cNvSpPr>
              <p:nvPr/>
            </p:nvSpPr>
            <p:spPr bwMode="auto">
              <a:xfrm>
                <a:off x="2445" y="2880"/>
                <a:ext cx="900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X3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{1,2,3,4}</a:t>
                </a:r>
              </a:p>
            </p:txBody>
          </p:sp>
          <p:sp>
            <p:nvSpPr>
              <p:cNvPr id="45080" name="Text Box 26"/>
              <p:cNvSpPr txBox="1">
                <a:spLocks noChangeArrowheads="1"/>
              </p:cNvSpPr>
              <p:nvPr/>
            </p:nvSpPr>
            <p:spPr bwMode="auto">
              <a:xfrm>
                <a:off x="3885" y="2880"/>
                <a:ext cx="900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X4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{1,2,3,4}</a:t>
                </a:r>
              </a:p>
            </p:txBody>
          </p:sp>
          <p:sp>
            <p:nvSpPr>
              <p:cNvPr id="45081" name="Text Box 27"/>
              <p:cNvSpPr txBox="1">
                <a:spLocks noChangeArrowheads="1"/>
              </p:cNvSpPr>
              <p:nvPr/>
            </p:nvSpPr>
            <p:spPr bwMode="auto">
              <a:xfrm>
                <a:off x="3885" y="1344"/>
                <a:ext cx="900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X2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{1,2,3,4}</a:t>
                </a:r>
              </a:p>
            </p:txBody>
          </p:sp>
        </p:grpSp>
        <p:sp>
          <p:nvSpPr>
            <p:cNvPr id="45072" name="Line 28"/>
            <p:cNvSpPr>
              <a:spLocks noChangeShapeType="1"/>
            </p:cNvSpPr>
            <p:nvPr/>
          </p:nvSpPr>
          <p:spPr bwMode="auto">
            <a:xfrm>
              <a:off x="33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73" name="Line 29"/>
            <p:cNvSpPr>
              <a:spLocks noChangeShapeType="1"/>
            </p:cNvSpPr>
            <p:nvPr/>
          </p:nvSpPr>
          <p:spPr bwMode="auto">
            <a:xfrm>
              <a:off x="2928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74" name="Line 30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75" name="Line 31"/>
            <p:cNvSpPr>
              <a:spLocks noChangeShapeType="1"/>
            </p:cNvSpPr>
            <p:nvPr/>
          </p:nvSpPr>
          <p:spPr bwMode="auto">
            <a:xfrm>
              <a:off x="4320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76" name="Line 32"/>
            <p:cNvSpPr>
              <a:spLocks noChangeShapeType="1"/>
            </p:cNvSpPr>
            <p:nvPr/>
          </p:nvSpPr>
          <p:spPr bwMode="auto">
            <a:xfrm>
              <a:off x="3312" y="1872"/>
              <a:ext cx="57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77" name="Line 33"/>
            <p:cNvSpPr>
              <a:spLocks noChangeShapeType="1"/>
            </p:cNvSpPr>
            <p:nvPr/>
          </p:nvSpPr>
          <p:spPr bwMode="auto">
            <a:xfrm flipH="1">
              <a:off x="3360" y="1872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5063" name="AutoShape 34"/>
          <p:cNvSpPr>
            <a:spLocks noChangeArrowheads="1"/>
          </p:cNvSpPr>
          <p:nvPr/>
        </p:nvSpPr>
        <p:spPr bwMode="auto">
          <a:xfrm>
            <a:off x="1524000" y="35052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2057400" y="3124200"/>
            <a:ext cx="1219200" cy="1676400"/>
            <a:chOff x="1296" y="1968"/>
            <a:chExt cx="768" cy="1056"/>
          </a:xfrm>
        </p:grpSpPr>
        <p:sp>
          <p:nvSpPr>
            <p:cNvPr id="45065" name="Oval 36"/>
            <p:cNvSpPr>
              <a:spLocks noChangeArrowheads="1"/>
            </p:cNvSpPr>
            <p:nvPr/>
          </p:nvSpPr>
          <p:spPr bwMode="auto">
            <a:xfrm>
              <a:off x="1296" y="1968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5066" name="Oval 37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5067" name="Oval 38"/>
            <p:cNvSpPr>
              <a:spLocks noChangeArrowheads="1"/>
            </p:cNvSpPr>
            <p:nvPr/>
          </p:nvSpPr>
          <p:spPr bwMode="auto">
            <a:xfrm>
              <a:off x="1584" y="2832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5068" name="Oval 39"/>
            <p:cNvSpPr>
              <a:spLocks noChangeArrowheads="1"/>
            </p:cNvSpPr>
            <p:nvPr/>
          </p:nvSpPr>
          <p:spPr bwMode="auto">
            <a:xfrm>
              <a:off x="1296" y="2256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5069" name="Oval 40"/>
            <p:cNvSpPr>
              <a:spLocks noChangeArrowheads="1"/>
            </p:cNvSpPr>
            <p:nvPr/>
          </p:nvSpPr>
          <p:spPr bwMode="auto">
            <a:xfrm>
              <a:off x="1872" y="2256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5070" name="Oval 41"/>
            <p:cNvSpPr>
              <a:spLocks noChangeArrowheads="1"/>
            </p:cNvSpPr>
            <p:nvPr/>
          </p:nvSpPr>
          <p:spPr bwMode="auto">
            <a:xfrm>
              <a:off x="1584" y="2256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28600" y="1497634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Picking up a little later after two steps of backtracking….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962400" y="5715000"/>
            <a:ext cx="2895600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Assign value to unassigned variable</a:t>
            </a:r>
          </a:p>
        </p:txBody>
      </p:sp>
    </p:spTree>
    <p:extLst>
      <p:ext uri="{BB962C8B-B14F-4D97-AF65-F5344CB8AC3E}">
        <p14:creationId xmlns:p14="http://schemas.microsoft.com/office/powerpoint/2010/main" val="15012682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5F55500F-97FF-4CBD-9519-E7BAD466C82E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 b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4-Queens Problem</a:t>
            </a:r>
          </a:p>
        </p:txBody>
      </p:sp>
      <p:grpSp>
        <p:nvGrpSpPr>
          <p:cNvPr id="46085" name="Group 3"/>
          <p:cNvGrpSpPr>
            <a:grpSpLocks/>
          </p:cNvGrpSpPr>
          <p:nvPr/>
        </p:nvGrpSpPr>
        <p:grpSpPr bwMode="auto">
          <a:xfrm>
            <a:off x="1219200" y="2667000"/>
            <a:ext cx="2133600" cy="2209800"/>
            <a:chOff x="624" y="1776"/>
            <a:chExt cx="1344" cy="1392"/>
          </a:xfrm>
        </p:grpSpPr>
        <p:grpSp>
          <p:nvGrpSpPr>
            <p:cNvPr id="46106" name="Group 4"/>
            <p:cNvGrpSpPr>
              <a:grpSpLocks/>
            </p:cNvGrpSpPr>
            <p:nvPr/>
          </p:nvGrpSpPr>
          <p:grpSpPr bwMode="auto">
            <a:xfrm>
              <a:off x="816" y="2016"/>
              <a:ext cx="1152" cy="1152"/>
              <a:chOff x="576" y="1728"/>
              <a:chExt cx="1152" cy="1152"/>
            </a:xfrm>
          </p:grpSpPr>
          <p:sp>
            <p:nvSpPr>
              <p:cNvPr id="46115" name="Rectangle 5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1152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6116" name="Rectangle 6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6117" name="Rectangle 7"/>
              <p:cNvSpPr>
                <a:spLocks noChangeArrowheads="1"/>
              </p:cNvSpPr>
              <p:nvPr/>
            </p:nvSpPr>
            <p:spPr bwMode="auto">
              <a:xfrm>
                <a:off x="1152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6118" name="Rectangle 8"/>
              <p:cNvSpPr>
                <a:spLocks noChangeArrowheads="1"/>
              </p:cNvSpPr>
              <p:nvPr/>
            </p:nvSpPr>
            <p:spPr bwMode="auto">
              <a:xfrm>
                <a:off x="864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6119" name="Rectangle 9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6120" name="Rectangle 10"/>
              <p:cNvSpPr>
                <a:spLocks noChangeArrowheads="1"/>
              </p:cNvSpPr>
              <p:nvPr/>
            </p:nvSpPr>
            <p:spPr bwMode="auto">
              <a:xfrm>
                <a:off x="1440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6121" name="Rectangle 11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6122" name="Rectangle 12"/>
              <p:cNvSpPr>
                <a:spLocks noChangeArrowheads="1"/>
              </p:cNvSpPr>
              <p:nvPr/>
            </p:nvSpPr>
            <p:spPr bwMode="auto">
              <a:xfrm>
                <a:off x="576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6123" name="Rectangle 13"/>
              <p:cNvSpPr>
                <a:spLocks noChangeArrowheads="1"/>
              </p:cNvSpPr>
              <p:nvPr/>
            </p:nvSpPr>
            <p:spPr bwMode="auto">
              <a:xfrm>
                <a:off x="1440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</p:grpSp>
        <p:sp>
          <p:nvSpPr>
            <p:cNvPr id="46107" name="Text Box 14"/>
            <p:cNvSpPr txBox="1">
              <a:spLocks noChangeArrowheads="1"/>
            </p:cNvSpPr>
            <p:nvPr/>
          </p:nvSpPr>
          <p:spPr bwMode="auto">
            <a:xfrm>
              <a:off x="624" y="2016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1</a:t>
              </a:r>
            </a:p>
          </p:txBody>
        </p:sp>
        <p:sp>
          <p:nvSpPr>
            <p:cNvPr id="46108" name="Text Box 15"/>
            <p:cNvSpPr txBox="1">
              <a:spLocks noChangeArrowheads="1"/>
            </p:cNvSpPr>
            <p:nvPr/>
          </p:nvSpPr>
          <p:spPr bwMode="auto">
            <a:xfrm>
              <a:off x="624" y="2592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3</a:t>
              </a:r>
            </a:p>
          </p:txBody>
        </p:sp>
        <p:sp>
          <p:nvSpPr>
            <p:cNvPr id="46109" name="Text Box 16"/>
            <p:cNvSpPr txBox="1">
              <a:spLocks noChangeArrowheads="1"/>
            </p:cNvSpPr>
            <p:nvPr/>
          </p:nvSpPr>
          <p:spPr bwMode="auto">
            <a:xfrm>
              <a:off x="624" y="2304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2</a:t>
              </a:r>
            </a:p>
          </p:txBody>
        </p:sp>
        <p:sp>
          <p:nvSpPr>
            <p:cNvPr id="46110" name="Text Box 17"/>
            <p:cNvSpPr txBox="1">
              <a:spLocks noChangeArrowheads="1"/>
            </p:cNvSpPr>
            <p:nvPr/>
          </p:nvSpPr>
          <p:spPr bwMode="auto">
            <a:xfrm>
              <a:off x="624" y="2880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4</a:t>
              </a:r>
            </a:p>
          </p:txBody>
        </p:sp>
        <p:sp>
          <p:nvSpPr>
            <p:cNvPr id="46111" name="Text Box 18"/>
            <p:cNvSpPr txBox="1">
              <a:spLocks noChangeArrowheads="1"/>
            </p:cNvSpPr>
            <p:nvPr/>
          </p:nvSpPr>
          <p:spPr bwMode="auto">
            <a:xfrm>
              <a:off x="1440" y="1776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3</a:t>
              </a:r>
            </a:p>
          </p:txBody>
        </p:sp>
        <p:sp>
          <p:nvSpPr>
            <p:cNvPr id="46112" name="Text Box 19"/>
            <p:cNvSpPr txBox="1">
              <a:spLocks noChangeArrowheads="1"/>
            </p:cNvSpPr>
            <p:nvPr/>
          </p:nvSpPr>
          <p:spPr bwMode="auto">
            <a:xfrm>
              <a:off x="1152" y="1776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2</a:t>
              </a:r>
            </a:p>
          </p:txBody>
        </p:sp>
        <p:sp>
          <p:nvSpPr>
            <p:cNvPr id="46113" name="Text Box 20"/>
            <p:cNvSpPr txBox="1">
              <a:spLocks noChangeArrowheads="1"/>
            </p:cNvSpPr>
            <p:nvPr/>
          </p:nvSpPr>
          <p:spPr bwMode="auto">
            <a:xfrm>
              <a:off x="1728" y="1776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4</a:t>
              </a:r>
            </a:p>
          </p:txBody>
        </p:sp>
        <p:sp>
          <p:nvSpPr>
            <p:cNvPr id="46114" name="Text Box 21"/>
            <p:cNvSpPr txBox="1">
              <a:spLocks noChangeArrowheads="1"/>
            </p:cNvSpPr>
            <p:nvPr/>
          </p:nvSpPr>
          <p:spPr bwMode="auto">
            <a:xfrm>
              <a:off x="864" y="1776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1</a:t>
              </a:r>
            </a:p>
          </p:txBody>
        </p:sp>
      </p:grpSp>
      <p:grpSp>
        <p:nvGrpSpPr>
          <p:cNvPr id="46086" name="Group 22"/>
          <p:cNvGrpSpPr>
            <a:grpSpLocks/>
          </p:cNvGrpSpPr>
          <p:nvPr/>
        </p:nvGrpSpPr>
        <p:grpSpPr bwMode="auto">
          <a:xfrm>
            <a:off x="4241800" y="2133600"/>
            <a:ext cx="3773488" cy="3276600"/>
            <a:chOff x="2429" y="1344"/>
            <a:chExt cx="2377" cy="2064"/>
          </a:xfrm>
        </p:grpSpPr>
        <p:grpSp>
          <p:nvGrpSpPr>
            <p:cNvPr id="46095" name="Group 23"/>
            <p:cNvGrpSpPr>
              <a:grpSpLocks/>
            </p:cNvGrpSpPr>
            <p:nvPr/>
          </p:nvGrpSpPr>
          <p:grpSpPr bwMode="auto">
            <a:xfrm>
              <a:off x="2429" y="1344"/>
              <a:ext cx="2377" cy="2064"/>
              <a:chOff x="2429" y="1344"/>
              <a:chExt cx="2377" cy="2064"/>
            </a:xfrm>
          </p:grpSpPr>
          <p:sp>
            <p:nvSpPr>
              <p:cNvPr id="46102" name="Text Box 24"/>
              <p:cNvSpPr txBox="1">
                <a:spLocks noChangeArrowheads="1"/>
              </p:cNvSpPr>
              <p:nvPr/>
            </p:nvSpPr>
            <p:spPr bwMode="auto">
              <a:xfrm>
                <a:off x="2437" y="1344"/>
                <a:ext cx="915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X1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</a:t>
                </a:r>
                <a:r>
                  <a:rPr lang="en-US" altLang="en-US" b="0">
                    <a:solidFill>
                      <a:schemeClr val="bg1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rgbClr val="FF3300"/>
                    </a:solidFill>
                    <a:latin typeface="Tahoma" charset="0"/>
                  </a:rPr>
                  <a:t>2</a:t>
                </a:r>
                <a:r>
                  <a:rPr lang="en-US" altLang="en-US" b="0">
                    <a:latin typeface="Tahoma" charset="0"/>
                  </a:rPr>
                  <a:t>,3,4}</a:t>
                </a:r>
              </a:p>
            </p:txBody>
          </p:sp>
          <p:sp>
            <p:nvSpPr>
              <p:cNvPr id="46103" name="Text Box 25"/>
              <p:cNvSpPr txBox="1">
                <a:spLocks noChangeArrowheads="1"/>
              </p:cNvSpPr>
              <p:nvPr/>
            </p:nvSpPr>
            <p:spPr bwMode="auto">
              <a:xfrm>
                <a:off x="2429" y="2880"/>
                <a:ext cx="930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X3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{1,  ,3,  }</a:t>
                </a:r>
              </a:p>
            </p:txBody>
          </p:sp>
          <p:sp>
            <p:nvSpPr>
              <p:cNvPr id="46104" name="Text Box 26"/>
              <p:cNvSpPr txBox="1">
                <a:spLocks noChangeArrowheads="1"/>
              </p:cNvSpPr>
              <p:nvPr/>
            </p:nvSpPr>
            <p:spPr bwMode="auto">
              <a:xfrm>
                <a:off x="3877" y="2880"/>
                <a:ext cx="915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X4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{1,  ,3,4}</a:t>
                </a:r>
              </a:p>
            </p:txBody>
          </p:sp>
          <p:sp>
            <p:nvSpPr>
              <p:cNvPr id="46105" name="Text Box 27"/>
              <p:cNvSpPr txBox="1">
                <a:spLocks noChangeArrowheads="1"/>
              </p:cNvSpPr>
              <p:nvPr/>
            </p:nvSpPr>
            <p:spPr bwMode="auto">
              <a:xfrm>
                <a:off x="3861" y="1344"/>
                <a:ext cx="945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X2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</a:t>
                </a:r>
                <a:r>
                  <a:rPr lang="en-US" altLang="en-US" b="0">
                    <a:solidFill>
                      <a:schemeClr val="bg1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chemeClr val="bg1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chemeClr val="bg1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,4}</a:t>
                </a:r>
              </a:p>
            </p:txBody>
          </p:sp>
        </p:grpSp>
        <p:sp>
          <p:nvSpPr>
            <p:cNvPr id="46096" name="Line 28"/>
            <p:cNvSpPr>
              <a:spLocks noChangeShapeType="1"/>
            </p:cNvSpPr>
            <p:nvPr/>
          </p:nvSpPr>
          <p:spPr bwMode="auto">
            <a:xfrm>
              <a:off x="33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097" name="Line 29"/>
            <p:cNvSpPr>
              <a:spLocks noChangeShapeType="1"/>
            </p:cNvSpPr>
            <p:nvPr/>
          </p:nvSpPr>
          <p:spPr bwMode="auto">
            <a:xfrm>
              <a:off x="2928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098" name="Line 30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099" name="Line 31"/>
            <p:cNvSpPr>
              <a:spLocks noChangeShapeType="1"/>
            </p:cNvSpPr>
            <p:nvPr/>
          </p:nvSpPr>
          <p:spPr bwMode="auto">
            <a:xfrm>
              <a:off x="4320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00" name="Line 32"/>
            <p:cNvSpPr>
              <a:spLocks noChangeShapeType="1"/>
            </p:cNvSpPr>
            <p:nvPr/>
          </p:nvSpPr>
          <p:spPr bwMode="auto">
            <a:xfrm>
              <a:off x="3312" y="1872"/>
              <a:ext cx="57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01" name="Line 33"/>
            <p:cNvSpPr>
              <a:spLocks noChangeShapeType="1"/>
            </p:cNvSpPr>
            <p:nvPr/>
          </p:nvSpPr>
          <p:spPr bwMode="auto">
            <a:xfrm flipH="1">
              <a:off x="3360" y="1872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6087" name="AutoShape 34"/>
          <p:cNvSpPr>
            <a:spLocks noChangeArrowheads="1"/>
          </p:cNvSpPr>
          <p:nvPr/>
        </p:nvSpPr>
        <p:spPr bwMode="auto">
          <a:xfrm>
            <a:off x="1524000" y="35052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grpSp>
        <p:nvGrpSpPr>
          <p:cNvPr id="46088" name="Group 35"/>
          <p:cNvGrpSpPr>
            <a:grpSpLocks/>
          </p:cNvGrpSpPr>
          <p:nvPr/>
        </p:nvGrpSpPr>
        <p:grpSpPr bwMode="auto">
          <a:xfrm>
            <a:off x="2057400" y="3124200"/>
            <a:ext cx="1219200" cy="1676400"/>
            <a:chOff x="1296" y="1968"/>
            <a:chExt cx="768" cy="1056"/>
          </a:xfrm>
        </p:grpSpPr>
        <p:sp>
          <p:nvSpPr>
            <p:cNvPr id="46089" name="Oval 36"/>
            <p:cNvSpPr>
              <a:spLocks noChangeArrowheads="1"/>
            </p:cNvSpPr>
            <p:nvPr/>
          </p:nvSpPr>
          <p:spPr bwMode="auto">
            <a:xfrm>
              <a:off x="1296" y="1968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6090" name="Oval 37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6091" name="Oval 38"/>
            <p:cNvSpPr>
              <a:spLocks noChangeArrowheads="1"/>
            </p:cNvSpPr>
            <p:nvPr/>
          </p:nvSpPr>
          <p:spPr bwMode="auto">
            <a:xfrm>
              <a:off x="1584" y="2832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6092" name="Oval 39"/>
            <p:cNvSpPr>
              <a:spLocks noChangeArrowheads="1"/>
            </p:cNvSpPr>
            <p:nvPr/>
          </p:nvSpPr>
          <p:spPr bwMode="auto">
            <a:xfrm>
              <a:off x="1296" y="2256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6093" name="Oval 40"/>
            <p:cNvSpPr>
              <a:spLocks noChangeArrowheads="1"/>
            </p:cNvSpPr>
            <p:nvPr/>
          </p:nvSpPr>
          <p:spPr bwMode="auto">
            <a:xfrm>
              <a:off x="1872" y="2256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6094" name="Oval 41"/>
            <p:cNvSpPr>
              <a:spLocks noChangeArrowheads="1"/>
            </p:cNvSpPr>
            <p:nvPr/>
          </p:nvSpPr>
          <p:spPr bwMode="auto">
            <a:xfrm>
              <a:off x="1584" y="2256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962400" y="5715000"/>
            <a:ext cx="2895600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Forward check!</a:t>
            </a:r>
          </a:p>
        </p:txBody>
      </p:sp>
    </p:spTree>
    <p:extLst>
      <p:ext uri="{BB962C8B-B14F-4D97-AF65-F5344CB8AC3E}">
        <p14:creationId xmlns:p14="http://schemas.microsoft.com/office/powerpoint/2010/main" val="210211852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74C95EEB-EB72-427B-92F3-04461D578F32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 b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Constraint Satisfaction Problems</a:t>
            </a:r>
            <a:endParaRPr lang="en-US" altLang="en-US" dirty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4572000"/>
          </a:xfrm>
        </p:spPr>
        <p:txBody>
          <a:bodyPr/>
          <a:lstStyle/>
          <a:p>
            <a:pPr marL="0" indent="0">
              <a:buFont typeface="Symbol" pitchFamily="18" charset="2"/>
              <a:buNone/>
            </a:pPr>
            <a:r>
              <a:rPr lang="en-US" altLang="en-US" dirty="0"/>
              <a:t>A CSP consists of:</a:t>
            </a:r>
          </a:p>
          <a:p>
            <a:pPr lvl="1">
              <a:spcAft>
                <a:spcPts val="600"/>
              </a:spcAft>
            </a:pPr>
            <a:r>
              <a:rPr lang="en-US" altLang="en-US" sz="2400" i="1" dirty="0">
                <a:solidFill>
                  <a:schemeClr val="accent2"/>
                </a:solidFill>
              </a:rPr>
              <a:t>Finite set of variables </a:t>
            </a:r>
            <a:r>
              <a:rPr lang="en-US" altLang="en-US" sz="2400" i="1" dirty="0">
                <a:latin typeface="Times New Roman" pitchFamily="18" charset="0"/>
              </a:rPr>
              <a:t>X</a:t>
            </a:r>
            <a:r>
              <a:rPr lang="en-US" altLang="en-US" sz="2400" i="1" baseline="-25000" dirty="0">
                <a:latin typeface="Times New Roman" pitchFamily="18" charset="0"/>
              </a:rPr>
              <a:t>1</a:t>
            </a:r>
            <a:r>
              <a:rPr lang="en-US" altLang="en-US" sz="2400" i="1" dirty="0">
                <a:latin typeface="Times New Roman" pitchFamily="18" charset="0"/>
              </a:rPr>
              <a:t>, X</a:t>
            </a:r>
            <a:r>
              <a:rPr lang="en-US" altLang="en-US" sz="2400" i="1" baseline="-25000" dirty="0">
                <a:latin typeface="Times New Roman" pitchFamily="18" charset="0"/>
              </a:rPr>
              <a:t>2</a:t>
            </a:r>
            <a:r>
              <a:rPr lang="en-US" altLang="en-US" sz="2400" i="1" dirty="0">
                <a:latin typeface="Times New Roman" pitchFamily="18" charset="0"/>
              </a:rPr>
              <a:t>, …, </a:t>
            </a:r>
            <a:r>
              <a:rPr lang="en-US" altLang="en-US" sz="2400" i="1" dirty="0" err="1">
                <a:latin typeface="Times New Roman" pitchFamily="18" charset="0"/>
              </a:rPr>
              <a:t>X</a:t>
            </a:r>
            <a:r>
              <a:rPr lang="en-US" altLang="en-US" sz="2400" i="1" baseline="-25000" dirty="0" err="1">
                <a:latin typeface="Times New Roman" pitchFamily="18" charset="0"/>
              </a:rPr>
              <a:t>n</a:t>
            </a:r>
            <a:r>
              <a:rPr lang="en-US" altLang="en-US" sz="2400" i="1" baseline="-25000" dirty="0">
                <a:latin typeface="Times New Roman" pitchFamily="18" charset="0"/>
              </a:rPr>
              <a:t> </a:t>
            </a:r>
            <a:r>
              <a:rPr lang="en-US" altLang="en-US" sz="2400" i="1" dirty="0">
                <a:latin typeface="Times New Roman" pitchFamily="18" charset="0"/>
              </a:rPr>
              <a:t> 		      </a:t>
            </a:r>
            <a:endParaRPr lang="en-US" altLang="en-US" i="1" dirty="0">
              <a:solidFill>
                <a:srgbClr val="C00000"/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altLang="en-US" sz="2400" i="1" dirty="0">
                <a:solidFill>
                  <a:schemeClr val="accent2"/>
                </a:solidFill>
              </a:rPr>
              <a:t>Nonempty </a:t>
            </a:r>
            <a:r>
              <a:rPr lang="en-US" altLang="en-US" sz="2400" b="1" i="1" dirty="0">
                <a:solidFill>
                  <a:schemeClr val="accent2"/>
                </a:solidFill>
              </a:rPr>
              <a:t>domain</a:t>
            </a:r>
            <a:r>
              <a:rPr lang="en-US" altLang="en-US" sz="2400" i="1" dirty="0">
                <a:solidFill>
                  <a:schemeClr val="accent2"/>
                </a:solidFill>
              </a:rPr>
              <a:t> of possible values </a:t>
            </a:r>
            <a:r>
              <a:rPr lang="en-US" altLang="en-US" sz="2400" dirty="0"/>
              <a:t>for each variable </a:t>
            </a:r>
            <a:br>
              <a:rPr lang="en-US" altLang="en-US" sz="2400" dirty="0"/>
            </a:br>
            <a:r>
              <a:rPr lang="en-US" altLang="en-US" sz="2400" i="1" dirty="0">
                <a:latin typeface="Times New Roman" pitchFamily="18" charset="0"/>
              </a:rPr>
              <a:t>D</a:t>
            </a:r>
            <a:r>
              <a:rPr lang="en-US" altLang="en-US" sz="2400" i="1" baseline="-25000" dirty="0">
                <a:latin typeface="Times New Roman" pitchFamily="18" charset="0"/>
              </a:rPr>
              <a:t>1</a:t>
            </a:r>
            <a:r>
              <a:rPr lang="en-US" altLang="en-US" sz="2400" i="1" dirty="0">
                <a:latin typeface="Times New Roman" pitchFamily="18" charset="0"/>
              </a:rPr>
              <a:t>, D</a:t>
            </a:r>
            <a:r>
              <a:rPr lang="en-US" altLang="en-US" sz="2400" i="1" baseline="-25000" dirty="0">
                <a:latin typeface="Times New Roman" pitchFamily="18" charset="0"/>
              </a:rPr>
              <a:t>2</a:t>
            </a:r>
            <a:r>
              <a:rPr lang="en-US" altLang="en-US" sz="2400" i="1" dirty="0">
                <a:latin typeface="Times New Roman" pitchFamily="18" charset="0"/>
              </a:rPr>
              <a:t>, … </a:t>
            </a:r>
            <a:r>
              <a:rPr lang="en-US" altLang="en-US" sz="2400" i="1" dirty="0" err="1">
                <a:latin typeface="Times New Roman" pitchFamily="18" charset="0"/>
              </a:rPr>
              <a:t>D</a:t>
            </a:r>
            <a:r>
              <a:rPr lang="en-US" altLang="en-US" sz="2400" i="1" baseline="-25000" dirty="0" err="1">
                <a:latin typeface="Times New Roman" pitchFamily="18" charset="0"/>
              </a:rPr>
              <a:t>n</a:t>
            </a:r>
            <a:r>
              <a:rPr lang="en-US" altLang="en-US" sz="2400" i="1" dirty="0">
                <a:latin typeface="Times New Roman" pitchFamily="18" charset="0"/>
              </a:rPr>
              <a:t> </a:t>
            </a:r>
            <a:r>
              <a:rPr lang="en-US" altLang="en-US" sz="2400" i="1" dirty="0">
                <a:solidFill>
                  <a:schemeClr val="accent2"/>
                </a:solidFill>
              </a:rPr>
              <a:t>where</a:t>
            </a:r>
            <a:r>
              <a:rPr lang="en-US" altLang="en-US" sz="2400" i="1" dirty="0">
                <a:solidFill>
                  <a:srgbClr val="C00000"/>
                </a:solidFill>
              </a:rPr>
              <a:t> </a:t>
            </a:r>
            <a:r>
              <a:rPr lang="en-US" altLang="en-US" sz="2400" i="1" dirty="0">
                <a:latin typeface="Times New Roman" pitchFamily="18" charset="0"/>
              </a:rPr>
              <a:t>D</a:t>
            </a:r>
            <a:r>
              <a:rPr lang="en-US" altLang="en-US" sz="2400" i="1" baseline="-25000" dirty="0">
                <a:latin typeface="Times New Roman" pitchFamily="18" charset="0"/>
              </a:rPr>
              <a:t>i</a:t>
            </a:r>
            <a:r>
              <a:rPr lang="en-US" altLang="en-US" sz="2400" i="1" dirty="0">
                <a:latin typeface="Times New Roman" pitchFamily="18" charset="0"/>
              </a:rPr>
              <a:t> = {v</a:t>
            </a:r>
            <a:r>
              <a:rPr lang="en-US" altLang="en-US" sz="2400" i="1" baseline="-25000" dirty="0">
                <a:latin typeface="Times New Roman" pitchFamily="18" charset="0"/>
              </a:rPr>
              <a:t>1</a:t>
            </a:r>
            <a:r>
              <a:rPr lang="en-US" altLang="en-US" sz="2400" i="1" dirty="0">
                <a:latin typeface="Times New Roman" pitchFamily="18" charset="0"/>
              </a:rPr>
              <a:t>, …, </a:t>
            </a:r>
            <a:r>
              <a:rPr lang="en-US" altLang="en-US" sz="2400" i="1" dirty="0" err="1">
                <a:latin typeface="Times New Roman" pitchFamily="18" charset="0"/>
              </a:rPr>
              <a:t>v</a:t>
            </a:r>
            <a:r>
              <a:rPr lang="en-US" altLang="en-US" sz="2400" i="1" baseline="-25000" dirty="0" err="1">
                <a:latin typeface="Times New Roman" pitchFamily="18" charset="0"/>
              </a:rPr>
              <a:t>k</a:t>
            </a:r>
            <a:r>
              <a:rPr lang="en-US" altLang="en-US" sz="2400" i="1" dirty="0">
                <a:latin typeface="Times New Roman" pitchFamily="18" charset="0"/>
              </a:rPr>
              <a:t>}</a:t>
            </a:r>
            <a:r>
              <a:rPr lang="en-US" altLang="en-US" sz="2000" i="1" dirty="0">
                <a:latin typeface="Times New Roman" pitchFamily="18" charset="0"/>
              </a:rPr>
              <a:t>	        	       </a:t>
            </a:r>
            <a:endParaRPr lang="en-US" altLang="en-US" sz="2000" i="1" dirty="0">
              <a:solidFill>
                <a:srgbClr val="C00000"/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altLang="en-US" sz="2400" i="1" dirty="0">
                <a:solidFill>
                  <a:schemeClr val="accent2"/>
                </a:solidFill>
              </a:rPr>
              <a:t>Finite set of constraints </a:t>
            </a:r>
            <a:r>
              <a:rPr lang="en-US" altLang="en-US" sz="2400" i="1" dirty="0">
                <a:latin typeface="Times New Roman" pitchFamily="18" charset="0"/>
              </a:rPr>
              <a:t>C</a:t>
            </a:r>
            <a:r>
              <a:rPr lang="en-US" altLang="en-US" sz="2400" i="1" baseline="-25000" dirty="0">
                <a:latin typeface="Times New Roman" pitchFamily="18" charset="0"/>
              </a:rPr>
              <a:t>1</a:t>
            </a:r>
            <a:r>
              <a:rPr lang="en-US" altLang="en-US" sz="2400" i="1" dirty="0">
                <a:latin typeface="Times New Roman" pitchFamily="18" charset="0"/>
              </a:rPr>
              <a:t>, C</a:t>
            </a:r>
            <a:r>
              <a:rPr lang="en-US" altLang="en-US" sz="2400" i="1" baseline="-25000" dirty="0">
                <a:latin typeface="Times New Roman" pitchFamily="18" charset="0"/>
              </a:rPr>
              <a:t>2</a:t>
            </a:r>
            <a:r>
              <a:rPr lang="en-US" altLang="en-US" sz="2400" i="1" dirty="0">
                <a:latin typeface="Times New Roman" pitchFamily="18" charset="0"/>
              </a:rPr>
              <a:t>, …, C</a:t>
            </a:r>
            <a:r>
              <a:rPr lang="en-US" altLang="en-US" sz="2400" i="1" baseline="-25000" dirty="0">
                <a:latin typeface="Times New Roman" pitchFamily="18" charset="0"/>
              </a:rPr>
              <a:t>m 	</a:t>
            </a:r>
            <a:endParaRPr lang="en-US" altLang="en-US" dirty="0">
              <a:latin typeface="Times New Roman" pitchFamily="18" charset="0"/>
            </a:endParaRPr>
          </a:p>
          <a:p>
            <a:pPr lvl="2">
              <a:spcAft>
                <a:spcPts val="600"/>
              </a:spcAft>
            </a:pPr>
            <a:r>
              <a:rPr lang="en-US" altLang="en-US" sz="2000" dirty="0"/>
              <a:t>Each </a:t>
            </a:r>
            <a:r>
              <a:rPr lang="en-US" altLang="en-US" sz="2000" i="1" dirty="0">
                <a:solidFill>
                  <a:schemeClr val="accent2"/>
                </a:solidFill>
              </a:rPr>
              <a:t>constraint </a:t>
            </a:r>
            <a:r>
              <a:rPr lang="en-US" altLang="en-US" sz="2000" i="1" dirty="0">
                <a:solidFill>
                  <a:schemeClr val="accent2"/>
                </a:solidFill>
                <a:latin typeface="Times New Roman" pitchFamily="18" charset="0"/>
              </a:rPr>
              <a:t>C</a:t>
            </a:r>
            <a:r>
              <a:rPr lang="en-US" altLang="en-US" sz="2000" i="1" baseline="-25000" dirty="0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en-US" altLang="en-US" sz="2000" i="1" dirty="0">
                <a:solidFill>
                  <a:schemeClr val="accent2"/>
                </a:solidFill>
              </a:rPr>
              <a:t> </a:t>
            </a:r>
            <a:r>
              <a:rPr lang="en-US" altLang="en-US" sz="2000" dirty="0"/>
              <a:t>limits the values that variables can take, e.g., </a:t>
            </a:r>
            <a:r>
              <a:rPr lang="en-US" altLang="en-US" sz="2000" i="1" dirty="0">
                <a:latin typeface="Times New Roman" pitchFamily="18" charset="0"/>
              </a:rPr>
              <a:t>X</a:t>
            </a:r>
            <a:r>
              <a:rPr lang="en-US" altLang="en-US" sz="2000" i="1" baseline="-25000" dirty="0">
                <a:latin typeface="Times New Roman" pitchFamily="18" charset="0"/>
              </a:rPr>
              <a:t>1 </a:t>
            </a:r>
            <a:r>
              <a:rPr lang="en-US" altLang="en-US" sz="2000" i="1" dirty="0">
                <a:latin typeface="Times New Roman" pitchFamily="18" charset="0"/>
              </a:rPr>
              <a:t>≠ X</a:t>
            </a:r>
            <a:r>
              <a:rPr lang="en-US" altLang="en-US" sz="2000" i="1" baseline="-25000" dirty="0">
                <a:latin typeface="Times New Roman" pitchFamily="18" charset="0"/>
              </a:rPr>
              <a:t>2 </a:t>
            </a:r>
            <a:r>
              <a:rPr lang="en-US" altLang="en-US" sz="2000" i="1" dirty="0">
                <a:latin typeface="Times New Roman" pitchFamily="18" charset="0"/>
              </a:rPr>
              <a:t> </a:t>
            </a:r>
            <a:r>
              <a:rPr lang="en-US" altLang="en-US" sz="2000" dirty="0"/>
              <a:t>A </a:t>
            </a:r>
            <a:r>
              <a:rPr lang="en-US" altLang="en-US" sz="2000" i="1" dirty="0">
                <a:solidFill>
                  <a:schemeClr val="accent2"/>
                </a:solidFill>
              </a:rPr>
              <a:t>state </a:t>
            </a:r>
            <a:r>
              <a:rPr lang="en-US" altLang="en-US" sz="2000" dirty="0"/>
              <a:t>is defined as an </a:t>
            </a:r>
            <a:r>
              <a:rPr lang="en-US" altLang="en-US" sz="2000" i="1" dirty="0">
                <a:solidFill>
                  <a:schemeClr val="accent2"/>
                </a:solidFill>
              </a:rPr>
              <a:t>assignment </a:t>
            </a:r>
            <a:r>
              <a:rPr lang="en-US" altLang="en-US" sz="2000" dirty="0"/>
              <a:t>of values to some or all variables.</a:t>
            </a:r>
          </a:p>
          <a:p>
            <a:pPr marL="0" indent="0"/>
            <a:r>
              <a:rPr lang="en-US" altLang="en-US" dirty="0"/>
              <a:t> A </a:t>
            </a:r>
            <a:r>
              <a:rPr lang="en-US" altLang="en-US" i="1" dirty="0">
                <a:solidFill>
                  <a:schemeClr val="accent2"/>
                </a:solidFill>
              </a:rPr>
              <a:t>consistent </a:t>
            </a:r>
            <a:r>
              <a:rPr lang="en-US" altLang="en-US" dirty="0"/>
              <a:t>assignment does not violate the constraints. </a:t>
            </a:r>
          </a:p>
          <a:p>
            <a:pPr marL="0" indent="0"/>
            <a:r>
              <a:rPr lang="en-US" altLang="en-US" dirty="0"/>
              <a:t> Example problem: Sudoku</a:t>
            </a:r>
          </a:p>
        </p:txBody>
      </p:sp>
    </p:spTree>
    <p:extLst>
      <p:ext uri="{BB962C8B-B14F-4D97-AF65-F5344CB8AC3E}">
        <p14:creationId xmlns:p14="http://schemas.microsoft.com/office/powerpoint/2010/main" val="165418058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EDDCD5CC-DDC3-4EB3-9AEB-B200F2EE9FF2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 b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4-Queens Problem</a:t>
            </a:r>
          </a:p>
        </p:txBody>
      </p:sp>
      <p:grpSp>
        <p:nvGrpSpPr>
          <p:cNvPr id="47109" name="Group 3"/>
          <p:cNvGrpSpPr>
            <a:grpSpLocks/>
          </p:cNvGrpSpPr>
          <p:nvPr/>
        </p:nvGrpSpPr>
        <p:grpSpPr bwMode="auto">
          <a:xfrm>
            <a:off x="1219200" y="2667000"/>
            <a:ext cx="2133600" cy="2209800"/>
            <a:chOff x="624" y="1776"/>
            <a:chExt cx="1344" cy="1392"/>
          </a:xfrm>
        </p:grpSpPr>
        <p:grpSp>
          <p:nvGrpSpPr>
            <p:cNvPr id="47133" name="Group 4"/>
            <p:cNvGrpSpPr>
              <a:grpSpLocks/>
            </p:cNvGrpSpPr>
            <p:nvPr/>
          </p:nvGrpSpPr>
          <p:grpSpPr bwMode="auto">
            <a:xfrm>
              <a:off x="816" y="2016"/>
              <a:ext cx="1152" cy="1152"/>
              <a:chOff x="576" y="1728"/>
              <a:chExt cx="1152" cy="1152"/>
            </a:xfrm>
          </p:grpSpPr>
          <p:sp>
            <p:nvSpPr>
              <p:cNvPr id="47142" name="Rectangle 5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1152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7143" name="Rectangle 6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7144" name="Rectangle 7"/>
              <p:cNvSpPr>
                <a:spLocks noChangeArrowheads="1"/>
              </p:cNvSpPr>
              <p:nvPr/>
            </p:nvSpPr>
            <p:spPr bwMode="auto">
              <a:xfrm>
                <a:off x="1152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7145" name="Rectangle 8"/>
              <p:cNvSpPr>
                <a:spLocks noChangeArrowheads="1"/>
              </p:cNvSpPr>
              <p:nvPr/>
            </p:nvSpPr>
            <p:spPr bwMode="auto">
              <a:xfrm>
                <a:off x="864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7146" name="Rectangle 9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7147" name="Rectangle 10"/>
              <p:cNvSpPr>
                <a:spLocks noChangeArrowheads="1"/>
              </p:cNvSpPr>
              <p:nvPr/>
            </p:nvSpPr>
            <p:spPr bwMode="auto">
              <a:xfrm>
                <a:off x="1440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7148" name="Rectangle 11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7149" name="Rectangle 12"/>
              <p:cNvSpPr>
                <a:spLocks noChangeArrowheads="1"/>
              </p:cNvSpPr>
              <p:nvPr/>
            </p:nvSpPr>
            <p:spPr bwMode="auto">
              <a:xfrm>
                <a:off x="576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7150" name="Rectangle 13"/>
              <p:cNvSpPr>
                <a:spLocks noChangeArrowheads="1"/>
              </p:cNvSpPr>
              <p:nvPr/>
            </p:nvSpPr>
            <p:spPr bwMode="auto">
              <a:xfrm>
                <a:off x="1440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</p:grpSp>
        <p:sp>
          <p:nvSpPr>
            <p:cNvPr id="47134" name="Text Box 14"/>
            <p:cNvSpPr txBox="1">
              <a:spLocks noChangeArrowheads="1"/>
            </p:cNvSpPr>
            <p:nvPr/>
          </p:nvSpPr>
          <p:spPr bwMode="auto">
            <a:xfrm>
              <a:off x="624" y="2016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1</a:t>
              </a:r>
            </a:p>
          </p:txBody>
        </p:sp>
        <p:sp>
          <p:nvSpPr>
            <p:cNvPr id="47135" name="Text Box 15"/>
            <p:cNvSpPr txBox="1">
              <a:spLocks noChangeArrowheads="1"/>
            </p:cNvSpPr>
            <p:nvPr/>
          </p:nvSpPr>
          <p:spPr bwMode="auto">
            <a:xfrm>
              <a:off x="624" y="2592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3</a:t>
              </a:r>
            </a:p>
          </p:txBody>
        </p:sp>
        <p:sp>
          <p:nvSpPr>
            <p:cNvPr id="47136" name="Text Box 16"/>
            <p:cNvSpPr txBox="1">
              <a:spLocks noChangeArrowheads="1"/>
            </p:cNvSpPr>
            <p:nvPr/>
          </p:nvSpPr>
          <p:spPr bwMode="auto">
            <a:xfrm>
              <a:off x="624" y="2304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2</a:t>
              </a:r>
            </a:p>
          </p:txBody>
        </p:sp>
        <p:sp>
          <p:nvSpPr>
            <p:cNvPr id="47137" name="Text Box 17"/>
            <p:cNvSpPr txBox="1">
              <a:spLocks noChangeArrowheads="1"/>
            </p:cNvSpPr>
            <p:nvPr/>
          </p:nvSpPr>
          <p:spPr bwMode="auto">
            <a:xfrm>
              <a:off x="624" y="2880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4</a:t>
              </a:r>
            </a:p>
          </p:txBody>
        </p:sp>
        <p:sp>
          <p:nvSpPr>
            <p:cNvPr id="47138" name="Text Box 18"/>
            <p:cNvSpPr txBox="1">
              <a:spLocks noChangeArrowheads="1"/>
            </p:cNvSpPr>
            <p:nvPr/>
          </p:nvSpPr>
          <p:spPr bwMode="auto">
            <a:xfrm>
              <a:off x="1440" y="1776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3</a:t>
              </a:r>
            </a:p>
          </p:txBody>
        </p:sp>
        <p:sp>
          <p:nvSpPr>
            <p:cNvPr id="47139" name="Text Box 19"/>
            <p:cNvSpPr txBox="1">
              <a:spLocks noChangeArrowheads="1"/>
            </p:cNvSpPr>
            <p:nvPr/>
          </p:nvSpPr>
          <p:spPr bwMode="auto">
            <a:xfrm>
              <a:off x="1152" y="1776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2</a:t>
              </a:r>
            </a:p>
          </p:txBody>
        </p:sp>
        <p:sp>
          <p:nvSpPr>
            <p:cNvPr id="47140" name="Text Box 20"/>
            <p:cNvSpPr txBox="1">
              <a:spLocks noChangeArrowheads="1"/>
            </p:cNvSpPr>
            <p:nvPr/>
          </p:nvSpPr>
          <p:spPr bwMode="auto">
            <a:xfrm>
              <a:off x="1728" y="1776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4</a:t>
              </a:r>
            </a:p>
          </p:txBody>
        </p:sp>
        <p:sp>
          <p:nvSpPr>
            <p:cNvPr id="47141" name="Text Box 21"/>
            <p:cNvSpPr txBox="1">
              <a:spLocks noChangeArrowheads="1"/>
            </p:cNvSpPr>
            <p:nvPr/>
          </p:nvSpPr>
          <p:spPr bwMode="auto">
            <a:xfrm>
              <a:off x="864" y="1776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1</a:t>
              </a:r>
            </a:p>
          </p:txBody>
        </p:sp>
      </p:grpSp>
      <p:grpSp>
        <p:nvGrpSpPr>
          <p:cNvPr id="47110" name="Group 22"/>
          <p:cNvGrpSpPr>
            <a:grpSpLocks/>
          </p:cNvGrpSpPr>
          <p:nvPr/>
        </p:nvGrpSpPr>
        <p:grpSpPr bwMode="auto">
          <a:xfrm>
            <a:off x="4241800" y="2133600"/>
            <a:ext cx="3773488" cy="3276600"/>
            <a:chOff x="2429" y="1344"/>
            <a:chExt cx="2377" cy="2064"/>
          </a:xfrm>
        </p:grpSpPr>
        <p:grpSp>
          <p:nvGrpSpPr>
            <p:cNvPr id="47122" name="Group 23"/>
            <p:cNvGrpSpPr>
              <a:grpSpLocks/>
            </p:cNvGrpSpPr>
            <p:nvPr/>
          </p:nvGrpSpPr>
          <p:grpSpPr bwMode="auto">
            <a:xfrm>
              <a:off x="2429" y="1344"/>
              <a:ext cx="2377" cy="2064"/>
              <a:chOff x="2429" y="1344"/>
              <a:chExt cx="2377" cy="2064"/>
            </a:xfrm>
          </p:grpSpPr>
          <p:sp>
            <p:nvSpPr>
              <p:cNvPr id="47129" name="Text Box 24"/>
              <p:cNvSpPr txBox="1">
                <a:spLocks noChangeArrowheads="1"/>
              </p:cNvSpPr>
              <p:nvPr/>
            </p:nvSpPr>
            <p:spPr bwMode="auto">
              <a:xfrm>
                <a:off x="2437" y="1344"/>
                <a:ext cx="915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X1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</a:t>
                </a:r>
                <a:r>
                  <a:rPr lang="en-US" altLang="en-US" b="0">
                    <a:solidFill>
                      <a:schemeClr val="bg1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rgbClr val="FF3300"/>
                    </a:solidFill>
                    <a:latin typeface="Tahoma" charset="0"/>
                  </a:rPr>
                  <a:t>2</a:t>
                </a:r>
                <a:r>
                  <a:rPr lang="en-US" altLang="en-US" b="0">
                    <a:latin typeface="Tahoma" charset="0"/>
                  </a:rPr>
                  <a:t>,3,4}</a:t>
                </a:r>
              </a:p>
            </p:txBody>
          </p:sp>
          <p:sp>
            <p:nvSpPr>
              <p:cNvPr id="47130" name="Text Box 25"/>
              <p:cNvSpPr txBox="1">
                <a:spLocks noChangeArrowheads="1"/>
              </p:cNvSpPr>
              <p:nvPr/>
            </p:nvSpPr>
            <p:spPr bwMode="auto">
              <a:xfrm>
                <a:off x="2429" y="2880"/>
                <a:ext cx="930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X3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{1,  ,3,  }</a:t>
                </a:r>
              </a:p>
            </p:txBody>
          </p:sp>
          <p:sp>
            <p:nvSpPr>
              <p:cNvPr id="47131" name="Text Box 26"/>
              <p:cNvSpPr txBox="1">
                <a:spLocks noChangeArrowheads="1"/>
              </p:cNvSpPr>
              <p:nvPr/>
            </p:nvSpPr>
            <p:spPr bwMode="auto">
              <a:xfrm>
                <a:off x="3877" y="2880"/>
                <a:ext cx="915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X4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{1,  ,3,4}</a:t>
                </a:r>
              </a:p>
            </p:txBody>
          </p:sp>
          <p:sp>
            <p:nvSpPr>
              <p:cNvPr id="47132" name="Text Box 27"/>
              <p:cNvSpPr txBox="1">
                <a:spLocks noChangeArrowheads="1"/>
              </p:cNvSpPr>
              <p:nvPr/>
            </p:nvSpPr>
            <p:spPr bwMode="auto">
              <a:xfrm>
                <a:off x="3861" y="1344"/>
                <a:ext cx="945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X2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</a:t>
                </a:r>
                <a:r>
                  <a:rPr lang="en-US" altLang="en-US" b="0">
                    <a:solidFill>
                      <a:schemeClr val="bg1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chemeClr val="bg1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chemeClr val="bg1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rgbClr val="FF0000"/>
                    </a:solidFill>
                    <a:latin typeface="Tahoma" charset="0"/>
                  </a:rPr>
                  <a:t>4</a:t>
                </a:r>
                <a:r>
                  <a:rPr lang="en-US" altLang="en-US" b="0">
                    <a:latin typeface="Tahoma" charset="0"/>
                  </a:rPr>
                  <a:t>}</a:t>
                </a:r>
              </a:p>
            </p:txBody>
          </p:sp>
        </p:grpSp>
        <p:sp>
          <p:nvSpPr>
            <p:cNvPr id="47123" name="Line 28"/>
            <p:cNvSpPr>
              <a:spLocks noChangeShapeType="1"/>
            </p:cNvSpPr>
            <p:nvPr/>
          </p:nvSpPr>
          <p:spPr bwMode="auto">
            <a:xfrm>
              <a:off x="33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24" name="Line 29"/>
            <p:cNvSpPr>
              <a:spLocks noChangeShapeType="1"/>
            </p:cNvSpPr>
            <p:nvPr/>
          </p:nvSpPr>
          <p:spPr bwMode="auto">
            <a:xfrm>
              <a:off x="2928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25" name="Line 30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26" name="Line 31"/>
            <p:cNvSpPr>
              <a:spLocks noChangeShapeType="1"/>
            </p:cNvSpPr>
            <p:nvPr/>
          </p:nvSpPr>
          <p:spPr bwMode="auto">
            <a:xfrm>
              <a:off x="4320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27" name="Line 32"/>
            <p:cNvSpPr>
              <a:spLocks noChangeShapeType="1"/>
            </p:cNvSpPr>
            <p:nvPr/>
          </p:nvSpPr>
          <p:spPr bwMode="auto">
            <a:xfrm>
              <a:off x="3312" y="1872"/>
              <a:ext cx="57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28" name="Line 33"/>
            <p:cNvSpPr>
              <a:spLocks noChangeShapeType="1"/>
            </p:cNvSpPr>
            <p:nvPr/>
          </p:nvSpPr>
          <p:spPr bwMode="auto">
            <a:xfrm flipH="1">
              <a:off x="3360" y="1872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7111" name="AutoShape 34"/>
          <p:cNvSpPr>
            <a:spLocks noChangeArrowheads="1"/>
          </p:cNvSpPr>
          <p:nvPr/>
        </p:nvSpPr>
        <p:spPr bwMode="auto">
          <a:xfrm>
            <a:off x="1524000" y="35052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grpSp>
        <p:nvGrpSpPr>
          <p:cNvPr id="47112" name="Group 35"/>
          <p:cNvGrpSpPr>
            <a:grpSpLocks/>
          </p:cNvGrpSpPr>
          <p:nvPr/>
        </p:nvGrpSpPr>
        <p:grpSpPr bwMode="auto">
          <a:xfrm>
            <a:off x="2057400" y="3124200"/>
            <a:ext cx="1219200" cy="1676400"/>
            <a:chOff x="1296" y="1968"/>
            <a:chExt cx="768" cy="1056"/>
          </a:xfrm>
        </p:grpSpPr>
        <p:sp>
          <p:nvSpPr>
            <p:cNvPr id="47116" name="Oval 36"/>
            <p:cNvSpPr>
              <a:spLocks noChangeArrowheads="1"/>
            </p:cNvSpPr>
            <p:nvPr/>
          </p:nvSpPr>
          <p:spPr bwMode="auto">
            <a:xfrm>
              <a:off x="1296" y="1968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7117" name="Oval 37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7118" name="Oval 38"/>
            <p:cNvSpPr>
              <a:spLocks noChangeArrowheads="1"/>
            </p:cNvSpPr>
            <p:nvPr/>
          </p:nvSpPr>
          <p:spPr bwMode="auto">
            <a:xfrm>
              <a:off x="1584" y="2832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7119" name="Oval 39"/>
            <p:cNvSpPr>
              <a:spLocks noChangeArrowheads="1"/>
            </p:cNvSpPr>
            <p:nvPr/>
          </p:nvSpPr>
          <p:spPr bwMode="auto">
            <a:xfrm>
              <a:off x="1296" y="2256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7120" name="Oval 40"/>
            <p:cNvSpPr>
              <a:spLocks noChangeArrowheads="1"/>
            </p:cNvSpPr>
            <p:nvPr/>
          </p:nvSpPr>
          <p:spPr bwMode="auto">
            <a:xfrm>
              <a:off x="1872" y="2256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7121" name="Oval 41"/>
            <p:cNvSpPr>
              <a:spLocks noChangeArrowheads="1"/>
            </p:cNvSpPr>
            <p:nvPr/>
          </p:nvSpPr>
          <p:spPr bwMode="auto">
            <a:xfrm>
              <a:off x="1584" y="2256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</p:grpSp>
      <p:sp>
        <p:nvSpPr>
          <p:cNvPr id="47113" name="AutoShape 42"/>
          <p:cNvSpPr>
            <a:spLocks noChangeArrowheads="1"/>
          </p:cNvSpPr>
          <p:nvPr/>
        </p:nvSpPr>
        <p:spPr bwMode="auto">
          <a:xfrm>
            <a:off x="1981200" y="44196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47114" name="Oval 43"/>
          <p:cNvSpPr>
            <a:spLocks noChangeArrowheads="1"/>
          </p:cNvSpPr>
          <p:nvPr/>
        </p:nvSpPr>
        <p:spPr bwMode="auto">
          <a:xfrm>
            <a:off x="2514600" y="40386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47115" name="Oval 44"/>
          <p:cNvSpPr>
            <a:spLocks noChangeArrowheads="1"/>
          </p:cNvSpPr>
          <p:nvPr/>
        </p:nvSpPr>
        <p:spPr bwMode="auto">
          <a:xfrm>
            <a:off x="2971800" y="4495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62400" y="5715000"/>
            <a:ext cx="2895600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Assign value to unassigned variable</a:t>
            </a:r>
          </a:p>
        </p:txBody>
      </p:sp>
    </p:spTree>
    <p:extLst>
      <p:ext uri="{BB962C8B-B14F-4D97-AF65-F5344CB8AC3E}">
        <p14:creationId xmlns:p14="http://schemas.microsoft.com/office/powerpoint/2010/main" val="17624123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935F1CFE-2F9C-4F26-A565-CD51F2B8E6B4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 b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4-Queens Problem</a:t>
            </a:r>
          </a:p>
        </p:txBody>
      </p:sp>
      <p:grpSp>
        <p:nvGrpSpPr>
          <p:cNvPr id="48133" name="Group 3"/>
          <p:cNvGrpSpPr>
            <a:grpSpLocks/>
          </p:cNvGrpSpPr>
          <p:nvPr/>
        </p:nvGrpSpPr>
        <p:grpSpPr bwMode="auto">
          <a:xfrm>
            <a:off x="1219200" y="2667000"/>
            <a:ext cx="2133600" cy="2209800"/>
            <a:chOff x="624" y="1776"/>
            <a:chExt cx="1344" cy="1392"/>
          </a:xfrm>
        </p:grpSpPr>
        <p:grpSp>
          <p:nvGrpSpPr>
            <p:cNvPr id="48157" name="Group 4"/>
            <p:cNvGrpSpPr>
              <a:grpSpLocks/>
            </p:cNvGrpSpPr>
            <p:nvPr/>
          </p:nvGrpSpPr>
          <p:grpSpPr bwMode="auto">
            <a:xfrm>
              <a:off x="816" y="2016"/>
              <a:ext cx="1152" cy="1152"/>
              <a:chOff x="576" y="1728"/>
              <a:chExt cx="1152" cy="1152"/>
            </a:xfrm>
          </p:grpSpPr>
          <p:sp>
            <p:nvSpPr>
              <p:cNvPr id="48166" name="Rectangle 5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1152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8167" name="Rectangle 6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8168" name="Rectangle 7"/>
              <p:cNvSpPr>
                <a:spLocks noChangeArrowheads="1"/>
              </p:cNvSpPr>
              <p:nvPr/>
            </p:nvSpPr>
            <p:spPr bwMode="auto">
              <a:xfrm>
                <a:off x="1152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8169" name="Rectangle 8"/>
              <p:cNvSpPr>
                <a:spLocks noChangeArrowheads="1"/>
              </p:cNvSpPr>
              <p:nvPr/>
            </p:nvSpPr>
            <p:spPr bwMode="auto">
              <a:xfrm>
                <a:off x="864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8170" name="Rectangle 9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8171" name="Rectangle 10"/>
              <p:cNvSpPr>
                <a:spLocks noChangeArrowheads="1"/>
              </p:cNvSpPr>
              <p:nvPr/>
            </p:nvSpPr>
            <p:spPr bwMode="auto">
              <a:xfrm>
                <a:off x="1440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8172" name="Rectangle 11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8173" name="Rectangle 12"/>
              <p:cNvSpPr>
                <a:spLocks noChangeArrowheads="1"/>
              </p:cNvSpPr>
              <p:nvPr/>
            </p:nvSpPr>
            <p:spPr bwMode="auto">
              <a:xfrm>
                <a:off x="576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8174" name="Rectangle 13"/>
              <p:cNvSpPr>
                <a:spLocks noChangeArrowheads="1"/>
              </p:cNvSpPr>
              <p:nvPr/>
            </p:nvSpPr>
            <p:spPr bwMode="auto">
              <a:xfrm>
                <a:off x="1440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</p:grpSp>
        <p:sp>
          <p:nvSpPr>
            <p:cNvPr id="48158" name="Text Box 14"/>
            <p:cNvSpPr txBox="1">
              <a:spLocks noChangeArrowheads="1"/>
            </p:cNvSpPr>
            <p:nvPr/>
          </p:nvSpPr>
          <p:spPr bwMode="auto">
            <a:xfrm>
              <a:off x="624" y="2016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1</a:t>
              </a:r>
            </a:p>
          </p:txBody>
        </p:sp>
        <p:sp>
          <p:nvSpPr>
            <p:cNvPr id="48159" name="Text Box 15"/>
            <p:cNvSpPr txBox="1">
              <a:spLocks noChangeArrowheads="1"/>
            </p:cNvSpPr>
            <p:nvPr/>
          </p:nvSpPr>
          <p:spPr bwMode="auto">
            <a:xfrm>
              <a:off x="624" y="2592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3</a:t>
              </a:r>
            </a:p>
          </p:txBody>
        </p:sp>
        <p:sp>
          <p:nvSpPr>
            <p:cNvPr id="48160" name="Text Box 16"/>
            <p:cNvSpPr txBox="1">
              <a:spLocks noChangeArrowheads="1"/>
            </p:cNvSpPr>
            <p:nvPr/>
          </p:nvSpPr>
          <p:spPr bwMode="auto">
            <a:xfrm>
              <a:off x="624" y="2304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2</a:t>
              </a:r>
            </a:p>
          </p:txBody>
        </p:sp>
        <p:sp>
          <p:nvSpPr>
            <p:cNvPr id="48161" name="Text Box 17"/>
            <p:cNvSpPr txBox="1">
              <a:spLocks noChangeArrowheads="1"/>
            </p:cNvSpPr>
            <p:nvPr/>
          </p:nvSpPr>
          <p:spPr bwMode="auto">
            <a:xfrm>
              <a:off x="624" y="2880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4</a:t>
              </a:r>
            </a:p>
          </p:txBody>
        </p:sp>
        <p:sp>
          <p:nvSpPr>
            <p:cNvPr id="48162" name="Text Box 18"/>
            <p:cNvSpPr txBox="1">
              <a:spLocks noChangeArrowheads="1"/>
            </p:cNvSpPr>
            <p:nvPr/>
          </p:nvSpPr>
          <p:spPr bwMode="auto">
            <a:xfrm>
              <a:off x="1440" y="1776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3</a:t>
              </a:r>
            </a:p>
          </p:txBody>
        </p:sp>
        <p:sp>
          <p:nvSpPr>
            <p:cNvPr id="48163" name="Text Box 19"/>
            <p:cNvSpPr txBox="1">
              <a:spLocks noChangeArrowheads="1"/>
            </p:cNvSpPr>
            <p:nvPr/>
          </p:nvSpPr>
          <p:spPr bwMode="auto">
            <a:xfrm>
              <a:off x="1152" y="1776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2</a:t>
              </a:r>
            </a:p>
          </p:txBody>
        </p:sp>
        <p:sp>
          <p:nvSpPr>
            <p:cNvPr id="48164" name="Text Box 20"/>
            <p:cNvSpPr txBox="1">
              <a:spLocks noChangeArrowheads="1"/>
            </p:cNvSpPr>
            <p:nvPr/>
          </p:nvSpPr>
          <p:spPr bwMode="auto">
            <a:xfrm>
              <a:off x="1728" y="1776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4</a:t>
              </a:r>
            </a:p>
          </p:txBody>
        </p:sp>
        <p:sp>
          <p:nvSpPr>
            <p:cNvPr id="48165" name="Text Box 21"/>
            <p:cNvSpPr txBox="1">
              <a:spLocks noChangeArrowheads="1"/>
            </p:cNvSpPr>
            <p:nvPr/>
          </p:nvSpPr>
          <p:spPr bwMode="auto">
            <a:xfrm>
              <a:off x="864" y="1776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1</a:t>
              </a:r>
            </a:p>
          </p:txBody>
        </p:sp>
      </p:grpSp>
      <p:grpSp>
        <p:nvGrpSpPr>
          <p:cNvPr id="48134" name="Group 22"/>
          <p:cNvGrpSpPr>
            <a:grpSpLocks/>
          </p:cNvGrpSpPr>
          <p:nvPr/>
        </p:nvGrpSpPr>
        <p:grpSpPr bwMode="auto">
          <a:xfrm>
            <a:off x="4229100" y="2133600"/>
            <a:ext cx="3786188" cy="3276600"/>
            <a:chOff x="2421" y="1344"/>
            <a:chExt cx="2385" cy="2064"/>
          </a:xfrm>
        </p:grpSpPr>
        <p:grpSp>
          <p:nvGrpSpPr>
            <p:cNvPr id="48146" name="Group 23"/>
            <p:cNvGrpSpPr>
              <a:grpSpLocks/>
            </p:cNvGrpSpPr>
            <p:nvPr/>
          </p:nvGrpSpPr>
          <p:grpSpPr bwMode="auto">
            <a:xfrm>
              <a:off x="2421" y="1344"/>
              <a:ext cx="2385" cy="2064"/>
              <a:chOff x="2421" y="1344"/>
              <a:chExt cx="2385" cy="2064"/>
            </a:xfrm>
          </p:grpSpPr>
          <p:sp>
            <p:nvSpPr>
              <p:cNvPr id="48153" name="Text Box 24"/>
              <p:cNvSpPr txBox="1">
                <a:spLocks noChangeArrowheads="1"/>
              </p:cNvSpPr>
              <p:nvPr/>
            </p:nvSpPr>
            <p:spPr bwMode="auto">
              <a:xfrm>
                <a:off x="2437" y="1344"/>
                <a:ext cx="915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X1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</a:t>
                </a:r>
                <a:r>
                  <a:rPr lang="en-US" altLang="en-US" b="0">
                    <a:solidFill>
                      <a:schemeClr val="bg1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rgbClr val="FF3300"/>
                    </a:solidFill>
                    <a:latin typeface="Tahoma" charset="0"/>
                  </a:rPr>
                  <a:t>2</a:t>
                </a:r>
                <a:r>
                  <a:rPr lang="en-US" altLang="en-US" b="0">
                    <a:latin typeface="Tahoma" charset="0"/>
                  </a:rPr>
                  <a:t>,3,4}</a:t>
                </a:r>
              </a:p>
            </p:txBody>
          </p:sp>
          <p:sp>
            <p:nvSpPr>
              <p:cNvPr id="48154" name="Text Box 25"/>
              <p:cNvSpPr txBox="1">
                <a:spLocks noChangeArrowheads="1"/>
              </p:cNvSpPr>
              <p:nvPr/>
            </p:nvSpPr>
            <p:spPr bwMode="auto">
              <a:xfrm>
                <a:off x="2421" y="2880"/>
                <a:ext cx="945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X3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{1,  ,  ,  }</a:t>
                </a:r>
              </a:p>
            </p:txBody>
          </p:sp>
          <p:sp>
            <p:nvSpPr>
              <p:cNvPr id="48155" name="Text Box 26"/>
              <p:cNvSpPr txBox="1">
                <a:spLocks noChangeArrowheads="1"/>
              </p:cNvSpPr>
              <p:nvPr/>
            </p:nvSpPr>
            <p:spPr bwMode="auto">
              <a:xfrm>
                <a:off x="3869" y="2880"/>
                <a:ext cx="930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X4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{1,  ,3,  }</a:t>
                </a:r>
              </a:p>
            </p:txBody>
          </p:sp>
          <p:sp>
            <p:nvSpPr>
              <p:cNvPr id="48156" name="Text Box 27"/>
              <p:cNvSpPr txBox="1">
                <a:spLocks noChangeArrowheads="1"/>
              </p:cNvSpPr>
              <p:nvPr/>
            </p:nvSpPr>
            <p:spPr bwMode="auto">
              <a:xfrm>
                <a:off x="3861" y="1344"/>
                <a:ext cx="945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X2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</a:t>
                </a:r>
                <a:r>
                  <a:rPr lang="en-US" altLang="en-US" b="0">
                    <a:solidFill>
                      <a:schemeClr val="bg1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chemeClr val="bg1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chemeClr val="bg1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rgbClr val="FF0000"/>
                    </a:solidFill>
                    <a:latin typeface="Tahoma" charset="0"/>
                  </a:rPr>
                  <a:t>4</a:t>
                </a:r>
                <a:r>
                  <a:rPr lang="en-US" altLang="en-US" b="0">
                    <a:latin typeface="Tahoma" charset="0"/>
                  </a:rPr>
                  <a:t>}</a:t>
                </a:r>
              </a:p>
            </p:txBody>
          </p:sp>
        </p:grpSp>
        <p:sp>
          <p:nvSpPr>
            <p:cNvPr id="48147" name="Line 28"/>
            <p:cNvSpPr>
              <a:spLocks noChangeShapeType="1"/>
            </p:cNvSpPr>
            <p:nvPr/>
          </p:nvSpPr>
          <p:spPr bwMode="auto">
            <a:xfrm>
              <a:off x="33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48" name="Line 29"/>
            <p:cNvSpPr>
              <a:spLocks noChangeShapeType="1"/>
            </p:cNvSpPr>
            <p:nvPr/>
          </p:nvSpPr>
          <p:spPr bwMode="auto">
            <a:xfrm>
              <a:off x="2928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49" name="Line 30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50" name="Line 31"/>
            <p:cNvSpPr>
              <a:spLocks noChangeShapeType="1"/>
            </p:cNvSpPr>
            <p:nvPr/>
          </p:nvSpPr>
          <p:spPr bwMode="auto">
            <a:xfrm>
              <a:off x="4320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51" name="Line 32"/>
            <p:cNvSpPr>
              <a:spLocks noChangeShapeType="1"/>
            </p:cNvSpPr>
            <p:nvPr/>
          </p:nvSpPr>
          <p:spPr bwMode="auto">
            <a:xfrm>
              <a:off x="3312" y="1872"/>
              <a:ext cx="57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52" name="Line 33"/>
            <p:cNvSpPr>
              <a:spLocks noChangeShapeType="1"/>
            </p:cNvSpPr>
            <p:nvPr/>
          </p:nvSpPr>
          <p:spPr bwMode="auto">
            <a:xfrm flipH="1">
              <a:off x="3360" y="1872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8135" name="AutoShape 34"/>
          <p:cNvSpPr>
            <a:spLocks noChangeArrowheads="1"/>
          </p:cNvSpPr>
          <p:nvPr/>
        </p:nvSpPr>
        <p:spPr bwMode="auto">
          <a:xfrm>
            <a:off x="1524000" y="35052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grpSp>
        <p:nvGrpSpPr>
          <p:cNvPr id="48136" name="Group 35"/>
          <p:cNvGrpSpPr>
            <a:grpSpLocks/>
          </p:cNvGrpSpPr>
          <p:nvPr/>
        </p:nvGrpSpPr>
        <p:grpSpPr bwMode="auto">
          <a:xfrm>
            <a:off x="2057400" y="3124200"/>
            <a:ext cx="1219200" cy="1676400"/>
            <a:chOff x="1296" y="1968"/>
            <a:chExt cx="768" cy="1056"/>
          </a:xfrm>
        </p:grpSpPr>
        <p:sp>
          <p:nvSpPr>
            <p:cNvPr id="48140" name="Oval 36"/>
            <p:cNvSpPr>
              <a:spLocks noChangeArrowheads="1"/>
            </p:cNvSpPr>
            <p:nvPr/>
          </p:nvSpPr>
          <p:spPr bwMode="auto">
            <a:xfrm>
              <a:off x="1296" y="1968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8141" name="Oval 37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8142" name="Oval 38"/>
            <p:cNvSpPr>
              <a:spLocks noChangeArrowheads="1"/>
            </p:cNvSpPr>
            <p:nvPr/>
          </p:nvSpPr>
          <p:spPr bwMode="auto">
            <a:xfrm>
              <a:off x="1584" y="2832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8143" name="Oval 39"/>
            <p:cNvSpPr>
              <a:spLocks noChangeArrowheads="1"/>
            </p:cNvSpPr>
            <p:nvPr/>
          </p:nvSpPr>
          <p:spPr bwMode="auto">
            <a:xfrm>
              <a:off x="1296" y="2256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8144" name="Oval 40"/>
            <p:cNvSpPr>
              <a:spLocks noChangeArrowheads="1"/>
            </p:cNvSpPr>
            <p:nvPr/>
          </p:nvSpPr>
          <p:spPr bwMode="auto">
            <a:xfrm>
              <a:off x="1872" y="2256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8145" name="Oval 41"/>
            <p:cNvSpPr>
              <a:spLocks noChangeArrowheads="1"/>
            </p:cNvSpPr>
            <p:nvPr/>
          </p:nvSpPr>
          <p:spPr bwMode="auto">
            <a:xfrm>
              <a:off x="1584" y="2256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</p:grpSp>
      <p:sp>
        <p:nvSpPr>
          <p:cNvPr id="48137" name="AutoShape 42"/>
          <p:cNvSpPr>
            <a:spLocks noChangeArrowheads="1"/>
          </p:cNvSpPr>
          <p:nvPr/>
        </p:nvSpPr>
        <p:spPr bwMode="auto">
          <a:xfrm>
            <a:off x="1981200" y="44196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48138" name="Oval 43"/>
          <p:cNvSpPr>
            <a:spLocks noChangeArrowheads="1"/>
          </p:cNvSpPr>
          <p:nvPr/>
        </p:nvSpPr>
        <p:spPr bwMode="auto">
          <a:xfrm>
            <a:off x="2514600" y="40386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48139" name="Oval 44"/>
          <p:cNvSpPr>
            <a:spLocks noChangeArrowheads="1"/>
          </p:cNvSpPr>
          <p:nvPr/>
        </p:nvSpPr>
        <p:spPr bwMode="auto">
          <a:xfrm>
            <a:off x="2971800" y="4495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62400" y="5715000"/>
            <a:ext cx="2895600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Forward check!</a:t>
            </a:r>
          </a:p>
        </p:txBody>
      </p:sp>
    </p:spTree>
    <p:extLst>
      <p:ext uri="{BB962C8B-B14F-4D97-AF65-F5344CB8AC3E}">
        <p14:creationId xmlns:p14="http://schemas.microsoft.com/office/powerpoint/2010/main" val="342421350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7388DE16-70CE-4CA9-B19B-6DE82DA67A58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 b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4-Queens Problem</a:t>
            </a:r>
          </a:p>
        </p:txBody>
      </p:sp>
      <p:grpSp>
        <p:nvGrpSpPr>
          <p:cNvPr id="49157" name="Group 3"/>
          <p:cNvGrpSpPr>
            <a:grpSpLocks/>
          </p:cNvGrpSpPr>
          <p:nvPr/>
        </p:nvGrpSpPr>
        <p:grpSpPr bwMode="auto">
          <a:xfrm>
            <a:off x="1219200" y="2667000"/>
            <a:ext cx="2133600" cy="2209800"/>
            <a:chOff x="624" y="1776"/>
            <a:chExt cx="1344" cy="1392"/>
          </a:xfrm>
        </p:grpSpPr>
        <p:grpSp>
          <p:nvGrpSpPr>
            <p:cNvPr id="49183" name="Group 4"/>
            <p:cNvGrpSpPr>
              <a:grpSpLocks/>
            </p:cNvGrpSpPr>
            <p:nvPr/>
          </p:nvGrpSpPr>
          <p:grpSpPr bwMode="auto">
            <a:xfrm>
              <a:off x="816" y="2016"/>
              <a:ext cx="1152" cy="1152"/>
              <a:chOff x="576" y="1728"/>
              <a:chExt cx="1152" cy="1152"/>
            </a:xfrm>
          </p:grpSpPr>
          <p:sp>
            <p:nvSpPr>
              <p:cNvPr id="49192" name="Rectangle 5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1152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9193" name="Rectangle 6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9194" name="Rectangle 7"/>
              <p:cNvSpPr>
                <a:spLocks noChangeArrowheads="1"/>
              </p:cNvSpPr>
              <p:nvPr/>
            </p:nvSpPr>
            <p:spPr bwMode="auto">
              <a:xfrm>
                <a:off x="1152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9195" name="Rectangle 8"/>
              <p:cNvSpPr>
                <a:spLocks noChangeArrowheads="1"/>
              </p:cNvSpPr>
              <p:nvPr/>
            </p:nvSpPr>
            <p:spPr bwMode="auto">
              <a:xfrm>
                <a:off x="864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9196" name="Rectangle 9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9197" name="Rectangle 10"/>
              <p:cNvSpPr>
                <a:spLocks noChangeArrowheads="1"/>
              </p:cNvSpPr>
              <p:nvPr/>
            </p:nvSpPr>
            <p:spPr bwMode="auto">
              <a:xfrm>
                <a:off x="1440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9198" name="Rectangle 11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9199" name="Rectangle 12"/>
              <p:cNvSpPr>
                <a:spLocks noChangeArrowheads="1"/>
              </p:cNvSpPr>
              <p:nvPr/>
            </p:nvSpPr>
            <p:spPr bwMode="auto">
              <a:xfrm>
                <a:off x="576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9200" name="Rectangle 13"/>
              <p:cNvSpPr>
                <a:spLocks noChangeArrowheads="1"/>
              </p:cNvSpPr>
              <p:nvPr/>
            </p:nvSpPr>
            <p:spPr bwMode="auto">
              <a:xfrm>
                <a:off x="1440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</p:grpSp>
        <p:sp>
          <p:nvSpPr>
            <p:cNvPr id="49184" name="Text Box 14"/>
            <p:cNvSpPr txBox="1">
              <a:spLocks noChangeArrowheads="1"/>
            </p:cNvSpPr>
            <p:nvPr/>
          </p:nvSpPr>
          <p:spPr bwMode="auto">
            <a:xfrm>
              <a:off x="624" y="2016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1</a:t>
              </a:r>
            </a:p>
          </p:txBody>
        </p:sp>
        <p:sp>
          <p:nvSpPr>
            <p:cNvPr id="49185" name="Text Box 15"/>
            <p:cNvSpPr txBox="1">
              <a:spLocks noChangeArrowheads="1"/>
            </p:cNvSpPr>
            <p:nvPr/>
          </p:nvSpPr>
          <p:spPr bwMode="auto">
            <a:xfrm>
              <a:off x="624" y="2592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3</a:t>
              </a:r>
            </a:p>
          </p:txBody>
        </p:sp>
        <p:sp>
          <p:nvSpPr>
            <p:cNvPr id="49186" name="Text Box 16"/>
            <p:cNvSpPr txBox="1">
              <a:spLocks noChangeArrowheads="1"/>
            </p:cNvSpPr>
            <p:nvPr/>
          </p:nvSpPr>
          <p:spPr bwMode="auto">
            <a:xfrm>
              <a:off x="624" y="2304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2</a:t>
              </a:r>
            </a:p>
          </p:txBody>
        </p:sp>
        <p:sp>
          <p:nvSpPr>
            <p:cNvPr id="49187" name="Text Box 17"/>
            <p:cNvSpPr txBox="1">
              <a:spLocks noChangeArrowheads="1"/>
            </p:cNvSpPr>
            <p:nvPr/>
          </p:nvSpPr>
          <p:spPr bwMode="auto">
            <a:xfrm>
              <a:off x="624" y="2880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4</a:t>
              </a:r>
            </a:p>
          </p:txBody>
        </p:sp>
        <p:sp>
          <p:nvSpPr>
            <p:cNvPr id="49188" name="Text Box 18"/>
            <p:cNvSpPr txBox="1">
              <a:spLocks noChangeArrowheads="1"/>
            </p:cNvSpPr>
            <p:nvPr/>
          </p:nvSpPr>
          <p:spPr bwMode="auto">
            <a:xfrm>
              <a:off x="1440" y="1776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3</a:t>
              </a:r>
            </a:p>
          </p:txBody>
        </p:sp>
        <p:sp>
          <p:nvSpPr>
            <p:cNvPr id="49189" name="Text Box 19"/>
            <p:cNvSpPr txBox="1">
              <a:spLocks noChangeArrowheads="1"/>
            </p:cNvSpPr>
            <p:nvPr/>
          </p:nvSpPr>
          <p:spPr bwMode="auto">
            <a:xfrm>
              <a:off x="1152" y="1776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2</a:t>
              </a:r>
            </a:p>
          </p:txBody>
        </p:sp>
        <p:sp>
          <p:nvSpPr>
            <p:cNvPr id="49190" name="Text Box 20"/>
            <p:cNvSpPr txBox="1">
              <a:spLocks noChangeArrowheads="1"/>
            </p:cNvSpPr>
            <p:nvPr/>
          </p:nvSpPr>
          <p:spPr bwMode="auto">
            <a:xfrm>
              <a:off x="1728" y="1776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4</a:t>
              </a:r>
            </a:p>
          </p:txBody>
        </p:sp>
        <p:sp>
          <p:nvSpPr>
            <p:cNvPr id="49191" name="Text Box 21"/>
            <p:cNvSpPr txBox="1">
              <a:spLocks noChangeArrowheads="1"/>
            </p:cNvSpPr>
            <p:nvPr/>
          </p:nvSpPr>
          <p:spPr bwMode="auto">
            <a:xfrm>
              <a:off x="864" y="1776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1</a:t>
              </a:r>
            </a:p>
          </p:txBody>
        </p:sp>
      </p:grpSp>
      <p:grpSp>
        <p:nvGrpSpPr>
          <p:cNvPr id="49158" name="Group 22"/>
          <p:cNvGrpSpPr>
            <a:grpSpLocks/>
          </p:cNvGrpSpPr>
          <p:nvPr/>
        </p:nvGrpSpPr>
        <p:grpSpPr bwMode="auto">
          <a:xfrm>
            <a:off x="4229100" y="2133600"/>
            <a:ext cx="3786188" cy="3276600"/>
            <a:chOff x="2421" y="1344"/>
            <a:chExt cx="2385" cy="2064"/>
          </a:xfrm>
        </p:grpSpPr>
        <p:grpSp>
          <p:nvGrpSpPr>
            <p:cNvPr id="49172" name="Group 23"/>
            <p:cNvGrpSpPr>
              <a:grpSpLocks/>
            </p:cNvGrpSpPr>
            <p:nvPr/>
          </p:nvGrpSpPr>
          <p:grpSpPr bwMode="auto">
            <a:xfrm>
              <a:off x="2421" y="1344"/>
              <a:ext cx="2385" cy="2064"/>
              <a:chOff x="2421" y="1344"/>
              <a:chExt cx="2385" cy="2064"/>
            </a:xfrm>
          </p:grpSpPr>
          <p:sp>
            <p:nvSpPr>
              <p:cNvPr id="49179" name="Text Box 24"/>
              <p:cNvSpPr txBox="1">
                <a:spLocks noChangeArrowheads="1"/>
              </p:cNvSpPr>
              <p:nvPr/>
            </p:nvSpPr>
            <p:spPr bwMode="auto">
              <a:xfrm>
                <a:off x="2437" y="1344"/>
                <a:ext cx="915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X1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</a:t>
                </a:r>
                <a:r>
                  <a:rPr lang="en-US" altLang="en-US" b="0">
                    <a:solidFill>
                      <a:schemeClr val="bg1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rgbClr val="FF3300"/>
                    </a:solidFill>
                    <a:latin typeface="Tahoma" charset="0"/>
                  </a:rPr>
                  <a:t>2</a:t>
                </a:r>
                <a:r>
                  <a:rPr lang="en-US" altLang="en-US" b="0">
                    <a:latin typeface="Tahoma" charset="0"/>
                  </a:rPr>
                  <a:t>,3,4}</a:t>
                </a:r>
              </a:p>
            </p:txBody>
          </p:sp>
          <p:sp>
            <p:nvSpPr>
              <p:cNvPr id="49180" name="Text Box 25"/>
              <p:cNvSpPr txBox="1">
                <a:spLocks noChangeArrowheads="1"/>
              </p:cNvSpPr>
              <p:nvPr/>
            </p:nvSpPr>
            <p:spPr bwMode="auto">
              <a:xfrm>
                <a:off x="2421" y="2880"/>
                <a:ext cx="945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X3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</a:t>
                </a:r>
                <a:r>
                  <a:rPr lang="en-US" altLang="en-US" b="0">
                    <a:solidFill>
                      <a:srgbClr val="FF0000"/>
                    </a:solidFill>
                    <a:latin typeface="Tahoma" charset="0"/>
                  </a:rPr>
                  <a:t>1</a:t>
                </a:r>
                <a:r>
                  <a:rPr lang="en-US" altLang="en-US" b="0">
                    <a:latin typeface="Tahoma" charset="0"/>
                  </a:rPr>
                  <a:t>,  ,  ,  }</a:t>
                </a:r>
              </a:p>
            </p:txBody>
          </p:sp>
          <p:sp>
            <p:nvSpPr>
              <p:cNvPr id="49181" name="Text Box 26"/>
              <p:cNvSpPr txBox="1">
                <a:spLocks noChangeArrowheads="1"/>
              </p:cNvSpPr>
              <p:nvPr/>
            </p:nvSpPr>
            <p:spPr bwMode="auto">
              <a:xfrm>
                <a:off x="3869" y="2880"/>
                <a:ext cx="930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X4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{1,  ,3,  }</a:t>
                </a:r>
              </a:p>
            </p:txBody>
          </p:sp>
          <p:sp>
            <p:nvSpPr>
              <p:cNvPr id="49182" name="Text Box 27"/>
              <p:cNvSpPr txBox="1">
                <a:spLocks noChangeArrowheads="1"/>
              </p:cNvSpPr>
              <p:nvPr/>
            </p:nvSpPr>
            <p:spPr bwMode="auto">
              <a:xfrm>
                <a:off x="3861" y="1344"/>
                <a:ext cx="945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X2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</a:t>
                </a:r>
                <a:r>
                  <a:rPr lang="en-US" altLang="en-US" b="0">
                    <a:solidFill>
                      <a:schemeClr val="bg1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chemeClr val="bg1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chemeClr val="bg1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rgbClr val="FF0000"/>
                    </a:solidFill>
                    <a:latin typeface="Tahoma" charset="0"/>
                  </a:rPr>
                  <a:t>4</a:t>
                </a:r>
                <a:r>
                  <a:rPr lang="en-US" altLang="en-US" b="0">
                    <a:latin typeface="Tahoma" charset="0"/>
                  </a:rPr>
                  <a:t>}</a:t>
                </a:r>
              </a:p>
            </p:txBody>
          </p:sp>
        </p:grpSp>
        <p:sp>
          <p:nvSpPr>
            <p:cNvPr id="49173" name="Line 28"/>
            <p:cNvSpPr>
              <a:spLocks noChangeShapeType="1"/>
            </p:cNvSpPr>
            <p:nvPr/>
          </p:nvSpPr>
          <p:spPr bwMode="auto">
            <a:xfrm>
              <a:off x="33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74" name="Line 29"/>
            <p:cNvSpPr>
              <a:spLocks noChangeShapeType="1"/>
            </p:cNvSpPr>
            <p:nvPr/>
          </p:nvSpPr>
          <p:spPr bwMode="auto">
            <a:xfrm>
              <a:off x="2928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75" name="Line 30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76" name="Line 31"/>
            <p:cNvSpPr>
              <a:spLocks noChangeShapeType="1"/>
            </p:cNvSpPr>
            <p:nvPr/>
          </p:nvSpPr>
          <p:spPr bwMode="auto">
            <a:xfrm>
              <a:off x="4320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77" name="Line 32"/>
            <p:cNvSpPr>
              <a:spLocks noChangeShapeType="1"/>
            </p:cNvSpPr>
            <p:nvPr/>
          </p:nvSpPr>
          <p:spPr bwMode="auto">
            <a:xfrm>
              <a:off x="3312" y="1872"/>
              <a:ext cx="57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78" name="Line 33"/>
            <p:cNvSpPr>
              <a:spLocks noChangeShapeType="1"/>
            </p:cNvSpPr>
            <p:nvPr/>
          </p:nvSpPr>
          <p:spPr bwMode="auto">
            <a:xfrm flipH="1">
              <a:off x="3360" y="1872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9159" name="AutoShape 34"/>
          <p:cNvSpPr>
            <a:spLocks noChangeArrowheads="1"/>
          </p:cNvSpPr>
          <p:nvPr/>
        </p:nvSpPr>
        <p:spPr bwMode="auto">
          <a:xfrm>
            <a:off x="1524000" y="35052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grpSp>
        <p:nvGrpSpPr>
          <p:cNvPr id="49160" name="Group 35"/>
          <p:cNvGrpSpPr>
            <a:grpSpLocks/>
          </p:cNvGrpSpPr>
          <p:nvPr/>
        </p:nvGrpSpPr>
        <p:grpSpPr bwMode="auto">
          <a:xfrm>
            <a:off x="2057400" y="3124200"/>
            <a:ext cx="1219200" cy="1676400"/>
            <a:chOff x="1296" y="1968"/>
            <a:chExt cx="768" cy="1056"/>
          </a:xfrm>
        </p:grpSpPr>
        <p:sp>
          <p:nvSpPr>
            <p:cNvPr id="49166" name="Oval 36"/>
            <p:cNvSpPr>
              <a:spLocks noChangeArrowheads="1"/>
            </p:cNvSpPr>
            <p:nvPr/>
          </p:nvSpPr>
          <p:spPr bwMode="auto">
            <a:xfrm>
              <a:off x="1296" y="1968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9167" name="Oval 37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9168" name="Oval 38"/>
            <p:cNvSpPr>
              <a:spLocks noChangeArrowheads="1"/>
            </p:cNvSpPr>
            <p:nvPr/>
          </p:nvSpPr>
          <p:spPr bwMode="auto">
            <a:xfrm>
              <a:off x="1584" y="2832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9169" name="Oval 39"/>
            <p:cNvSpPr>
              <a:spLocks noChangeArrowheads="1"/>
            </p:cNvSpPr>
            <p:nvPr/>
          </p:nvSpPr>
          <p:spPr bwMode="auto">
            <a:xfrm>
              <a:off x="1296" y="2256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9170" name="Oval 40"/>
            <p:cNvSpPr>
              <a:spLocks noChangeArrowheads="1"/>
            </p:cNvSpPr>
            <p:nvPr/>
          </p:nvSpPr>
          <p:spPr bwMode="auto">
            <a:xfrm>
              <a:off x="1872" y="2256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9171" name="Oval 41"/>
            <p:cNvSpPr>
              <a:spLocks noChangeArrowheads="1"/>
            </p:cNvSpPr>
            <p:nvPr/>
          </p:nvSpPr>
          <p:spPr bwMode="auto">
            <a:xfrm>
              <a:off x="1584" y="2256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</p:grpSp>
      <p:sp>
        <p:nvSpPr>
          <p:cNvPr id="49161" name="AutoShape 42"/>
          <p:cNvSpPr>
            <a:spLocks noChangeArrowheads="1"/>
          </p:cNvSpPr>
          <p:nvPr/>
        </p:nvSpPr>
        <p:spPr bwMode="auto">
          <a:xfrm>
            <a:off x="1981200" y="44196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49162" name="Oval 43"/>
          <p:cNvSpPr>
            <a:spLocks noChangeArrowheads="1"/>
          </p:cNvSpPr>
          <p:nvPr/>
        </p:nvSpPr>
        <p:spPr bwMode="auto">
          <a:xfrm>
            <a:off x="2514600" y="40386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49163" name="Oval 44"/>
          <p:cNvSpPr>
            <a:spLocks noChangeArrowheads="1"/>
          </p:cNvSpPr>
          <p:nvPr/>
        </p:nvSpPr>
        <p:spPr bwMode="auto">
          <a:xfrm>
            <a:off x="2971800" y="4495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49164" name="AutoShape 45"/>
          <p:cNvSpPr>
            <a:spLocks noChangeArrowheads="1"/>
          </p:cNvSpPr>
          <p:nvPr/>
        </p:nvSpPr>
        <p:spPr bwMode="auto">
          <a:xfrm>
            <a:off x="2438400" y="30480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49165" name="Oval 46"/>
          <p:cNvSpPr>
            <a:spLocks noChangeArrowheads="1"/>
          </p:cNvSpPr>
          <p:nvPr/>
        </p:nvSpPr>
        <p:spPr bwMode="auto">
          <a:xfrm>
            <a:off x="2971800" y="31242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62400" y="5715000"/>
            <a:ext cx="2895600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Assign value to unassigned variable</a:t>
            </a:r>
          </a:p>
        </p:txBody>
      </p:sp>
    </p:spTree>
    <p:extLst>
      <p:ext uri="{BB962C8B-B14F-4D97-AF65-F5344CB8AC3E}">
        <p14:creationId xmlns:p14="http://schemas.microsoft.com/office/powerpoint/2010/main" val="37902232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3FADE80E-DB16-4F4A-B328-C09D20FE8902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 b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4-Queens Problem</a:t>
            </a:r>
          </a:p>
        </p:txBody>
      </p:sp>
      <p:grpSp>
        <p:nvGrpSpPr>
          <p:cNvPr id="50181" name="Group 3"/>
          <p:cNvGrpSpPr>
            <a:grpSpLocks/>
          </p:cNvGrpSpPr>
          <p:nvPr/>
        </p:nvGrpSpPr>
        <p:grpSpPr bwMode="auto">
          <a:xfrm>
            <a:off x="1219200" y="2667000"/>
            <a:ext cx="2133600" cy="2209800"/>
            <a:chOff x="624" y="1776"/>
            <a:chExt cx="1344" cy="1392"/>
          </a:xfrm>
        </p:grpSpPr>
        <p:grpSp>
          <p:nvGrpSpPr>
            <p:cNvPr id="50207" name="Group 4"/>
            <p:cNvGrpSpPr>
              <a:grpSpLocks/>
            </p:cNvGrpSpPr>
            <p:nvPr/>
          </p:nvGrpSpPr>
          <p:grpSpPr bwMode="auto">
            <a:xfrm>
              <a:off x="816" y="2016"/>
              <a:ext cx="1152" cy="1152"/>
              <a:chOff x="576" y="1728"/>
              <a:chExt cx="1152" cy="1152"/>
            </a:xfrm>
          </p:grpSpPr>
          <p:sp>
            <p:nvSpPr>
              <p:cNvPr id="50216" name="Rectangle 5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1152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50217" name="Rectangle 6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50218" name="Rectangle 7"/>
              <p:cNvSpPr>
                <a:spLocks noChangeArrowheads="1"/>
              </p:cNvSpPr>
              <p:nvPr/>
            </p:nvSpPr>
            <p:spPr bwMode="auto">
              <a:xfrm>
                <a:off x="1152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50219" name="Rectangle 8"/>
              <p:cNvSpPr>
                <a:spLocks noChangeArrowheads="1"/>
              </p:cNvSpPr>
              <p:nvPr/>
            </p:nvSpPr>
            <p:spPr bwMode="auto">
              <a:xfrm>
                <a:off x="864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50220" name="Rectangle 9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50221" name="Rectangle 10"/>
              <p:cNvSpPr>
                <a:spLocks noChangeArrowheads="1"/>
              </p:cNvSpPr>
              <p:nvPr/>
            </p:nvSpPr>
            <p:spPr bwMode="auto">
              <a:xfrm>
                <a:off x="1440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50222" name="Rectangle 11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50223" name="Rectangle 12"/>
              <p:cNvSpPr>
                <a:spLocks noChangeArrowheads="1"/>
              </p:cNvSpPr>
              <p:nvPr/>
            </p:nvSpPr>
            <p:spPr bwMode="auto">
              <a:xfrm>
                <a:off x="576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50224" name="Rectangle 13"/>
              <p:cNvSpPr>
                <a:spLocks noChangeArrowheads="1"/>
              </p:cNvSpPr>
              <p:nvPr/>
            </p:nvSpPr>
            <p:spPr bwMode="auto">
              <a:xfrm>
                <a:off x="1440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</p:grpSp>
        <p:sp>
          <p:nvSpPr>
            <p:cNvPr id="50208" name="Text Box 14"/>
            <p:cNvSpPr txBox="1">
              <a:spLocks noChangeArrowheads="1"/>
            </p:cNvSpPr>
            <p:nvPr/>
          </p:nvSpPr>
          <p:spPr bwMode="auto">
            <a:xfrm>
              <a:off x="624" y="2016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1</a:t>
              </a:r>
            </a:p>
          </p:txBody>
        </p:sp>
        <p:sp>
          <p:nvSpPr>
            <p:cNvPr id="50209" name="Text Box 15"/>
            <p:cNvSpPr txBox="1">
              <a:spLocks noChangeArrowheads="1"/>
            </p:cNvSpPr>
            <p:nvPr/>
          </p:nvSpPr>
          <p:spPr bwMode="auto">
            <a:xfrm>
              <a:off x="624" y="2592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3</a:t>
              </a:r>
            </a:p>
          </p:txBody>
        </p:sp>
        <p:sp>
          <p:nvSpPr>
            <p:cNvPr id="50210" name="Text Box 16"/>
            <p:cNvSpPr txBox="1">
              <a:spLocks noChangeArrowheads="1"/>
            </p:cNvSpPr>
            <p:nvPr/>
          </p:nvSpPr>
          <p:spPr bwMode="auto">
            <a:xfrm>
              <a:off x="624" y="2304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2</a:t>
              </a:r>
            </a:p>
          </p:txBody>
        </p:sp>
        <p:sp>
          <p:nvSpPr>
            <p:cNvPr id="50211" name="Text Box 17"/>
            <p:cNvSpPr txBox="1">
              <a:spLocks noChangeArrowheads="1"/>
            </p:cNvSpPr>
            <p:nvPr/>
          </p:nvSpPr>
          <p:spPr bwMode="auto">
            <a:xfrm>
              <a:off x="624" y="2880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4</a:t>
              </a:r>
            </a:p>
          </p:txBody>
        </p:sp>
        <p:sp>
          <p:nvSpPr>
            <p:cNvPr id="50212" name="Text Box 18"/>
            <p:cNvSpPr txBox="1">
              <a:spLocks noChangeArrowheads="1"/>
            </p:cNvSpPr>
            <p:nvPr/>
          </p:nvSpPr>
          <p:spPr bwMode="auto">
            <a:xfrm>
              <a:off x="1440" y="1776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3</a:t>
              </a:r>
            </a:p>
          </p:txBody>
        </p:sp>
        <p:sp>
          <p:nvSpPr>
            <p:cNvPr id="50213" name="Text Box 19"/>
            <p:cNvSpPr txBox="1">
              <a:spLocks noChangeArrowheads="1"/>
            </p:cNvSpPr>
            <p:nvPr/>
          </p:nvSpPr>
          <p:spPr bwMode="auto">
            <a:xfrm>
              <a:off x="1152" y="1776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2</a:t>
              </a:r>
            </a:p>
          </p:txBody>
        </p:sp>
        <p:sp>
          <p:nvSpPr>
            <p:cNvPr id="50214" name="Text Box 20"/>
            <p:cNvSpPr txBox="1">
              <a:spLocks noChangeArrowheads="1"/>
            </p:cNvSpPr>
            <p:nvPr/>
          </p:nvSpPr>
          <p:spPr bwMode="auto">
            <a:xfrm>
              <a:off x="1728" y="1776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4</a:t>
              </a:r>
            </a:p>
          </p:txBody>
        </p:sp>
        <p:sp>
          <p:nvSpPr>
            <p:cNvPr id="50215" name="Text Box 21"/>
            <p:cNvSpPr txBox="1">
              <a:spLocks noChangeArrowheads="1"/>
            </p:cNvSpPr>
            <p:nvPr/>
          </p:nvSpPr>
          <p:spPr bwMode="auto">
            <a:xfrm>
              <a:off x="864" y="1776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1</a:t>
              </a:r>
            </a:p>
          </p:txBody>
        </p:sp>
      </p:grpSp>
      <p:grpSp>
        <p:nvGrpSpPr>
          <p:cNvPr id="50182" name="Group 22"/>
          <p:cNvGrpSpPr>
            <a:grpSpLocks/>
          </p:cNvGrpSpPr>
          <p:nvPr/>
        </p:nvGrpSpPr>
        <p:grpSpPr bwMode="auto">
          <a:xfrm>
            <a:off x="4229100" y="2133600"/>
            <a:ext cx="3786188" cy="3276600"/>
            <a:chOff x="2421" y="1344"/>
            <a:chExt cx="2385" cy="2064"/>
          </a:xfrm>
        </p:grpSpPr>
        <p:grpSp>
          <p:nvGrpSpPr>
            <p:cNvPr id="50196" name="Group 23"/>
            <p:cNvGrpSpPr>
              <a:grpSpLocks/>
            </p:cNvGrpSpPr>
            <p:nvPr/>
          </p:nvGrpSpPr>
          <p:grpSpPr bwMode="auto">
            <a:xfrm>
              <a:off x="2421" y="1344"/>
              <a:ext cx="2385" cy="2064"/>
              <a:chOff x="2421" y="1344"/>
              <a:chExt cx="2385" cy="2064"/>
            </a:xfrm>
          </p:grpSpPr>
          <p:sp>
            <p:nvSpPr>
              <p:cNvPr id="50203" name="Text Box 24"/>
              <p:cNvSpPr txBox="1">
                <a:spLocks noChangeArrowheads="1"/>
              </p:cNvSpPr>
              <p:nvPr/>
            </p:nvSpPr>
            <p:spPr bwMode="auto">
              <a:xfrm>
                <a:off x="2437" y="1344"/>
                <a:ext cx="915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X1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</a:t>
                </a:r>
                <a:r>
                  <a:rPr lang="en-US" altLang="en-US" b="0">
                    <a:solidFill>
                      <a:schemeClr val="bg1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rgbClr val="FF3300"/>
                    </a:solidFill>
                    <a:latin typeface="Tahoma" charset="0"/>
                  </a:rPr>
                  <a:t>2</a:t>
                </a:r>
                <a:r>
                  <a:rPr lang="en-US" altLang="en-US" b="0">
                    <a:latin typeface="Tahoma" charset="0"/>
                  </a:rPr>
                  <a:t>,3,4}</a:t>
                </a:r>
              </a:p>
            </p:txBody>
          </p:sp>
          <p:sp>
            <p:nvSpPr>
              <p:cNvPr id="50204" name="Text Box 25"/>
              <p:cNvSpPr txBox="1">
                <a:spLocks noChangeArrowheads="1"/>
              </p:cNvSpPr>
              <p:nvPr/>
            </p:nvSpPr>
            <p:spPr bwMode="auto">
              <a:xfrm>
                <a:off x="2421" y="2880"/>
                <a:ext cx="945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X3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</a:t>
                </a:r>
                <a:r>
                  <a:rPr lang="en-US" altLang="en-US" b="0">
                    <a:solidFill>
                      <a:srgbClr val="FF0000"/>
                    </a:solidFill>
                    <a:latin typeface="Tahoma" charset="0"/>
                  </a:rPr>
                  <a:t>1</a:t>
                </a:r>
                <a:r>
                  <a:rPr lang="en-US" altLang="en-US" b="0">
                    <a:latin typeface="Tahoma" charset="0"/>
                  </a:rPr>
                  <a:t>,  ,  ,  }</a:t>
                </a:r>
              </a:p>
            </p:txBody>
          </p:sp>
          <p:sp>
            <p:nvSpPr>
              <p:cNvPr id="50205" name="Text Box 26"/>
              <p:cNvSpPr txBox="1">
                <a:spLocks noChangeArrowheads="1"/>
              </p:cNvSpPr>
              <p:nvPr/>
            </p:nvSpPr>
            <p:spPr bwMode="auto">
              <a:xfrm>
                <a:off x="3861" y="2880"/>
                <a:ext cx="945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X4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  ,  ,3,  }</a:t>
                </a:r>
              </a:p>
            </p:txBody>
          </p:sp>
          <p:sp>
            <p:nvSpPr>
              <p:cNvPr id="50206" name="Text Box 27"/>
              <p:cNvSpPr txBox="1">
                <a:spLocks noChangeArrowheads="1"/>
              </p:cNvSpPr>
              <p:nvPr/>
            </p:nvSpPr>
            <p:spPr bwMode="auto">
              <a:xfrm>
                <a:off x="3861" y="1344"/>
                <a:ext cx="945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X2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</a:t>
                </a:r>
                <a:r>
                  <a:rPr lang="en-US" altLang="en-US" b="0">
                    <a:solidFill>
                      <a:schemeClr val="bg1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chemeClr val="bg1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chemeClr val="bg1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rgbClr val="FF0000"/>
                    </a:solidFill>
                    <a:latin typeface="Tahoma" charset="0"/>
                  </a:rPr>
                  <a:t>4</a:t>
                </a:r>
                <a:r>
                  <a:rPr lang="en-US" altLang="en-US" b="0">
                    <a:latin typeface="Tahoma" charset="0"/>
                  </a:rPr>
                  <a:t>}</a:t>
                </a:r>
              </a:p>
            </p:txBody>
          </p:sp>
        </p:grpSp>
        <p:sp>
          <p:nvSpPr>
            <p:cNvPr id="50197" name="Line 28"/>
            <p:cNvSpPr>
              <a:spLocks noChangeShapeType="1"/>
            </p:cNvSpPr>
            <p:nvPr/>
          </p:nvSpPr>
          <p:spPr bwMode="auto">
            <a:xfrm>
              <a:off x="33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198" name="Line 29"/>
            <p:cNvSpPr>
              <a:spLocks noChangeShapeType="1"/>
            </p:cNvSpPr>
            <p:nvPr/>
          </p:nvSpPr>
          <p:spPr bwMode="auto">
            <a:xfrm>
              <a:off x="2928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199" name="Line 30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200" name="Line 31"/>
            <p:cNvSpPr>
              <a:spLocks noChangeShapeType="1"/>
            </p:cNvSpPr>
            <p:nvPr/>
          </p:nvSpPr>
          <p:spPr bwMode="auto">
            <a:xfrm>
              <a:off x="4320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201" name="Line 32"/>
            <p:cNvSpPr>
              <a:spLocks noChangeShapeType="1"/>
            </p:cNvSpPr>
            <p:nvPr/>
          </p:nvSpPr>
          <p:spPr bwMode="auto">
            <a:xfrm>
              <a:off x="3312" y="1872"/>
              <a:ext cx="57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202" name="Line 33"/>
            <p:cNvSpPr>
              <a:spLocks noChangeShapeType="1"/>
            </p:cNvSpPr>
            <p:nvPr/>
          </p:nvSpPr>
          <p:spPr bwMode="auto">
            <a:xfrm flipH="1">
              <a:off x="3360" y="1872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0183" name="AutoShape 34"/>
          <p:cNvSpPr>
            <a:spLocks noChangeArrowheads="1"/>
          </p:cNvSpPr>
          <p:nvPr/>
        </p:nvSpPr>
        <p:spPr bwMode="auto">
          <a:xfrm>
            <a:off x="1524000" y="35052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grpSp>
        <p:nvGrpSpPr>
          <p:cNvPr id="50184" name="Group 35"/>
          <p:cNvGrpSpPr>
            <a:grpSpLocks/>
          </p:cNvGrpSpPr>
          <p:nvPr/>
        </p:nvGrpSpPr>
        <p:grpSpPr bwMode="auto">
          <a:xfrm>
            <a:off x="2057400" y="3124200"/>
            <a:ext cx="1219200" cy="1676400"/>
            <a:chOff x="1296" y="1968"/>
            <a:chExt cx="768" cy="1056"/>
          </a:xfrm>
        </p:grpSpPr>
        <p:sp>
          <p:nvSpPr>
            <p:cNvPr id="50190" name="Oval 36"/>
            <p:cNvSpPr>
              <a:spLocks noChangeArrowheads="1"/>
            </p:cNvSpPr>
            <p:nvPr/>
          </p:nvSpPr>
          <p:spPr bwMode="auto">
            <a:xfrm>
              <a:off x="1296" y="1968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50191" name="Oval 37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50192" name="Oval 38"/>
            <p:cNvSpPr>
              <a:spLocks noChangeArrowheads="1"/>
            </p:cNvSpPr>
            <p:nvPr/>
          </p:nvSpPr>
          <p:spPr bwMode="auto">
            <a:xfrm>
              <a:off x="1584" y="2832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50193" name="Oval 39"/>
            <p:cNvSpPr>
              <a:spLocks noChangeArrowheads="1"/>
            </p:cNvSpPr>
            <p:nvPr/>
          </p:nvSpPr>
          <p:spPr bwMode="auto">
            <a:xfrm>
              <a:off x="1296" y="2256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50194" name="Oval 40"/>
            <p:cNvSpPr>
              <a:spLocks noChangeArrowheads="1"/>
            </p:cNvSpPr>
            <p:nvPr/>
          </p:nvSpPr>
          <p:spPr bwMode="auto">
            <a:xfrm>
              <a:off x="1872" y="2256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50195" name="Oval 41"/>
            <p:cNvSpPr>
              <a:spLocks noChangeArrowheads="1"/>
            </p:cNvSpPr>
            <p:nvPr/>
          </p:nvSpPr>
          <p:spPr bwMode="auto">
            <a:xfrm>
              <a:off x="1584" y="2256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</p:grpSp>
      <p:sp>
        <p:nvSpPr>
          <p:cNvPr id="50185" name="AutoShape 42"/>
          <p:cNvSpPr>
            <a:spLocks noChangeArrowheads="1"/>
          </p:cNvSpPr>
          <p:nvPr/>
        </p:nvSpPr>
        <p:spPr bwMode="auto">
          <a:xfrm>
            <a:off x="1981200" y="44196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50186" name="Oval 43"/>
          <p:cNvSpPr>
            <a:spLocks noChangeArrowheads="1"/>
          </p:cNvSpPr>
          <p:nvPr/>
        </p:nvSpPr>
        <p:spPr bwMode="auto">
          <a:xfrm>
            <a:off x="2514600" y="40386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50187" name="Oval 44"/>
          <p:cNvSpPr>
            <a:spLocks noChangeArrowheads="1"/>
          </p:cNvSpPr>
          <p:nvPr/>
        </p:nvSpPr>
        <p:spPr bwMode="auto">
          <a:xfrm>
            <a:off x="2971800" y="4495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50188" name="AutoShape 45"/>
          <p:cNvSpPr>
            <a:spLocks noChangeArrowheads="1"/>
          </p:cNvSpPr>
          <p:nvPr/>
        </p:nvSpPr>
        <p:spPr bwMode="auto">
          <a:xfrm>
            <a:off x="2438400" y="30480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50189" name="Oval 46"/>
          <p:cNvSpPr>
            <a:spLocks noChangeArrowheads="1"/>
          </p:cNvSpPr>
          <p:nvPr/>
        </p:nvSpPr>
        <p:spPr bwMode="auto">
          <a:xfrm>
            <a:off x="2971800" y="31242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62400" y="5715000"/>
            <a:ext cx="2895600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Forward check!</a:t>
            </a:r>
          </a:p>
        </p:txBody>
      </p:sp>
    </p:spTree>
    <p:extLst>
      <p:ext uri="{BB962C8B-B14F-4D97-AF65-F5344CB8AC3E}">
        <p14:creationId xmlns:p14="http://schemas.microsoft.com/office/powerpoint/2010/main" val="107169456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0AFB5190-A0EC-4DF3-9416-82358830D4E2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 b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4-Queens Problem</a:t>
            </a:r>
          </a:p>
        </p:txBody>
      </p:sp>
      <p:grpSp>
        <p:nvGrpSpPr>
          <p:cNvPr id="51205" name="Group 3"/>
          <p:cNvGrpSpPr>
            <a:grpSpLocks/>
          </p:cNvGrpSpPr>
          <p:nvPr/>
        </p:nvGrpSpPr>
        <p:grpSpPr bwMode="auto">
          <a:xfrm>
            <a:off x="1219200" y="2667000"/>
            <a:ext cx="2133600" cy="2209800"/>
            <a:chOff x="624" y="1776"/>
            <a:chExt cx="1344" cy="1392"/>
          </a:xfrm>
        </p:grpSpPr>
        <p:grpSp>
          <p:nvGrpSpPr>
            <p:cNvPr id="51232" name="Group 4"/>
            <p:cNvGrpSpPr>
              <a:grpSpLocks/>
            </p:cNvGrpSpPr>
            <p:nvPr/>
          </p:nvGrpSpPr>
          <p:grpSpPr bwMode="auto">
            <a:xfrm>
              <a:off x="816" y="2016"/>
              <a:ext cx="1152" cy="1152"/>
              <a:chOff x="576" y="1728"/>
              <a:chExt cx="1152" cy="1152"/>
            </a:xfrm>
          </p:grpSpPr>
          <p:sp>
            <p:nvSpPr>
              <p:cNvPr id="51241" name="Rectangle 5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1152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51242" name="Rectangle 6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51243" name="Rectangle 7"/>
              <p:cNvSpPr>
                <a:spLocks noChangeArrowheads="1"/>
              </p:cNvSpPr>
              <p:nvPr/>
            </p:nvSpPr>
            <p:spPr bwMode="auto">
              <a:xfrm>
                <a:off x="1152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51244" name="Rectangle 8"/>
              <p:cNvSpPr>
                <a:spLocks noChangeArrowheads="1"/>
              </p:cNvSpPr>
              <p:nvPr/>
            </p:nvSpPr>
            <p:spPr bwMode="auto">
              <a:xfrm>
                <a:off x="864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51245" name="Rectangle 9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51246" name="Rectangle 10"/>
              <p:cNvSpPr>
                <a:spLocks noChangeArrowheads="1"/>
              </p:cNvSpPr>
              <p:nvPr/>
            </p:nvSpPr>
            <p:spPr bwMode="auto">
              <a:xfrm>
                <a:off x="1440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51247" name="Rectangle 11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51248" name="Rectangle 12"/>
              <p:cNvSpPr>
                <a:spLocks noChangeArrowheads="1"/>
              </p:cNvSpPr>
              <p:nvPr/>
            </p:nvSpPr>
            <p:spPr bwMode="auto">
              <a:xfrm>
                <a:off x="576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51249" name="Rectangle 13"/>
              <p:cNvSpPr>
                <a:spLocks noChangeArrowheads="1"/>
              </p:cNvSpPr>
              <p:nvPr/>
            </p:nvSpPr>
            <p:spPr bwMode="auto">
              <a:xfrm>
                <a:off x="1440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</p:grpSp>
        <p:sp>
          <p:nvSpPr>
            <p:cNvPr id="51233" name="Text Box 14"/>
            <p:cNvSpPr txBox="1">
              <a:spLocks noChangeArrowheads="1"/>
            </p:cNvSpPr>
            <p:nvPr/>
          </p:nvSpPr>
          <p:spPr bwMode="auto">
            <a:xfrm>
              <a:off x="624" y="2016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1</a:t>
              </a:r>
            </a:p>
          </p:txBody>
        </p:sp>
        <p:sp>
          <p:nvSpPr>
            <p:cNvPr id="51234" name="Text Box 15"/>
            <p:cNvSpPr txBox="1">
              <a:spLocks noChangeArrowheads="1"/>
            </p:cNvSpPr>
            <p:nvPr/>
          </p:nvSpPr>
          <p:spPr bwMode="auto">
            <a:xfrm>
              <a:off x="624" y="2592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3</a:t>
              </a:r>
            </a:p>
          </p:txBody>
        </p:sp>
        <p:sp>
          <p:nvSpPr>
            <p:cNvPr id="51235" name="Text Box 16"/>
            <p:cNvSpPr txBox="1">
              <a:spLocks noChangeArrowheads="1"/>
            </p:cNvSpPr>
            <p:nvPr/>
          </p:nvSpPr>
          <p:spPr bwMode="auto">
            <a:xfrm>
              <a:off x="624" y="2304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2</a:t>
              </a:r>
            </a:p>
          </p:txBody>
        </p:sp>
        <p:sp>
          <p:nvSpPr>
            <p:cNvPr id="51236" name="Text Box 17"/>
            <p:cNvSpPr txBox="1">
              <a:spLocks noChangeArrowheads="1"/>
            </p:cNvSpPr>
            <p:nvPr/>
          </p:nvSpPr>
          <p:spPr bwMode="auto">
            <a:xfrm>
              <a:off x="624" y="2880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4</a:t>
              </a:r>
            </a:p>
          </p:txBody>
        </p:sp>
        <p:sp>
          <p:nvSpPr>
            <p:cNvPr id="51237" name="Text Box 18"/>
            <p:cNvSpPr txBox="1">
              <a:spLocks noChangeArrowheads="1"/>
            </p:cNvSpPr>
            <p:nvPr/>
          </p:nvSpPr>
          <p:spPr bwMode="auto">
            <a:xfrm>
              <a:off x="1440" y="1776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3</a:t>
              </a:r>
            </a:p>
          </p:txBody>
        </p:sp>
        <p:sp>
          <p:nvSpPr>
            <p:cNvPr id="51238" name="Text Box 19"/>
            <p:cNvSpPr txBox="1">
              <a:spLocks noChangeArrowheads="1"/>
            </p:cNvSpPr>
            <p:nvPr/>
          </p:nvSpPr>
          <p:spPr bwMode="auto">
            <a:xfrm>
              <a:off x="1152" y="1776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2</a:t>
              </a:r>
            </a:p>
          </p:txBody>
        </p:sp>
        <p:sp>
          <p:nvSpPr>
            <p:cNvPr id="51239" name="Text Box 20"/>
            <p:cNvSpPr txBox="1">
              <a:spLocks noChangeArrowheads="1"/>
            </p:cNvSpPr>
            <p:nvPr/>
          </p:nvSpPr>
          <p:spPr bwMode="auto">
            <a:xfrm>
              <a:off x="1728" y="1776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4</a:t>
              </a:r>
            </a:p>
          </p:txBody>
        </p:sp>
        <p:sp>
          <p:nvSpPr>
            <p:cNvPr id="51240" name="Text Box 21"/>
            <p:cNvSpPr txBox="1">
              <a:spLocks noChangeArrowheads="1"/>
            </p:cNvSpPr>
            <p:nvPr/>
          </p:nvSpPr>
          <p:spPr bwMode="auto">
            <a:xfrm>
              <a:off x="864" y="1776"/>
              <a:ext cx="2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1</a:t>
              </a:r>
            </a:p>
          </p:txBody>
        </p:sp>
      </p:grpSp>
      <p:grpSp>
        <p:nvGrpSpPr>
          <p:cNvPr id="51206" name="Group 22"/>
          <p:cNvGrpSpPr>
            <a:grpSpLocks/>
          </p:cNvGrpSpPr>
          <p:nvPr/>
        </p:nvGrpSpPr>
        <p:grpSpPr bwMode="auto">
          <a:xfrm>
            <a:off x="4229100" y="2133600"/>
            <a:ext cx="3786188" cy="3276600"/>
            <a:chOff x="2421" y="1344"/>
            <a:chExt cx="2385" cy="2064"/>
          </a:xfrm>
        </p:grpSpPr>
        <p:grpSp>
          <p:nvGrpSpPr>
            <p:cNvPr id="51221" name="Group 23"/>
            <p:cNvGrpSpPr>
              <a:grpSpLocks/>
            </p:cNvGrpSpPr>
            <p:nvPr/>
          </p:nvGrpSpPr>
          <p:grpSpPr bwMode="auto">
            <a:xfrm>
              <a:off x="2421" y="1344"/>
              <a:ext cx="2385" cy="2064"/>
              <a:chOff x="2421" y="1344"/>
              <a:chExt cx="2385" cy="2064"/>
            </a:xfrm>
          </p:grpSpPr>
          <p:sp>
            <p:nvSpPr>
              <p:cNvPr id="51228" name="Text Box 24"/>
              <p:cNvSpPr txBox="1">
                <a:spLocks noChangeArrowheads="1"/>
              </p:cNvSpPr>
              <p:nvPr/>
            </p:nvSpPr>
            <p:spPr bwMode="auto">
              <a:xfrm>
                <a:off x="2437" y="1344"/>
                <a:ext cx="915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X1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</a:t>
                </a:r>
                <a:r>
                  <a:rPr lang="en-US" altLang="en-US" b="0">
                    <a:solidFill>
                      <a:schemeClr val="bg1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rgbClr val="FF3300"/>
                    </a:solidFill>
                    <a:latin typeface="Tahoma" charset="0"/>
                  </a:rPr>
                  <a:t>2</a:t>
                </a:r>
                <a:r>
                  <a:rPr lang="en-US" altLang="en-US" b="0">
                    <a:latin typeface="Tahoma" charset="0"/>
                  </a:rPr>
                  <a:t>,3,4}</a:t>
                </a:r>
              </a:p>
            </p:txBody>
          </p:sp>
          <p:sp>
            <p:nvSpPr>
              <p:cNvPr id="51229" name="Text Box 25"/>
              <p:cNvSpPr txBox="1">
                <a:spLocks noChangeArrowheads="1"/>
              </p:cNvSpPr>
              <p:nvPr/>
            </p:nvSpPr>
            <p:spPr bwMode="auto">
              <a:xfrm>
                <a:off x="2421" y="2880"/>
                <a:ext cx="945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X3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</a:t>
                </a:r>
                <a:r>
                  <a:rPr lang="en-US" altLang="en-US" b="0">
                    <a:solidFill>
                      <a:srgbClr val="FF0000"/>
                    </a:solidFill>
                    <a:latin typeface="Tahoma" charset="0"/>
                  </a:rPr>
                  <a:t>1</a:t>
                </a:r>
                <a:r>
                  <a:rPr lang="en-US" altLang="en-US" b="0">
                    <a:latin typeface="Tahoma" charset="0"/>
                  </a:rPr>
                  <a:t>,  ,  ,  }</a:t>
                </a:r>
              </a:p>
            </p:txBody>
          </p:sp>
          <p:sp>
            <p:nvSpPr>
              <p:cNvPr id="51230" name="Text Box 26"/>
              <p:cNvSpPr txBox="1">
                <a:spLocks noChangeArrowheads="1"/>
              </p:cNvSpPr>
              <p:nvPr/>
            </p:nvSpPr>
            <p:spPr bwMode="auto">
              <a:xfrm>
                <a:off x="3861" y="2880"/>
                <a:ext cx="945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X4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  ,  ,</a:t>
                </a:r>
                <a:r>
                  <a:rPr lang="en-US" altLang="en-US" b="0">
                    <a:solidFill>
                      <a:srgbClr val="FF0000"/>
                    </a:solidFill>
                    <a:latin typeface="Tahoma" charset="0"/>
                  </a:rPr>
                  <a:t>3</a:t>
                </a:r>
                <a:r>
                  <a:rPr lang="en-US" altLang="en-US" b="0">
                    <a:latin typeface="Tahoma" charset="0"/>
                  </a:rPr>
                  <a:t>,  }</a:t>
                </a:r>
              </a:p>
            </p:txBody>
          </p:sp>
          <p:sp>
            <p:nvSpPr>
              <p:cNvPr id="51231" name="Text Box 27"/>
              <p:cNvSpPr txBox="1">
                <a:spLocks noChangeArrowheads="1"/>
              </p:cNvSpPr>
              <p:nvPr/>
            </p:nvSpPr>
            <p:spPr bwMode="auto">
              <a:xfrm>
                <a:off x="3861" y="1344"/>
                <a:ext cx="945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X2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</a:t>
                </a:r>
                <a:r>
                  <a:rPr lang="en-US" altLang="en-US" b="0">
                    <a:solidFill>
                      <a:schemeClr val="bg1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chemeClr val="bg1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chemeClr val="bg1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rgbClr val="FF0000"/>
                    </a:solidFill>
                    <a:latin typeface="Tahoma" charset="0"/>
                  </a:rPr>
                  <a:t>4</a:t>
                </a:r>
                <a:r>
                  <a:rPr lang="en-US" altLang="en-US" b="0">
                    <a:latin typeface="Tahoma" charset="0"/>
                  </a:rPr>
                  <a:t>}</a:t>
                </a:r>
              </a:p>
            </p:txBody>
          </p:sp>
        </p:grpSp>
        <p:sp>
          <p:nvSpPr>
            <p:cNvPr id="51222" name="Line 28"/>
            <p:cNvSpPr>
              <a:spLocks noChangeShapeType="1"/>
            </p:cNvSpPr>
            <p:nvPr/>
          </p:nvSpPr>
          <p:spPr bwMode="auto">
            <a:xfrm>
              <a:off x="33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3" name="Line 29"/>
            <p:cNvSpPr>
              <a:spLocks noChangeShapeType="1"/>
            </p:cNvSpPr>
            <p:nvPr/>
          </p:nvSpPr>
          <p:spPr bwMode="auto">
            <a:xfrm>
              <a:off x="2928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4" name="Line 30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5" name="Line 31"/>
            <p:cNvSpPr>
              <a:spLocks noChangeShapeType="1"/>
            </p:cNvSpPr>
            <p:nvPr/>
          </p:nvSpPr>
          <p:spPr bwMode="auto">
            <a:xfrm>
              <a:off x="4320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6" name="Line 32"/>
            <p:cNvSpPr>
              <a:spLocks noChangeShapeType="1"/>
            </p:cNvSpPr>
            <p:nvPr/>
          </p:nvSpPr>
          <p:spPr bwMode="auto">
            <a:xfrm>
              <a:off x="3312" y="1872"/>
              <a:ext cx="57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7" name="Line 33"/>
            <p:cNvSpPr>
              <a:spLocks noChangeShapeType="1"/>
            </p:cNvSpPr>
            <p:nvPr/>
          </p:nvSpPr>
          <p:spPr bwMode="auto">
            <a:xfrm flipH="1">
              <a:off x="3360" y="1872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1207" name="AutoShape 34"/>
          <p:cNvSpPr>
            <a:spLocks noChangeArrowheads="1"/>
          </p:cNvSpPr>
          <p:nvPr/>
        </p:nvSpPr>
        <p:spPr bwMode="auto">
          <a:xfrm>
            <a:off x="1524000" y="35052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grpSp>
        <p:nvGrpSpPr>
          <p:cNvPr id="51208" name="Group 35"/>
          <p:cNvGrpSpPr>
            <a:grpSpLocks/>
          </p:cNvGrpSpPr>
          <p:nvPr/>
        </p:nvGrpSpPr>
        <p:grpSpPr bwMode="auto">
          <a:xfrm>
            <a:off x="2057400" y="3124200"/>
            <a:ext cx="1219200" cy="1676400"/>
            <a:chOff x="1296" y="1968"/>
            <a:chExt cx="768" cy="1056"/>
          </a:xfrm>
        </p:grpSpPr>
        <p:sp>
          <p:nvSpPr>
            <p:cNvPr id="51215" name="Oval 36"/>
            <p:cNvSpPr>
              <a:spLocks noChangeArrowheads="1"/>
            </p:cNvSpPr>
            <p:nvPr/>
          </p:nvSpPr>
          <p:spPr bwMode="auto">
            <a:xfrm>
              <a:off x="1296" y="1968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51216" name="Oval 37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51217" name="Oval 38"/>
            <p:cNvSpPr>
              <a:spLocks noChangeArrowheads="1"/>
            </p:cNvSpPr>
            <p:nvPr/>
          </p:nvSpPr>
          <p:spPr bwMode="auto">
            <a:xfrm>
              <a:off x="1584" y="2832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51218" name="Oval 39"/>
            <p:cNvSpPr>
              <a:spLocks noChangeArrowheads="1"/>
            </p:cNvSpPr>
            <p:nvPr/>
          </p:nvSpPr>
          <p:spPr bwMode="auto">
            <a:xfrm>
              <a:off x="1296" y="2256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51219" name="Oval 40"/>
            <p:cNvSpPr>
              <a:spLocks noChangeArrowheads="1"/>
            </p:cNvSpPr>
            <p:nvPr/>
          </p:nvSpPr>
          <p:spPr bwMode="auto">
            <a:xfrm>
              <a:off x="1872" y="2256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51220" name="Oval 41"/>
            <p:cNvSpPr>
              <a:spLocks noChangeArrowheads="1"/>
            </p:cNvSpPr>
            <p:nvPr/>
          </p:nvSpPr>
          <p:spPr bwMode="auto">
            <a:xfrm>
              <a:off x="1584" y="2256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</p:grpSp>
      <p:sp>
        <p:nvSpPr>
          <p:cNvPr id="51209" name="AutoShape 42"/>
          <p:cNvSpPr>
            <a:spLocks noChangeArrowheads="1"/>
          </p:cNvSpPr>
          <p:nvPr/>
        </p:nvSpPr>
        <p:spPr bwMode="auto">
          <a:xfrm>
            <a:off x="1981200" y="44196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51210" name="Oval 43"/>
          <p:cNvSpPr>
            <a:spLocks noChangeArrowheads="1"/>
          </p:cNvSpPr>
          <p:nvPr/>
        </p:nvSpPr>
        <p:spPr bwMode="auto">
          <a:xfrm>
            <a:off x="2514600" y="40386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51211" name="Oval 44"/>
          <p:cNvSpPr>
            <a:spLocks noChangeArrowheads="1"/>
          </p:cNvSpPr>
          <p:nvPr/>
        </p:nvSpPr>
        <p:spPr bwMode="auto">
          <a:xfrm>
            <a:off x="2971800" y="44958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51212" name="AutoShape 45"/>
          <p:cNvSpPr>
            <a:spLocks noChangeArrowheads="1"/>
          </p:cNvSpPr>
          <p:nvPr/>
        </p:nvSpPr>
        <p:spPr bwMode="auto">
          <a:xfrm>
            <a:off x="2438400" y="30480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51213" name="Oval 46"/>
          <p:cNvSpPr>
            <a:spLocks noChangeArrowheads="1"/>
          </p:cNvSpPr>
          <p:nvPr/>
        </p:nvSpPr>
        <p:spPr bwMode="auto">
          <a:xfrm>
            <a:off x="2971800" y="3124200"/>
            <a:ext cx="304800" cy="3048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51214" name="AutoShape 47"/>
          <p:cNvSpPr>
            <a:spLocks noChangeArrowheads="1"/>
          </p:cNvSpPr>
          <p:nvPr/>
        </p:nvSpPr>
        <p:spPr bwMode="auto">
          <a:xfrm>
            <a:off x="2895600" y="39624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62400" y="5715000"/>
            <a:ext cx="2895600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Assign value to unassigned variable</a:t>
            </a:r>
          </a:p>
        </p:txBody>
      </p:sp>
    </p:spTree>
    <p:extLst>
      <p:ext uri="{BB962C8B-B14F-4D97-AF65-F5344CB8AC3E}">
        <p14:creationId xmlns:p14="http://schemas.microsoft.com/office/powerpoint/2010/main" val="416285610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australia-sol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76343"/>
            <a:ext cx="2028825" cy="167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3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C03D8526-E1BB-49BD-AF33-71858B0AA3BF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 b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Towards Constraint propagation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77200" cy="4572000"/>
          </a:xfrm>
        </p:spPr>
        <p:txBody>
          <a:bodyPr/>
          <a:lstStyle/>
          <a:p>
            <a:r>
              <a:rPr lang="en-US" altLang="en-US" dirty="0"/>
              <a:t>Forward checking propagates information from </a:t>
            </a:r>
            <a:r>
              <a:rPr lang="en-US" altLang="en-US" i="1" dirty="0"/>
              <a:t>assigned</a:t>
            </a:r>
            <a:r>
              <a:rPr lang="en-US" altLang="en-US" dirty="0"/>
              <a:t> to </a:t>
            </a:r>
            <a:r>
              <a:rPr lang="en-US" altLang="en-US" i="1" dirty="0"/>
              <a:t>unassigned</a:t>
            </a:r>
            <a:r>
              <a:rPr lang="en-US" altLang="en-US" dirty="0"/>
              <a:t> variables, but doesn't provide early detection for all failures:</a:t>
            </a:r>
          </a:p>
          <a:p>
            <a:endParaRPr lang="en-US" altLang="en-US" sz="1800" dirty="0"/>
          </a:p>
          <a:p>
            <a:endParaRPr lang="en-US" altLang="en-US" sz="1800" dirty="0"/>
          </a:p>
          <a:p>
            <a:endParaRPr lang="en-US" altLang="en-US" sz="1800" dirty="0"/>
          </a:p>
          <a:p>
            <a:endParaRPr lang="en-US" altLang="en-US" sz="1800" dirty="0"/>
          </a:p>
          <a:p>
            <a:endParaRPr lang="en-US" altLang="en-US" sz="1800" dirty="0"/>
          </a:p>
          <a:p>
            <a:pPr>
              <a:buFont typeface="Symbol" pitchFamily="18" charset="2"/>
              <a:buNone/>
            </a:pPr>
            <a:endParaRPr lang="en-US" altLang="en-US" sz="1800" dirty="0"/>
          </a:p>
          <a:p>
            <a:endParaRPr lang="en-US" altLang="en-US" sz="1800" dirty="0"/>
          </a:p>
          <a:p>
            <a:r>
              <a:rPr lang="en-US" altLang="en-US" dirty="0"/>
              <a:t>NT and SA cannot both be blue!</a:t>
            </a:r>
          </a:p>
          <a:p>
            <a:r>
              <a:rPr lang="en-US" altLang="en-US" dirty="0">
                <a:solidFill>
                  <a:schemeClr val="accent2"/>
                </a:solidFill>
              </a:rPr>
              <a:t>Constraint propagation</a:t>
            </a:r>
            <a:r>
              <a:rPr lang="en-US" altLang="en-US" dirty="0"/>
              <a:t> goes beyond forward checking &amp; repeatedly enforces constraints locally</a:t>
            </a:r>
          </a:p>
        </p:txBody>
      </p:sp>
      <p:pic>
        <p:nvPicPr>
          <p:cNvPr id="52230" name="Picture 4" descr="forward-checking-progress3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667000"/>
            <a:ext cx="51339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792909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Times New Roman" pitchFamily="18" charset="0"/>
              </a:rPr>
              <a:t>CIS 421/521 - Intro to AI</a:t>
            </a:r>
            <a:endParaRPr lang="en-US" altLang="en-US" sz="1400" b="0" dirty="0">
              <a:latin typeface="Times New Roman" pitchFamily="18" charset="0"/>
            </a:endParaRPr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68DF90-6AC7-4959-9E5B-2375305D5488}" type="slidenum">
              <a:rPr lang="en-US" altLang="en-US" sz="1400" b="0" smtClean="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Arc Consistency, </a:t>
            </a:r>
            <a:br>
              <a:rPr lang="en-US" altLang="en-US" dirty="0"/>
            </a:br>
            <a:r>
              <a:rPr lang="en-US" altLang="en-US" dirty="0"/>
              <a:t>Constraint Propagation &amp; AC-3</a:t>
            </a:r>
          </a:p>
        </p:txBody>
      </p:sp>
    </p:spTree>
    <p:extLst>
      <p:ext uri="{BB962C8B-B14F-4D97-AF65-F5344CB8AC3E}">
        <p14:creationId xmlns:p14="http://schemas.microsoft.com/office/powerpoint/2010/main" val="47809197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Idea 3 </a:t>
            </a:r>
            <a:r>
              <a:rPr lang="en-US" altLang="en-US" i="1" dirty="0"/>
              <a:t>(big </a:t>
            </a:r>
            <a:r>
              <a:rPr lang="en-US" altLang="en-US" dirty="0"/>
              <a:t>idea)</a:t>
            </a:r>
            <a:r>
              <a:rPr lang="en-US" altLang="en-US" i="1" dirty="0"/>
              <a:t>:</a:t>
            </a:r>
            <a:r>
              <a:rPr lang="en-US" altLang="en-US" dirty="0"/>
              <a:t> </a:t>
            </a:r>
            <a:r>
              <a:rPr lang="en-US" altLang="en-US" i="1" dirty="0">
                <a:solidFill>
                  <a:srgbClr val="C00000"/>
                </a:solidFill>
              </a:rPr>
              <a:t>Inference</a:t>
            </a:r>
            <a:r>
              <a:rPr lang="en-US" altLang="en-US" dirty="0"/>
              <a:t> in CSPs 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229600" cy="5410200"/>
          </a:xfrm>
        </p:spPr>
        <p:txBody>
          <a:bodyPr/>
          <a:lstStyle/>
          <a:p>
            <a:r>
              <a:rPr lang="en-US" altLang="en-US" sz="2200" dirty="0"/>
              <a:t>CSP solvers combine search </a:t>
            </a:r>
            <a:r>
              <a:rPr lang="en-US" altLang="en-US" sz="2200" i="1" dirty="0"/>
              <a:t>and inference</a:t>
            </a:r>
          </a:p>
          <a:p>
            <a:pPr lvl="1"/>
            <a:r>
              <a:rPr lang="en-US" altLang="en-US" dirty="0"/>
              <a:t>Search </a:t>
            </a:r>
          </a:p>
          <a:p>
            <a:pPr lvl="2"/>
            <a:r>
              <a:rPr lang="en-US" altLang="en-US" dirty="0"/>
              <a:t>assigning a value to a variable</a:t>
            </a:r>
          </a:p>
          <a:p>
            <a:pPr lvl="1"/>
            <a:r>
              <a:rPr lang="en-US" altLang="en-US" sz="2400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propagation (inference)</a:t>
            </a:r>
          </a:p>
          <a:p>
            <a:pPr lvl="2"/>
            <a:r>
              <a:rPr lang="en-US" altLang="en-US" dirty="0"/>
              <a:t>Eliminates possible values for a variable </a:t>
            </a:r>
            <a:br>
              <a:rPr lang="en-US" altLang="en-US" dirty="0"/>
            </a:br>
            <a:r>
              <a:rPr lang="en-US" altLang="en-US" dirty="0"/>
              <a:t>if the value would violate </a:t>
            </a:r>
            <a:r>
              <a:rPr lang="en-US" altLang="en-US" dirty="0">
                <a:solidFill>
                  <a:srgbClr val="0000FF"/>
                </a:solidFill>
              </a:rPr>
              <a:t>local consistency</a:t>
            </a:r>
          </a:p>
          <a:p>
            <a:pPr lvl="1"/>
            <a:r>
              <a:rPr lang="en-US" altLang="en-US" i="1" dirty="0"/>
              <a:t>Can do inference first, or intertwine it with search</a:t>
            </a:r>
          </a:p>
          <a:p>
            <a:pPr lvl="2"/>
            <a:r>
              <a:rPr lang="en-US" altLang="en-US" dirty="0"/>
              <a:t>You’ll investigate this in the Sudoku homework</a:t>
            </a:r>
          </a:p>
          <a:p>
            <a:r>
              <a:rPr lang="en-US" altLang="en-US" sz="2200" dirty="0"/>
              <a:t>Local consistency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</a:rPr>
              <a:t>Node consistency</a:t>
            </a:r>
            <a:r>
              <a:rPr lang="en-US" altLang="en-US" dirty="0"/>
              <a:t>: satisfies unary constraints</a:t>
            </a:r>
          </a:p>
          <a:p>
            <a:pPr lvl="2"/>
            <a:r>
              <a:rPr lang="en-US" altLang="en-US" dirty="0"/>
              <a:t>This is trivial!</a:t>
            </a:r>
          </a:p>
          <a:p>
            <a:pPr lvl="1"/>
            <a:r>
              <a:rPr lang="en-US" altLang="en-US" sz="2400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 consistency</a:t>
            </a:r>
            <a:r>
              <a:rPr lang="en-US" altLang="en-US" dirty="0"/>
              <a:t>: satisfies binary constraints</a:t>
            </a:r>
          </a:p>
          <a:p>
            <a:pPr lvl="2"/>
            <a:r>
              <a:rPr lang="en-US" altLang="en-US" i="1" dirty="0"/>
              <a:t>(X</a:t>
            </a:r>
            <a:r>
              <a:rPr lang="en-US" altLang="en-US" i="1" baseline="-25000" dirty="0"/>
              <a:t>i</a:t>
            </a:r>
            <a:r>
              <a:rPr lang="en-US" altLang="en-US" dirty="0"/>
              <a:t> is arc-consistent w.r.t. </a:t>
            </a:r>
            <a:r>
              <a:rPr lang="en-US" altLang="en-US" i="1" dirty="0" err="1"/>
              <a:t>X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if for every value </a:t>
            </a:r>
            <a:r>
              <a:rPr lang="en-US" altLang="en-US" i="1" dirty="0"/>
              <a:t>v </a:t>
            </a:r>
            <a:r>
              <a:rPr lang="en-US" altLang="en-US" dirty="0"/>
              <a:t>in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, </a:t>
            </a:r>
            <a:r>
              <a:rPr lang="en-US" altLang="en-US" dirty="0"/>
              <a:t>there is some value </a:t>
            </a:r>
            <a:r>
              <a:rPr lang="en-US" altLang="en-US" i="1" dirty="0"/>
              <a:t>w</a:t>
            </a:r>
            <a:r>
              <a:rPr lang="en-US" altLang="en-US" dirty="0"/>
              <a:t> in </a:t>
            </a:r>
            <a:r>
              <a:rPr lang="en-US" altLang="en-US" i="1" dirty="0" err="1"/>
              <a:t>D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that satisfies the binary constraint on the arc between 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and </a:t>
            </a:r>
            <a:r>
              <a:rPr lang="en-US" altLang="en-US" i="1" dirty="0" err="1"/>
              <a:t>X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)</a:t>
            </a:r>
          </a:p>
          <a:p>
            <a:endParaRPr lang="en-US" altLang="en-US" dirty="0"/>
          </a:p>
        </p:txBody>
      </p:sp>
      <p:sp>
        <p:nvSpPr>
          <p:cNvPr id="9318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421/521 - Intro to AI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1E30C15F-0446-4953-B9AC-F82C40D2095E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536501751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1"/>
          <p:cNvGrpSpPr>
            <a:grpSpLocks/>
          </p:cNvGrpSpPr>
          <p:nvPr/>
        </p:nvGrpSpPr>
        <p:grpSpPr bwMode="auto">
          <a:xfrm>
            <a:off x="5753100" y="2267530"/>
            <a:ext cx="3276600" cy="2809875"/>
            <a:chOff x="5582602" y="2362292"/>
            <a:chExt cx="3276600" cy="2809875"/>
          </a:xfrm>
        </p:grpSpPr>
        <p:pic>
          <p:nvPicPr>
            <p:cNvPr id="20488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1" t="13994" r="3999"/>
            <a:stretch>
              <a:fillRect/>
            </a:stretch>
          </p:blipFill>
          <p:spPr bwMode="auto">
            <a:xfrm>
              <a:off x="5582602" y="2362292"/>
              <a:ext cx="3276600" cy="280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89" name="Text Box 7"/>
            <p:cNvSpPr txBox="1">
              <a:spLocks noChangeArrowheads="1"/>
            </p:cNvSpPr>
            <p:nvPr/>
          </p:nvSpPr>
          <p:spPr bwMode="auto">
            <a:xfrm rot="-1760480">
              <a:off x="5942914" y="2686587"/>
              <a:ext cx="9144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 b="0" i="1"/>
                <a:t>WA </a:t>
              </a:r>
              <a:r>
                <a:rPr lang="en-US" altLang="en-US" sz="1200" b="0" i="1">
                  <a:sym typeface="Symbol" pitchFamily="18" charset="2"/>
                </a:rPr>
                <a:t> NT</a:t>
              </a:r>
            </a:p>
          </p:txBody>
        </p:sp>
        <p:sp>
          <p:nvSpPr>
            <p:cNvPr id="20490" name="Text Box 8"/>
            <p:cNvSpPr txBox="1">
              <a:spLocks noChangeArrowheads="1"/>
            </p:cNvSpPr>
            <p:nvPr/>
          </p:nvSpPr>
          <p:spPr bwMode="auto">
            <a:xfrm rot="1474959">
              <a:off x="6019114" y="3524787"/>
              <a:ext cx="9144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 b="0" i="1"/>
                <a:t>WA </a:t>
              </a:r>
              <a:r>
                <a:rPr lang="en-US" altLang="en-US" sz="1200" b="0" i="1">
                  <a:sym typeface="Symbol" pitchFamily="18" charset="2"/>
                </a:rPr>
                <a:t> SA</a:t>
              </a:r>
            </a:p>
          </p:txBody>
        </p:sp>
        <p:sp>
          <p:nvSpPr>
            <p:cNvPr id="20491" name="Text Box 10"/>
            <p:cNvSpPr txBox="1">
              <a:spLocks noChangeArrowheads="1"/>
            </p:cNvSpPr>
            <p:nvPr/>
          </p:nvSpPr>
          <p:spPr bwMode="auto">
            <a:xfrm rot="4957574">
              <a:off x="6842233" y="3158868"/>
              <a:ext cx="9144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 b="0" i="1"/>
                <a:t>NT </a:t>
              </a:r>
              <a:r>
                <a:rPr lang="en-US" altLang="en-US" sz="1200" b="0" i="1">
                  <a:sym typeface="Symbol" pitchFamily="18" charset="2"/>
                </a:rPr>
                <a:t> SA</a:t>
              </a:r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 rot="632895">
              <a:off x="7238314" y="2610387"/>
              <a:ext cx="9144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 b="0" i="1"/>
                <a:t>NT </a:t>
              </a:r>
              <a:r>
                <a:rPr lang="en-US" altLang="en-US" sz="1200" b="0" i="1">
                  <a:sym typeface="Symbol" pitchFamily="18" charset="2"/>
                </a:rPr>
                <a:t> Q</a:t>
              </a:r>
            </a:p>
          </p:txBody>
        </p:sp>
      </p:grpSp>
      <p:sp>
        <p:nvSpPr>
          <p:cNvPr id="27650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2048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02D16E60-C322-4D7B-AB7C-033BB11C9BA5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 b="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Review: CSP Representations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7800"/>
            <a:ext cx="6705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>
                <a:solidFill>
                  <a:schemeClr val="accent2"/>
                </a:solidFill>
              </a:rPr>
              <a:t>Constraint graph: 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>
                <a:solidFill>
                  <a:schemeClr val="accent2"/>
                </a:solidFill>
              </a:rPr>
              <a:t>nodes </a:t>
            </a:r>
            <a:r>
              <a:rPr lang="en-US" altLang="en-US" dirty="0"/>
              <a:t>are variables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>
                <a:solidFill>
                  <a:srgbClr val="FF0000"/>
                </a:solidFill>
              </a:rPr>
              <a:t>edges are constraints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500" dirty="0"/>
          </a:p>
          <a:p>
            <a:pPr>
              <a:lnSpc>
                <a:spcPct val="90000"/>
              </a:lnSpc>
            </a:pPr>
            <a:endParaRPr lang="en-US" altLang="en-US" sz="2000" dirty="0"/>
          </a:p>
        </p:txBody>
      </p:sp>
      <p:pic>
        <p:nvPicPr>
          <p:cNvPr id="20487" name="Picture 4" descr="australia-solu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175" y="592912"/>
            <a:ext cx="2209800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545996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Times New Roman" pitchFamily="18" charset="0"/>
              </a:rPr>
              <a:t>CIS 421/521 - Intro to AI</a:t>
            </a:r>
            <a:endParaRPr lang="en-US" altLang="en-US" sz="1400" b="0" i="1" dirty="0">
              <a:latin typeface="Times New Roman" pitchFamily="18" charset="0"/>
            </a:endParaRP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 dirty="0">
                <a:latin typeface="Times New Roman" pitchFamily="18" charset="0"/>
              </a:rPr>
              <a:t>       </a:t>
            </a:r>
            <a:fld id="{B8BCE0F4-80A9-4437-89AB-0FA9207012B2}" type="slidenum">
              <a:rPr lang="en-US" altLang="en-US" sz="1400" b="0" smtClean="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 b="0" dirty="0">
              <a:latin typeface="Times New Roman" pitchFamily="18" charset="0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30919"/>
            <a:ext cx="7772400" cy="457200"/>
          </a:xfrm>
        </p:spPr>
        <p:txBody>
          <a:bodyPr/>
          <a:lstStyle/>
          <a:p>
            <a:r>
              <a:rPr lang="en-US" altLang="en-US" dirty="0"/>
              <a:t>Edges to Arcs:</a:t>
            </a:r>
            <a:br>
              <a:rPr lang="en-US" altLang="en-US" dirty="0"/>
            </a:br>
            <a:r>
              <a:rPr lang="en-US" altLang="en-US" dirty="0"/>
              <a:t>From Constraint Graph to DAG</a:t>
            </a:r>
            <a:endParaRPr lang="en-US" altLang="en-US" i="1" dirty="0"/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2286000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Given a pair of nodes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 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0" i="1" baseline="-25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connected by a constraint </a:t>
            </a:r>
            <a:r>
              <a:rPr lang="en-US" altLang="en-US" i="1" dirty="0">
                <a:solidFill>
                  <a:srgbClr val="C00000"/>
                </a:solidFill>
              </a:rPr>
              <a:t>edge</a:t>
            </a:r>
            <a:r>
              <a:rPr lang="en-US" altLang="en-US" dirty="0">
                <a:solidFill>
                  <a:srgbClr val="000000"/>
                </a:solidFill>
              </a:rPr>
              <a:t>, we represent this not by a single undirected edge, but a </a:t>
            </a:r>
            <a:r>
              <a:rPr lang="en-US" altLang="en-US" i="1" dirty="0">
                <a:solidFill>
                  <a:srgbClr val="C00000"/>
                </a:solidFill>
              </a:rPr>
              <a:t>pair</a:t>
            </a:r>
            <a:r>
              <a:rPr lang="en-US" altLang="en-US" i="1" dirty="0">
                <a:solidFill>
                  <a:srgbClr val="000000"/>
                </a:solidFill>
              </a:rPr>
              <a:t> of </a:t>
            </a:r>
            <a:r>
              <a:rPr lang="en-US" altLang="en-US" i="1" dirty="0">
                <a:solidFill>
                  <a:srgbClr val="C00000"/>
                </a:solidFill>
              </a:rPr>
              <a:t>directed arcs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en-US" altLang="en-US" b="1" dirty="0"/>
              <a:t>For a connected pair of nodes </a:t>
            </a:r>
            <a:r>
              <a:rPr lang="en-US" alt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i="1" dirty="0"/>
              <a:t> </a:t>
            </a:r>
            <a:r>
              <a:rPr lang="en-US" altLang="en-US" b="1" dirty="0"/>
              <a:t>and </a:t>
            </a:r>
            <a:r>
              <a:rPr lang="en-US" altLang="en-US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/>
              <a:t>, there are </a:t>
            </a:r>
            <a:r>
              <a:rPr lang="en-US" altLang="en-US" b="1" i="1" dirty="0">
                <a:solidFill>
                  <a:schemeClr val="accent2"/>
                </a:solidFill>
              </a:rPr>
              <a:t>two </a:t>
            </a:r>
            <a:r>
              <a:rPr lang="en-US" altLang="en-US" b="1" dirty="0"/>
              <a:t>arcs that connect them: </a:t>
            </a:r>
            <a:r>
              <a:rPr lang="en-US" altLang="en-US" b="1" i="1" dirty="0">
                <a:solidFill>
                  <a:schemeClr val="accent2"/>
                </a:solidFill>
              </a:rPr>
              <a:t>(</a:t>
            </a:r>
            <a:r>
              <a:rPr lang="en-US" altLang="en-US" b="1" i="1" dirty="0" err="1">
                <a:solidFill>
                  <a:schemeClr val="accent2"/>
                </a:solidFill>
              </a:rPr>
              <a:t>i,j</a:t>
            </a:r>
            <a:r>
              <a:rPr lang="en-US" altLang="en-US" b="1" i="1" dirty="0">
                <a:solidFill>
                  <a:schemeClr val="accent2"/>
                </a:solidFill>
              </a:rPr>
              <a:t>) </a:t>
            </a:r>
            <a:r>
              <a:rPr lang="en-US" altLang="en-US" b="1" dirty="0"/>
              <a:t>and </a:t>
            </a:r>
            <a:r>
              <a:rPr lang="en-US" altLang="en-US" b="1" i="1" dirty="0">
                <a:solidFill>
                  <a:schemeClr val="accent2"/>
                </a:solidFill>
              </a:rPr>
              <a:t>(</a:t>
            </a:r>
            <a:r>
              <a:rPr lang="en-US" altLang="en-US" b="1" i="1" dirty="0" err="1">
                <a:solidFill>
                  <a:schemeClr val="accent2"/>
                </a:solidFill>
              </a:rPr>
              <a:t>j,i</a:t>
            </a:r>
            <a:r>
              <a:rPr lang="en-US" altLang="en-US" b="1" i="1" dirty="0">
                <a:solidFill>
                  <a:schemeClr val="accent2"/>
                </a:solidFill>
              </a:rPr>
              <a:t>).</a:t>
            </a:r>
            <a:endParaRPr lang="en-US" altLang="en-US" b="1" i="1" dirty="0"/>
          </a:p>
          <a:p>
            <a:endParaRPr lang="en-US" altLang="en-US" dirty="0"/>
          </a:p>
          <a:p>
            <a:pPr>
              <a:buFont typeface="Symbol" pitchFamily="18" charset="2"/>
              <a:buNone/>
            </a:pPr>
            <a:endParaRPr lang="en-US" altLang="en-US" dirty="0"/>
          </a:p>
        </p:txBody>
      </p:sp>
      <p:grpSp>
        <p:nvGrpSpPr>
          <p:cNvPr id="48134" name="Group 15"/>
          <p:cNvGrpSpPr>
            <a:grpSpLocks/>
          </p:cNvGrpSpPr>
          <p:nvPr/>
        </p:nvGrpSpPr>
        <p:grpSpPr bwMode="auto">
          <a:xfrm>
            <a:off x="5390450" y="3538151"/>
            <a:ext cx="3352800" cy="2560638"/>
            <a:chOff x="1824" y="2304"/>
            <a:chExt cx="2112" cy="1613"/>
          </a:xfrm>
        </p:grpSpPr>
        <p:grpSp>
          <p:nvGrpSpPr>
            <p:cNvPr id="48135" name="Group 9"/>
            <p:cNvGrpSpPr>
              <a:grpSpLocks/>
            </p:cNvGrpSpPr>
            <p:nvPr/>
          </p:nvGrpSpPr>
          <p:grpSpPr bwMode="auto">
            <a:xfrm>
              <a:off x="1824" y="2880"/>
              <a:ext cx="2112" cy="576"/>
              <a:chOff x="1056" y="2592"/>
              <a:chExt cx="2112" cy="576"/>
            </a:xfrm>
          </p:grpSpPr>
          <p:sp>
            <p:nvSpPr>
              <p:cNvPr id="48140" name="Oval 5"/>
              <p:cNvSpPr>
                <a:spLocks noChangeArrowheads="1"/>
              </p:cNvSpPr>
              <p:nvPr/>
            </p:nvSpPr>
            <p:spPr bwMode="auto">
              <a:xfrm>
                <a:off x="1056" y="2592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8141" name="Oval 6"/>
              <p:cNvSpPr>
                <a:spLocks noChangeArrowheads="1"/>
              </p:cNvSpPr>
              <p:nvPr/>
            </p:nvSpPr>
            <p:spPr bwMode="auto">
              <a:xfrm>
                <a:off x="2592" y="2592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cxnSp>
            <p:nvCxnSpPr>
              <p:cNvPr id="48142" name="AutoShape 7"/>
              <p:cNvCxnSpPr>
                <a:cxnSpLocks noChangeShapeType="1"/>
                <a:stCxn id="48140" idx="7"/>
                <a:endCxn id="48141" idx="1"/>
              </p:cNvCxnSpPr>
              <p:nvPr/>
            </p:nvCxnSpPr>
            <p:spPr bwMode="auto">
              <a:xfrm rot="5400000" flipV="1">
                <a:off x="2111" y="2113"/>
                <a:ext cx="1" cy="1128"/>
              </a:xfrm>
              <a:prstGeom prst="curvedConnector3">
                <a:avLst>
                  <a:gd name="adj1" fmla="val -22800009"/>
                </a:avLst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43" name="AutoShape 8"/>
              <p:cNvCxnSpPr>
                <a:cxnSpLocks noChangeShapeType="1"/>
                <a:stCxn id="48141" idx="3"/>
                <a:endCxn id="48140" idx="5"/>
              </p:cNvCxnSpPr>
              <p:nvPr/>
            </p:nvCxnSpPr>
            <p:spPr bwMode="auto">
              <a:xfrm rot="5400000">
                <a:off x="2111" y="2521"/>
                <a:ext cx="1" cy="1128"/>
              </a:xfrm>
              <a:prstGeom prst="curvedConnector3">
                <a:avLst>
                  <a:gd name="adj1" fmla="val 22800009"/>
                </a:avLst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8136" name="Text Box 10"/>
            <p:cNvSpPr txBox="1">
              <a:spLocks noChangeArrowheads="1"/>
            </p:cNvSpPr>
            <p:nvPr/>
          </p:nvSpPr>
          <p:spPr bwMode="auto">
            <a:xfrm>
              <a:off x="1968" y="2976"/>
              <a:ext cx="34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32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32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en-US" sz="3200" b="0" i="1" dirty="0">
                <a:latin typeface="Times New Roman" pitchFamily="18" charset="0"/>
              </a:endParaRPr>
            </a:p>
          </p:txBody>
        </p:sp>
        <p:sp>
          <p:nvSpPr>
            <p:cNvPr id="48137" name="Text Box 11"/>
            <p:cNvSpPr txBox="1">
              <a:spLocks noChangeArrowheads="1"/>
            </p:cNvSpPr>
            <p:nvPr/>
          </p:nvSpPr>
          <p:spPr bwMode="auto">
            <a:xfrm>
              <a:off x="3504" y="2976"/>
              <a:ext cx="38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32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32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altLang="en-US" sz="3200" b="0" i="1" dirty="0">
                <a:latin typeface="Times New Roman" pitchFamily="18" charset="0"/>
              </a:endParaRPr>
            </a:p>
          </p:txBody>
        </p:sp>
        <p:sp>
          <p:nvSpPr>
            <p:cNvPr id="48138" name="Text Box 12"/>
            <p:cNvSpPr txBox="1">
              <a:spLocks noChangeArrowheads="1"/>
            </p:cNvSpPr>
            <p:nvPr/>
          </p:nvSpPr>
          <p:spPr bwMode="auto">
            <a:xfrm>
              <a:off x="2616" y="2304"/>
              <a:ext cx="5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3200" b="0" i="1" dirty="0">
                  <a:latin typeface="Times New Roman" pitchFamily="18" charset="0"/>
                </a:rPr>
                <a:t>(</a:t>
              </a:r>
              <a:r>
                <a:rPr lang="en-US" altLang="en-US" sz="3200" b="0" i="1" dirty="0" err="1">
                  <a:latin typeface="Times New Roman" pitchFamily="18" charset="0"/>
                </a:rPr>
                <a:t>i,j</a:t>
              </a:r>
              <a:r>
                <a:rPr lang="en-US" altLang="en-US" sz="3200" b="0" i="1" dirty="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48139" name="Text Box 14"/>
            <p:cNvSpPr txBox="1">
              <a:spLocks noChangeArrowheads="1"/>
            </p:cNvSpPr>
            <p:nvPr/>
          </p:nvSpPr>
          <p:spPr bwMode="auto">
            <a:xfrm>
              <a:off x="2616" y="3552"/>
              <a:ext cx="5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3200" b="0" i="1">
                  <a:latin typeface="Times New Roman" pitchFamily="18" charset="0"/>
                </a:rPr>
                <a:t>(j,i)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223107" y="4304717"/>
            <a:ext cx="931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ym typeface="Symbol" panose="05050102010706020507" pitchFamily="18" charset="2"/>
              </a:rPr>
              <a:t></a:t>
            </a:r>
            <a:endParaRPr lang="en-US" sz="6000" b="1" dirty="0"/>
          </a:p>
        </p:txBody>
      </p:sp>
      <p:grpSp>
        <p:nvGrpSpPr>
          <p:cNvPr id="35" name="Group 9"/>
          <p:cNvGrpSpPr>
            <a:grpSpLocks/>
          </p:cNvGrpSpPr>
          <p:nvPr/>
        </p:nvGrpSpPr>
        <p:grpSpPr bwMode="auto">
          <a:xfrm>
            <a:off x="648698" y="4452551"/>
            <a:ext cx="3352800" cy="914400"/>
            <a:chOff x="1056" y="2592"/>
            <a:chExt cx="2112" cy="576"/>
          </a:xfrm>
        </p:grpSpPr>
        <p:sp>
          <p:nvSpPr>
            <p:cNvPr id="40" name="Oval 5"/>
            <p:cNvSpPr>
              <a:spLocks noChangeArrowheads="1"/>
            </p:cNvSpPr>
            <p:nvPr/>
          </p:nvSpPr>
          <p:spPr bwMode="auto">
            <a:xfrm>
              <a:off x="1056" y="2592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2592" y="2592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</p:grp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877298" y="4604951"/>
            <a:ext cx="552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3200" b="0" i="1" dirty="0">
              <a:latin typeface="Times New Roman" pitchFamily="18" charset="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3315698" y="4604951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altLang="en-US" sz="3200" b="0" i="1" dirty="0">
              <a:latin typeface="Times New Roman" pitchFamily="18" charset="0"/>
            </a:endParaRPr>
          </a:p>
        </p:txBody>
      </p:sp>
      <p:cxnSp>
        <p:nvCxnSpPr>
          <p:cNvPr id="6" name="Straight Connector 5"/>
          <p:cNvCxnSpPr>
            <a:stCxn id="40" idx="6"/>
            <a:endCxn id="41" idx="2"/>
          </p:cNvCxnSpPr>
          <p:nvPr/>
        </p:nvCxnSpPr>
        <p:spPr bwMode="auto">
          <a:xfrm>
            <a:off x="1563098" y="4909751"/>
            <a:ext cx="1524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366256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17F06BB6-FE0F-4074-B2F7-B6CBFDCF0FDE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 b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Constraint satisfaction problems</a:t>
            </a:r>
            <a:endParaRPr lang="en-US" altLang="en-US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153400" cy="51054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2800" dirty="0"/>
              <a:t>An assignment is </a:t>
            </a:r>
            <a:r>
              <a:rPr lang="en-US" altLang="en-US" sz="2800" i="1" dirty="0">
                <a:solidFill>
                  <a:schemeClr val="accent2"/>
                </a:solidFill>
              </a:rPr>
              <a:t>complete </a:t>
            </a:r>
            <a:r>
              <a:rPr lang="en-US" altLang="en-US" sz="2800" dirty="0"/>
              <a:t>when every variable is assigned a value.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2800" dirty="0"/>
              <a:t>A </a:t>
            </a:r>
            <a:r>
              <a:rPr lang="en-US" altLang="en-US" sz="2800" i="1" dirty="0">
                <a:solidFill>
                  <a:schemeClr val="accent2"/>
                </a:solidFill>
              </a:rPr>
              <a:t>solution </a:t>
            </a:r>
            <a:r>
              <a:rPr lang="en-US" altLang="en-US" sz="2800" dirty="0"/>
              <a:t>to a CSP is a </a:t>
            </a:r>
            <a:r>
              <a:rPr lang="en-US" altLang="en-US" sz="2800" i="1" dirty="0">
                <a:solidFill>
                  <a:schemeClr val="accent2"/>
                </a:solidFill>
              </a:rPr>
              <a:t>complete, </a:t>
            </a:r>
            <a:r>
              <a:rPr lang="en-US" altLang="en-US" sz="2800" dirty="0"/>
              <a:t>  </a:t>
            </a:r>
            <a:r>
              <a:rPr lang="en-US" altLang="en-US" sz="2800" i="1" dirty="0">
                <a:solidFill>
                  <a:schemeClr val="accent2"/>
                </a:solidFill>
              </a:rPr>
              <a:t>consistent</a:t>
            </a:r>
            <a:r>
              <a:rPr lang="en-US" altLang="en-US" sz="2800" dirty="0"/>
              <a:t> assignment.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2800" dirty="0"/>
              <a:t>Solutions to CSPs can be found by a completely </a:t>
            </a:r>
            <a:r>
              <a:rPr lang="en-US" altLang="en-US" sz="2800" i="1" dirty="0">
                <a:solidFill>
                  <a:schemeClr val="accent2"/>
                </a:solidFill>
              </a:rPr>
              <a:t>general</a:t>
            </a:r>
            <a:r>
              <a:rPr lang="en-US" altLang="en-US" sz="2800" i="1" dirty="0"/>
              <a:t> </a:t>
            </a:r>
            <a:r>
              <a:rPr lang="en-US" altLang="en-US" sz="2800" i="1" dirty="0">
                <a:solidFill>
                  <a:schemeClr val="accent2"/>
                </a:solidFill>
              </a:rPr>
              <a:t>purpose</a:t>
            </a:r>
            <a:r>
              <a:rPr lang="en-US" altLang="en-US" sz="2800" dirty="0"/>
              <a:t> algorithm, given only the formal specification of the CSP</a:t>
            </a:r>
            <a:r>
              <a:rPr lang="en-US" altLang="en-US" sz="2800" i="1" dirty="0">
                <a:solidFill>
                  <a:schemeClr val="accent2"/>
                </a:solidFill>
              </a:rPr>
              <a:t>.</a:t>
            </a:r>
            <a:endParaRPr lang="en-US" altLang="en-US" sz="28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en-US" sz="28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dirty="0"/>
              <a:t>Beyond our scope: CSPs that require a solution that maximizes an </a:t>
            </a:r>
            <a:r>
              <a:rPr lang="en-US" altLang="en-US" i="1" dirty="0">
                <a:solidFill>
                  <a:schemeClr val="accent2"/>
                </a:solidFill>
              </a:rPr>
              <a:t>objective function</a:t>
            </a:r>
            <a:r>
              <a:rPr lang="en-US" altLang="en-US" dirty="0"/>
              <a:t>. 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7150993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CIS 421/521 - Intro to AI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622D-C9B6-457B-933B-DDA81ED69A0D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Arc consistency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Simplest form of propagation makes each arc </a:t>
            </a:r>
            <a:r>
              <a:rPr lang="en-US" altLang="en-US" sz="2400" dirty="0">
                <a:solidFill>
                  <a:schemeClr val="accent2"/>
                </a:solidFill>
              </a:rPr>
              <a:t>consistent</a:t>
            </a:r>
            <a:endParaRPr lang="en-US" altLang="en-US" sz="2400" dirty="0"/>
          </a:p>
          <a:p>
            <a:r>
              <a:rPr lang="en-US" altLang="en-US" sz="2400" i="1" dirty="0"/>
              <a:t>X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i="1" dirty="0"/>
              <a:t>Y</a:t>
            </a:r>
            <a:r>
              <a:rPr lang="en-US" altLang="en-US" sz="2400" dirty="0"/>
              <a:t> is consistent </a:t>
            </a:r>
            <a:r>
              <a:rPr lang="en-US" altLang="en-US" sz="2400" dirty="0" err="1"/>
              <a:t>iff</a:t>
            </a:r>
            <a:br>
              <a:rPr lang="en-US" altLang="en-US" dirty="0"/>
            </a:br>
            <a:r>
              <a:rPr lang="en-US" altLang="en-US" sz="2000" dirty="0"/>
              <a:t>for </a:t>
            </a:r>
            <a:r>
              <a:rPr lang="en-US" altLang="en-US" sz="2000" dirty="0">
                <a:solidFill>
                  <a:srgbClr val="FF0000"/>
                </a:solidFill>
              </a:rPr>
              <a:t>every</a:t>
            </a:r>
            <a:r>
              <a:rPr lang="en-US" altLang="en-US" sz="2000" dirty="0"/>
              <a:t> value </a:t>
            </a:r>
            <a:r>
              <a:rPr lang="en-US" altLang="en-US" sz="2000" i="1" dirty="0"/>
              <a:t>x </a:t>
            </a:r>
            <a:r>
              <a:rPr lang="en-US" altLang="en-US" sz="2000" dirty="0"/>
              <a:t>of </a:t>
            </a:r>
            <a:r>
              <a:rPr lang="en-US" altLang="en-US" sz="2000" i="1" dirty="0"/>
              <a:t>X </a:t>
            </a:r>
            <a:r>
              <a:rPr lang="en-US" altLang="en-US" sz="2000" dirty="0"/>
              <a:t>there is </a:t>
            </a:r>
            <a:r>
              <a:rPr lang="en-US" altLang="en-US" sz="2000" dirty="0">
                <a:solidFill>
                  <a:srgbClr val="FF0000"/>
                </a:solidFill>
              </a:rPr>
              <a:t>some</a:t>
            </a:r>
            <a:r>
              <a:rPr lang="en-US" altLang="en-US" sz="2000" dirty="0"/>
              <a:t> allowed </a:t>
            </a:r>
            <a:r>
              <a:rPr lang="en-US" altLang="en-US" sz="2000" i="1" dirty="0"/>
              <a:t>y</a:t>
            </a:r>
            <a:endParaRPr lang="en-US" altLang="en-US" sz="2000" dirty="0"/>
          </a:p>
        </p:txBody>
      </p:sp>
      <p:pic>
        <p:nvPicPr>
          <p:cNvPr id="50182" name="Picture 6" descr="ac-example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2" y="2971800"/>
            <a:ext cx="513397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129ED00-DCCD-4CCD-BE36-E1BD00B8C40F}"/>
              </a:ext>
            </a:extLst>
          </p:cNvPr>
          <p:cNvSpPr/>
          <p:nvPr/>
        </p:nvSpPr>
        <p:spPr bwMode="auto">
          <a:xfrm>
            <a:off x="4495800" y="4393385"/>
            <a:ext cx="1676400" cy="3405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0239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CIS 421/521 - Intro to AI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7D16-C5BE-4F45-B74C-1BC2C6D9EBF7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Arc consistency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Simplest form of propagation makes each arc </a:t>
            </a:r>
            <a:r>
              <a:rPr lang="en-US" altLang="en-US" sz="2400" dirty="0">
                <a:solidFill>
                  <a:schemeClr val="accent2"/>
                </a:solidFill>
              </a:rPr>
              <a:t>consistent</a:t>
            </a:r>
            <a:endParaRPr lang="en-US" altLang="en-US" sz="2400" dirty="0"/>
          </a:p>
          <a:p>
            <a:pPr lvl="0"/>
            <a:r>
              <a:rPr lang="en-US" altLang="en-US" i="1" dirty="0">
                <a:solidFill>
                  <a:srgbClr val="000000"/>
                </a:solidFill>
              </a:rPr>
              <a:t>X </a:t>
            </a:r>
            <a:r>
              <a:rPr lang="en-US" altLang="en-US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US" altLang="en-US" i="1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</a:rPr>
              <a:t> is consistent </a:t>
            </a:r>
            <a:r>
              <a:rPr lang="en-US" altLang="en-US" dirty="0" err="1">
                <a:solidFill>
                  <a:srgbClr val="000000"/>
                </a:solidFill>
              </a:rPr>
              <a:t>iff</a:t>
            </a:r>
            <a:br>
              <a:rPr lang="en-US" altLang="en-US" dirty="0">
                <a:solidFill>
                  <a:srgbClr val="000000"/>
                </a:solidFill>
              </a:rPr>
            </a:br>
            <a:r>
              <a:rPr lang="en-US" altLang="en-US" sz="2000" dirty="0">
                <a:solidFill>
                  <a:srgbClr val="000000"/>
                </a:solidFill>
              </a:rPr>
              <a:t>for </a:t>
            </a:r>
            <a:r>
              <a:rPr lang="en-US" altLang="en-US" sz="2000" dirty="0">
                <a:solidFill>
                  <a:srgbClr val="FF0000"/>
                </a:solidFill>
              </a:rPr>
              <a:t>every</a:t>
            </a:r>
            <a:r>
              <a:rPr lang="en-US" altLang="en-US" sz="2000" dirty="0">
                <a:solidFill>
                  <a:srgbClr val="000000"/>
                </a:solidFill>
              </a:rPr>
              <a:t> value </a:t>
            </a:r>
            <a:r>
              <a:rPr lang="en-US" altLang="en-US" sz="2000" i="1" dirty="0">
                <a:solidFill>
                  <a:srgbClr val="000000"/>
                </a:solidFill>
              </a:rPr>
              <a:t>x </a:t>
            </a:r>
            <a:r>
              <a:rPr lang="en-US" altLang="en-US" sz="2000" dirty="0">
                <a:solidFill>
                  <a:srgbClr val="000000"/>
                </a:solidFill>
              </a:rPr>
              <a:t>of </a:t>
            </a:r>
            <a:r>
              <a:rPr lang="en-US" altLang="en-US" sz="2000" i="1" dirty="0">
                <a:solidFill>
                  <a:srgbClr val="000000"/>
                </a:solidFill>
              </a:rPr>
              <a:t>X </a:t>
            </a:r>
            <a:r>
              <a:rPr lang="en-US" altLang="en-US" sz="2000" dirty="0">
                <a:solidFill>
                  <a:srgbClr val="000000"/>
                </a:solidFill>
              </a:rPr>
              <a:t>there is </a:t>
            </a:r>
            <a:r>
              <a:rPr lang="en-US" altLang="en-US" sz="2000" dirty="0">
                <a:solidFill>
                  <a:srgbClr val="FF0000"/>
                </a:solidFill>
              </a:rPr>
              <a:t>some</a:t>
            </a:r>
            <a:r>
              <a:rPr lang="en-US" altLang="en-US" sz="2000" dirty="0">
                <a:solidFill>
                  <a:srgbClr val="000000"/>
                </a:solidFill>
              </a:rPr>
              <a:t> allowed </a:t>
            </a:r>
            <a:r>
              <a:rPr lang="en-US" altLang="en-US" sz="2000" i="1" dirty="0">
                <a:solidFill>
                  <a:srgbClr val="000000"/>
                </a:solidFill>
              </a:rPr>
              <a:t>y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/>
              <a:t>
</a:t>
            </a:r>
          </a:p>
        </p:txBody>
      </p:sp>
      <p:pic>
        <p:nvPicPr>
          <p:cNvPr id="29702" name="Picture 6" descr="ac-example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2" y="2971800"/>
            <a:ext cx="513397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786493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CIS 421/521 - Intro to AI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6F29-444A-420F-918A-C8EAB9CC20FF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Arc consistency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4572000"/>
          </a:xfrm>
        </p:spPr>
        <p:txBody>
          <a:bodyPr/>
          <a:lstStyle/>
          <a:p>
            <a:r>
              <a:rPr lang="en-US" altLang="en-US" sz="2400" dirty="0"/>
              <a:t>Simplest form of propagation makes each arc </a:t>
            </a:r>
            <a:r>
              <a:rPr lang="en-US" altLang="en-US" sz="2400" dirty="0">
                <a:solidFill>
                  <a:schemeClr val="accent2"/>
                </a:solidFill>
              </a:rPr>
              <a:t>consistent</a:t>
            </a:r>
            <a:endParaRPr lang="en-US" altLang="en-US" sz="2400" dirty="0"/>
          </a:p>
          <a:p>
            <a:pPr lvl="0"/>
            <a:r>
              <a:rPr lang="en-US" altLang="en-US" i="1" dirty="0">
                <a:solidFill>
                  <a:srgbClr val="000000"/>
                </a:solidFill>
              </a:rPr>
              <a:t>X </a:t>
            </a:r>
            <a:r>
              <a:rPr lang="en-US" altLang="en-US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US" altLang="en-US" i="1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</a:rPr>
              <a:t> is consistent </a:t>
            </a:r>
            <a:r>
              <a:rPr lang="en-US" altLang="en-US" dirty="0" err="1">
                <a:solidFill>
                  <a:srgbClr val="000000"/>
                </a:solidFill>
              </a:rPr>
              <a:t>iff</a:t>
            </a:r>
            <a:br>
              <a:rPr lang="en-US" altLang="en-US" dirty="0">
                <a:solidFill>
                  <a:srgbClr val="000000"/>
                </a:solidFill>
              </a:rPr>
            </a:br>
            <a:r>
              <a:rPr lang="en-US" altLang="en-US" sz="2000" dirty="0">
                <a:solidFill>
                  <a:srgbClr val="000000"/>
                </a:solidFill>
              </a:rPr>
              <a:t>for </a:t>
            </a:r>
            <a:r>
              <a:rPr lang="en-US" altLang="en-US" sz="2000" dirty="0">
                <a:solidFill>
                  <a:srgbClr val="FF0000"/>
                </a:solidFill>
              </a:rPr>
              <a:t>every</a:t>
            </a:r>
            <a:r>
              <a:rPr lang="en-US" altLang="en-US" sz="2000" dirty="0">
                <a:solidFill>
                  <a:srgbClr val="000000"/>
                </a:solidFill>
              </a:rPr>
              <a:t> value </a:t>
            </a:r>
            <a:r>
              <a:rPr lang="en-US" altLang="en-US" sz="2000" i="1" dirty="0">
                <a:solidFill>
                  <a:srgbClr val="000000"/>
                </a:solidFill>
              </a:rPr>
              <a:t>x </a:t>
            </a:r>
            <a:r>
              <a:rPr lang="en-US" altLang="en-US" sz="2000" dirty="0">
                <a:solidFill>
                  <a:srgbClr val="000000"/>
                </a:solidFill>
              </a:rPr>
              <a:t>of </a:t>
            </a:r>
            <a:r>
              <a:rPr lang="en-US" altLang="en-US" sz="2000" i="1" dirty="0">
                <a:solidFill>
                  <a:srgbClr val="000000"/>
                </a:solidFill>
              </a:rPr>
              <a:t>X </a:t>
            </a:r>
            <a:r>
              <a:rPr lang="en-US" altLang="en-US" sz="2000" dirty="0">
                <a:solidFill>
                  <a:srgbClr val="000000"/>
                </a:solidFill>
              </a:rPr>
              <a:t>there is </a:t>
            </a:r>
            <a:r>
              <a:rPr lang="en-US" altLang="en-US" sz="2000" dirty="0">
                <a:solidFill>
                  <a:srgbClr val="FF0000"/>
                </a:solidFill>
              </a:rPr>
              <a:t>some</a:t>
            </a:r>
            <a:r>
              <a:rPr lang="en-US" altLang="en-US" sz="2000" dirty="0">
                <a:solidFill>
                  <a:srgbClr val="000000"/>
                </a:solidFill>
              </a:rPr>
              <a:t> allowed </a:t>
            </a:r>
            <a:r>
              <a:rPr lang="en-US" altLang="en-US" sz="2000" i="1" dirty="0">
                <a:solidFill>
                  <a:srgbClr val="000000"/>
                </a:solidFill>
              </a:rPr>
              <a:t>y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/>
              <a:t>
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lvl="1"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lvl="1"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 lvl="1">
              <a:buFont typeface="Wingdings" panose="05000000000000000000" pitchFamily="2" charset="2"/>
              <a:buNone/>
            </a:pPr>
            <a:endParaRPr lang="en-US" altLang="en-US" sz="1800" dirty="0"/>
          </a:p>
          <a:p>
            <a:r>
              <a:rPr lang="en-US" altLang="en-US" sz="2200" dirty="0"/>
              <a:t>If </a:t>
            </a:r>
            <a:r>
              <a:rPr lang="en-US" altLang="en-US" sz="2200" i="1" dirty="0"/>
              <a:t>X</a:t>
            </a:r>
            <a:r>
              <a:rPr lang="en-US" altLang="en-US" sz="2200" dirty="0"/>
              <a:t> loses a value, recheck neighbors of </a:t>
            </a:r>
            <a:r>
              <a:rPr lang="en-US" altLang="en-US" sz="2200" i="1" dirty="0"/>
              <a:t>X</a:t>
            </a:r>
            <a:r>
              <a:rPr lang="en-US" altLang="en-US" sz="2200" dirty="0"/>
              <a:t> </a:t>
            </a:r>
          </a:p>
        </p:txBody>
      </p:sp>
      <p:pic>
        <p:nvPicPr>
          <p:cNvPr id="48134" name="Picture 6" descr="ac-example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2" y="2971800"/>
            <a:ext cx="513397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667464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CIS 421/521 - Intro to AI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8B52-A771-463A-BEBB-7F1D823FCC91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Arc consistency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77200" cy="4572000"/>
          </a:xfrm>
        </p:spPr>
        <p:txBody>
          <a:bodyPr/>
          <a:lstStyle/>
          <a:p>
            <a:r>
              <a:rPr lang="en-US" altLang="en-US" sz="2400" dirty="0"/>
              <a:t>Simplest form of propagation makes each arc </a:t>
            </a:r>
            <a:r>
              <a:rPr lang="en-US" altLang="en-US" sz="2400" dirty="0">
                <a:solidFill>
                  <a:schemeClr val="accent2"/>
                </a:solidFill>
              </a:rPr>
              <a:t>consistent</a:t>
            </a:r>
            <a:endParaRPr lang="en-US" altLang="en-US" sz="2400" dirty="0"/>
          </a:p>
          <a:p>
            <a:pPr lvl="0"/>
            <a:r>
              <a:rPr lang="en-US" altLang="en-US" i="1" dirty="0">
                <a:solidFill>
                  <a:srgbClr val="000000"/>
                </a:solidFill>
              </a:rPr>
              <a:t>X </a:t>
            </a:r>
            <a:r>
              <a:rPr lang="en-US" altLang="en-US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US" altLang="en-US" i="1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</a:rPr>
              <a:t> is consistent </a:t>
            </a:r>
            <a:r>
              <a:rPr lang="en-US" altLang="en-US" dirty="0" err="1">
                <a:solidFill>
                  <a:srgbClr val="000000"/>
                </a:solidFill>
              </a:rPr>
              <a:t>iff</a:t>
            </a:r>
            <a:br>
              <a:rPr lang="en-US" altLang="en-US" dirty="0">
                <a:solidFill>
                  <a:srgbClr val="000000"/>
                </a:solidFill>
              </a:rPr>
            </a:br>
            <a:r>
              <a:rPr lang="en-US" altLang="en-US" sz="2000" dirty="0">
                <a:solidFill>
                  <a:srgbClr val="000000"/>
                </a:solidFill>
              </a:rPr>
              <a:t>for </a:t>
            </a:r>
            <a:r>
              <a:rPr lang="en-US" altLang="en-US" sz="2000" dirty="0">
                <a:solidFill>
                  <a:srgbClr val="FF0000"/>
                </a:solidFill>
              </a:rPr>
              <a:t>every</a:t>
            </a:r>
            <a:r>
              <a:rPr lang="en-US" altLang="en-US" sz="2000" dirty="0">
                <a:solidFill>
                  <a:srgbClr val="000000"/>
                </a:solidFill>
              </a:rPr>
              <a:t> value </a:t>
            </a:r>
            <a:r>
              <a:rPr lang="en-US" altLang="en-US" sz="2000" i="1" dirty="0">
                <a:solidFill>
                  <a:srgbClr val="000000"/>
                </a:solidFill>
              </a:rPr>
              <a:t>x </a:t>
            </a:r>
            <a:r>
              <a:rPr lang="en-US" altLang="en-US" sz="2000" dirty="0">
                <a:solidFill>
                  <a:srgbClr val="000000"/>
                </a:solidFill>
              </a:rPr>
              <a:t>of </a:t>
            </a:r>
            <a:r>
              <a:rPr lang="en-US" altLang="en-US" sz="2000" i="1" dirty="0">
                <a:solidFill>
                  <a:srgbClr val="000000"/>
                </a:solidFill>
              </a:rPr>
              <a:t>X </a:t>
            </a:r>
            <a:r>
              <a:rPr lang="en-US" altLang="en-US" sz="2000" dirty="0">
                <a:solidFill>
                  <a:srgbClr val="000000"/>
                </a:solidFill>
              </a:rPr>
              <a:t>there is </a:t>
            </a:r>
            <a:r>
              <a:rPr lang="en-US" altLang="en-US" sz="2000" dirty="0">
                <a:solidFill>
                  <a:srgbClr val="FF0000"/>
                </a:solidFill>
              </a:rPr>
              <a:t>some</a:t>
            </a:r>
            <a:r>
              <a:rPr lang="en-US" altLang="en-US" sz="2000" dirty="0">
                <a:solidFill>
                  <a:srgbClr val="000000"/>
                </a:solidFill>
              </a:rPr>
              <a:t> allowed </a:t>
            </a:r>
            <a:r>
              <a:rPr lang="en-US" altLang="en-US" sz="2000" i="1" dirty="0">
                <a:solidFill>
                  <a:srgbClr val="000000"/>
                </a:solidFill>
              </a:rPr>
              <a:t>y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/>
              <a:t>
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lvl="1"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lvl="1"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 lvl="1">
              <a:buFont typeface="Wingdings" panose="05000000000000000000" pitchFamily="2" charset="2"/>
              <a:buNone/>
            </a:pPr>
            <a:endParaRPr lang="en-US" altLang="en-US" sz="1800" dirty="0"/>
          </a:p>
          <a:p>
            <a:r>
              <a:rPr lang="en-US" altLang="en-US" sz="2200" dirty="0"/>
              <a:t>If </a:t>
            </a:r>
            <a:r>
              <a:rPr lang="en-US" altLang="en-US" sz="2200" i="1" dirty="0"/>
              <a:t>X</a:t>
            </a:r>
            <a:r>
              <a:rPr lang="en-US" altLang="en-US" sz="2200" dirty="0"/>
              <a:t> loses a value, we need to recheck neighbors of </a:t>
            </a:r>
            <a:r>
              <a:rPr lang="en-US" altLang="en-US" sz="2200" i="1" dirty="0"/>
              <a:t>X</a:t>
            </a:r>
            <a:r>
              <a:rPr lang="en-US" altLang="en-US" sz="2200" dirty="0"/>
              <a:t> </a:t>
            </a:r>
          </a:p>
          <a:p>
            <a:r>
              <a:rPr lang="en-US" altLang="en-US" sz="2200" dirty="0"/>
              <a:t>Detects failure earlier than forward checking
Can be run as a preprocessor or after each </a:t>
            </a:r>
            <a:r>
              <a:rPr lang="en-US" altLang="en-US" sz="2400" dirty="0"/>
              <a:t>assignment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
</a:t>
            </a:r>
          </a:p>
        </p:txBody>
      </p:sp>
      <p:pic>
        <p:nvPicPr>
          <p:cNvPr id="49158" name="Picture 6" descr="ac-example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2" y="2971800"/>
            <a:ext cx="513397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883925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Times New Roman" pitchFamily="18" charset="0"/>
              </a:rPr>
              <a:t>CIS 421/521 - Intro to AI</a:t>
            </a:r>
            <a:endParaRPr lang="en-US" altLang="en-US" sz="1400" b="0" dirty="0">
              <a:latin typeface="Times New Roman" pitchFamily="18" charset="0"/>
            </a:endParaRP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Times New Roman" pitchFamily="18" charset="0"/>
              </a:rPr>
              <a:t>       </a:t>
            </a:r>
            <a:fld id="{AAC9923B-D042-4A2A-BBEC-F11825A8D3E2}" type="slidenum">
              <a:rPr lang="en-US" altLang="en-US" sz="1400" b="0" smtClean="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Arc Consistency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45720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An arc </a:t>
            </a:r>
            <a:r>
              <a:rPr lang="en-US" altLang="en-US" sz="2000" i="1" dirty="0"/>
              <a:t>(</a:t>
            </a:r>
            <a:r>
              <a:rPr lang="en-US" altLang="en-US" sz="2000" i="1" dirty="0" err="1">
                <a:latin typeface="Times New Roman" pitchFamily="18" charset="0"/>
              </a:rPr>
              <a:t>i,j</a:t>
            </a:r>
            <a:r>
              <a:rPr lang="en-US" altLang="en-US" sz="2000" i="1" dirty="0"/>
              <a:t>) is </a:t>
            </a:r>
            <a:r>
              <a:rPr lang="en-US" altLang="en-US" sz="2000" dirty="0">
                <a:solidFill>
                  <a:schemeClr val="accent2"/>
                </a:solidFill>
              </a:rPr>
              <a:t>arc consistent</a:t>
            </a:r>
            <a:r>
              <a:rPr lang="en-US" altLang="en-US" sz="2000" dirty="0"/>
              <a:t> if and only if every value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000" i="1" dirty="0"/>
              <a:t> </a:t>
            </a:r>
            <a:r>
              <a:rPr lang="en-US" altLang="en-US" sz="2000" dirty="0"/>
              <a:t>on </a:t>
            </a:r>
            <a:r>
              <a:rPr lang="en-US" altLang="en-US" sz="2000" i="1" dirty="0">
                <a:latin typeface="Times New Roman" pitchFamily="18" charset="0"/>
              </a:rPr>
              <a:t>X</a:t>
            </a:r>
            <a:r>
              <a:rPr lang="en-US" altLang="en-US" sz="2000" i="1" baseline="-25000" dirty="0">
                <a:latin typeface="Times New Roman" pitchFamily="18" charset="0"/>
              </a:rPr>
              <a:t>i</a:t>
            </a:r>
            <a:r>
              <a:rPr lang="en-US" altLang="en-US" sz="2000" dirty="0"/>
              <a:t> is consistent with some label on </a:t>
            </a:r>
            <a:r>
              <a:rPr lang="en-US" altLang="en-US" sz="2000" i="1" dirty="0" err="1">
                <a:latin typeface="Times New Roman" pitchFamily="18" charset="0"/>
              </a:rPr>
              <a:t>X</a:t>
            </a:r>
            <a:r>
              <a:rPr lang="en-US" altLang="en-US" sz="2000" i="1" baseline="-25000" dirty="0" err="1">
                <a:latin typeface="Times New Roman" pitchFamily="18" charset="0"/>
              </a:rPr>
              <a:t>j</a:t>
            </a:r>
            <a:r>
              <a:rPr lang="en-US" altLang="en-US" sz="2000" i="1" dirty="0"/>
              <a:t>.</a:t>
            </a:r>
          </a:p>
          <a:p>
            <a:pPr marL="457200" indent="-457200">
              <a:lnSpc>
                <a:spcPct val="90000"/>
              </a:lnSpc>
            </a:pPr>
            <a:endParaRPr lang="en-US" altLang="en-US" sz="2000" i="1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To make an arc </a:t>
            </a:r>
            <a:r>
              <a:rPr lang="en-US" altLang="en-US" sz="2000" i="1" dirty="0"/>
              <a:t>(</a:t>
            </a:r>
            <a:r>
              <a:rPr lang="en-US" altLang="en-US" sz="2000" i="1" dirty="0" err="1">
                <a:latin typeface="Times New Roman" pitchFamily="18" charset="0"/>
              </a:rPr>
              <a:t>i,j</a:t>
            </a:r>
            <a:r>
              <a:rPr lang="en-US" altLang="en-US" sz="2000" i="1" dirty="0"/>
              <a:t>) </a:t>
            </a:r>
            <a:r>
              <a:rPr lang="en-US" altLang="en-US" sz="2000" dirty="0"/>
              <a:t>arc consistent, </a:t>
            </a:r>
            <a:br>
              <a:rPr lang="en-US" altLang="en-US" sz="2000" dirty="0"/>
            </a:br>
            <a:r>
              <a:rPr lang="en-US" altLang="en-US" sz="2000" dirty="0"/>
              <a:t>	for</a:t>
            </a:r>
            <a:r>
              <a:rPr lang="en-US" altLang="en-US" sz="2000" i="1" dirty="0"/>
              <a:t> </a:t>
            </a:r>
            <a:r>
              <a:rPr lang="en-US" altLang="en-US" sz="2000" dirty="0"/>
              <a:t>each value </a:t>
            </a:r>
            <a:r>
              <a:rPr lang="en-US" altLang="en-US" sz="2000" i="1" dirty="0">
                <a:latin typeface="Times New Roman" pitchFamily="18" charset="0"/>
              </a:rPr>
              <a:t>v</a:t>
            </a:r>
            <a:r>
              <a:rPr lang="en-US" altLang="en-US" sz="2000" dirty="0">
                <a:latin typeface="Times New Roman" pitchFamily="18" charset="0"/>
              </a:rPr>
              <a:t> </a:t>
            </a:r>
            <a:r>
              <a:rPr lang="en-US" altLang="en-US" sz="2000" dirty="0"/>
              <a:t>on </a:t>
            </a:r>
            <a:r>
              <a:rPr lang="en-US" altLang="en-US" sz="2000" i="1" dirty="0">
                <a:latin typeface="Times New Roman" pitchFamily="18" charset="0"/>
              </a:rPr>
              <a:t>X</a:t>
            </a:r>
            <a:r>
              <a:rPr lang="en-US" altLang="en-US" sz="2000" i="1" baseline="-25000" dirty="0">
                <a:latin typeface="Times New Roman" pitchFamily="18" charset="0"/>
              </a:rPr>
              <a:t>i </a:t>
            </a:r>
            <a:r>
              <a:rPr lang="en-US" altLang="en-US" sz="2000" dirty="0"/>
              <a:t>, </a:t>
            </a:r>
            <a:br>
              <a:rPr lang="en-US" altLang="en-US" sz="2000" dirty="0"/>
            </a:br>
            <a:r>
              <a:rPr lang="en-US" altLang="en-US" sz="2000" dirty="0"/>
              <a:t>		if there is no label on </a:t>
            </a:r>
            <a:r>
              <a:rPr lang="en-US" altLang="en-US" sz="2000" i="1" dirty="0" err="1">
                <a:latin typeface="Times New Roman" pitchFamily="18" charset="0"/>
              </a:rPr>
              <a:t>X</a:t>
            </a:r>
            <a:r>
              <a:rPr lang="en-US" altLang="en-US" sz="2000" i="1" baseline="-25000" dirty="0" err="1">
                <a:latin typeface="Times New Roman" pitchFamily="18" charset="0"/>
              </a:rPr>
              <a:t>j</a:t>
            </a:r>
            <a:r>
              <a:rPr lang="en-US" altLang="en-US" sz="2000" i="1" baseline="-25000" dirty="0">
                <a:latin typeface="Times New Roman" pitchFamily="18" charset="0"/>
              </a:rPr>
              <a:t>  </a:t>
            </a:r>
            <a:r>
              <a:rPr lang="en-US" altLang="en-US" sz="2000" dirty="0"/>
              <a:t>consistent with </a:t>
            </a:r>
            <a:r>
              <a:rPr lang="en-US" altLang="en-US" sz="2000" i="1" dirty="0">
                <a:latin typeface="Times New Roman" pitchFamily="18" charset="0"/>
              </a:rPr>
              <a:t>v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i="1" dirty="0">
                <a:latin typeface="Times New Roman" pitchFamily="18" charset="0"/>
              </a:rPr>
              <a:t>		</a:t>
            </a:r>
            <a:r>
              <a:rPr lang="en-US" altLang="en-US" sz="2000" dirty="0"/>
              <a:t>then</a:t>
            </a:r>
            <a:r>
              <a:rPr lang="en-US" altLang="en-US" sz="2000" i="1" dirty="0"/>
              <a:t> </a:t>
            </a:r>
            <a:r>
              <a:rPr lang="en-US" altLang="en-US" sz="2000" dirty="0"/>
              <a:t>remove </a:t>
            </a:r>
            <a:r>
              <a:rPr lang="en-US" altLang="en-US" sz="2000" i="1" dirty="0">
                <a:latin typeface="Times New Roman" pitchFamily="18" charset="0"/>
              </a:rPr>
              <a:t>v</a:t>
            </a:r>
            <a:r>
              <a:rPr lang="en-US" altLang="en-US" sz="2000" i="1" dirty="0"/>
              <a:t> </a:t>
            </a:r>
            <a:r>
              <a:rPr lang="en-US" altLang="en-US" sz="2000" dirty="0"/>
              <a:t>from </a:t>
            </a:r>
            <a:r>
              <a:rPr lang="en-US" altLang="en-US" sz="2000" i="1" dirty="0">
                <a:latin typeface="Times New Roman" pitchFamily="18" charset="0"/>
              </a:rPr>
              <a:t>X</a:t>
            </a:r>
            <a:r>
              <a:rPr lang="en-US" altLang="en-US" sz="2000" i="1" baseline="-25000" dirty="0">
                <a:latin typeface="Times New Roman" pitchFamily="18" charset="0"/>
              </a:rPr>
              <a:t>i</a:t>
            </a:r>
          </a:p>
          <a:p>
            <a:pPr marL="457200" indent="-457200">
              <a:lnSpc>
                <a:spcPct val="90000"/>
              </a:lnSpc>
            </a:pPr>
            <a:endParaRPr lang="en-US" altLang="en-US" sz="2000" i="1" baseline="-25000" dirty="0">
              <a:latin typeface="Times New Roman" pitchFamily="18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altLang="en-US" sz="2000" dirty="0"/>
              <a:t>Given </a:t>
            </a:r>
            <a:r>
              <a:rPr lang="en-US" altLang="en-US" sz="2000" i="1" dirty="0"/>
              <a:t>d </a:t>
            </a:r>
            <a:r>
              <a:rPr lang="en-US" altLang="en-US" sz="2000" dirty="0"/>
              <a:t>values, checking arc (</a:t>
            </a:r>
            <a:r>
              <a:rPr lang="en-US" altLang="en-US" sz="2000" dirty="0" err="1"/>
              <a:t>i,j</a:t>
            </a:r>
            <a:r>
              <a:rPr lang="en-US" altLang="en-US" sz="2000" dirty="0"/>
              <a:t>) takes </a:t>
            </a:r>
            <a:r>
              <a:rPr lang="en-US" altLang="en-US" sz="2000" i="1" dirty="0">
                <a:solidFill>
                  <a:schemeClr val="accent2"/>
                </a:solidFill>
              </a:rPr>
              <a:t>O(d</a:t>
            </a:r>
            <a:r>
              <a:rPr lang="en-US" altLang="en-US" sz="2000" i="1" baseline="30000" dirty="0">
                <a:solidFill>
                  <a:schemeClr val="accent2"/>
                </a:solidFill>
              </a:rPr>
              <a:t>2</a:t>
            </a:r>
            <a:r>
              <a:rPr lang="en-US" altLang="en-US" sz="2000" i="1" dirty="0">
                <a:solidFill>
                  <a:schemeClr val="accent2"/>
                </a:solidFill>
              </a:rPr>
              <a:t>)</a:t>
            </a:r>
            <a:r>
              <a:rPr lang="en-US" altLang="en-US" sz="2000" i="1" dirty="0"/>
              <a:t> </a:t>
            </a:r>
            <a:r>
              <a:rPr lang="en-US" altLang="en-US" sz="2000" dirty="0"/>
              <a:t>time worst case</a:t>
            </a:r>
          </a:p>
          <a:p>
            <a:pPr marL="457200" indent="-457200">
              <a:lnSpc>
                <a:spcPct val="90000"/>
              </a:lnSpc>
              <a:buFont typeface="Symbol" pitchFamily="18" charset="2"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46106984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Times New Roman" pitchFamily="18" charset="0"/>
              </a:rPr>
              <a:t>CIS 421/521 - Intro to AI</a:t>
            </a:r>
            <a:endParaRPr lang="en-US" altLang="en-US" sz="1400" b="0" dirty="0">
              <a:latin typeface="Times New Roman" pitchFamily="18" charset="0"/>
            </a:endParaRP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Times New Roman" pitchFamily="18" charset="0"/>
              </a:rPr>
              <a:t>       </a:t>
            </a:r>
            <a:fld id="{D9FCF78F-EFE2-4BEF-AE15-FC6D549E5D7F}" type="slidenum">
              <a:rPr lang="en-US" altLang="en-US" sz="1400" b="0" smtClean="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19100"/>
            <a:ext cx="7772400" cy="457200"/>
          </a:xfrm>
        </p:spPr>
        <p:txBody>
          <a:bodyPr/>
          <a:lstStyle/>
          <a:p>
            <a:r>
              <a:rPr lang="en-US" altLang="en-US" dirty="0"/>
              <a:t>Replacing Search:</a:t>
            </a:r>
            <a:br>
              <a:rPr lang="en-US" altLang="en-US" dirty="0"/>
            </a:br>
            <a:r>
              <a:rPr lang="en-US" altLang="en-US" dirty="0"/>
              <a:t>Constraint Propagation Invented…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4572000"/>
          </a:xfrm>
        </p:spPr>
        <p:txBody>
          <a:bodyPr/>
          <a:lstStyle/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altLang="en-US" sz="2800" dirty="0"/>
              <a:t>Dave Waltz’s insight: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By</a:t>
            </a:r>
            <a:r>
              <a:rPr lang="en-US" altLang="en-US" dirty="0">
                <a:latin typeface="Cooper Black" pitchFamily="18" charset="0"/>
              </a:rPr>
              <a:t> </a:t>
            </a:r>
            <a:r>
              <a:rPr lang="en-US" altLang="en-US" b="0" i="1" dirty="0">
                <a:solidFill>
                  <a:schemeClr val="accent2"/>
                </a:solidFill>
                <a:latin typeface="Cooper Black" pitchFamily="18" charset="0"/>
              </a:rPr>
              <a:t>iterating </a:t>
            </a:r>
            <a:r>
              <a:rPr lang="en-US" altLang="en-US" dirty="0"/>
              <a:t>over the graph, the arc-consistency </a:t>
            </a:r>
            <a:r>
              <a:rPr lang="en-US" altLang="en-US" b="0" i="1" dirty="0">
                <a:solidFill>
                  <a:schemeClr val="accent2"/>
                </a:solidFill>
              </a:rPr>
              <a:t>constraints </a:t>
            </a:r>
            <a:r>
              <a:rPr lang="en-US" altLang="en-US" dirty="0"/>
              <a:t>can be </a:t>
            </a:r>
            <a:r>
              <a:rPr lang="en-US" altLang="en-US" b="0" i="1" dirty="0">
                <a:solidFill>
                  <a:schemeClr val="accent2"/>
                </a:solidFill>
              </a:rPr>
              <a:t>propagated </a:t>
            </a:r>
            <a:r>
              <a:rPr lang="en-US" altLang="en-US" dirty="0"/>
              <a:t>along arcs of the graph.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i="1" dirty="0">
                <a:solidFill>
                  <a:srgbClr val="C00000"/>
                </a:solidFill>
              </a:rPr>
              <a:t>Search</a:t>
            </a:r>
            <a:r>
              <a:rPr lang="en-US" altLang="en-US" dirty="0"/>
              <a:t>:  Use constraints to </a:t>
            </a:r>
            <a:r>
              <a:rPr lang="en-US" altLang="en-US" i="1" dirty="0">
                <a:solidFill>
                  <a:srgbClr val="C00000"/>
                </a:solidFill>
              </a:rPr>
              <a:t>add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labels to find </a:t>
            </a:r>
            <a:r>
              <a:rPr lang="en-US" altLang="en-US" i="1" dirty="0">
                <a:solidFill>
                  <a:srgbClr val="C00000"/>
                </a:solidFill>
              </a:rPr>
              <a:t>one</a:t>
            </a:r>
            <a:r>
              <a:rPr lang="en-US" altLang="en-US" i="1" dirty="0"/>
              <a:t> solution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i="1" dirty="0">
                <a:solidFill>
                  <a:srgbClr val="C00000"/>
                </a:solidFill>
              </a:rPr>
              <a:t>Constraint</a:t>
            </a:r>
            <a:r>
              <a:rPr lang="en-US" altLang="en-US" dirty="0"/>
              <a:t> </a:t>
            </a:r>
            <a:r>
              <a:rPr lang="en-US" altLang="en-US" i="1" dirty="0">
                <a:solidFill>
                  <a:srgbClr val="C00000"/>
                </a:solidFill>
              </a:rPr>
              <a:t>Propagation</a:t>
            </a:r>
            <a:r>
              <a:rPr lang="en-US" altLang="en-US" dirty="0"/>
              <a:t>:  Use constraints to </a:t>
            </a:r>
            <a:r>
              <a:rPr lang="en-US" altLang="en-US" i="1" dirty="0">
                <a:solidFill>
                  <a:srgbClr val="C00000"/>
                </a:solidFill>
              </a:rPr>
              <a:t>eliminate</a:t>
            </a:r>
            <a:r>
              <a:rPr lang="en-US" altLang="en-US" i="1" dirty="0"/>
              <a:t> labels </a:t>
            </a:r>
            <a:r>
              <a:rPr lang="en-US" altLang="en-US" dirty="0"/>
              <a:t>to simultaneously find </a:t>
            </a:r>
            <a:r>
              <a:rPr lang="en-US" altLang="en-US" i="1" dirty="0">
                <a:solidFill>
                  <a:srgbClr val="C00000"/>
                </a:solidFill>
              </a:rPr>
              <a:t>all</a:t>
            </a:r>
            <a:r>
              <a:rPr lang="en-US" altLang="en-US" i="1" dirty="0"/>
              <a:t> solutions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pic>
        <p:nvPicPr>
          <p:cNvPr id="430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28600"/>
            <a:ext cx="1362075" cy="187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3643681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Times New Roman" pitchFamily="18" charset="0"/>
              </a:rPr>
              <a:t>CIS 421/521 - Intro to AI</a:t>
            </a:r>
            <a:endParaRPr lang="en-US" altLang="en-US" sz="1400" b="0" dirty="0">
              <a:latin typeface="Times New Roman" pitchFamily="18" charset="0"/>
            </a:endParaRP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Times New Roman" pitchFamily="18" charset="0"/>
              </a:rPr>
              <a:t>       </a:t>
            </a:r>
            <a:fld id="{4B429C45-D9AF-4A9F-A1BE-2189CEA9EC95}" type="slidenum">
              <a:rPr lang="en-US" altLang="en-US" sz="1400" b="0" smtClean="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altLang="en-US" sz="2800" dirty="0"/>
              <a:t>The Waltz/</a:t>
            </a:r>
            <a:r>
              <a:rPr lang="en-US" altLang="en-US" sz="2800" dirty="0" err="1"/>
              <a:t>Mackworth</a:t>
            </a:r>
            <a:r>
              <a:rPr lang="en-US" altLang="en-US" sz="2800" dirty="0"/>
              <a:t> Constraint Propagation Algorithm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Symbol" pitchFamily="18" charset="2"/>
              <a:buAutoNum type="arabicPeriod"/>
            </a:pPr>
            <a:r>
              <a:rPr lang="en-US" altLang="en-US" dirty="0"/>
              <a:t>Assign </a:t>
            </a:r>
            <a:r>
              <a:rPr lang="en-US" altLang="en-US" i="1" dirty="0"/>
              <a:t>every </a:t>
            </a:r>
            <a:r>
              <a:rPr lang="en-US" altLang="en-US" dirty="0"/>
              <a:t>node in the constraint graph a set of </a:t>
            </a:r>
            <a:r>
              <a:rPr lang="en-US" altLang="en-US" i="1" dirty="0"/>
              <a:t>all</a:t>
            </a:r>
            <a:r>
              <a:rPr lang="en-US" altLang="en-US" dirty="0"/>
              <a:t> possible values </a:t>
            </a:r>
          </a:p>
          <a:p>
            <a:pPr marL="457200" indent="-457200">
              <a:buFont typeface="Symbol" pitchFamily="18" charset="2"/>
              <a:buAutoNum type="arabicPeriod"/>
            </a:pPr>
            <a:r>
              <a:rPr lang="en-US" altLang="en-US" dirty="0"/>
              <a:t>Repeat until there is no change in the set of values associated with any node:</a:t>
            </a:r>
          </a:p>
          <a:p>
            <a:pPr marL="838200" lvl="1" indent="-381000">
              <a:buFont typeface="Symbol" pitchFamily="18" charset="2"/>
              <a:buAutoNum type="arabicPeriod" startAt="3"/>
            </a:pPr>
            <a:r>
              <a:rPr lang="en-US" altLang="en-US" sz="2400" dirty="0"/>
              <a:t>For each node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/>
              <a:t>:</a:t>
            </a:r>
          </a:p>
          <a:p>
            <a:pPr marL="1257300" lvl="2" indent="-342900">
              <a:buFont typeface="Symbol" pitchFamily="18" charset="2"/>
              <a:buAutoNum type="arabicPeriod" startAt="4"/>
            </a:pPr>
            <a:r>
              <a:rPr lang="en-US" altLang="en-US" sz="2400" dirty="0"/>
              <a:t>For each neighboring node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i="1" dirty="0"/>
              <a:t> </a:t>
            </a:r>
            <a:r>
              <a:rPr lang="en-US" altLang="en-US" sz="2400" dirty="0"/>
              <a:t> in the picture:</a:t>
            </a:r>
          </a:p>
          <a:p>
            <a:pPr marL="1676400" lvl="3" indent="-304800">
              <a:buFont typeface="Symbol" pitchFamily="18" charset="2"/>
              <a:buAutoNum type="arabicPeriod" startAt="5"/>
            </a:pPr>
            <a:r>
              <a:rPr lang="en-US" altLang="en-US" sz="2400" dirty="0"/>
              <a:t>Remove any value from </a:t>
            </a:r>
            <a:r>
              <a:rPr lang="en-US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/>
              <a:t> </a:t>
            </a:r>
            <a:r>
              <a:rPr lang="en-US" altLang="en-US" sz="2400" dirty="0"/>
              <a:t> which is not arc consistent with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400" i="1" dirty="0"/>
              <a:t>. </a:t>
            </a:r>
            <a:r>
              <a:rPr lang="en-US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8283736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Times New Roman" pitchFamily="18" charset="0"/>
              </a:rPr>
              <a:t>CIS 421/521 - Intro to AI</a:t>
            </a:r>
            <a:endParaRPr lang="en-US" altLang="en-US" sz="1400" b="0" dirty="0">
              <a:latin typeface="Times New Roman" pitchFamily="18" charset="0"/>
            </a:endParaRP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Times New Roman" pitchFamily="18" charset="0"/>
              </a:rPr>
              <a:t>       </a:t>
            </a:r>
            <a:fld id="{05C98766-2FAF-49D4-8C0E-E9A6DF21BD0D}" type="slidenum">
              <a:rPr lang="en-US" altLang="en-US" sz="1400" b="0" smtClean="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Inefficiencies: Towards AC-3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4572000"/>
          </a:xfrm>
        </p:spPr>
        <p:txBody>
          <a:bodyPr/>
          <a:lstStyle/>
          <a:p>
            <a:pPr marL="457200" indent="-457200">
              <a:buFont typeface="Symbol" pitchFamily="18" charset="2"/>
              <a:buAutoNum type="arabicPeriod"/>
            </a:pPr>
            <a:r>
              <a:rPr lang="en-US" altLang="en-US" dirty="0"/>
              <a:t>At each iteration, we only need to examine those </a:t>
            </a:r>
            <a:r>
              <a:rPr lang="en-US" altLang="en-US" i="1" dirty="0">
                <a:latin typeface="Times New Roman" pitchFamily="18" charset="0"/>
              </a:rPr>
              <a:t>X</a:t>
            </a:r>
            <a:r>
              <a:rPr lang="en-US" altLang="en-US" i="1" baseline="-25000" dirty="0">
                <a:latin typeface="Times New Roman" pitchFamily="18" charset="0"/>
              </a:rPr>
              <a:t>i  </a:t>
            </a:r>
            <a:r>
              <a:rPr lang="en-US" altLang="en-US" b="0" i="1" dirty="0">
                <a:solidFill>
                  <a:schemeClr val="accent2"/>
                </a:solidFill>
              </a:rPr>
              <a:t>where at least one neighbor of </a:t>
            </a:r>
            <a:r>
              <a:rPr lang="en-US" altLang="en-US" i="1" dirty="0">
                <a:solidFill>
                  <a:schemeClr val="accent6"/>
                </a:solidFill>
                <a:latin typeface="Times New Roman" pitchFamily="18" charset="0"/>
              </a:rPr>
              <a:t>X</a:t>
            </a:r>
            <a:r>
              <a:rPr lang="en-US" altLang="en-US" i="1" baseline="-25000" dirty="0">
                <a:solidFill>
                  <a:schemeClr val="accent6"/>
                </a:solidFill>
                <a:latin typeface="Times New Roman" pitchFamily="18" charset="0"/>
              </a:rPr>
              <a:t>i  </a:t>
            </a:r>
            <a:r>
              <a:rPr lang="en-US" altLang="en-US" b="0" i="1" dirty="0">
                <a:solidFill>
                  <a:schemeClr val="accent2"/>
                </a:solidFill>
              </a:rPr>
              <a:t>has lost a value </a:t>
            </a:r>
            <a:r>
              <a:rPr lang="en-US" altLang="en-US" dirty="0"/>
              <a:t>in the previous iteration.</a:t>
            </a:r>
          </a:p>
          <a:p>
            <a:pPr marL="457200" indent="-457200">
              <a:buFont typeface="Symbol" pitchFamily="18" charset="2"/>
              <a:buAutoNum type="arabicPeriod"/>
            </a:pPr>
            <a:r>
              <a:rPr lang="en-US" altLang="en-US" dirty="0"/>
              <a:t>If </a:t>
            </a:r>
            <a:r>
              <a:rPr lang="en-US" altLang="en-US" i="1" dirty="0">
                <a:latin typeface="Times New Roman" pitchFamily="18" charset="0"/>
              </a:rPr>
              <a:t>X</a:t>
            </a:r>
            <a:r>
              <a:rPr lang="en-US" altLang="en-US" i="1" baseline="-25000" dirty="0">
                <a:latin typeface="Times New Roman" pitchFamily="18" charset="0"/>
              </a:rPr>
              <a:t>i </a:t>
            </a:r>
            <a:r>
              <a:rPr lang="en-US" altLang="en-US" dirty="0"/>
              <a:t>loses a value only because of arc inconsistencies with</a:t>
            </a:r>
            <a:r>
              <a:rPr lang="en-US" altLang="en-US" i="1" dirty="0">
                <a:latin typeface="Times New Roman" pitchFamily="18" charset="0"/>
              </a:rPr>
              <a:t> </a:t>
            </a:r>
            <a:r>
              <a:rPr lang="en-US" altLang="en-US" i="1" dirty="0" err="1">
                <a:latin typeface="Times New Roman" pitchFamily="18" charset="0"/>
              </a:rPr>
              <a:t>X</a:t>
            </a:r>
            <a:r>
              <a:rPr lang="en-US" altLang="en-US" i="1" baseline="-25000" dirty="0" err="1">
                <a:latin typeface="Times New Roman" pitchFamily="18" charset="0"/>
              </a:rPr>
              <a:t>j</a:t>
            </a:r>
            <a:r>
              <a:rPr lang="en-US" altLang="en-US" i="1" dirty="0"/>
              <a:t>, </a:t>
            </a:r>
            <a:r>
              <a:rPr lang="en-US" altLang="en-US" dirty="0"/>
              <a:t>we </a:t>
            </a:r>
            <a:r>
              <a:rPr lang="en-US" altLang="en-US" b="0" i="1" dirty="0">
                <a:solidFill>
                  <a:schemeClr val="accent2"/>
                </a:solidFill>
              </a:rPr>
              <a:t>don’t need to check </a:t>
            </a:r>
            <a:r>
              <a:rPr lang="en-US" altLang="en-US" i="1" dirty="0" err="1">
                <a:latin typeface="Times New Roman" pitchFamily="18" charset="0"/>
              </a:rPr>
              <a:t>X</a:t>
            </a:r>
            <a:r>
              <a:rPr lang="en-US" altLang="en-US" i="1" baseline="-25000" dirty="0" err="1">
                <a:latin typeface="Times New Roman" pitchFamily="18" charset="0"/>
              </a:rPr>
              <a:t>j</a:t>
            </a:r>
            <a:r>
              <a:rPr lang="en-US" altLang="en-US" i="1" baseline="-25000" dirty="0">
                <a:latin typeface="Times New Roman" pitchFamily="18" charset="0"/>
              </a:rPr>
              <a:t>  </a:t>
            </a:r>
            <a:r>
              <a:rPr lang="en-US" altLang="en-US" dirty="0"/>
              <a:t>on the next iteration.</a:t>
            </a:r>
            <a:r>
              <a:rPr lang="en-US" altLang="en-US" i="1" dirty="0"/>
              <a:t> </a:t>
            </a:r>
          </a:p>
          <a:p>
            <a:pPr marL="457200" indent="-457200">
              <a:buFont typeface="Symbol" pitchFamily="18" charset="2"/>
              <a:buAutoNum type="arabicPeriod"/>
            </a:pPr>
            <a:r>
              <a:rPr lang="en-US" altLang="en-US" dirty="0"/>
              <a:t>Removing a value on </a:t>
            </a:r>
            <a:r>
              <a:rPr lang="en-US" altLang="en-US" i="1" dirty="0">
                <a:latin typeface="Times New Roman" pitchFamily="18" charset="0"/>
              </a:rPr>
              <a:t>X</a:t>
            </a:r>
            <a:r>
              <a:rPr lang="en-US" altLang="en-US" i="1" baseline="-25000" dirty="0">
                <a:latin typeface="Times New Roman" pitchFamily="18" charset="0"/>
              </a:rPr>
              <a:t>i</a:t>
            </a:r>
            <a:r>
              <a:rPr lang="en-US" altLang="en-US" i="1" dirty="0">
                <a:latin typeface="Times New Roman" pitchFamily="18" charset="0"/>
              </a:rPr>
              <a:t> </a:t>
            </a:r>
            <a:r>
              <a:rPr lang="en-US" altLang="en-US" dirty="0"/>
              <a:t>can only make </a:t>
            </a:r>
            <a:r>
              <a:rPr lang="en-US" altLang="en-US" i="1" dirty="0" err="1">
                <a:latin typeface="Times New Roman" pitchFamily="18" charset="0"/>
              </a:rPr>
              <a:t>X</a:t>
            </a:r>
            <a:r>
              <a:rPr lang="en-US" altLang="en-US" i="1" baseline="-25000" dirty="0" err="1">
                <a:latin typeface="Times New Roman" pitchFamily="18" charset="0"/>
              </a:rPr>
              <a:t>j</a:t>
            </a:r>
            <a:r>
              <a:rPr lang="en-US" altLang="en-US" i="1" baseline="-25000" dirty="0">
                <a:latin typeface="Times New Roman" pitchFamily="18" charset="0"/>
              </a:rPr>
              <a:t>  </a:t>
            </a:r>
            <a:r>
              <a:rPr lang="en-US" altLang="en-US" dirty="0"/>
              <a:t>arc-inconsistent with respect to </a:t>
            </a:r>
            <a:r>
              <a:rPr lang="en-US" altLang="en-US" i="1" dirty="0">
                <a:latin typeface="Times New Roman" pitchFamily="18" charset="0"/>
              </a:rPr>
              <a:t>X</a:t>
            </a:r>
            <a:r>
              <a:rPr lang="en-US" altLang="en-US" i="1" baseline="-25000" dirty="0">
                <a:latin typeface="Times New Roman" pitchFamily="18" charset="0"/>
              </a:rPr>
              <a:t>i  </a:t>
            </a:r>
            <a:r>
              <a:rPr lang="en-US" altLang="en-US" dirty="0"/>
              <a:t>itself. Thus, we only need to check that </a:t>
            </a:r>
            <a:r>
              <a:rPr lang="en-US" altLang="en-US" b="0" i="1" dirty="0">
                <a:solidFill>
                  <a:schemeClr val="accent2"/>
                </a:solidFill>
              </a:rPr>
              <a:t>(</a:t>
            </a:r>
            <a:r>
              <a:rPr lang="en-US" altLang="en-US" b="0" i="1" dirty="0" err="1">
                <a:solidFill>
                  <a:schemeClr val="accent2"/>
                </a:solidFill>
              </a:rPr>
              <a:t>j,i</a:t>
            </a:r>
            <a:r>
              <a:rPr lang="en-US" altLang="en-US" b="0" i="1" dirty="0">
                <a:solidFill>
                  <a:schemeClr val="accent2"/>
                </a:solidFill>
              </a:rPr>
              <a:t>) </a:t>
            </a:r>
            <a:r>
              <a:rPr lang="en-US" altLang="en-US" dirty="0"/>
              <a:t>is still arc-consistent.</a:t>
            </a:r>
          </a:p>
          <a:p>
            <a:pPr marL="457200" indent="-457200">
              <a:buFont typeface="Symbol" pitchFamily="18" charset="2"/>
              <a:buAutoNum type="arabicPeriod"/>
            </a:pPr>
            <a:endParaRPr lang="en-US" altLang="en-US" dirty="0"/>
          </a:p>
          <a:p>
            <a:pPr marL="457200" indent="-457200">
              <a:buFont typeface="Symbol" pitchFamily="18" charset="2"/>
              <a:buNone/>
            </a:pPr>
            <a:r>
              <a:rPr lang="en-US" altLang="en-US" dirty="0"/>
              <a:t>These insights lead a much better algorithm...</a:t>
            </a:r>
          </a:p>
        </p:txBody>
      </p:sp>
    </p:spTree>
    <p:extLst>
      <p:ext uri="{BB962C8B-B14F-4D97-AF65-F5344CB8AC3E}">
        <p14:creationId xmlns:p14="http://schemas.microsoft.com/office/powerpoint/2010/main" val="17199707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552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FF87CAF1-09B6-4B0A-92D3-B93D6BF29F94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400" b="0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229600" cy="5029200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en-US" altLang="en-US" sz="1600" b="0" dirty="0"/>
              <a:t>function</a:t>
            </a:r>
            <a:r>
              <a:rPr lang="en-US" altLang="en-US" sz="1600" dirty="0"/>
              <a:t> AC-3(</a:t>
            </a:r>
            <a:r>
              <a:rPr lang="en-US" altLang="en-US" sz="1600" i="1" dirty="0" err="1"/>
              <a:t>csp</a:t>
            </a:r>
            <a:r>
              <a:rPr lang="en-US" altLang="en-US" sz="1600" dirty="0"/>
              <a:t>) </a:t>
            </a:r>
            <a:r>
              <a:rPr lang="en-US" altLang="en-US" sz="1600" b="0" dirty="0"/>
              <a:t>return</a:t>
            </a:r>
            <a:r>
              <a:rPr lang="en-US" altLang="en-US" sz="1600" dirty="0"/>
              <a:t> the CSP, possibly with reduced domains</a:t>
            </a:r>
          </a:p>
          <a:p>
            <a:pPr>
              <a:buFont typeface="Symbol" pitchFamily="18" charset="2"/>
              <a:buNone/>
            </a:pPr>
            <a:r>
              <a:rPr lang="en-US" altLang="en-US" sz="1600" dirty="0"/>
              <a:t>	</a:t>
            </a:r>
            <a:r>
              <a:rPr lang="en-US" altLang="en-US" sz="1600" b="0" dirty="0"/>
              <a:t>inputs</a:t>
            </a:r>
            <a:r>
              <a:rPr lang="en-US" altLang="en-US" sz="1600" dirty="0"/>
              <a:t>: </a:t>
            </a:r>
            <a:r>
              <a:rPr lang="en-US" altLang="en-US" sz="1600" i="1" dirty="0" err="1"/>
              <a:t>csp</a:t>
            </a:r>
            <a:r>
              <a:rPr lang="en-US" altLang="en-US" sz="1600" dirty="0"/>
              <a:t>, a binary </a:t>
            </a:r>
            <a:r>
              <a:rPr lang="en-US" altLang="en-US" sz="1600" dirty="0" err="1"/>
              <a:t>csp</a:t>
            </a:r>
            <a:r>
              <a:rPr lang="en-US" altLang="en-US" sz="1600" dirty="0"/>
              <a:t> with variables </a:t>
            </a:r>
            <a:r>
              <a:rPr lang="en-US" altLang="en-US" sz="1600" i="1" dirty="0"/>
              <a:t>{X</a:t>
            </a:r>
            <a:r>
              <a:rPr lang="en-US" altLang="en-US" sz="1600" i="1" baseline="-25000" dirty="0"/>
              <a:t>1</a:t>
            </a:r>
            <a:r>
              <a:rPr lang="en-US" altLang="en-US" sz="1600" i="1" dirty="0"/>
              <a:t>, X</a:t>
            </a:r>
            <a:r>
              <a:rPr lang="en-US" altLang="en-US" sz="1600" i="1" baseline="-25000" dirty="0"/>
              <a:t>2</a:t>
            </a:r>
            <a:r>
              <a:rPr lang="en-US" altLang="en-US" sz="1600" i="1" dirty="0"/>
              <a:t>, …, </a:t>
            </a:r>
            <a:r>
              <a:rPr lang="en-US" altLang="en-US" sz="1600" i="1" dirty="0" err="1"/>
              <a:t>X</a:t>
            </a:r>
            <a:r>
              <a:rPr lang="en-US" altLang="en-US" sz="1600" i="1" baseline="-25000" dirty="0" err="1"/>
              <a:t>n</a:t>
            </a:r>
            <a:r>
              <a:rPr lang="en-US" altLang="en-US" sz="1600" i="1" dirty="0"/>
              <a:t>}</a:t>
            </a:r>
            <a:r>
              <a:rPr lang="en-US" altLang="en-US" sz="1600" dirty="0"/>
              <a:t>	</a:t>
            </a:r>
          </a:p>
          <a:p>
            <a:pPr>
              <a:buFont typeface="Symbol" pitchFamily="18" charset="2"/>
              <a:buNone/>
            </a:pPr>
            <a:r>
              <a:rPr lang="en-US" altLang="en-US" sz="1600" dirty="0"/>
              <a:t>	</a:t>
            </a:r>
            <a:r>
              <a:rPr lang="en-US" altLang="en-US" sz="1600" b="0" dirty="0"/>
              <a:t>local variables: </a:t>
            </a:r>
            <a:r>
              <a:rPr lang="en-US" altLang="en-US" sz="1600" i="1" dirty="0"/>
              <a:t>queue, </a:t>
            </a:r>
            <a:r>
              <a:rPr lang="en-US" altLang="en-US" sz="1600" dirty="0"/>
              <a:t>a queue of arcs initially the arcs in</a:t>
            </a:r>
            <a:r>
              <a:rPr lang="en-US" altLang="en-US" sz="1600" i="1" dirty="0"/>
              <a:t> </a:t>
            </a:r>
            <a:r>
              <a:rPr lang="en-US" altLang="en-US" sz="1600" i="1" dirty="0" err="1"/>
              <a:t>csp</a:t>
            </a:r>
            <a:endParaRPr lang="en-US" altLang="en-US" sz="1600" dirty="0"/>
          </a:p>
          <a:p>
            <a:pPr>
              <a:buFont typeface="Symbol" pitchFamily="18" charset="2"/>
              <a:buNone/>
            </a:pPr>
            <a:r>
              <a:rPr lang="en-US" altLang="en-US" sz="1600" dirty="0"/>
              <a:t>	</a:t>
            </a:r>
            <a:r>
              <a:rPr lang="en-US" altLang="en-US" sz="1600" b="0" dirty="0"/>
              <a:t>while</a:t>
            </a:r>
            <a:r>
              <a:rPr lang="en-US" altLang="en-US" sz="1600" dirty="0"/>
              <a:t> queue is not empty </a:t>
            </a:r>
            <a:r>
              <a:rPr lang="en-US" altLang="en-US" sz="1600" b="0" dirty="0"/>
              <a:t>do</a:t>
            </a:r>
          </a:p>
          <a:p>
            <a:pPr>
              <a:buFont typeface="Symbol" pitchFamily="18" charset="2"/>
              <a:buNone/>
            </a:pPr>
            <a:r>
              <a:rPr lang="en-US" altLang="en-US" sz="1600" b="0" dirty="0"/>
              <a:t>		(</a:t>
            </a:r>
            <a:r>
              <a:rPr lang="en-US" altLang="en-US" sz="1600" i="1" dirty="0"/>
              <a:t>X</a:t>
            </a:r>
            <a:r>
              <a:rPr lang="en-US" altLang="en-US" sz="1600" i="1" baseline="-25000" dirty="0"/>
              <a:t>i</a:t>
            </a:r>
            <a:r>
              <a:rPr lang="en-US" altLang="en-US" sz="1600" i="1" dirty="0"/>
              <a:t>, </a:t>
            </a:r>
            <a:r>
              <a:rPr lang="en-US" altLang="en-US" sz="1600" i="1" dirty="0" err="1"/>
              <a:t>X</a:t>
            </a:r>
            <a:r>
              <a:rPr lang="en-US" altLang="en-US" sz="1600" i="1" baseline="-25000" dirty="0" err="1"/>
              <a:t>j</a:t>
            </a:r>
            <a:r>
              <a:rPr lang="en-US" altLang="en-US" sz="1600" b="0" dirty="0"/>
              <a:t>) </a:t>
            </a:r>
            <a:r>
              <a:rPr lang="en-US" altLang="en-US" sz="1600" dirty="0">
                <a:sym typeface="Symbol" pitchFamily="18" charset="2"/>
              </a:rPr>
              <a:t> REMOVE-FIRST(</a:t>
            </a:r>
            <a:r>
              <a:rPr lang="en-US" altLang="en-US" sz="1600" i="1" dirty="0">
                <a:sym typeface="Symbol" pitchFamily="18" charset="2"/>
              </a:rPr>
              <a:t>queue</a:t>
            </a:r>
            <a:r>
              <a:rPr lang="en-US" altLang="en-US" sz="1600" dirty="0">
                <a:sym typeface="Symbol" pitchFamily="18" charset="2"/>
              </a:rPr>
              <a:t>)</a:t>
            </a:r>
            <a:endParaRPr lang="en-US" altLang="en-US" sz="1600" dirty="0"/>
          </a:p>
          <a:p>
            <a:pPr>
              <a:buFont typeface="Symbol" pitchFamily="18" charset="2"/>
              <a:buNone/>
            </a:pPr>
            <a:r>
              <a:rPr lang="en-US" altLang="en-US" sz="1600" dirty="0"/>
              <a:t>		</a:t>
            </a:r>
            <a:r>
              <a:rPr lang="en-US" altLang="en-US" sz="1600" b="0" dirty="0"/>
              <a:t>if</a:t>
            </a:r>
            <a:r>
              <a:rPr lang="en-US" altLang="en-US" sz="1600" dirty="0"/>
              <a:t> REMOVE-INCONSISTENT-VALUES(</a:t>
            </a:r>
            <a:r>
              <a:rPr lang="en-US" altLang="en-US" sz="1600" i="1" dirty="0"/>
              <a:t>X</a:t>
            </a:r>
            <a:r>
              <a:rPr lang="en-US" altLang="en-US" sz="1600" i="1" baseline="-25000" dirty="0"/>
              <a:t>i</a:t>
            </a:r>
            <a:r>
              <a:rPr lang="en-US" altLang="en-US" sz="1600" i="1" dirty="0"/>
              <a:t>, </a:t>
            </a:r>
            <a:r>
              <a:rPr lang="en-US" altLang="en-US" sz="1600" i="1" dirty="0" err="1"/>
              <a:t>X</a:t>
            </a:r>
            <a:r>
              <a:rPr lang="en-US" altLang="en-US" sz="1600" i="1" baseline="-25000" dirty="0" err="1"/>
              <a:t>j</a:t>
            </a:r>
            <a:r>
              <a:rPr lang="en-US" altLang="en-US" sz="1600" dirty="0"/>
              <a:t>)</a:t>
            </a:r>
            <a:r>
              <a:rPr lang="en-US" altLang="en-US" sz="1600" i="1" dirty="0"/>
              <a:t>  </a:t>
            </a:r>
            <a:r>
              <a:rPr lang="en-US" altLang="en-US" sz="1600" b="0" dirty="0"/>
              <a:t>then</a:t>
            </a:r>
          </a:p>
          <a:p>
            <a:pPr>
              <a:buFont typeface="Symbol" pitchFamily="18" charset="2"/>
              <a:buNone/>
            </a:pPr>
            <a:r>
              <a:rPr lang="en-US" altLang="en-US" sz="1600" dirty="0"/>
              <a:t>			</a:t>
            </a:r>
            <a:r>
              <a:rPr lang="en-US" altLang="en-US" sz="1600" b="0" dirty="0"/>
              <a:t>for each </a:t>
            </a:r>
            <a:r>
              <a:rPr lang="en-US" altLang="en-US" sz="1600" i="1" dirty="0" err="1"/>
              <a:t>X</a:t>
            </a:r>
            <a:r>
              <a:rPr lang="en-US" altLang="en-US" sz="1600" i="1" baseline="-25000" dirty="0" err="1"/>
              <a:t>k</a:t>
            </a:r>
            <a:r>
              <a:rPr lang="en-US" altLang="en-US" sz="1600" i="1" dirty="0"/>
              <a:t> </a:t>
            </a:r>
            <a:r>
              <a:rPr lang="en-US" altLang="en-US" sz="1600" b="0" dirty="0"/>
              <a:t>in </a:t>
            </a:r>
            <a:r>
              <a:rPr lang="en-US" altLang="en-US" sz="1600" dirty="0"/>
              <a:t>NEIGHBORS[</a:t>
            </a:r>
            <a:r>
              <a:rPr lang="en-US" altLang="en-US" sz="1600" i="1" dirty="0"/>
              <a:t>X</a:t>
            </a:r>
            <a:r>
              <a:rPr lang="en-US" altLang="en-US" sz="1600" i="1" baseline="-25000" dirty="0"/>
              <a:t>i</a:t>
            </a:r>
            <a:r>
              <a:rPr lang="en-US" altLang="en-US" sz="1600" i="1" dirty="0"/>
              <a:t> </a:t>
            </a:r>
            <a:r>
              <a:rPr lang="en-US" altLang="en-US" sz="1600" dirty="0"/>
              <a:t>] – {</a:t>
            </a:r>
            <a:r>
              <a:rPr lang="en-US" altLang="en-US" sz="1600" dirty="0" err="1"/>
              <a:t>X</a:t>
            </a:r>
            <a:r>
              <a:rPr lang="en-US" altLang="en-US" sz="1600" baseline="-25000" dirty="0" err="1"/>
              <a:t>j</a:t>
            </a:r>
            <a:r>
              <a:rPr lang="en-US" altLang="en-US" sz="1600" dirty="0"/>
              <a:t>} </a:t>
            </a:r>
            <a:r>
              <a:rPr lang="en-US" altLang="en-US" sz="1600" b="0" dirty="0"/>
              <a:t>do </a:t>
            </a:r>
            <a:r>
              <a:rPr lang="en-US" altLang="en-US" sz="1600" dirty="0"/>
              <a:t>					add </a:t>
            </a:r>
            <a:r>
              <a:rPr lang="en-US" altLang="en-US" sz="1600" b="0" dirty="0"/>
              <a:t>(</a:t>
            </a:r>
            <a:r>
              <a:rPr lang="en-US" altLang="en-US" sz="1600" i="1" dirty="0" err="1"/>
              <a:t>X</a:t>
            </a:r>
            <a:r>
              <a:rPr lang="en-US" altLang="en-US" sz="1600" i="1" baseline="-25000" dirty="0" err="1"/>
              <a:t>k</a:t>
            </a:r>
            <a:r>
              <a:rPr lang="en-US" altLang="en-US" sz="1600" i="1" dirty="0"/>
              <a:t>, X</a:t>
            </a:r>
            <a:r>
              <a:rPr lang="en-US" altLang="en-US" sz="1600" i="1" baseline="-25000" dirty="0"/>
              <a:t>i</a:t>
            </a:r>
            <a:r>
              <a:rPr lang="en-US" altLang="en-US" sz="1600" b="0" dirty="0"/>
              <a:t>) </a:t>
            </a:r>
            <a:r>
              <a:rPr lang="en-US" altLang="en-US" sz="1600" dirty="0"/>
              <a:t>to queue </a:t>
            </a:r>
            <a:endParaRPr lang="en-US" altLang="en-US" sz="1600" dirty="0">
              <a:solidFill>
                <a:srgbClr val="C00000"/>
              </a:solidFill>
            </a:endParaRPr>
          </a:p>
          <a:p>
            <a:pPr>
              <a:buFont typeface="Symbol" pitchFamily="18" charset="2"/>
              <a:buNone/>
            </a:pPr>
            <a:endParaRPr lang="en-US" altLang="en-US" sz="1600" b="0" dirty="0"/>
          </a:p>
          <a:p>
            <a:pPr>
              <a:buFont typeface="Symbol" pitchFamily="18" charset="2"/>
              <a:buNone/>
            </a:pPr>
            <a:r>
              <a:rPr lang="en-US" altLang="en-US" sz="1600" b="0" dirty="0"/>
              <a:t>function</a:t>
            </a:r>
            <a:r>
              <a:rPr lang="en-US" altLang="en-US" sz="1600" dirty="0"/>
              <a:t> REMOVE-INCONSISTENT-VALUES(</a:t>
            </a:r>
            <a:r>
              <a:rPr lang="en-US" altLang="en-US" sz="1600" i="1" dirty="0"/>
              <a:t>X</a:t>
            </a:r>
            <a:r>
              <a:rPr lang="en-US" altLang="en-US" sz="1600" i="1" baseline="-25000" dirty="0"/>
              <a:t>i</a:t>
            </a:r>
            <a:r>
              <a:rPr lang="en-US" altLang="en-US" sz="1600" i="1" dirty="0"/>
              <a:t>, </a:t>
            </a:r>
            <a:r>
              <a:rPr lang="en-US" altLang="en-US" sz="1600" i="1" dirty="0" err="1"/>
              <a:t>X</a:t>
            </a:r>
            <a:r>
              <a:rPr lang="en-US" altLang="en-US" sz="1600" i="1" baseline="-25000" dirty="0" err="1"/>
              <a:t>j</a:t>
            </a:r>
            <a:r>
              <a:rPr lang="en-US" altLang="en-US" sz="1600" dirty="0"/>
              <a:t>) </a:t>
            </a:r>
            <a:r>
              <a:rPr lang="en-US" altLang="en-US" sz="1600" b="0" dirty="0"/>
              <a:t>return</a:t>
            </a:r>
            <a:r>
              <a:rPr lang="en-US" altLang="en-US" sz="1600" dirty="0"/>
              <a:t> </a:t>
            </a:r>
            <a:r>
              <a:rPr lang="en-US" altLang="en-US" sz="1600" i="1" dirty="0"/>
              <a:t>true</a:t>
            </a:r>
            <a:r>
              <a:rPr lang="en-US" altLang="en-US" sz="1600" dirty="0"/>
              <a:t> </a:t>
            </a:r>
            <a:r>
              <a:rPr lang="en-US" altLang="en-US" sz="1600" dirty="0" err="1"/>
              <a:t>iff</a:t>
            </a:r>
            <a:r>
              <a:rPr lang="en-US" altLang="en-US" sz="1600" dirty="0"/>
              <a:t> we remove a value</a:t>
            </a:r>
          </a:p>
          <a:p>
            <a:pPr>
              <a:buFont typeface="Symbol" pitchFamily="18" charset="2"/>
              <a:buNone/>
            </a:pPr>
            <a:r>
              <a:rPr lang="en-US" altLang="en-US" sz="1600" dirty="0"/>
              <a:t>	</a:t>
            </a:r>
            <a:r>
              <a:rPr lang="en-US" altLang="en-US" sz="1600" i="1" dirty="0"/>
              <a:t>removed</a:t>
            </a:r>
            <a:r>
              <a:rPr lang="en-US" altLang="en-US" sz="1600" dirty="0"/>
              <a:t> </a:t>
            </a:r>
            <a:r>
              <a:rPr lang="en-US" altLang="en-US" sz="1600" dirty="0">
                <a:sym typeface="Symbol" pitchFamily="18" charset="2"/>
              </a:rPr>
              <a:t>  </a:t>
            </a:r>
            <a:r>
              <a:rPr lang="en-US" altLang="en-US" sz="1600" i="1" dirty="0"/>
              <a:t>false</a:t>
            </a:r>
            <a:endParaRPr lang="en-US" altLang="en-US" sz="1600" dirty="0"/>
          </a:p>
          <a:p>
            <a:pPr>
              <a:buFont typeface="Symbol" pitchFamily="18" charset="2"/>
              <a:buNone/>
            </a:pPr>
            <a:r>
              <a:rPr lang="en-US" altLang="en-US" sz="1600" dirty="0"/>
              <a:t>	</a:t>
            </a:r>
            <a:r>
              <a:rPr lang="en-US" altLang="en-US" sz="1600" b="0" dirty="0"/>
              <a:t>for each</a:t>
            </a:r>
            <a:r>
              <a:rPr lang="en-US" altLang="en-US" sz="1600" dirty="0"/>
              <a:t> </a:t>
            </a:r>
            <a:r>
              <a:rPr lang="en-US" altLang="en-US" sz="1600" i="1" dirty="0"/>
              <a:t>x</a:t>
            </a:r>
            <a:r>
              <a:rPr lang="en-US" altLang="en-US" sz="1600" dirty="0"/>
              <a:t> </a:t>
            </a:r>
            <a:r>
              <a:rPr lang="en-US" altLang="en-US" sz="1600" b="0" dirty="0"/>
              <a:t>in</a:t>
            </a:r>
            <a:r>
              <a:rPr lang="en-US" altLang="en-US" sz="1600" dirty="0"/>
              <a:t> DOMAIN[</a:t>
            </a:r>
            <a:r>
              <a:rPr lang="en-US" altLang="en-US" sz="1600" i="1" dirty="0"/>
              <a:t>X</a:t>
            </a:r>
            <a:r>
              <a:rPr lang="en-US" altLang="en-US" sz="1600" i="1" baseline="-25000" dirty="0"/>
              <a:t>i</a:t>
            </a:r>
            <a:r>
              <a:rPr lang="en-US" altLang="en-US" sz="1600" dirty="0"/>
              <a:t>] </a:t>
            </a:r>
            <a:r>
              <a:rPr lang="en-US" altLang="en-US" sz="1600" b="0" dirty="0"/>
              <a:t>do</a:t>
            </a:r>
          </a:p>
          <a:p>
            <a:pPr>
              <a:buFont typeface="Symbol" pitchFamily="18" charset="2"/>
              <a:buNone/>
            </a:pPr>
            <a:r>
              <a:rPr lang="en-US" altLang="en-US" sz="1600" dirty="0"/>
              <a:t>		</a:t>
            </a:r>
            <a:r>
              <a:rPr lang="en-US" altLang="en-US" sz="1600" b="0" dirty="0"/>
              <a:t>if</a:t>
            </a:r>
            <a:r>
              <a:rPr lang="en-US" altLang="en-US" sz="1600" dirty="0"/>
              <a:t> no value </a:t>
            </a:r>
            <a:r>
              <a:rPr lang="en-US" altLang="en-US" sz="1600" i="1" dirty="0"/>
              <a:t>y </a:t>
            </a:r>
            <a:r>
              <a:rPr lang="en-US" altLang="en-US" sz="1600" dirty="0"/>
              <a:t>in</a:t>
            </a:r>
            <a:r>
              <a:rPr lang="en-US" altLang="en-US" sz="1600" i="1" dirty="0"/>
              <a:t> </a:t>
            </a:r>
            <a:r>
              <a:rPr lang="en-US" altLang="en-US" sz="1600" dirty="0"/>
              <a:t>DOMAIN[</a:t>
            </a:r>
            <a:r>
              <a:rPr lang="en-US" altLang="en-US" sz="1600" i="1" dirty="0" err="1"/>
              <a:t>X</a:t>
            </a:r>
            <a:r>
              <a:rPr lang="en-US" altLang="en-US" sz="1600" i="1" baseline="-25000" dirty="0" err="1"/>
              <a:t>j</a:t>
            </a:r>
            <a:r>
              <a:rPr lang="en-US" altLang="en-US" sz="1600" dirty="0"/>
              <a:t>]</a:t>
            </a:r>
            <a:r>
              <a:rPr lang="en-US" altLang="en-US" sz="1600" i="1" dirty="0"/>
              <a:t> </a:t>
            </a:r>
            <a:r>
              <a:rPr lang="en-US" altLang="en-US" sz="1600" dirty="0"/>
              <a:t>allows (</a:t>
            </a:r>
            <a:r>
              <a:rPr lang="en-US" altLang="en-US" sz="1600" dirty="0" err="1"/>
              <a:t>x,y</a:t>
            </a:r>
            <a:r>
              <a:rPr lang="en-US" altLang="en-US" sz="1600" dirty="0"/>
              <a:t>) to satisfy </a:t>
            </a:r>
            <a:br>
              <a:rPr lang="en-US" altLang="en-US" sz="1600" dirty="0"/>
            </a:br>
            <a:r>
              <a:rPr lang="en-US" altLang="en-US" sz="1600" dirty="0"/>
              <a:t>		the constraints between </a:t>
            </a:r>
            <a:r>
              <a:rPr lang="en-US" altLang="en-US" sz="1600" i="1" dirty="0"/>
              <a:t>X</a:t>
            </a:r>
            <a:r>
              <a:rPr lang="en-US" altLang="en-US" sz="1600" i="1" baseline="-25000" dirty="0"/>
              <a:t>i</a:t>
            </a:r>
            <a:r>
              <a:rPr lang="en-US" altLang="en-US" sz="1600" dirty="0"/>
              <a:t> and </a:t>
            </a:r>
            <a:r>
              <a:rPr lang="en-US" altLang="en-US" sz="1600" i="1" dirty="0" err="1"/>
              <a:t>X</a:t>
            </a:r>
            <a:r>
              <a:rPr lang="en-US" altLang="en-US" sz="1600" i="1" baseline="-25000" dirty="0" err="1"/>
              <a:t>j</a:t>
            </a:r>
            <a:endParaRPr lang="en-US" altLang="en-US" sz="1600" dirty="0"/>
          </a:p>
          <a:p>
            <a:pPr>
              <a:buFont typeface="Symbol" pitchFamily="18" charset="2"/>
              <a:buNone/>
            </a:pPr>
            <a:r>
              <a:rPr lang="en-US" altLang="en-US" sz="1600" dirty="0"/>
              <a:t>		</a:t>
            </a:r>
            <a:r>
              <a:rPr lang="en-US" altLang="en-US" sz="1600" b="0" dirty="0"/>
              <a:t>then delete </a:t>
            </a:r>
            <a:r>
              <a:rPr lang="en-US" altLang="en-US" sz="1600" dirty="0"/>
              <a:t>x from DOMAIN[</a:t>
            </a:r>
            <a:r>
              <a:rPr lang="en-US" altLang="en-US" sz="1600" i="1" dirty="0"/>
              <a:t>X</a:t>
            </a:r>
            <a:r>
              <a:rPr lang="en-US" altLang="en-US" sz="1600" i="1" baseline="-25000" dirty="0"/>
              <a:t>i</a:t>
            </a:r>
            <a:r>
              <a:rPr lang="en-US" altLang="en-US" sz="1600" dirty="0"/>
              <a:t>]; </a:t>
            </a:r>
            <a:r>
              <a:rPr lang="en-US" altLang="en-US" sz="1600" i="1" dirty="0"/>
              <a:t>removed</a:t>
            </a:r>
            <a:r>
              <a:rPr lang="en-US" altLang="en-US" sz="1600" dirty="0"/>
              <a:t> </a:t>
            </a:r>
            <a:r>
              <a:rPr lang="en-US" altLang="en-US" sz="1600" dirty="0">
                <a:sym typeface="Symbol" pitchFamily="18" charset="2"/>
              </a:rPr>
              <a:t>  </a:t>
            </a:r>
            <a:r>
              <a:rPr lang="en-US" altLang="en-US" sz="1600" i="1" dirty="0"/>
              <a:t>true</a:t>
            </a:r>
          </a:p>
          <a:p>
            <a:pPr>
              <a:buFont typeface="Symbol" pitchFamily="18" charset="2"/>
              <a:buNone/>
            </a:pPr>
            <a:r>
              <a:rPr lang="en-US" altLang="en-US" sz="1600" b="0" dirty="0"/>
              <a:t>	return </a:t>
            </a:r>
            <a:r>
              <a:rPr lang="en-US" altLang="en-US" sz="1600" i="1" dirty="0"/>
              <a:t>removed</a:t>
            </a:r>
          </a:p>
          <a:p>
            <a:pPr>
              <a:buFont typeface="Symbol" pitchFamily="18" charset="2"/>
              <a:buNone/>
            </a:pPr>
            <a:endParaRPr lang="en-US" altLang="en-US" sz="1400" i="1" dirty="0"/>
          </a:p>
          <a:p>
            <a:pPr>
              <a:buFont typeface="Symbol" pitchFamily="18" charset="2"/>
              <a:buNone/>
            </a:pPr>
            <a:endParaRPr lang="en-US" altLang="en-US" sz="1400" b="0" dirty="0"/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685800" y="4572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000066"/>
                </a:solidFill>
              </a:rPr>
              <a:t>AC-3</a:t>
            </a:r>
          </a:p>
        </p:txBody>
      </p:sp>
      <p:sp>
        <p:nvSpPr>
          <p:cNvPr id="55303" name="Text Box 9"/>
          <p:cNvSpPr txBox="1">
            <a:spLocks noChangeArrowheads="1"/>
          </p:cNvSpPr>
          <p:nvPr/>
        </p:nvSpPr>
        <p:spPr bwMode="auto">
          <a:xfrm>
            <a:off x="2743200" y="3200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1294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Times New Roman" pitchFamily="18" charset="0"/>
              </a:rPr>
              <a:t>CIS 421/521 - Intro to AI</a:t>
            </a:r>
            <a:endParaRPr lang="en-US" altLang="en-US" sz="1400" b="0" dirty="0">
              <a:latin typeface="Times New Roman" pitchFamily="18" charset="0"/>
            </a:endParaRPr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Times New Roman" pitchFamily="18" charset="0"/>
              </a:rPr>
              <a:t>       </a:t>
            </a:r>
            <a:fld id="{822A210F-D5C3-4903-BC47-A661E57DF468}" type="slidenum">
              <a:rPr lang="en-US" altLang="en-US" sz="1400" b="0" smtClean="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AC-3: Worst Case Complexity Analysis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All nodes can be connected to </a:t>
            </a:r>
            <a:r>
              <a:rPr lang="en-US" altLang="en-US" sz="2000" b="0" i="1" dirty="0">
                <a:solidFill>
                  <a:schemeClr val="accent2"/>
                </a:solidFill>
              </a:rPr>
              <a:t>every </a:t>
            </a:r>
            <a:r>
              <a:rPr lang="en-US" altLang="en-US" sz="2000" dirty="0"/>
              <a:t>other node, </a:t>
            </a:r>
          </a:p>
          <a:p>
            <a:pPr lvl="1"/>
            <a:r>
              <a:rPr lang="en-US" altLang="en-US" sz="1800" dirty="0"/>
              <a:t>so each of</a:t>
            </a:r>
            <a:r>
              <a:rPr lang="en-US" altLang="en-US" sz="1800" b="1" dirty="0"/>
              <a:t> </a:t>
            </a:r>
            <a:r>
              <a:rPr lang="en-US" altLang="en-US" sz="1800" b="1" i="1" dirty="0"/>
              <a:t>n</a:t>
            </a:r>
            <a:r>
              <a:rPr lang="en-US" altLang="en-US" sz="1800" dirty="0"/>
              <a:t> nodes must be compared against </a:t>
            </a:r>
            <a:r>
              <a:rPr lang="en-US" altLang="en-US" sz="1800" b="1" i="1" dirty="0"/>
              <a:t>n-1</a:t>
            </a:r>
            <a:r>
              <a:rPr lang="en-US" altLang="en-US" sz="1800" dirty="0"/>
              <a:t> other nodes, </a:t>
            </a:r>
          </a:p>
          <a:p>
            <a:pPr lvl="1"/>
            <a:r>
              <a:rPr lang="en-US" altLang="en-US" sz="1800" dirty="0"/>
              <a:t>so total # of arcs is </a:t>
            </a:r>
            <a:r>
              <a:rPr lang="en-US" altLang="en-US" sz="1800" b="1" i="1" dirty="0"/>
              <a:t>2*</a:t>
            </a:r>
            <a:r>
              <a:rPr lang="en-US" altLang="en-US" sz="1800" b="1" i="1" dirty="0">
                <a:solidFill>
                  <a:schemeClr val="accent2"/>
                </a:solidFill>
              </a:rPr>
              <a:t>n*(n-1), i.e. O(n</a:t>
            </a:r>
            <a:r>
              <a:rPr lang="en-US" altLang="en-US" sz="1800" b="1" i="1" baseline="30000" dirty="0">
                <a:solidFill>
                  <a:schemeClr val="accent2"/>
                </a:solidFill>
              </a:rPr>
              <a:t>2</a:t>
            </a:r>
            <a:r>
              <a:rPr lang="en-US" altLang="en-US" sz="1800" b="1" i="1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en-US" sz="2000" dirty="0"/>
              <a:t>If there are </a:t>
            </a:r>
            <a:r>
              <a:rPr lang="en-US" altLang="en-US" sz="2000" i="1" dirty="0"/>
              <a:t>d </a:t>
            </a:r>
            <a:r>
              <a:rPr lang="en-US" altLang="en-US" sz="2000" dirty="0"/>
              <a:t>values, checking arc (</a:t>
            </a:r>
            <a:r>
              <a:rPr lang="en-US" altLang="en-US" sz="2000" dirty="0" err="1"/>
              <a:t>i,j</a:t>
            </a:r>
            <a:r>
              <a:rPr lang="en-US" altLang="en-US" sz="2000" dirty="0"/>
              <a:t>) takes </a:t>
            </a:r>
            <a:r>
              <a:rPr lang="en-US" altLang="en-US" sz="2000" i="1" dirty="0">
                <a:solidFill>
                  <a:schemeClr val="accent2"/>
                </a:solidFill>
              </a:rPr>
              <a:t>O(d</a:t>
            </a:r>
            <a:r>
              <a:rPr lang="en-US" altLang="en-US" sz="2000" i="1" baseline="30000" dirty="0">
                <a:solidFill>
                  <a:schemeClr val="accent2"/>
                </a:solidFill>
              </a:rPr>
              <a:t>2</a:t>
            </a:r>
            <a:r>
              <a:rPr lang="en-US" altLang="en-US" sz="2000" i="1" dirty="0">
                <a:solidFill>
                  <a:schemeClr val="accent2"/>
                </a:solidFill>
              </a:rPr>
              <a:t>)</a:t>
            </a:r>
            <a:r>
              <a:rPr lang="en-US" altLang="en-US" sz="2000" i="1" dirty="0"/>
              <a:t> </a:t>
            </a:r>
            <a:r>
              <a:rPr lang="en-US" altLang="en-US" sz="2000" dirty="0"/>
              <a:t>time</a:t>
            </a:r>
          </a:p>
          <a:p>
            <a:r>
              <a:rPr lang="en-US" altLang="en-US" sz="2000" dirty="0"/>
              <a:t>Each arc (</a:t>
            </a:r>
            <a:r>
              <a:rPr lang="en-US" altLang="en-US" sz="2000" dirty="0" err="1"/>
              <a:t>i,j</a:t>
            </a:r>
            <a:r>
              <a:rPr lang="en-US" altLang="en-US" sz="2000" dirty="0"/>
              <a:t>) can only be inserted into the queue </a:t>
            </a:r>
            <a:r>
              <a:rPr lang="en-US" altLang="en-US" sz="2000" i="1" dirty="0">
                <a:solidFill>
                  <a:schemeClr val="accent2"/>
                </a:solidFill>
              </a:rPr>
              <a:t>d</a:t>
            </a:r>
            <a:r>
              <a:rPr lang="en-US" altLang="en-US" sz="2000" dirty="0"/>
              <a:t> times</a:t>
            </a:r>
          </a:p>
          <a:p>
            <a:r>
              <a:rPr lang="en-US" altLang="en-US" sz="2000" dirty="0"/>
              <a:t>Worst case complexity: </a:t>
            </a:r>
            <a:r>
              <a:rPr lang="en-US" altLang="en-US" sz="2000" i="1" dirty="0">
                <a:solidFill>
                  <a:schemeClr val="accent2"/>
                </a:solidFill>
              </a:rPr>
              <a:t>O(n</a:t>
            </a:r>
            <a:r>
              <a:rPr lang="en-US" altLang="en-US" sz="2000" i="1" baseline="30000" dirty="0">
                <a:solidFill>
                  <a:schemeClr val="accent2"/>
                </a:solidFill>
              </a:rPr>
              <a:t>2</a:t>
            </a:r>
            <a:r>
              <a:rPr lang="en-US" altLang="en-US" sz="2000" i="1" dirty="0">
                <a:solidFill>
                  <a:schemeClr val="accent2"/>
                </a:solidFill>
              </a:rPr>
              <a:t>d</a:t>
            </a:r>
            <a:r>
              <a:rPr lang="en-US" altLang="en-US" sz="2000" i="1" baseline="30000" dirty="0">
                <a:solidFill>
                  <a:schemeClr val="accent2"/>
                </a:solidFill>
              </a:rPr>
              <a:t>3</a:t>
            </a:r>
            <a:r>
              <a:rPr lang="en-US" altLang="en-US" sz="2000" i="1" dirty="0">
                <a:solidFill>
                  <a:schemeClr val="accent2"/>
                </a:solidFill>
              </a:rPr>
              <a:t>)</a:t>
            </a:r>
          </a:p>
          <a:p>
            <a:endParaRPr lang="en-US" altLang="en-US" sz="2000" i="1" dirty="0">
              <a:solidFill>
                <a:schemeClr val="accent2"/>
              </a:solidFill>
            </a:endParaRPr>
          </a:p>
          <a:p>
            <a:pPr>
              <a:buFont typeface="Symbol" pitchFamily="18" charset="2"/>
              <a:buNone/>
            </a:pPr>
            <a:r>
              <a:rPr lang="en-US" altLang="en-US" sz="2000" dirty="0"/>
              <a:t>(For </a:t>
            </a:r>
            <a:r>
              <a:rPr lang="en-US" altLang="en-US" sz="2000" b="0" i="1" dirty="0">
                <a:solidFill>
                  <a:schemeClr val="accent2"/>
                </a:solidFill>
              </a:rPr>
              <a:t>planar </a:t>
            </a:r>
            <a:r>
              <a:rPr lang="en-US" altLang="en-US" sz="2000" dirty="0"/>
              <a:t>constraint graphs, the number of arcs can only be </a:t>
            </a:r>
            <a:r>
              <a:rPr lang="en-US" altLang="en-US" sz="2000" b="0" i="1" dirty="0">
                <a:solidFill>
                  <a:schemeClr val="accent2"/>
                </a:solidFill>
              </a:rPr>
              <a:t>linear in N and </a:t>
            </a:r>
            <a:r>
              <a:rPr lang="en-US" altLang="en-US" sz="2000" dirty="0"/>
              <a:t>the time complexity is only </a:t>
            </a:r>
            <a:r>
              <a:rPr lang="en-US" altLang="en-US" sz="2000" b="0" i="1" dirty="0">
                <a:solidFill>
                  <a:schemeClr val="accent2"/>
                </a:solidFill>
              </a:rPr>
              <a:t>O(nd</a:t>
            </a:r>
            <a:r>
              <a:rPr lang="en-US" altLang="en-US" sz="2000" b="0" i="1" baseline="30000" dirty="0">
                <a:solidFill>
                  <a:schemeClr val="accent2"/>
                </a:solidFill>
              </a:rPr>
              <a:t>3</a:t>
            </a:r>
            <a:r>
              <a:rPr lang="en-US" altLang="en-US" sz="2000" b="0" i="1" dirty="0">
                <a:solidFill>
                  <a:schemeClr val="accent2"/>
                </a:solid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30522983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17F06BB6-FE0F-4074-B2F7-B6CBFDCF0FDE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 b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Applications</a:t>
            </a:r>
            <a:endParaRPr lang="en-US" altLang="en-US" dirty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Map coloring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Scheduling problems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Job shop scheduling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Scheduling the Hubble Space Telescope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Floor planning for VLSI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Sudoku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…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4956091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CIS 421/521 - Intro to AI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solidFill>
                  <a:srgbClr val="000000"/>
                </a:solidFill>
              </a:rPr>
              <a:t>       </a:t>
            </a:r>
            <a:fld id="{67BAF2FA-C9DA-4650-97D2-D58A28BA9506}" type="slidenum">
              <a:rPr lang="en-US" altLang="en-US" sz="1400" b="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400" b="0">
              <a:solidFill>
                <a:srgbClr val="000000"/>
              </a:solidFill>
            </a:endParaRP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search for CSPs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Hill-climbing, simulated annealing typically work with "complete" states, i.e., all variables assigned</a:t>
            </a:r>
          </a:p>
          <a:p>
            <a:pPr>
              <a:lnSpc>
                <a:spcPct val="80000"/>
              </a:lnSpc>
            </a:pPr>
            <a:endParaRPr lang="en-US" altLang="en-US"/>
          </a:p>
          <a:p>
            <a:pPr>
              <a:lnSpc>
                <a:spcPct val="80000"/>
              </a:lnSpc>
            </a:pPr>
            <a:r>
              <a:rPr lang="en-US" altLang="en-US"/>
              <a:t>To apply to CSPs: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allow states with unsatisfied constraints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operators </a:t>
            </a:r>
            <a:r>
              <a:rPr lang="en-US" altLang="en-US">
                <a:solidFill>
                  <a:srgbClr val="FF0000"/>
                </a:solidFill>
              </a:rPr>
              <a:t>reassign</a:t>
            </a:r>
            <a:r>
              <a:rPr lang="en-US" altLang="en-US"/>
              <a:t> variable values</a:t>
            </a:r>
          </a:p>
          <a:p>
            <a:pPr>
              <a:lnSpc>
                <a:spcPct val="80000"/>
              </a:lnSpc>
            </a:pPr>
            <a:endParaRPr lang="en-US" altLang="en-US"/>
          </a:p>
          <a:p>
            <a:pPr>
              <a:lnSpc>
                <a:spcPct val="80000"/>
              </a:lnSpc>
            </a:pPr>
            <a:r>
              <a:rPr lang="en-US" altLang="en-US"/>
              <a:t>Variable selection: randomly select any conflicted variable</a:t>
            </a:r>
          </a:p>
          <a:p>
            <a:pPr>
              <a:lnSpc>
                <a:spcPct val="80000"/>
              </a:lnSpc>
            </a:pPr>
            <a:endParaRPr lang="en-US" altLang="en-US"/>
          </a:p>
          <a:p>
            <a:pPr>
              <a:lnSpc>
                <a:spcPct val="80000"/>
              </a:lnSpc>
            </a:pPr>
            <a:r>
              <a:rPr lang="en-US" altLang="en-US"/>
              <a:t>Value selection by </a:t>
            </a:r>
            <a:r>
              <a:rPr lang="en-US" altLang="en-US">
                <a:solidFill>
                  <a:srgbClr val="FF0000"/>
                </a:solidFill>
              </a:rPr>
              <a:t>min-conflicts </a:t>
            </a:r>
            <a:r>
              <a:rPr lang="en-US" altLang="en-US"/>
              <a:t>heuristic: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choose value that violates the fewest constraints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i.e., hill-climb with </a:t>
            </a:r>
            <a:r>
              <a:rPr lang="en-US" altLang="en-US" i="1"/>
              <a:t>h(n) </a:t>
            </a:r>
            <a:r>
              <a:rPr lang="en-US" altLang="en-US"/>
              <a:t>= total number of violated constraints</a:t>
            </a:r>
          </a:p>
        </p:txBody>
      </p:sp>
    </p:spTree>
    <p:extLst>
      <p:ext uri="{BB962C8B-B14F-4D97-AF65-F5344CB8AC3E}">
        <p14:creationId xmlns:p14="http://schemas.microsoft.com/office/powerpoint/2010/main" val="479391331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2C53C513-CBDD-429B-ACC4-6DE7D393B170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400" b="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n-queens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>
                <a:solidFill>
                  <a:schemeClr val="accent2"/>
                </a:solidFill>
              </a:rPr>
              <a:t>States</a:t>
            </a:r>
            <a:r>
              <a:rPr lang="en-US" altLang="en-US" dirty="0"/>
              <a:t>: 4 queens in 4 columns (4</a:t>
            </a:r>
            <a:r>
              <a:rPr lang="en-US" altLang="en-US" baseline="30000" dirty="0"/>
              <a:t>4</a:t>
            </a:r>
            <a:r>
              <a:rPr lang="en-US" altLang="en-US" dirty="0"/>
              <a:t> = 256 states)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chemeClr val="accent2"/>
                </a:solidFill>
              </a:rPr>
              <a:t>Actions</a:t>
            </a:r>
            <a:r>
              <a:rPr lang="en-US" altLang="en-US" dirty="0"/>
              <a:t>: move queen in column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chemeClr val="accent2"/>
                </a:solidFill>
              </a:rPr>
              <a:t>Goal test</a:t>
            </a:r>
            <a:r>
              <a:rPr lang="en-US" altLang="en-US" dirty="0"/>
              <a:t>: no attacks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chemeClr val="accent2"/>
                </a:solidFill>
              </a:rPr>
              <a:t>Evaluation</a:t>
            </a:r>
            <a:r>
              <a:rPr lang="en-US" altLang="en-US" dirty="0"/>
              <a:t>: </a:t>
            </a:r>
            <a:r>
              <a:rPr lang="en-US" altLang="en-US" i="1" dirty="0"/>
              <a:t>h(n) </a:t>
            </a:r>
            <a:r>
              <a:rPr lang="en-US" altLang="en-US" dirty="0"/>
              <a:t>= number of attacks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Given random initial state, local min-conflicts can solve </a:t>
            </a:r>
            <a:r>
              <a:rPr lang="en-US" altLang="en-US" i="1" dirty="0"/>
              <a:t>n</a:t>
            </a:r>
            <a:r>
              <a:rPr lang="en-US" altLang="en-US" dirty="0"/>
              <a:t>-queens in almost constant time for arbitrary </a:t>
            </a:r>
            <a:r>
              <a:rPr lang="en-US" altLang="en-US" i="1" dirty="0"/>
              <a:t>n</a:t>
            </a:r>
            <a:r>
              <a:rPr lang="en-US" altLang="en-US" dirty="0"/>
              <a:t> with high probability (e.g., </a:t>
            </a:r>
            <a:r>
              <a:rPr lang="en-US" altLang="en-US" i="1" dirty="0"/>
              <a:t>n</a:t>
            </a:r>
            <a:r>
              <a:rPr lang="en-US" altLang="en-US" dirty="0"/>
              <a:t> = 10,000,000)</a:t>
            </a:r>
          </a:p>
        </p:txBody>
      </p:sp>
      <p:pic>
        <p:nvPicPr>
          <p:cNvPr id="60422" name="Picture 4" descr="4queens-itera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43200"/>
            <a:ext cx="5791200" cy="176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5680102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457200"/>
          </a:xfrm>
        </p:spPr>
        <p:txBody>
          <a:bodyPr/>
          <a:lstStyle/>
          <a:p>
            <a:r>
              <a:rPr lang="en-US" altLang="en-US" dirty="0"/>
              <a:t>Beyond binary constraints:</a:t>
            </a:r>
            <a:br>
              <a:rPr lang="en-US" altLang="en-US" dirty="0"/>
            </a:br>
            <a:r>
              <a:rPr lang="en-US" altLang="en-US" dirty="0"/>
              <a:t>Path consistency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334000"/>
          </a:xfrm>
        </p:spPr>
        <p:txBody>
          <a:bodyPr/>
          <a:lstStyle/>
          <a:p>
            <a:pPr lvl="1"/>
            <a:r>
              <a:rPr lang="en-US" altLang="en-US" dirty="0"/>
              <a:t>Generalizes arc-consistency from individual binary constraints to multiple constraints</a:t>
            </a:r>
          </a:p>
          <a:p>
            <a:pPr lvl="1"/>
            <a:r>
              <a:rPr lang="en-US" altLang="en-US" dirty="0"/>
              <a:t>A pair of variables 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i="1" dirty="0"/>
              <a:t>, </a:t>
            </a:r>
            <a:r>
              <a:rPr lang="en-US" altLang="en-US" b="1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b="1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 i="1" dirty="0"/>
              <a:t> </a:t>
            </a:r>
            <a:r>
              <a:rPr lang="en-US" altLang="en-US" dirty="0"/>
              <a:t>is path-consistent w.r.t. </a:t>
            </a:r>
            <a:r>
              <a:rPr lang="en-US" altLang="en-US" b="1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b="1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i="1" dirty="0"/>
              <a:t> </a:t>
            </a:r>
            <a:r>
              <a:rPr lang="en-US" altLang="en-US" dirty="0"/>
              <a:t>if for every assignment 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=a</a:t>
            </a:r>
            <a:r>
              <a:rPr lang="en-US" altLang="en-US" i="1" dirty="0"/>
              <a:t>, </a:t>
            </a:r>
            <a:r>
              <a:rPr lang="en-US" altLang="en-US" b="1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b="1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=b</a:t>
            </a:r>
            <a:r>
              <a:rPr lang="en-US" altLang="en-US" i="1" dirty="0"/>
              <a:t> </a:t>
            </a:r>
            <a:r>
              <a:rPr lang="en-US" altLang="en-US" dirty="0"/>
              <a:t>consistent with the constraints on 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b="1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b="1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/>
              <a:t>there is an assignment to </a:t>
            </a:r>
            <a:r>
              <a:rPr lang="en-US" altLang="en-US" b="1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b="1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i="1" dirty="0"/>
              <a:t> </a:t>
            </a:r>
            <a:r>
              <a:rPr lang="en-US" altLang="en-US" dirty="0"/>
              <a:t> that satisfied the constraints on 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b="1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b="1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/>
              <a:t>and </a:t>
            </a:r>
            <a:r>
              <a:rPr lang="en-US" altLang="en-US" b="1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b="1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b="1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b="1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en-US" dirty="0"/>
              <a:t>Global constraints</a:t>
            </a:r>
          </a:p>
          <a:p>
            <a:pPr lvl="1"/>
            <a:r>
              <a:rPr lang="en-US" altLang="en-US" dirty="0"/>
              <a:t>Can apply to any number of variables</a:t>
            </a:r>
          </a:p>
          <a:p>
            <a:pPr lvl="1"/>
            <a:r>
              <a:rPr lang="en-US" altLang="en-US" dirty="0"/>
              <a:t>E.g., in </a:t>
            </a:r>
            <a:r>
              <a:rPr lang="en-US" altLang="en-US" dirty="0" err="1"/>
              <a:t>Sudoko</a:t>
            </a:r>
            <a:r>
              <a:rPr lang="en-US" altLang="en-US" dirty="0"/>
              <a:t>, all numbers in a row must be different</a:t>
            </a:r>
          </a:p>
          <a:p>
            <a:pPr lvl="1"/>
            <a:r>
              <a:rPr lang="en-US" altLang="en-US" dirty="0"/>
              <a:t>E.g., in </a:t>
            </a:r>
            <a:r>
              <a:rPr lang="en-US" altLang="en-US" dirty="0" err="1"/>
              <a:t>cryptarithmetic</a:t>
            </a:r>
            <a:r>
              <a:rPr lang="en-US" altLang="en-US" dirty="0"/>
              <a:t>, each letter must be a different digit</a:t>
            </a:r>
          </a:p>
          <a:p>
            <a:pPr lvl="1"/>
            <a:r>
              <a:rPr lang="en-US" altLang="en-US" dirty="0"/>
              <a:t>Example algorithm:</a:t>
            </a:r>
          </a:p>
          <a:p>
            <a:pPr lvl="2"/>
            <a:r>
              <a:rPr lang="en-US" altLang="en-US" dirty="0"/>
              <a:t>If any variable has a single possible value, delete that variable from the domains of all other constrained variables</a:t>
            </a:r>
          </a:p>
          <a:p>
            <a:pPr lvl="2"/>
            <a:r>
              <a:rPr lang="en-US" altLang="en-US" dirty="0"/>
              <a:t>If no values are left for any variable, you found a contradiction</a:t>
            </a:r>
          </a:p>
        </p:txBody>
      </p:sp>
      <p:sp>
        <p:nvSpPr>
          <p:cNvPr id="9830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A82271EC-FECA-47CA-8432-1901C8302ED8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834170656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 CSPs can be solved quickly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dirty="0">
                <a:ea typeface="ＭＳ Ｐゴシック" charset="-128"/>
              </a:rPr>
              <a:t>Completely independent </a:t>
            </a:r>
            <a:r>
              <a:rPr lang="en-US" dirty="0" err="1">
                <a:ea typeface="ＭＳ Ｐゴシック" charset="-128"/>
              </a:rPr>
              <a:t>subproblems</a:t>
            </a:r>
            <a:r>
              <a:rPr lang="en-US" dirty="0">
                <a:ea typeface="ＭＳ Ｐゴシック" charset="-128"/>
              </a:rPr>
              <a:t> </a:t>
            </a:r>
          </a:p>
          <a:p>
            <a:pPr marL="857250" lvl="1" indent="-457200">
              <a:defRPr/>
            </a:pPr>
            <a:r>
              <a:rPr lang="en-US" dirty="0">
                <a:ea typeface="ＭＳ Ｐゴシック" charset="-128"/>
              </a:rPr>
              <a:t>e.g. Australia &amp; Tasmania</a:t>
            </a:r>
          </a:p>
          <a:p>
            <a:pPr lvl="1">
              <a:defRPr/>
            </a:pPr>
            <a:r>
              <a:rPr lang="en-US" dirty="0">
                <a:ea typeface="ＭＳ Ｐゴシック" charset="-128"/>
              </a:rPr>
              <a:t>Easiest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>
                <a:ea typeface="ＭＳ Ｐゴシック" charset="-128"/>
              </a:rPr>
              <a:t>Constraint graph is a tree</a:t>
            </a:r>
          </a:p>
          <a:p>
            <a:pPr lvl="1">
              <a:defRPr/>
            </a:pPr>
            <a:r>
              <a:rPr lang="en-US" dirty="0">
                <a:ea typeface="ＭＳ Ｐゴシック" charset="-128"/>
              </a:rPr>
              <a:t>Any two variables are connected by only a single path</a:t>
            </a:r>
          </a:p>
          <a:p>
            <a:pPr lvl="1">
              <a:defRPr/>
            </a:pPr>
            <a:r>
              <a:rPr lang="en-US" dirty="0">
                <a:ea typeface="ＭＳ Ｐゴシック" charset="-128"/>
              </a:rPr>
              <a:t>Permits solution in time linear in number of variables</a:t>
            </a:r>
          </a:p>
          <a:p>
            <a:pPr lvl="1">
              <a:defRPr/>
            </a:pPr>
            <a:r>
              <a:rPr lang="en-US" dirty="0">
                <a:ea typeface="ＭＳ Ｐゴシック" charset="-128"/>
              </a:rPr>
              <a:t>Do a topological sort and just march down the list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ＭＳ Ｐゴシック" charset="-128"/>
              </a:rPr>
              <a:t>  A              E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ＭＳ Ｐゴシック" charset="-128"/>
              </a:rPr>
              <a:t>     \           /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ＭＳ Ｐゴシック" charset="-128"/>
              </a:rPr>
              <a:t>		B –  D             A </a:t>
            </a:r>
            <a:r>
              <a:rPr lang="en-US" dirty="0">
                <a:latin typeface="Wingdings" charset="2"/>
                <a:ea typeface="ＭＳ Ｐゴシック" charset="-128"/>
              </a:rPr>
              <a:t></a:t>
            </a:r>
            <a:r>
              <a:rPr lang="en-US" dirty="0">
                <a:ea typeface="ＭＳ Ｐゴシック" charset="-128"/>
              </a:rPr>
              <a:t> B </a:t>
            </a:r>
            <a:r>
              <a:rPr lang="en-US" dirty="0">
                <a:latin typeface="Wingdings" charset="2"/>
                <a:ea typeface="ＭＳ Ｐゴシック" charset="-128"/>
              </a:rPr>
              <a:t></a:t>
            </a:r>
            <a:r>
              <a:rPr lang="en-US" dirty="0">
                <a:ea typeface="ＭＳ Ｐゴシック" charset="-128"/>
              </a:rPr>
              <a:t>  C </a:t>
            </a:r>
            <a:r>
              <a:rPr lang="en-US" dirty="0">
                <a:latin typeface="Wingdings" charset="2"/>
                <a:ea typeface="ＭＳ Ｐゴシック" charset="-128"/>
              </a:rPr>
              <a:t></a:t>
            </a:r>
            <a:r>
              <a:rPr lang="en-US" dirty="0">
                <a:ea typeface="ＭＳ Ｐゴシック" charset="-128"/>
              </a:rPr>
              <a:t> D </a:t>
            </a:r>
            <a:r>
              <a:rPr lang="en-US" dirty="0">
                <a:latin typeface="Wingdings" charset="2"/>
                <a:ea typeface="ＭＳ Ｐゴシック" charset="-128"/>
              </a:rPr>
              <a:t></a:t>
            </a:r>
            <a:r>
              <a:rPr lang="en-US" dirty="0">
                <a:ea typeface="ＭＳ Ｐゴシック" charset="-128"/>
              </a:rPr>
              <a:t>E </a:t>
            </a:r>
            <a:r>
              <a:rPr lang="en-US" dirty="0">
                <a:latin typeface="Wingdings" charset="2"/>
                <a:ea typeface="ＭＳ Ｐゴシック" charset="-128"/>
              </a:rPr>
              <a:t></a:t>
            </a:r>
            <a:r>
              <a:rPr lang="en-US" dirty="0">
                <a:ea typeface="ＭＳ Ｐゴシック" charset="-128"/>
              </a:rPr>
              <a:t> F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ＭＳ Ｐゴシック" charset="-128"/>
              </a:rPr>
              <a:t>    /            \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ＭＳ Ｐゴシック" charset="-128"/>
              </a:rPr>
              <a:t>  C             F</a:t>
            </a:r>
          </a:p>
        </p:txBody>
      </p:sp>
      <p:sp>
        <p:nvSpPr>
          <p:cNvPr id="10547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4772C69A-B61A-4C99-8A68-AF554AA798DE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 sz="1400" b="0"/>
          </a:p>
        </p:txBody>
      </p:sp>
      <p:sp>
        <p:nvSpPr>
          <p:cNvPr id="61446" name="Curved Down Arrow 17"/>
          <p:cNvSpPr>
            <a:spLocks noChangeArrowheads="1"/>
          </p:cNvSpPr>
          <p:nvPr/>
        </p:nvSpPr>
        <p:spPr bwMode="auto">
          <a:xfrm>
            <a:off x="3962400" y="4343400"/>
            <a:ext cx="1219200" cy="381000"/>
          </a:xfrm>
          <a:prstGeom prst="curvedDownArrow">
            <a:avLst>
              <a:gd name="adj1" fmla="val 24993"/>
              <a:gd name="adj2" fmla="val 50000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sp>
        <p:nvSpPr>
          <p:cNvPr id="61447" name="Curved Down Arrow 22"/>
          <p:cNvSpPr>
            <a:spLocks noChangeArrowheads="1"/>
          </p:cNvSpPr>
          <p:nvPr/>
        </p:nvSpPr>
        <p:spPr bwMode="auto">
          <a:xfrm>
            <a:off x="5181600" y="4359275"/>
            <a:ext cx="1219200" cy="381000"/>
          </a:xfrm>
          <a:prstGeom prst="curvedDownArrow">
            <a:avLst>
              <a:gd name="adj1" fmla="val 24993"/>
              <a:gd name="adj2" fmla="val 50000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673567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457200"/>
          </a:xfrm>
        </p:spPr>
        <p:txBody>
          <a:bodyPr/>
          <a:lstStyle/>
          <a:p>
            <a:r>
              <a:rPr lang="en-US" altLang="en-US" sz="2800"/>
              <a:t>Simplifying hard CSPs: Cycle Cutsets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001000" cy="4572000"/>
          </a:xfrm>
        </p:spPr>
        <p:txBody>
          <a:bodyPr/>
          <a:lstStyle/>
          <a:p>
            <a:r>
              <a:rPr lang="en-US" altLang="en-US" dirty="0"/>
              <a:t>Constraint graph can be decomposed into a tree</a:t>
            </a:r>
          </a:p>
          <a:p>
            <a:pPr lvl="1"/>
            <a:r>
              <a:rPr lang="en-US" altLang="en-US" dirty="0"/>
              <a:t>Collapse or remove nodes</a:t>
            </a:r>
          </a:p>
          <a:p>
            <a:pPr lvl="1"/>
            <a:r>
              <a:rPr lang="en-US" altLang="en-US" i="1" dirty="0">
                <a:solidFill>
                  <a:srgbClr val="0070C0"/>
                </a:solidFill>
              </a:rPr>
              <a:t>Cycle </a:t>
            </a:r>
            <a:r>
              <a:rPr lang="en-US" altLang="en-US" i="1" dirty="0" err="1">
                <a:solidFill>
                  <a:srgbClr val="0070C0"/>
                </a:solidFill>
              </a:rPr>
              <a:t>cutset</a:t>
            </a:r>
            <a:r>
              <a:rPr lang="en-US" altLang="en-US" i="1" dirty="0">
                <a:solidFill>
                  <a:srgbClr val="0070C0"/>
                </a:solidFill>
              </a:rPr>
              <a:t> 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altLang="en-US" dirty="0"/>
              <a:t>of a graph 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en-US" dirty="0"/>
              <a:t>: any subset of vertices of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 G </a:t>
            </a:r>
            <a:r>
              <a:rPr lang="en-US" altLang="en-US" dirty="0"/>
              <a:t>that, if removed, leaves 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en-US" dirty="0"/>
              <a:t> a tree</a:t>
            </a:r>
          </a:p>
          <a:p>
            <a:r>
              <a:rPr lang="en-US" altLang="en-US" dirty="0"/>
              <a:t>Cycle </a:t>
            </a:r>
            <a:r>
              <a:rPr lang="en-US" altLang="en-US" dirty="0" err="1"/>
              <a:t>cutset</a:t>
            </a:r>
            <a:r>
              <a:rPr lang="en-US" altLang="en-US" dirty="0"/>
              <a:t> algorithm</a:t>
            </a:r>
          </a:p>
          <a:p>
            <a:pPr lvl="1"/>
            <a:r>
              <a:rPr lang="en-US" altLang="en-US" dirty="0"/>
              <a:t>Choose some </a:t>
            </a:r>
            <a:r>
              <a:rPr lang="en-US" altLang="en-US" dirty="0" err="1"/>
              <a:t>cutset</a:t>
            </a:r>
            <a:r>
              <a:rPr lang="en-US" altLang="en-US" dirty="0"/>
              <a:t> 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For each possible assignment to the variables in 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en-US" dirty="0"/>
              <a:t> that satisfies all constraints on 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lvl="2"/>
            <a:r>
              <a:rPr lang="en-US" altLang="en-US" dirty="0"/>
              <a:t>Remove any values for the domains of the remaining variables that are not consistent with 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lvl="2"/>
            <a:r>
              <a:rPr lang="en-US" altLang="en-US" dirty="0"/>
              <a:t>If the remaining CSP has a solution, then you have are done</a:t>
            </a:r>
          </a:p>
          <a:p>
            <a:pPr lvl="1"/>
            <a:r>
              <a:rPr lang="en-US" altLang="en-US" dirty="0"/>
              <a:t>For graph size 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/>
              <a:t>, domain size 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d</a:t>
            </a:r>
          </a:p>
          <a:p>
            <a:pPr lvl="2"/>
            <a:r>
              <a:rPr lang="en-US" altLang="en-US" dirty="0"/>
              <a:t>Time complexity for cycle </a:t>
            </a:r>
            <a:r>
              <a:rPr lang="en-US" altLang="en-US" dirty="0" err="1"/>
              <a:t>cutset</a:t>
            </a:r>
            <a:r>
              <a:rPr lang="en-US" altLang="en-US" dirty="0"/>
              <a:t> of size 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c: </a:t>
            </a:r>
            <a:br>
              <a:rPr lang="en-US" altLang="en-US" b="1" i="1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O(d</a:t>
            </a:r>
            <a:r>
              <a:rPr lang="en-US" altLang="en-US" b="1" i="1" baseline="30000" dirty="0">
                <a:latin typeface="Times New Roman" pitchFamily="18" charset="0"/>
                <a:cs typeface="Times New Roman" pitchFamily="18" charset="0"/>
              </a:rPr>
              <a:t>c *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altLang="en-US" b="1" i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(n-c)) =  O(d</a:t>
            </a:r>
            <a:r>
              <a:rPr lang="en-US" altLang="en-US" b="1" i="1" baseline="30000" dirty="0">
                <a:latin typeface="Times New Roman" pitchFamily="18" charset="0"/>
                <a:cs typeface="Times New Roman" pitchFamily="18" charset="0"/>
              </a:rPr>
              <a:t>c+2 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(n-c))</a:t>
            </a:r>
          </a:p>
        </p:txBody>
      </p:sp>
      <p:sp>
        <p:nvSpPr>
          <p:cNvPr id="10650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C67C2721-C786-4FA8-ACD7-65981C9E5447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2246021271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Chronological backtracking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DFS does Chronological backtracking</a:t>
            </a:r>
          </a:p>
          <a:p>
            <a:pPr lvl="1"/>
            <a:r>
              <a:rPr lang="en-US" altLang="en-US" dirty="0"/>
              <a:t>If a branch of a search fails, backtrack to the most recent variable assignment and try something different</a:t>
            </a:r>
          </a:p>
          <a:p>
            <a:pPr lvl="1"/>
            <a:r>
              <a:rPr lang="en-US" altLang="en-US" dirty="0"/>
              <a:t>But this variable may not be related to the failure</a:t>
            </a:r>
          </a:p>
          <a:p>
            <a:r>
              <a:rPr lang="en-US" altLang="en-US" dirty="0"/>
              <a:t>Example: Map coloring of Australia</a:t>
            </a:r>
          </a:p>
          <a:p>
            <a:pPr lvl="1"/>
            <a:r>
              <a:rPr lang="en-US" altLang="en-US" dirty="0"/>
              <a:t>Variable order</a:t>
            </a:r>
          </a:p>
          <a:p>
            <a:pPr lvl="2"/>
            <a:r>
              <a:rPr lang="en-US" altLang="en-US" dirty="0"/>
              <a:t>Q, NSW, V, T, SA, WA, NT.</a:t>
            </a:r>
          </a:p>
          <a:p>
            <a:pPr lvl="1"/>
            <a:r>
              <a:rPr lang="en-US" altLang="en-US" dirty="0"/>
              <a:t>Current assignment:</a:t>
            </a:r>
          </a:p>
          <a:p>
            <a:pPr lvl="2"/>
            <a:r>
              <a:rPr lang="en-US" altLang="en-US" dirty="0"/>
              <a:t>Q=red, NWS=green, V=blue, T= red</a:t>
            </a:r>
          </a:p>
          <a:p>
            <a:pPr lvl="1"/>
            <a:r>
              <a:rPr lang="en-US" altLang="en-US" dirty="0"/>
              <a:t>SA cannot be assigned anything</a:t>
            </a:r>
          </a:p>
          <a:p>
            <a:pPr lvl="1"/>
            <a:r>
              <a:rPr lang="en-US" altLang="en-US" dirty="0"/>
              <a:t>But reassigning T does not help!</a:t>
            </a:r>
          </a:p>
        </p:txBody>
      </p:sp>
      <p:sp>
        <p:nvSpPr>
          <p:cNvPr id="9933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7FEF2276-F42F-4324-A697-E6A6419A8B3A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en-US" sz="1400" b="0"/>
          </a:p>
        </p:txBody>
      </p:sp>
      <p:pic>
        <p:nvPicPr>
          <p:cNvPr id="5735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13994" r="3999"/>
          <a:stretch>
            <a:fillRect/>
          </a:stretch>
        </p:blipFill>
        <p:spPr bwMode="auto">
          <a:xfrm>
            <a:off x="6019800" y="3276600"/>
            <a:ext cx="2895600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 bwMode="auto">
          <a:xfrm>
            <a:off x="8077200" y="5339973"/>
            <a:ext cx="381000" cy="38100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8431041" y="4276253"/>
            <a:ext cx="381000" cy="38100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999112" y="4733453"/>
            <a:ext cx="381000" cy="381000"/>
          </a:xfrm>
          <a:prstGeom prst="ellipse">
            <a:avLst/>
          </a:prstGeom>
          <a:solidFill>
            <a:srgbClr val="0070C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8153400" y="3599506"/>
            <a:ext cx="381000" cy="381000"/>
          </a:xfrm>
          <a:prstGeom prst="ellipse">
            <a:avLst/>
          </a:prstGeom>
          <a:solidFill>
            <a:srgbClr val="FF0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220894" y="4285306"/>
            <a:ext cx="381000" cy="381000"/>
          </a:xfrm>
          <a:prstGeom prst="ellipse">
            <a:avLst/>
          </a:prstGeom>
          <a:solidFill>
            <a:schemeClr val="bg2">
              <a:lumMod val="50000"/>
              <a:alpha val="2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961820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Backjumping: Improved backtracking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Find “the conflict set”</a:t>
            </a:r>
          </a:p>
          <a:p>
            <a:pPr lvl="1"/>
            <a:r>
              <a:rPr lang="en-US" altLang="en-US" dirty="0"/>
              <a:t>Those variable assignments that are in conflict</a:t>
            </a:r>
          </a:p>
          <a:p>
            <a:pPr lvl="1"/>
            <a:r>
              <a:rPr lang="en-US" altLang="en-US" dirty="0"/>
              <a:t>Conflict set for SA: {Q=red, NSW=green, V=blue}</a:t>
            </a:r>
          </a:p>
          <a:p>
            <a:r>
              <a:rPr lang="en-US" altLang="en-US" dirty="0"/>
              <a:t>Jump back to reassign one of those conflicting variables</a:t>
            </a:r>
          </a:p>
          <a:p>
            <a:r>
              <a:rPr lang="en-US" altLang="en-US" dirty="0"/>
              <a:t>Forward checking can build the conflict set</a:t>
            </a:r>
          </a:p>
          <a:p>
            <a:pPr lvl="1"/>
            <a:r>
              <a:rPr lang="en-US" altLang="en-US" dirty="0"/>
              <a:t>When a value is deleted from </a:t>
            </a:r>
            <a:r>
              <a:rPr lang="en-US" altLang="en-US"/>
              <a:t>a variable’s </a:t>
            </a:r>
            <a:r>
              <a:rPr lang="en-US" altLang="en-US" dirty="0"/>
              <a:t>domain, add it to its conflict set</a:t>
            </a:r>
          </a:p>
          <a:p>
            <a:pPr lvl="1"/>
            <a:r>
              <a:rPr lang="en-US" altLang="en-US" dirty="0"/>
              <a:t>But </a:t>
            </a:r>
            <a:r>
              <a:rPr lang="en-US" altLang="en-US" dirty="0" err="1"/>
              <a:t>backjumping</a:t>
            </a:r>
            <a:r>
              <a:rPr lang="en-US" altLang="en-US" dirty="0"/>
              <a:t> finds the same conflicts that forward checking does</a:t>
            </a:r>
          </a:p>
          <a:p>
            <a:pPr lvl="1"/>
            <a:r>
              <a:rPr lang="en-US" altLang="en-US" dirty="0"/>
              <a:t>Fix using “conflict-directed </a:t>
            </a:r>
            <a:r>
              <a:rPr lang="en-US" altLang="en-US" dirty="0" err="1"/>
              <a:t>backjumping</a:t>
            </a:r>
            <a:r>
              <a:rPr lang="en-US" altLang="en-US" dirty="0"/>
              <a:t>”</a:t>
            </a:r>
          </a:p>
          <a:p>
            <a:pPr lvl="2"/>
            <a:r>
              <a:rPr lang="en-US" altLang="en-US" dirty="0"/>
              <a:t>Go back to predecessors of conflict set</a:t>
            </a:r>
          </a:p>
        </p:txBody>
      </p:sp>
      <p:sp>
        <p:nvSpPr>
          <p:cNvPr id="10035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852385FA-942E-4828-A5D5-B58230F32473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en-US" sz="1400" b="0"/>
          </a:p>
        </p:txBody>
      </p:sp>
      <p:pic>
        <p:nvPicPr>
          <p:cNvPr id="583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13994" r="3999"/>
          <a:stretch>
            <a:fillRect/>
          </a:stretch>
        </p:blipFill>
        <p:spPr bwMode="auto">
          <a:xfrm>
            <a:off x="6477000" y="4724400"/>
            <a:ext cx="230981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0283318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Times New Roman" pitchFamily="18" charset="0"/>
              </a:rPr>
              <a:t>CIS 421/521 - Intro to AI</a:t>
            </a:r>
            <a:endParaRPr lang="en-US" altLang="en-US" sz="1400" b="0" dirty="0">
              <a:latin typeface="Times New Roman" pitchFamily="18" charset="0"/>
            </a:endParaRP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Times New Roman" pitchFamily="18" charset="0"/>
              </a:rPr>
              <a:t>       </a:t>
            </a:r>
            <a:fld id="{BF78E9BA-134D-4519-9E1C-C417B0A6B1E5}" type="slidenum">
              <a:rPr lang="en-US" altLang="en-US" sz="1400" b="0" smtClean="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 to Iterate, When to Stop?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itchFamily="18" charset="2"/>
              <a:buNone/>
            </a:pPr>
            <a:r>
              <a:rPr lang="en-US" altLang="en-US" sz="2800" dirty="0"/>
              <a:t>The crucial principle:</a:t>
            </a:r>
            <a:r>
              <a:rPr lang="en-US" altLang="en-US" dirty="0"/>
              <a:t> </a:t>
            </a:r>
          </a:p>
          <a:p>
            <a:pPr>
              <a:buFont typeface="Symbol" pitchFamily="18" charset="2"/>
              <a:buNone/>
            </a:pPr>
            <a:r>
              <a:rPr lang="en-US" altLang="en-US" sz="1000" dirty="0"/>
              <a:t> </a:t>
            </a:r>
          </a:p>
          <a:p>
            <a:pPr algn="ctr">
              <a:buFont typeface="Symbol" pitchFamily="18" charset="2"/>
              <a:buNone/>
            </a:pPr>
            <a:r>
              <a:rPr lang="en-US" altLang="en-US" b="0" i="1" dirty="0">
                <a:solidFill>
                  <a:schemeClr val="accent2"/>
                </a:solidFill>
              </a:rPr>
              <a:t>If a value is removed from a node </a:t>
            </a:r>
            <a:r>
              <a:rPr lang="en-US" altLang="en-US" b="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0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0" i="1" dirty="0">
                <a:solidFill>
                  <a:schemeClr val="accent2"/>
                </a:solidFill>
              </a:rPr>
              <a:t>, </a:t>
            </a:r>
          </a:p>
          <a:p>
            <a:pPr algn="ctr">
              <a:buNone/>
            </a:pPr>
            <a:r>
              <a:rPr lang="en-US" altLang="en-US" b="0" i="1" dirty="0">
                <a:solidFill>
                  <a:schemeClr val="accent2"/>
                </a:solidFill>
              </a:rPr>
              <a:t>then the values on all of </a:t>
            </a:r>
            <a:r>
              <a:rPr lang="en-US" altLang="en-US" b="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0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b="0" i="1" dirty="0">
                <a:solidFill>
                  <a:schemeClr val="accent2"/>
                </a:solidFill>
              </a:rPr>
              <a:t>s neighbors must be reexamined.</a:t>
            </a:r>
            <a:endParaRPr lang="en-US" altLang="en-US" dirty="0"/>
          </a:p>
          <a:p>
            <a:endParaRPr lang="en-US" altLang="en-US" sz="1200" dirty="0"/>
          </a:p>
          <a:p>
            <a:pPr>
              <a:buFont typeface="Symbol" pitchFamily="18" charset="2"/>
              <a:buNone/>
            </a:pPr>
            <a:r>
              <a:rPr lang="en-US" altLang="en-US" dirty="0"/>
              <a:t>Why?  </a:t>
            </a:r>
            <a:r>
              <a:rPr lang="en-US" altLang="en-US" b="0" i="1" dirty="0">
                <a:solidFill>
                  <a:schemeClr val="accent2"/>
                </a:solidFill>
              </a:rPr>
              <a:t>Removing </a:t>
            </a:r>
            <a:r>
              <a:rPr lang="en-US" altLang="en-US" dirty="0"/>
              <a:t>a value from a node may result in one of the neighbors becoming arc </a:t>
            </a:r>
            <a:r>
              <a:rPr lang="en-US" altLang="en-US" b="0" i="1" dirty="0">
                <a:solidFill>
                  <a:schemeClr val="accent2"/>
                </a:solidFill>
              </a:rPr>
              <a:t>inconsistent</a:t>
            </a:r>
            <a:r>
              <a:rPr lang="en-US" altLang="en-US" dirty="0"/>
              <a:t>, so we need to check…</a:t>
            </a:r>
          </a:p>
          <a:p>
            <a:pPr>
              <a:buFont typeface="Symbol" pitchFamily="18" charset="2"/>
              <a:buNone/>
            </a:pPr>
            <a:endParaRPr lang="en-US" altLang="en-US" sz="1400" dirty="0"/>
          </a:p>
          <a:p>
            <a:pPr>
              <a:buNone/>
            </a:pPr>
            <a:r>
              <a:rPr lang="en-US" altLang="en-US" dirty="0"/>
              <a:t>(but each neighbor </a:t>
            </a:r>
            <a:r>
              <a:rPr lang="en-US" altLang="en-US" b="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0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b="0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/>
              <a:t>can only become inconsistent with respect to the removed values on </a:t>
            </a:r>
            <a:r>
              <a:rPr lang="en-US" altLang="en-US" b="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0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7914134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030B26C3-1CFF-49ED-A549-EB2CE820B46F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 b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Map-coloring</a:t>
            </a:r>
          </a:p>
        </p:txBody>
      </p:sp>
      <p:pic>
        <p:nvPicPr>
          <p:cNvPr id="17413" name="Picture 5" descr="austral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95400"/>
            <a:ext cx="37814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913188"/>
            <a:ext cx="7772400" cy="1954212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en-US" sz="20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endParaRPr lang="en-US" altLang="en-US" sz="20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Variables:	</a:t>
            </a:r>
            <a:r>
              <a:rPr lang="en-US" altLang="en-US" sz="2000"/>
              <a:t> </a:t>
            </a:r>
            <a:r>
              <a:rPr lang="en-US" altLang="en-US" sz="2000" i="1"/>
              <a:t>WA, NT, Q, NSW, V, SA, T</a:t>
            </a:r>
            <a:r>
              <a:rPr lang="en-US" altLang="en-US" sz="2000"/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Domains:	</a:t>
            </a:r>
            <a:r>
              <a:rPr lang="en-US" altLang="en-US" sz="2000"/>
              <a:t> </a:t>
            </a:r>
            <a:r>
              <a:rPr lang="en-US" altLang="en-US" sz="2000" i="1"/>
              <a:t>D</a:t>
            </a:r>
            <a:r>
              <a:rPr lang="en-US" altLang="en-US" sz="2000" i="1" baseline="-25000"/>
              <a:t>i</a:t>
            </a:r>
            <a:r>
              <a:rPr lang="en-US" altLang="en-US" sz="2000"/>
              <a:t> = {red,green,blue}</a:t>
            </a:r>
          </a:p>
          <a:p>
            <a:pPr>
              <a:lnSpc>
                <a:spcPct val="8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Constraints</a:t>
            </a:r>
            <a:r>
              <a:rPr lang="en-US" altLang="en-US" sz="2000"/>
              <a:t>: adjacent regions must have different colors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e.g., WA </a:t>
            </a:r>
            <a:r>
              <a:rPr lang="en-US" altLang="en-US">
                <a:cs typeface="Arial" charset="0"/>
              </a:rPr>
              <a:t>≠</a:t>
            </a:r>
            <a:r>
              <a:rPr lang="en-US" altLang="en-US"/>
              <a:t> NT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So (WA,NT) must be in {(red,green),(red,blue),(green,red), …} </a:t>
            </a:r>
          </a:p>
        </p:txBody>
      </p:sp>
    </p:spTree>
    <p:extLst>
      <p:ext uri="{BB962C8B-B14F-4D97-AF65-F5344CB8AC3E}">
        <p14:creationId xmlns:p14="http://schemas.microsoft.com/office/powerpoint/2010/main" val="352671405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FD21D41D-4895-4CEE-A7FE-354631928584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 b="0"/>
          </a:p>
        </p:txBody>
      </p:sp>
      <p:pic>
        <p:nvPicPr>
          <p:cNvPr id="18436" name="Picture 4" descr="australia-sol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95400"/>
            <a:ext cx="37814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Map-coloring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97363"/>
            <a:ext cx="8077200" cy="1570037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en-US" altLang="en-US" dirty="0">
                <a:solidFill>
                  <a:schemeClr val="accent2"/>
                </a:solidFill>
              </a:rPr>
              <a:t>Solutions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rgbClr val="FF0000"/>
                </a:solidFill>
              </a:rPr>
              <a:t>complete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FF0000"/>
                </a:solidFill>
              </a:rPr>
              <a:t>consistent</a:t>
            </a:r>
            <a:r>
              <a:rPr lang="en-US" altLang="en-US" dirty="0"/>
              <a:t> assignments</a:t>
            </a:r>
          </a:p>
          <a:p>
            <a:pPr lvl="1"/>
            <a:r>
              <a:rPr lang="en-US" altLang="en-US" dirty="0"/>
              <a:t>e.g., WA = red, NT = </a:t>
            </a:r>
            <a:r>
              <a:rPr lang="en-US" altLang="en-US" dirty="0" err="1"/>
              <a:t>green,Q</a:t>
            </a:r>
            <a:r>
              <a:rPr lang="en-US" altLang="en-US" dirty="0"/>
              <a:t> = red, NSW = green,</a:t>
            </a:r>
            <a:br>
              <a:rPr lang="en-US" altLang="en-US" dirty="0"/>
            </a:br>
            <a:r>
              <a:rPr lang="en-US" altLang="en-US" dirty="0"/>
              <a:t>         V = red, SA = blue, T = green</a:t>
            </a:r>
          </a:p>
        </p:txBody>
      </p:sp>
    </p:spTree>
    <p:extLst>
      <p:ext uri="{BB962C8B-B14F-4D97-AF65-F5344CB8AC3E}">
        <p14:creationId xmlns:p14="http://schemas.microsoft.com/office/powerpoint/2010/main" val="125775217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Benefits of CSP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153400" cy="4572000"/>
          </a:xfrm>
        </p:spPr>
        <p:txBody>
          <a:bodyPr/>
          <a:lstStyle/>
          <a:p>
            <a:r>
              <a:rPr lang="en-US" altLang="en-US" dirty="0"/>
              <a:t>Clean specification of many problems, generic goal, successor function &amp; heuristics</a:t>
            </a:r>
          </a:p>
          <a:p>
            <a:pPr lvl="1"/>
            <a:r>
              <a:rPr lang="en-US" altLang="en-US" dirty="0"/>
              <a:t>Just represent problem as a CSP &amp; solve with general package</a:t>
            </a:r>
          </a:p>
          <a:p>
            <a:endParaRPr lang="en-US" altLang="en-US" sz="1100" dirty="0"/>
          </a:p>
          <a:p>
            <a:r>
              <a:rPr lang="en-US" altLang="en-US" dirty="0"/>
              <a:t>CSP “knows” which variables violate a constraint</a:t>
            </a:r>
          </a:p>
          <a:p>
            <a:pPr lvl="1"/>
            <a:r>
              <a:rPr lang="en-US" altLang="en-US" dirty="0"/>
              <a:t>And hence where to focus the search</a:t>
            </a:r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i="1" dirty="0"/>
              <a:t>CSPs: </a:t>
            </a:r>
            <a:r>
              <a:rPr lang="en-US" altLang="en-US" dirty="0"/>
              <a:t>Automatically prune off all branches that violate constraints</a:t>
            </a:r>
          </a:p>
          <a:p>
            <a:pPr lvl="1"/>
            <a:r>
              <a:rPr lang="en-US" altLang="en-US" dirty="0"/>
              <a:t>(State space search could do this only by </a:t>
            </a:r>
            <a:r>
              <a:rPr lang="en-US" altLang="en-US" i="1" dirty="0"/>
              <a:t>hand-building constraints into the successor function)</a:t>
            </a:r>
          </a:p>
          <a:p>
            <a:pPr lvl="1"/>
            <a:endParaRPr lang="en-US" altLang="en-US" sz="1200" i="1" dirty="0"/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E2D822BD-B603-4110-A680-971FE3D2FAE6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320670990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1"/>
          <p:cNvGrpSpPr>
            <a:grpSpLocks/>
          </p:cNvGrpSpPr>
          <p:nvPr/>
        </p:nvGrpSpPr>
        <p:grpSpPr bwMode="auto">
          <a:xfrm>
            <a:off x="5753100" y="2267530"/>
            <a:ext cx="3276600" cy="2809875"/>
            <a:chOff x="5582602" y="2362292"/>
            <a:chExt cx="3276600" cy="2809875"/>
          </a:xfrm>
        </p:grpSpPr>
        <p:pic>
          <p:nvPicPr>
            <p:cNvPr id="20488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1" t="13994" r="3999"/>
            <a:stretch>
              <a:fillRect/>
            </a:stretch>
          </p:blipFill>
          <p:spPr bwMode="auto">
            <a:xfrm>
              <a:off x="5582602" y="2362292"/>
              <a:ext cx="3276600" cy="280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89" name="Text Box 7"/>
            <p:cNvSpPr txBox="1">
              <a:spLocks noChangeArrowheads="1"/>
            </p:cNvSpPr>
            <p:nvPr/>
          </p:nvSpPr>
          <p:spPr bwMode="auto">
            <a:xfrm rot="-1760480">
              <a:off x="5942914" y="2686587"/>
              <a:ext cx="9144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 b="0" i="1"/>
                <a:t>WA </a:t>
              </a:r>
              <a:r>
                <a:rPr lang="en-US" altLang="en-US" sz="1200" b="0" i="1">
                  <a:sym typeface="Symbol" pitchFamily="18" charset="2"/>
                </a:rPr>
                <a:t> NT</a:t>
              </a:r>
            </a:p>
          </p:txBody>
        </p:sp>
        <p:sp>
          <p:nvSpPr>
            <p:cNvPr id="20490" name="Text Box 8"/>
            <p:cNvSpPr txBox="1">
              <a:spLocks noChangeArrowheads="1"/>
            </p:cNvSpPr>
            <p:nvPr/>
          </p:nvSpPr>
          <p:spPr bwMode="auto">
            <a:xfrm rot="1474959">
              <a:off x="6019114" y="3524787"/>
              <a:ext cx="9144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 b="0" i="1"/>
                <a:t>WA </a:t>
              </a:r>
              <a:r>
                <a:rPr lang="en-US" altLang="en-US" sz="1200" b="0" i="1">
                  <a:sym typeface="Symbol" pitchFamily="18" charset="2"/>
                </a:rPr>
                <a:t> SA</a:t>
              </a:r>
            </a:p>
          </p:txBody>
        </p:sp>
        <p:sp>
          <p:nvSpPr>
            <p:cNvPr id="20491" name="Text Box 10"/>
            <p:cNvSpPr txBox="1">
              <a:spLocks noChangeArrowheads="1"/>
            </p:cNvSpPr>
            <p:nvPr/>
          </p:nvSpPr>
          <p:spPr bwMode="auto">
            <a:xfrm rot="4957574">
              <a:off x="6842233" y="3158868"/>
              <a:ext cx="9144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 b="0" i="1"/>
                <a:t>NT </a:t>
              </a:r>
              <a:r>
                <a:rPr lang="en-US" altLang="en-US" sz="1200" b="0" i="1">
                  <a:sym typeface="Symbol" pitchFamily="18" charset="2"/>
                </a:rPr>
                <a:t> SA</a:t>
              </a:r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 rot="632895">
              <a:off x="7238314" y="2610387"/>
              <a:ext cx="9144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 b="0" i="1"/>
                <a:t>NT </a:t>
              </a:r>
              <a:r>
                <a:rPr lang="en-US" altLang="en-US" sz="1200" b="0" i="1">
                  <a:sym typeface="Symbol" pitchFamily="18" charset="2"/>
                </a:rPr>
                <a:t> Q</a:t>
              </a:r>
            </a:p>
          </p:txBody>
        </p:sp>
      </p:grpSp>
      <p:sp>
        <p:nvSpPr>
          <p:cNvPr id="27650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dirty="0"/>
          </a:p>
        </p:txBody>
      </p:sp>
      <p:sp>
        <p:nvSpPr>
          <p:cNvPr id="2048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/>
              <a:t>       </a:t>
            </a:r>
            <a:fld id="{02D16E60-C322-4D7B-AB7C-033BB11C9BA5}" type="slidenum">
              <a:rPr lang="en-US" altLang="en-US" sz="14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 b="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CSP Representations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7800"/>
            <a:ext cx="6705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>
                <a:solidFill>
                  <a:schemeClr val="accent2"/>
                </a:solidFill>
              </a:rPr>
              <a:t>Constraint graph: 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>
                <a:solidFill>
                  <a:schemeClr val="accent2"/>
                </a:solidFill>
              </a:rPr>
              <a:t>nodes </a:t>
            </a:r>
            <a:r>
              <a:rPr lang="en-US" altLang="en-US" dirty="0"/>
              <a:t>are variables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>
                <a:solidFill>
                  <a:schemeClr val="accent2"/>
                </a:solidFill>
              </a:rPr>
              <a:t>arcs </a:t>
            </a:r>
            <a:r>
              <a:rPr lang="en-US" altLang="en-US" dirty="0"/>
              <a:t>are  (binary)  constraints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i="1" dirty="0">
                <a:solidFill>
                  <a:schemeClr val="accent2"/>
                </a:solidFill>
              </a:rPr>
              <a:t>Standard representation pattern: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variables with values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b="1" i="1" dirty="0">
              <a:solidFill>
                <a:schemeClr val="accent2"/>
              </a:solidFill>
              <a:cs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en-US" i="1" dirty="0">
                <a:solidFill>
                  <a:schemeClr val="accent2"/>
                </a:solidFill>
              </a:rPr>
              <a:t>Constraint graph </a:t>
            </a:r>
            <a:r>
              <a:rPr lang="en-US" altLang="en-US" sz="2000" dirty="0"/>
              <a:t>simplifies search.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/>
              <a:t>e.g. Tasmania is an independent </a:t>
            </a:r>
            <a:r>
              <a:rPr lang="en-US" altLang="en-US" b="1" dirty="0" err="1"/>
              <a:t>subproblem</a:t>
            </a:r>
            <a:r>
              <a:rPr lang="en-US" altLang="en-US" dirty="0"/>
              <a:t>.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i="1" dirty="0">
                <a:solidFill>
                  <a:schemeClr val="accent2"/>
                </a:solidFill>
              </a:rPr>
              <a:t>This problem: A </a:t>
            </a:r>
            <a:r>
              <a:rPr lang="en-US" altLang="en-US" i="1" dirty="0">
                <a:solidFill>
                  <a:srgbClr val="00B0F0"/>
                </a:solidFill>
              </a:rPr>
              <a:t>binary</a:t>
            </a:r>
            <a:r>
              <a:rPr lang="en-US" altLang="en-US" i="1" dirty="0">
                <a:solidFill>
                  <a:schemeClr val="accent2"/>
                </a:solidFill>
              </a:rPr>
              <a:t> CSP: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each constraint relates two variables</a:t>
            </a:r>
          </a:p>
          <a:p>
            <a:pPr>
              <a:lnSpc>
                <a:spcPct val="90000"/>
              </a:lnSpc>
            </a:pPr>
            <a:endParaRPr lang="en-US" altLang="en-US" sz="2500" dirty="0"/>
          </a:p>
          <a:p>
            <a:pPr>
              <a:lnSpc>
                <a:spcPct val="90000"/>
              </a:lnSpc>
            </a:pPr>
            <a:endParaRPr lang="en-US" altLang="en-US" sz="2000" dirty="0"/>
          </a:p>
        </p:txBody>
      </p:sp>
      <p:pic>
        <p:nvPicPr>
          <p:cNvPr id="20487" name="Picture 4" descr="australia-solu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038" y="304800"/>
            <a:ext cx="2209800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68410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bbn-upenn">
  <a:themeElements>
    <a:clrScheme name="2_bbn-upenn 6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CBCBCB"/>
      </a:accent1>
      <a:accent2>
        <a:srgbClr val="0066FF"/>
      </a:accent2>
      <a:accent3>
        <a:srgbClr val="FFFFFF"/>
      </a:accent3>
      <a:accent4>
        <a:srgbClr val="000000"/>
      </a:accent4>
      <a:accent5>
        <a:srgbClr val="E2E2E2"/>
      </a:accent5>
      <a:accent6>
        <a:srgbClr val="005CE7"/>
      </a:accent6>
      <a:hlink>
        <a:srgbClr val="FF0033"/>
      </a:hlink>
      <a:folHlink>
        <a:srgbClr val="009900"/>
      </a:folHlink>
    </a:clrScheme>
    <a:fontScheme name="2_bbn-upe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7" charset="0"/>
            <a:ea typeface="Arial" pitchFamily="-107" charset="0"/>
            <a:cs typeface="Arial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7" charset="0"/>
            <a:ea typeface="Arial" pitchFamily="-107" charset="0"/>
            <a:cs typeface="Arial" pitchFamily="-107" charset="0"/>
          </a:defRPr>
        </a:defPPr>
      </a:lstStyle>
    </a:lnDef>
    <a:txDef>
      <a:spPr bwMode="auto">
        <a:noFill/>
        <a:ln w="9525">
          <a:noFill/>
          <a:round/>
          <a:headEnd/>
          <a:tailEnd/>
        </a:ln>
      </a:spPr>
      <a:bodyPr lIns="81647" tIns="40824" rIns="81647" bIns="40824"/>
      <a:lstStyle>
        <a:defPPr>
          <a:tabLst>
            <a:tab pos="0" algn="l"/>
            <a:tab pos="414768" algn="l"/>
            <a:tab pos="829535" algn="l"/>
            <a:tab pos="1244304" algn="l"/>
            <a:tab pos="1659071" algn="l"/>
            <a:tab pos="2073839" algn="l"/>
            <a:tab pos="2488606" algn="l"/>
            <a:tab pos="2903374" algn="l"/>
            <a:tab pos="3318142" algn="l"/>
            <a:tab pos="3732909" algn="l"/>
            <a:tab pos="4147676" algn="l"/>
            <a:tab pos="4562445" algn="l"/>
            <a:tab pos="4977212" algn="l"/>
            <a:tab pos="5391980" algn="l"/>
            <a:tab pos="5806748" algn="l"/>
            <a:tab pos="6221516" algn="l"/>
            <a:tab pos="6636282" algn="l"/>
            <a:tab pos="7051051" algn="l"/>
            <a:tab pos="7465819" algn="l"/>
            <a:tab pos="7880586" algn="l"/>
            <a:tab pos="8295354" algn="l"/>
          </a:tabLst>
          <a:defRPr sz="2200" dirty="0">
            <a:solidFill>
              <a:srgbClr val="000000"/>
            </a:solidFill>
          </a:defRPr>
        </a:defPPr>
      </a:lstStyle>
    </a:txDef>
  </a:objectDefaults>
  <a:extraClrSchemeLst>
    <a:extraClrScheme>
      <a:clrScheme name="2_bbn-upen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bn-upen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11518</TotalTime>
  <Words>3202</Words>
  <Application>Microsoft Macintosh PowerPoint</Application>
  <PresentationFormat>Letter Paper (8.5x11 in)</PresentationFormat>
  <Paragraphs>765</Paragraphs>
  <Slides>57</Slides>
  <Notes>45</Notes>
  <HiddenSlides>3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8" baseType="lpstr">
      <vt:lpstr>ＭＳ Ｐゴシック</vt:lpstr>
      <vt:lpstr>ＭＳ Ｐゴシック</vt:lpstr>
      <vt:lpstr>Arial</vt:lpstr>
      <vt:lpstr>Burnstown Dam</vt:lpstr>
      <vt:lpstr>Cooper Black</vt:lpstr>
      <vt:lpstr>Symbol</vt:lpstr>
      <vt:lpstr>Tahoma</vt:lpstr>
      <vt:lpstr>Times</vt:lpstr>
      <vt:lpstr>Times New Roman</vt:lpstr>
      <vt:lpstr>Wingdings</vt:lpstr>
      <vt:lpstr>2_bbn-upenn</vt:lpstr>
      <vt:lpstr>Constraint Satisfaction Problems  </vt:lpstr>
      <vt:lpstr>Big idea</vt:lpstr>
      <vt:lpstr>Constraint Satisfaction Problems</vt:lpstr>
      <vt:lpstr>Constraint satisfaction problems</vt:lpstr>
      <vt:lpstr>Applications</vt:lpstr>
      <vt:lpstr>Example: Map-coloring</vt:lpstr>
      <vt:lpstr>Example: Map-coloring</vt:lpstr>
      <vt:lpstr>Benefits of CSP</vt:lpstr>
      <vt:lpstr>CSP Representations</vt:lpstr>
      <vt:lpstr>Varieties of CSPs</vt:lpstr>
      <vt:lpstr>Varieties of constraints</vt:lpstr>
      <vt:lpstr>Idea 1: CSP as a search problem</vt:lpstr>
      <vt:lpstr>Backtracking search</vt:lpstr>
      <vt:lpstr>Backtracking example</vt:lpstr>
      <vt:lpstr>Backtracking example</vt:lpstr>
      <vt:lpstr>Idea 2: Improving backtracking efficiency</vt:lpstr>
      <vt:lpstr>Heuristic 1: Most constrained variable</vt:lpstr>
      <vt:lpstr>Heuristic 2: Most constraining variable</vt:lpstr>
      <vt:lpstr>Heuristic 3: Least constraining value</vt:lpstr>
      <vt:lpstr>Heuristic 4: Forward checking </vt:lpstr>
      <vt:lpstr>Forward checking</vt:lpstr>
      <vt:lpstr>Forward checking</vt:lpstr>
      <vt:lpstr>Forward checking</vt:lpstr>
      <vt:lpstr>Example: 4-Queens Problem</vt:lpstr>
      <vt:lpstr>Example: 4-Queens Problem</vt:lpstr>
      <vt:lpstr>Example: 4-Queens Problem</vt:lpstr>
      <vt:lpstr>Example: 4-Queens Problem</vt:lpstr>
      <vt:lpstr>Example: 4-Queens Problem</vt:lpstr>
      <vt:lpstr>Example: 4-Queens Problem</vt:lpstr>
      <vt:lpstr>Example: 4-Queens Problem</vt:lpstr>
      <vt:lpstr>Example: 4-Queens Problem</vt:lpstr>
      <vt:lpstr>Example: 4-Queens Problem</vt:lpstr>
      <vt:lpstr>Example: 4-Queens Problem</vt:lpstr>
      <vt:lpstr>Example: 4-Queens Problem</vt:lpstr>
      <vt:lpstr>Towards Constraint propagation</vt:lpstr>
      <vt:lpstr>Arc Consistency,  Constraint Propagation &amp; AC-3</vt:lpstr>
      <vt:lpstr>Idea 3 (big idea): Inference in CSPs </vt:lpstr>
      <vt:lpstr>Review: CSP Representations</vt:lpstr>
      <vt:lpstr>Edges to Arcs: From Constraint Graph to DAG</vt:lpstr>
      <vt:lpstr>Arc consistency</vt:lpstr>
      <vt:lpstr>Arc consistency</vt:lpstr>
      <vt:lpstr>Arc consistency</vt:lpstr>
      <vt:lpstr>Arc consistency</vt:lpstr>
      <vt:lpstr>Arc Consistency</vt:lpstr>
      <vt:lpstr>Replacing Search: Constraint Propagation Invented…</vt:lpstr>
      <vt:lpstr>The Waltz/Mackworth Constraint Propagation Algorithm</vt:lpstr>
      <vt:lpstr>Inefficiencies: Towards AC-3</vt:lpstr>
      <vt:lpstr>PowerPoint Presentation</vt:lpstr>
      <vt:lpstr>AC-3: Worst Case Complexity Analysis</vt:lpstr>
      <vt:lpstr>Local search for CSPs</vt:lpstr>
      <vt:lpstr>Example: n-queens</vt:lpstr>
      <vt:lpstr>Beyond binary constraints: Path consistency</vt:lpstr>
      <vt:lpstr>Simple CSPs can be solved quickly</vt:lpstr>
      <vt:lpstr>Simplifying hard CSPs: Cycle Cutsets</vt:lpstr>
      <vt:lpstr>Chronological backtracking</vt:lpstr>
      <vt:lpstr>Backjumping: Improved backtracking</vt:lpstr>
      <vt:lpstr>When to Iterate, When to Stop?</vt:lpstr>
    </vt:vector>
  </TitlesOfParts>
  <Company>Harvard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Logics - I</dc:title>
  <dc:creator>ronda</dc:creator>
  <cp:lastModifiedBy>Kustikova, Maria</cp:lastModifiedBy>
  <cp:revision>527</cp:revision>
  <cp:lastPrinted>2000-10-17T23:42:17Z</cp:lastPrinted>
  <dcterms:created xsi:type="dcterms:W3CDTF">2000-09-21T14:49:05Z</dcterms:created>
  <dcterms:modified xsi:type="dcterms:W3CDTF">2018-09-13T15:20:04Z</dcterms:modified>
</cp:coreProperties>
</file>