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68"/>
  </p:notesMasterIdLst>
  <p:handoutMasterIdLst>
    <p:handoutMasterId r:id="rId69"/>
  </p:handoutMasterIdLst>
  <p:sldIdLst>
    <p:sldId id="846" r:id="rId2"/>
    <p:sldId id="822" r:id="rId3"/>
    <p:sldId id="735" r:id="rId4"/>
    <p:sldId id="990" r:id="rId5"/>
    <p:sldId id="986" r:id="rId6"/>
    <p:sldId id="1046" r:id="rId7"/>
    <p:sldId id="1048" r:id="rId8"/>
    <p:sldId id="985" r:id="rId9"/>
    <p:sldId id="1002" r:id="rId10"/>
    <p:sldId id="698" r:id="rId11"/>
    <p:sldId id="855" r:id="rId12"/>
    <p:sldId id="933" r:id="rId13"/>
    <p:sldId id="862" r:id="rId14"/>
    <p:sldId id="736" r:id="rId15"/>
    <p:sldId id="856" r:id="rId16"/>
    <p:sldId id="1004" r:id="rId17"/>
    <p:sldId id="857" r:id="rId18"/>
    <p:sldId id="738" r:id="rId19"/>
    <p:sldId id="860" r:id="rId20"/>
    <p:sldId id="854" r:id="rId21"/>
    <p:sldId id="1005" r:id="rId22"/>
    <p:sldId id="733" r:id="rId23"/>
    <p:sldId id="695" r:id="rId24"/>
    <p:sldId id="847" r:id="rId25"/>
    <p:sldId id="748" r:id="rId26"/>
    <p:sldId id="938" r:id="rId27"/>
    <p:sldId id="900" r:id="rId28"/>
    <p:sldId id="901" r:id="rId29"/>
    <p:sldId id="902" r:id="rId30"/>
    <p:sldId id="903" r:id="rId31"/>
    <p:sldId id="905" r:id="rId32"/>
    <p:sldId id="1049" r:id="rId33"/>
    <p:sldId id="1050" r:id="rId34"/>
    <p:sldId id="1051" r:id="rId35"/>
    <p:sldId id="1052" r:id="rId36"/>
    <p:sldId id="1053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3" r:id="rId47"/>
    <p:sldId id="1064" r:id="rId48"/>
    <p:sldId id="1065" r:id="rId49"/>
    <p:sldId id="1066" r:id="rId50"/>
    <p:sldId id="1067" r:id="rId51"/>
    <p:sldId id="1068" r:id="rId52"/>
    <p:sldId id="1069" r:id="rId53"/>
    <p:sldId id="1070" r:id="rId54"/>
    <p:sldId id="1071" r:id="rId55"/>
    <p:sldId id="1072" r:id="rId56"/>
    <p:sldId id="1073" r:id="rId57"/>
    <p:sldId id="1074" r:id="rId58"/>
    <p:sldId id="1075" r:id="rId59"/>
    <p:sldId id="1076" r:id="rId60"/>
    <p:sldId id="1077" r:id="rId61"/>
    <p:sldId id="1078" r:id="rId62"/>
    <p:sldId id="1079" r:id="rId63"/>
    <p:sldId id="1080" r:id="rId64"/>
    <p:sldId id="1081" r:id="rId65"/>
    <p:sldId id="1082" r:id="rId66"/>
    <p:sldId id="1083" r:id="rId67"/>
  </p:sldIdLst>
  <p:sldSz cx="9144000" cy="6858000" type="letter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0099"/>
    <a:srgbClr val="000066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2" autoAdjust="0"/>
    <p:restoredTop sz="93132" autoAdjust="0"/>
  </p:normalViewPr>
  <p:slideViewPr>
    <p:cSldViewPr>
      <p:cViewPr varScale="1">
        <p:scale>
          <a:sx n="118" d="100"/>
          <a:sy n="118" d="100"/>
        </p:scale>
        <p:origin x="1440" y="192"/>
      </p:cViewPr>
      <p:guideLst>
        <p:guide orient="horz" pos="240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120" y="-10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74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867FD79D-166C-4874-8C98-A3C4A5528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1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6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08025"/>
            <a:ext cx="4833937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572000"/>
            <a:ext cx="5337175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86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788" y="9142413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latin typeface="Times" pitchFamily="18" charset="0"/>
              </a:defRPr>
            </a:lvl1pPr>
          </a:lstStyle>
          <a:p>
            <a:pPr>
              <a:defRPr/>
            </a:pPr>
            <a:fld id="{E2AE71C5-6C7D-41AA-B8EB-41F65248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3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60E6-9865-44BB-9D75-521071FC1FDE}" type="slidenum">
              <a:rPr lang="en-US"/>
              <a:pPr/>
              <a:t>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10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54E2F-3080-47AF-821F-50ECB41B9829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latin typeface="Times New Roman" pitchFamily="18" charset="0"/>
                <a:ea typeface="ＭＳ Ｐゴシック" pitchFamily="34" charset="-128"/>
              </a:rPr>
              <a:t>note that solution requires a move that seems to lose ground: computer doesn’t mind, but people sometimes balk: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331-310/220/320-321-300-311-110*-221-020-031-010-021-000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note that 320 is a useless state because can only go from there back to parent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costs: if equal for all routes then no difference between310 and 220 as second state, but if costs for moving M is 3 and costs for moving C is 1 then is a difference:  draw out this part of path clearly and illustrate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	331-(2)-310-(1)-321 so cost is 3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	331-(4)-220-(3)-321 s0 cost is 7</a:t>
            </a:r>
          </a:p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15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DAB18-6DDB-436C-AE81-4E81DDDCF2F8}" type="slidenum">
              <a:rPr lang="en-US"/>
              <a:pPr/>
              <a:t>24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72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85A32-8E9C-440F-B475-C1B66F50CC8F}" type="slidenum">
              <a:rPr lang="en-US"/>
              <a:pPr/>
              <a:t>25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state space defined by initial state and operators, in book, states are implemented as nodes and actions as arcs.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a path represents a sequence of actions that (should) transform the intial world state into a world state that satisfies the goal.  **trace on 8’s or VW**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solution: **trace on 8’s or VW**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the right representation can dramatically decrease the size of the state space, as we’ll see with the M&amp;C problem. </a:t>
            </a:r>
          </a:p>
        </p:txBody>
      </p:sp>
    </p:spTree>
    <p:extLst>
      <p:ext uri="{BB962C8B-B14F-4D97-AF65-F5344CB8AC3E}">
        <p14:creationId xmlns:p14="http://schemas.microsoft.com/office/powerpoint/2010/main" val="364639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EEFD1-9270-4451-88EC-79C56B88578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435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E71C5-6C7D-41AA-B8EB-41F65248876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739DB4-C56E-4F5F-8560-B2E870F32FC2}" type="slidenum">
              <a:rPr lang="en-US" altLang="en-US" sz="2400"/>
              <a:pPr eaLnBrk="1" hangingPunct="1">
                <a:spcBef>
                  <a:spcPct val="0"/>
                </a:spcBef>
              </a:pPr>
              <a:t>40</a:t>
            </a:fld>
            <a:endParaRPr lang="en-US" altLang="en-US" sz="24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3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88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C763A8-E291-4567-958F-043AB305143C}" type="slidenum">
              <a:rPr lang="en-US" altLang="en-US" sz="2400"/>
              <a:pPr eaLnBrk="1" hangingPunct="1">
                <a:spcBef>
                  <a:spcPct val="0"/>
                </a:spcBef>
              </a:pPr>
              <a:t>42</a:t>
            </a:fld>
            <a:endParaRPr lang="en-US" altLang="en-US" sz="24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234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262746-6984-4FBB-B074-93EE6D20AC59}" type="slidenum">
              <a:rPr lang="en-US" altLang="en-US" sz="2400"/>
              <a:pPr eaLnBrk="1" hangingPunct="1">
                <a:spcBef>
                  <a:spcPct val="0"/>
                </a:spcBef>
              </a:pPr>
              <a:t>43</a:t>
            </a:fld>
            <a:endParaRPr lang="en-US" altLang="en-US" sz="24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627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9DE4-DB3B-4D86-AF16-5A0E6427DA3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2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F5882-35EF-42FE-B705-597D992B33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6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6EECBF-BCF5-4B15-98C1-6FD0585124AD}" type="slidenum">
              <a:rPr lang="en-US" altLang="en-US" sz="2400"/>
              <a:pPr eaLnBrk="1" hangingPunct="1">
                <a:spcBef>
                  <a:spcPct val="0"/>
                </a:spcBef>
              </a:pPr>
              <a:t>45</a:t>
            </a:fld>
            <a:endParaRPr lang="en-US" altLang="en-US" sz="24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8253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7B7BE1-0381-494B-8CA4-37556A4F8B18}" type="slidenum">
              <a:rPr lang="en-US" altLang="en-US" sz="2400"/>
              <a:pPr eaLnBrk="1" hangingPunct="1">
                <a:spcBef>
                  <a:spcPct val="0"/>
                </a:spcBef>
              </a:pPr>
              <a:t>46</a:t>
            </a:fld>
            <a:endParaRPr lang="en-US" altLang="en-US" sz="24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9534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925C64-7E55-4CCC-8D43-08151491EDC9}" type="slidenum">
              <a:rPr lang="en-US" altLang="en-US" sz="2400"/>
              <a:pPr eaLnBrk="1" hangingPunct="1">
                <a:spcBef>
                  <a:spcPct val="0"/>
                </a:spcBef>
              </a:pPr>
              <a:t>47</a:t>
            </a:fld>
            <a:endParaRPr lang="en-US" altLang="en-US" sz="24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88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D0BE98-31BC-43AC-B647-4EEFED6F161F}" type="slidenum">
              <a:rPr lang="en-US" altLang="en-US" sz="2400"/>
              <a:pPr eaLnBrk="1" hangingPunct="1">
                <a:spcBef>
                  <a:spcPct val="0"/>
                </a:spcBef>
              </a:pPr>
              <a:t>48</a:t>
            </a:fld>
            <a:endParaRPr lang="en-US" altLang="en-US" sz="24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3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1551D7-4D2E-49A1-BE43-0D572FC1AF6F}" type="slidenum">
              <a:rPr lang="en-US" altLang="en-US" sz="2400"/>
              <a:pPr eaLnBrk="1" hangingPunct="1">
                <a:spcBef>
                  <a:spcPct val="0"/>
                </a:spcBef>
              </a:pPr>
              <a:t>49</a:t>
            </a:fld>
            <a:endParaRPr lang="en-US" altLang="en-US" sz="24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8720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741630-3970-447F-BD3A-0B4CCB7827C4}" type="slidenum">
              <a:rPr lang="en-US" altLang="en-US" sz="2400"/>
              <a:pPr eaLnBrk="1" hangingPunct="1">
                <a:spcBef>
                  <a:spcPct val="0"/>
                </a:spcBef>
              </a:pPr>
              <a:t>50</a:t>
            </a:fld>
            <a:endParaRPr lang="en-US" altLang="en-US" sz="24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2853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D837F1-6869-46BF-A742-58365FEF0CC0}" type="slidenum">
              <a:rPr lang="en-US" altLang="en-US" sz="2400"/>
              <a:pPr eaLnBrk="1" hangingPunct="1">
                <a:spcBef>
                  <a:spcPct val="0"/>
                </a:spcBef>
              </a:pPr>
              <a:t>51</a:t>
            </a:fld>
            <a:endParaRPr lang="en-US" altLang="en-US" sz="24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7649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1F354A-076C-4598-B819-7E88621B1F98}" type="slidenum">
              <a:rPr lang="en-US" altLang="en-US" sz="2400"/>
              <a:pPr eaLnBrk="1" hangingPunct="1">
                <a:spcBef>
                  <a:spcPct val="0"/>
                </a:spcBef>
              </a:pPr>
              <a:t>52</a:t>
            </a:fld>
            <a:endParaRPr lang="en-US" altLang="en-US" sz="24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332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2B109A-3827-46F4-AC63-EB5BD59B2F74}" type="slidenum">
              <a:rPr lang="en-US" altLang="en-US" sz="2400"/>
              <a:pPr eaLnBrk="1" hangingPunct="1">
                <a:spcBef>
                  <a:spcPct val="0"/>
                </a:spcBef>
              </a:pPr>
              <a:t>53</a:t>
            </a:fld>
            <a:endParaRPr lang="en-US" altLang="en-US" sz="24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2792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54B67-D456-422F-93F6-342543302A9C}" type="slidenum">
              <a:rPr lang="en-US" altLang="en-US" sz="2400"/>
              <a:pPr eaLnBrk="1" hangingPunct="1">
                <a:spcBef>
                  <a:spcPct val="0"/>
                </a:spcBef>
              </a:pPr>
              <a:t>54</a:t>
            </a:fld>
            <a:endParaRPr lang="en-US" altLang="en-US" sz="24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1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078913" y="315913"/>
            <a:ext cx="18335626" cy="137525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29356" y="4553630"/>
            <a:ext cx="5824400" cy="42963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38B590-B700-4EF8-92BF-61B7BF385B5D}" type="slidenum">
              <a:rPr lang="en-US" altLang="en-US" sz="2400"/>
              <a:pPr eaLnBrk="1" hangingPunct="1">
                <a:spcBef>
                  <a:spcPct val="0"/>
                </a:spcBef>
              </a:pPr>
              <a:t>55</a:t>
            </a:fld>
            <a:endParaRPr lang="en-US" altLang="en-US" sz="24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474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035C50-144E-4C4D-8325-9C8406311948}" type="slidenum">
              <a:rPr lang="en-US" altLang="en-US" sz="2400"/>
              <a:pPr eaLnBrk="1" hangingPunct="1">
                <a:spcBef>
                  <a:spcPct val="0"/>
                </a:spcBef>
              </a:pPr>
              <a:t>56</a:t>
            </a:fld>
            <a:endParaRPr lang="en-US" altLang="en-US" sz="24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5272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58E384-C1AF-4BEB-AEB0-C615943611D2}" type="slidenum">
              <a:rPr lang="en-US" altLang="en-US" sz="2400"/>
              <a:pPr eaLnBrk="1" hangingPunct="1">
                <a:spcBef>
                  <a:spcPct val="0"/>
                </a:spcBef>
              </a:pPr>
              <a:t>57</a:t>
            </a:fld>
            <a:endParaRPr lang="en-US" altLang="en-US" sz="24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7556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75D58F-71FC-44F7-AEE7-F625E2B9196F}" type="slidenum">
              <a:rPr lang="en-US" altLang="en-US" sz="2400"/>
              <a:pPr eaLnBrk="1" hangingPunct="1">
                <a:spcBef>
                  <a:spcPct val="0"/>
                </a:spcBef>
              </a:pPr>
              <a:t>63</a:t>
            </a:fld>
            <a:endParaRPr lang="en-US" altLang="en-US" sz="24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33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C2C438-3102-4263-B2C7-70016088C876}" type="slidenum">
              <a:rPr lang="en-US" altLang="en-US" sz="2400"/>
              <a:pPr eaLnBrk="1" hangingPunct="1">
                <a:spcBef>
                  <a:spcPct val="0"/>
                </a:spcBef>
              </a:pPr>
              <a:t>64</a:t>
            </a:fld>
            <a:endParaRPr lang="en-US" altLang="en-US" sz="24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341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E11D99-A001-4795-93F3-6295232C5E41}" type="slidenum">
              <a:rPr lang="en-US" altLang="en-US" sz="2400"/>
              <a:pPr eaLnBrk="1" hangingPunct="1">
                <a:spcBef>
                  <a:spcPct val="0"/>
                </a:spcBef>
              </a:pPr>
              <a:t>65</a:t>
            </a:fld>
            <a:endParaRPr lang="en-US" altLang="en-US" sz="24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026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6182" y="9108125"/>
            <a:ext cx="3164734" cy="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6" tIns="48254" rIns="96506" bIns="4825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761" indent="-285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171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7640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4108" indent="-2282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A4916-A5A5-4C49-B6E5-F20FF43EE844}" type="slidenum">
              <a:rPr lang="en-US" altLang="en-US" sz="2400"/>
              <a:pPr eaLnBrk="1" hangingPunct="1">
                <a:spcBef>
                  <a:spcPct val="0"/>
                </a:spcBef>
              </a:pPr>
              <a:t>66</a:t>
            </a:fld>
            <a:endParaRPr lang="en-US" altLang="en-US" sz="24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31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F7836-52EF-4AD5-B83C-5724F65ECF1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410E4-1D15-4886-9B82-55EF54C0F879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91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F555-6377-40A8-9AFA-280C05F56D15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86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B077D-9AF9-411D-8597-38FFA7DFB44C}" type="slidenum">
              <a:rPr lang="en-US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51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F555-6377-40A8-9AFA-280C05F56D15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90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6859B-3ED9-4E16-B19A-DF8A5FEE951B}" type="slidenum">
              <a:rPr lang="en-US"/>
              <a:pPr/>
              <a:t>22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07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31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31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0B8958-7C3C-457C-A3AF-E53D2736D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221AE55B-163A-4B20-9F66-49DEC54C3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E1BA4152-D47B-4485-992A-271C81302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6EC65843-813F-4735-8416-5B45C3112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0DDE30E8-D2FF-4AFE-A1B4-EEE1CBA1D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161FD896-7AA1-4785-AB49-148B329E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3B5146DC-F94E-457C-860F-3D6BA4822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DB362296-E853-4778-9582-B3C5DBEEC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E8231066-1E92-4CED-88D9-2AD680B63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C2371655-4FE6-44BA-85F3-E0A014AD8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2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       </a:t>
            </a:r>
            <a:fld id="{7A894C66-3C92-40B4-8CDB-73A1BF1E3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Game-playing AIs: Games and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Adversarial </a:t>
            </a:r>
            <a:r>
              <a:rPr lang="en-US" dirty="0" smtClean="0">
                <a:ea typeface="ＭＳ Ｐゴシック" pitchFamily="34" charset="-128"/>
              </a:rPr>
              <a:t>Search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endParaRPr lang="en-US" dirty="0">
              <a:ea typeface="ＭＳ Ｐゴシック" pitchFamily="34" charset="-128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AIMA </a:t>
            </a:r>
            <a:r>
              <a:rPr lang="en-US" sz="2800" smtClean="0">
                <a:ea typeface="ＭＳ Ｐゴシック" pitchFamily="34" charset="-128"/>
              </a:rPr>
              <a:t>5.1-5.5,</a:t>
            </a:r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AIMA 16.1-16.3</a:t>
            </a:r>
          </a:p>
          <a:p>
            <a:pPr>
              <a:buFont typeface="Symbol" pitchFamily="18" charset="2"/>
              <a:buNone/>
            </a:pPr>
            <a:endParaRPr lang="en-US" sz="2800" dirty="0">
              <a:ea typeface="ＭＳ Ｐゴシック" pitchFamily="34" charset="-128"/>
            </a:endParaRPr>
          </a:p>
        </p:txBody>
      </p:sp>
      <p:pic>
        <p:nvPicPr>
          <p:cNvPr id="15364" name="Picture 6" descr="Tuerkischer_schachspieler_windisch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95600"/>
            <a:ext cx="3872646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22C6E3DF-6257-4D64-96BF-20FE397EC21B}" type="slidenum">
              <a:rPr lang="en-US"/>
              <a:pPr/>
              <a:t>10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4572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Key properties of our sample games</a:t>
            </a:r>
          </a:p>
        </p:txBody>
      </p:sp>
      <p:sp>
        <p:nvSpPr>
          <p:cNvPr id="18437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Two players alternate moves</a:t>
            </a:r>
            <a:endParaRPr lang="en-US" i="1" dirty="0">
              <a:ea typeface="ＭＳ Ｐゴシック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Zero-sum: one player’s loss is another’s gain</a:t>
            </a:r>
            <a:endParaRPr lang="en-US" i="1" dirty="0">
              <a:ea typeface="ＭＳ Ｐゴシック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Clear set of legal moves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Well-defined outcomes (e.g. win, lose, draw)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Examples: 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Chess, Checkers, Go, </a:t>
            </a:r>
          </a:p>
          <a:p>
            <a:pPr lvl="1"/>
            <a:r>
              <a:rPr lang="en-US" sz="2400" dirty="0" err="1">
                <a:ea typeface="ＭＳ Ｐゴシック" pitchFamily="34" charset="-128"/>
              </a:rPr>
              <a:t>Mancala</a:t>
            </a:r>
            <a:r>
              <a:rPr lang="en-US" sz="2400" dirty="0">
                <a:ea typeface="ＭＳ Ｐゴシック" pitchFamily="34" charset="-128"/>
              </a:rPr>
              <a:t>, Tic-</a:t>
            </a:r>
            <a:r>
              <a:rPr lang="en-US" sz="2400" dirty="0" err="1">
                <a:ea typeface="ＭＳ Ｐゴシック" pitchFamily="34" charset="-128"/>
              </a:rPr>
              <a:t>Tac</a:t>
            </a:r>
            <a:r>
              <a:rPr lang="en-US" sz="2400" dirty="0">
                <a:ea typeface="ＭＳ Ｐゴシック" pitchFamily="34" charset="-128"/>
              </a:rPr>
              <a:t>-Toe, Othello, </a:t>
            </a:r>
          </a:p>
          <a:p>
            <a:pPr lvl="1"/>
            <a:r>
              <a:rPr lang="en-US" sz="2400" dirty="0" err="1">
                <a:ea typeface="ＭＳ Ｐゴシック" pitchFamily="34" charset="-128"/>
              </a:rPr>
              <a:t>Nim</a:t>
            </a:r>
            <a:r>
              <a:rPr lang="en-US" sz="2400" dirty="0">
                <a:ea typeface="ＭＳ Ｐゴシック" pitchFamily="34" charset="-128"/>
              </a:rPr>
              <a:t>, …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8" name="Rectangle 16"/>
          <p:cNvSpPr>
            <a:spLocks noChangeArrowheads="1"/>
          </p:cNvSpPr>
          <p:nvPr/>
        </p:nvSpPr>
        <p:spPr bwMode="auto">
          <a:xfrm>
            <a:off x="838200" y="1219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E59528B3-610C-4A4E-A9C6-16B6C417FA7E}" type="slidenum">
              <a:rPr lang="en-US"/>
              <a:pPr/>
              <a:t>11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More complicated games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Most card games (e.g. Hearts, Bridge, etc.) and Scrabble </a:t>
            </a:r>
          </a:p>
          <a:p>
            <a:pPr lvl="1"/>
            <a:r>
              <a:rPr lang="en-US" sz="2400" b="1" dirty="0">
                <a:ea typeface="ＭＳ Ｐゴシック" pitchFamily="34" charset="-128"/>
              </a:rPr>
              <a:t>Stochastic, not deterministic</a:t>
            </a:r>
          </a:p>
          <a:p>
            <a:pPr lvl="1"/>
            <a:r>
              <a:rPr lang="en-US" sz="2400" b="1" dirty="0">
                <a:ea typeface="ＭＳ Ｐゴシック" pitchFamily="34" charset="-128"/>
              </a:rPr>
              <a:t>Not fully observable: lacking in perfect information</a:t>
            </a:r>
          </a:p>
          <a:p>
            <a:r>
              <a:rPr lang="en-US" sz="2800" dirty="0">
                <a:ea typeface="ＭＳ Ｐゴシック" pitchFamily="34" charset="-128"/>
              </a:rPr>
              <a:t>Real-time strategy games (lack alternating moves). e.g. Warcraft</a:t>
            </a:r>
          </a:p>
          <a:p>
            <a:r>
              <a:rPr lang="en-US" sz="2800" dirty="0">
                <a:ea typeface="ＭＳ Ｐゴシック" pitchFamily="34" charset="-128"/>
              </a:rPr>
              <a:t>Cooperative games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838200" y="1219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685800" y="1447800"/>
            <a:ext cx="8153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sz="2000" b="1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sz="2000" b="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6698" y="273514"/>
            <a:ext cx="8224845" cy="1137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53" tIns="41477" rIns="82953" bIns="41477" anchor="ctr"/>
          <a:lstStyle/>
          <a:p>
            <a:endParaRPr 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2574"/>
            <a:ext cx="8229600" cy="54554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" y="110846"/>
            <a:ext cx="8229600" cy="689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47" tIns="40824" rIns="81647" bIns="40824"/>
          <a:lstStyle/>
          <a:p>
            <a:pPr algn="ctr"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sz="3600" dirty="0">
                <a:solidFill>
                  <a:srgbClr val="000000"/>
                </a:solidFill>
                <a:latin typeface="Georgia" pitchFamily="16" charset="0"/>
              </a:rPr>
              <a:t>A </a:t>
            </a:r>
            <a:r>
              <a:rPr lang="en-US" sz="3600" i="1" dirty="0">
                <a:solidFill>
                  <a:srgbClr val="C00000"/>
                </a:solidFill>
                <a:latin typeface="Georgia" pitchFamily="16" charset="0"/>
              </a:rPr>
              <a:t>cooperative</a:t>
            </a:r>
            <a:r>
              <a:rPr lang="en-US" sz="3600" i="1" dirty="0">
                <a:solidFill>
                  <a:srgbClr val="000000"/>
                </a:solidFill>
                <a:latin typeface="Georgia" pitchFamily="16" charset="0"/>
              </a:rPr>
              <a:t> multi-agent environment: Pragbot</a:t>
            </a:r>
            <a:endParaRPr lang="en-US" sz="36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DB362296-E853-4778-9582-B3C5DBEECD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9955" y="2286000"/>
            <a:ext cx="5639302" cy="29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47" tIns="42457" rIns="81647" bIns="42457"/>
          <a:lstStyle/>
          <a:p>
            <a:pPr marL="298115" indent="-298115">
              <a:spcBef>
                <a:spcPts val="726"/>
              </a:spcBef>
              <a:buFont typeface="Arial" charset="0"/>
              <a:buChar char="•"/>
              <a:tabLst>
                <a:tab pos="298115" algn="l"/>
                <a:tab pos="712883" algn="l"/>
                <a:tab pos="1127650" algn="l"/>
                <a:tab pos="1542417" algn="l"/>
                <a:tab pos="1957185" algn="l"/>
                <a:tab pos="2371954" algn="l"/>
                <a:tab pos="2786721" algn="l"/>
                <a:tab pos="3201489" algn="l"/>
                <a:tab pos="3616256" algn="l"/>
                <a:tab pos="4031024" algn="l"/>
                <a:tab pos="4445791" algn="l"/>
                <a:tab pos="4860560" algn="l"/>
                <a:tab pos="5275328" algn="l"/>
                <a:tab pos="5690095" algn="l"/>
                <a:tab pos="6104862" algn="l"/>
                <a:tab pos="6519630" algn="l"/>
                <a:tab pos="6934397" algn="l"/>
                <a:tab pos="7349165" algn="l"/>
                <a:tab pos="7763934" algn="l"/>
                <a:tab pos="8178701" algn="l"/>
                <a:tab pos="8593469" algn="l"/>
              </a:tabLst>
            </a:pPr>
            <a:r>
              <a:rPr lang="en-US" sz="1600" dirty="0">
                <a:solidFill>
                  <a:schemeClr val="bg1"/>
                </a:solidFill>
                <a:latin typeface="Georgia" pitchFamily="16" charset="0"/>
              </a:rPr>
              <a:t>Two players, Commander and Junior, must coordinate to:</a:t>
            </a:r>
          </a:p>
          <a:p>
            <a:pPr marL="298115" indent="-298115">
              <a:spcBef>
                <a:spcPts val="726"/>
              </a:spcBef>
              <a:buFont typeface="Arial" charset="0"/>
              <a:buChar char="•"/>
              <a:tabLst>
                <a:tab pos="298115" algn="l"/>
                <a:tab pos="712883" algn="l"/>
                <a:tab pos="1127650" algn="l"/>
                <a:tab pos="1542417" algn="l"/>
                <a:tab pos="1957185" algn="l"/>
                <a:tab pos="2371954" algn="l"/>
                <a:tab pos="2786721" algn="l"/>
                <a:tab pos="3201489" algn="l"/>
                <a:tab pos="3616256" algn="l"/>
                <a:tab pos="4031024" algn="l"/>
                <a:tab pos="4445791" algn="l"/>
                <a:tab pos="4860560" algn="l"/>
                <a:tab pos="5275328" algn="l"/>
                <a:tab pos="5690095" algn="l"/>
                <a:tab pos="6104862" algn="l"/>
                <a:tab pos="6519630" algn="l"/>
                <a:tab pos="6934397" algn="l"/>
                <a:tab pos="7349165" algn="l"/>
                <a:tab pos="7763934" algn="l"/>
                <a:tab pos="8178701" algn="l"/>
                <a:tab pos="8593469" algn="l"/>
              </a:tabLst>
            </a:pPr>
            <a:r>
              <a:rPr lang="en-US" sz="1600" dirty="0">
                <a:solidFill>
                  <a:schemeClr val="bg1"/>
                </a:solidFill>
                <a:latin typeface="Georgia" pitchFamily="16" charset="0"/>
              </a:rPr>
              <a:t>Tasks: </a:t>
            </a:r>
          </a:p>
          <a:p>
            <a:pPr marL="755311" lvl="1" indent="-298115">
              <a:spcBef>
                <a:spcPts val="726"/>
              </a:spcBef>
              <a:buFont typeface="Arial" charset="0"/>
              <a:buChar char="•"/>
              <a:tabLst>
                <a:tab pos="298115" algn="l"/>
                <a:tab pos="712883" algn="l"/>
                <a:tab pos="1127650" algn="l"/>
                <a:tab pos="1542417" algn="l"/>
                <a:tab pos="1957185" algn="l"/>
                <a:tab pos="2371954" algn="l"/>
                <a:tab pos="2786721" algn="l"/>
                <a:tab pos="3201489" algn="l"/>
                <a:tab pos="3616256" algn="l"/>
                <a:tab pos="4031024" algn="l"/>
                <a:tab pos="4445791" algn="l"/>
                <a:tab pos="4860560" algn="l"/>
                <a:tab pos="5275328" algn="l"/>
                <a:tab pos="5690095" algn="l"/>
                <a:tab pos="6104862" algn="l"/>
                <a:tab pos="6519630" algn="l"/>
                <a:tab pos="6934397" algn="l"/>
                <a:tab pos="7349165" algn="l"/>
                <a:tab pos="7763934" algn="l"/>
                <a:tab pos="8178701" algn="l"/>
                <a:tab pos="8593469" algn="l"/>
              </a:tabLst>
            </a:pPr>
            <a:r>
              <a:rPr lang="en-US" sz="1400" dirty="0">
                <a:solidFill>
                  <a:schemeClr val="bg1"/>
                </a:solidFill>
                <a:latin typeface="Georgia" pitchFamily="16" charset="0"/>
              </a:rPr>
              <a:t>Defuse bombs that can kill Commander</a:t>
            </a:r>
          </a:p>
          <a:p>
            <a:pPr marL="755311" lvl="1" indent="-298115">
              <a:spcBef>
                <a:spcPts val="726"/>
              </a:spcBef>
              <a:buFont typeface="Arial" charset="0"/>
              <a:buChar char="•"/>
              <a:tabLst>
                <a:tab pos="298115" algn="l"/>
                <a:tab pos="712883" algn="l"/>
                <a:tab pos="1127650" algn="l"/>
                <a:tab pos="1542417" algn="l"/>
                <a:tab pos="1957185" algn="l"/>
                <a:tab pos="2371954" algn="l"/>
                <a:tab pos="2786721" algn="l"/>
                <a:tab pos="3201489" algn="l"/>
                <a:tab pos="3616256" algn="l"/>
                <a:tab pos="4031024" algn="l"/>
                <a:tab pos="4445791" algn="l"/>
                <a:tab pos="4860560" algn="l"/>
                <a:tab pos="5275328" algn="l"/>
                <a:tab pos="5690095" algn="l"/>
                <a:tab pos="6104862" algn="l"/>
                <a:tab pos="6519630" algn="l"/>
                <a:tab pos="6934397" algn="l"/>
                <a:tab pos="7349165" algn="l"/>
                <a:tab pos="7763934" algn="l"/>
                <a:tab pos="8178701" algn="l"/>
                <a:tab pos="8593469" algn="l"/>
              </a:tabLst>
            </a:pPr>
            <a:r>
              <a:rPr lang="en-US" sz="1400" dirty="0">
                <a:solidFill>
                  <a:schemeClr val="bg1"/>
                </a:solidFill>
                <a:latin typeface="Georgia" pitchFamily="16" charset="0"/>
              </a:rPr>
              <a:t>Defeat badguys  before they flip Junior and/or escape</a:t>
            </a:r>
          </a:p>
          <a:p>
            <a:pPr marL="755311" lvl="1" indent="-298115">
              <a:spcBef>
                <a:spcPts val="726"/>
              </a:spcBef>
              <a:buFont typeface="Arial" charset="0"/>
              <a:buChar char="•"/>
              <a:tabLst>
                <a:tab pos="298115" algn="l"/>
                <a:tab pos="712883" algn="l"/>
                <a:tab pos="1127650" algn="l"/>
                <a:tab pos="1542417" algn="l"/>
                <a:tab pos="1957185" algn="l"/>
                <a:tab pos="2371954" algn="l"/>
                <a:tab pos="2786721" algn="l"/>
                <a:tab pos="3201489" algn="l"/>
                <a:tab pos="3616256" algn="l"/>
                <a:tab pos="4031024" algn="l"/>
                <a:tab pos="4445791" algn="l"/>
                <a:tab pos="4860560" algn="l"/>
                <a:tab pos="5275328" algn="l"/>
                <a:tab pos="5690095" algn="l"/>
                <a:tab pos="6104862" algn="l"/>
                <a:tab pos="6519630" algn="l"/>
                <a:tab pos="6934397" algn="l"/>
                <a:tab pos="7349165" algn="l"/>
                <a:tab pos="7763934" algn="l"/>
                <a:tab pos="8178701" algn="l"/>
                <a:tab pos="8593469" algn="l"/>
              </a:tabLst>
            </a:pPr>
            <a:r>
              <a:rPr lang="en-US" sz="1400" dirty="0">
                <a:solidFill>
                  <a:schemeClr val="bg1"/>
                </a:solidFill>
                <a:latin typeface="Georgia" pitchFamily="16" charset="0"/>
              </a:rPr>
              <a:t>Rescue hostages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AF53472B-CC38-4A06-A35C-FCD8F02EB85A}" type="slidenum">
              <a:rPr lang="en-US"/>
              <a:pPr/>
              <a:t>13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Formalizing the Game setup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Two players: </a:t>
            </a:r>
            <a:r>
              <a:rPr lang="en-US" i="1" dirty="0">
                <a:solidFill>
                  <a:srgbClr val="0000CC"/>
                </a:solidFill>
                <a:ea typeface="ＭＳ Ｐゴシック" pitchFamily="34" charset="-128"/>
              </a:rPr>
              <a:t>MAX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solidFill>
                  <a:srgbClr val="0000CC"/>
                </a:solidFill>
                <a:ea typeface="ＭＳ Ｐゴシック" pitchFamily="34" charset="-128"/>
              </a:rPr>
              <a:t>MIN; MAX</a:t>
            </a:r>
            <a:r>
              <a:rPr lang="en-US" dirty="0">
                <a:ea typeface="ＭＳ Ｐゴシック" pitchFamily="34" charset="-128"/>
              </a:rPr>
              <a:t> moves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0000CC"/>
                </a:solidFill>
                <a:ea typeface="ＭＳ Ｐゴシック" pitchFamily="34" charset="-128"/>
              </a:rPr>
              <a:t>MAX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solidFill>
                  <a:srgbClr val="0000CC"/>
                </a:solidFill>
                <a:ea typeface="ＭＳ Ｐゴシック" pitchFamily="34" charset="-128"/>
              </a:rPr>
              <a:t>MIN</a:t>
            </a:r>
            <a:r>
              <a:rPr lang="en-US" dirty="0">
                <a:ea typeface="ＭＳ Ｐゴシック" pitchFamily="34" charset="-128"/>
              </a:rPr>
              <a:t> take turns until the game is over.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Winner gets award, loser gets penalty.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Games as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search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ea typeface="ＭＳ Ｐゴシック" pitchFamily="34" charset="-128"/>
              </a:rPr>
              <a:t>Initial state</a:t>
            </a:r>
            <a:r>
              <a:rPr lang="en-US" dirty="0">
                <a:ea typeface="ＭＳ Ｐゴシック" pitchFamily="34" charset="-128"/>
              </a:rPr>
              <a:t>: e.g. board configuration of chess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ea typeface="ＭＳ Ｐゴシック" pitchFamily="34" charset="-128"/>
              </a:rPr>
              <a:t>Successor function</a:t>
            </a:r>
            <a:r>
              <a:rPr lang="en-US" dirty="0">
                <a:ea typeface="ＭＳ Ｐゴシック" pitchFamily="34" charset="-128"/>
              </a:rPr>
              <a:t>: list of (</a:t>
            </a:r>
            <a:r>
              <a:rPr lang="en-US" dirty="0" err="1">
                <a:ea typeface="ＭＳ Ｐゴシック" pitchFamily="34" charset="-128"/>
              </a:rPr>
              <a:t>move,state</a:t>
            </a:r>
            <a:r>
              <a:rPr lang="en-US" dirty="0">
                <a:ea typeface="ＭＳ Ｐゴシック" pitchFamily="34" charset="-128"/>
              </a:rPr>
              <a:t>) pairs specifying legal moves.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ea typeface="ＭＳ Ｐゴシック" pitchFamily="34" charset="-128"/>
              </a:rPr>
              <a:t>Terminal test</a:t>
            </a:r>
            <a:r>
              <a:rPr lang="en-US" dirty="0">
                <a:ea typeface="ＭＳ Ｐゴシック" pitchFamily="34" charset="-128"/>
              </a:rPr>
              <a:t>: Is the game finished?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ea typeface="ＭＳ Ｐゴシック" pitchFamily="34" charset="-128"/>
              </a:rPr>
              <a:t>Utility function</a:t>
            </a:r>
            <a:r>
              <a:rPr lang="en-US" dirty="0">
                <a:ea typeface="ＭＳ Ｐゴシック" pitchFamily="34" charset="-128"/>
              </a:rPr>
              <a:t>: Gives numerical value of terminal states.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e.g. win (+∞), lose (-∞) and draw (0) </a:t>
            </a:r>
          </a:p>
          <a:p>
            <a:pPr lvl="1"/>
            <a:r>
              <a:rPr lang="en-US" i="1" dirty="0">
                <a:solidFill>
                  <a:srgbClr val="0000CC"/>
                </a:solidFill>
                <a:ea typeface="ＭＳ Ｐゴシック" pitchFamily="34" charset="-128"/>
              </a:rPr>
              <a:t>MAX</a:t>
            </a:r>
            <a:r>
              <a:rPr lang="en-US" dirty="0">
                <a:ea typeface="ＭＳ Ｐゴシック" pitchFamily="34" charset="-128"/>
              </a:rPr>
              <a:t> uses search tree to determine next move.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2F075E6D-D18F-4B6F-9512-EA4683546681}" type="slidenum">
              <a:rPr lang="en-US"/>
              <a:pPr/>
              <a:t>14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How to Play a Game by Searching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General Scheme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ea typeface="ＭＳ Ｐゴシック" pitchFamily="34" charset="-128"/>
              </a:rPr>
              <a:t>Consider all legal successors to the current state (‘board position’)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ea typeface="ＭＳ Ｐゴシック" pitchFamily="34" charset="-128"/>
              </a:rPr>
              <a:t>Evaluate each successor board position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ea typeface="ＭＳ Ｐゴシック" pitchFamily="34" charset="-128"/>
              </a:rPr>
              <a:t>Pick the move which leads to the best board position.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ea typeface="ＭＳ Ｐゴシック" pitchFamily="34" charset="-128"/>
              </a:rPr>
              <a:t>After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your opponent moves</a:t>
            </a:r>
            <a:r>
              <a:rPr lang="en-US" b="1" dirty="0">
                <a:ea typeface="ＭＳ Ｐゴシック" pitchFamily="34" charset="-128"/>
              </a:rPr>
              <a:t>, </a:t>
            </a:r>
            <a:r>
              <a:rPr lang="en-US" dirty="0">
                <a:ea typeface="ＭＳ Ｐゴシック" pitchFamily="34" charset="-128"/>
              </a:rPr>
              <a:t>repeat.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>
                <a:ea typeface="ＭＳ Ｐゴシック" pitchFamily="34" charset="-128"/>
              </a:rPr>
              <a:t>Design issues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110000"/>
              </a:lnSpc>
              <a:buFont typeface="Arial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Representing the ‘board’</a:t>
            </a:r>
          </a:p>
          <a:p>
            <a:pPr lvl="1">
              <a:lnSpc>
                <a:spcPct val="110000"/>
              </a:lnSpc>
              <a:buFont typeface="Arial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Representing legal next boards</a:t>
            </a:r>
          </a:p>
          <a:p>
            <a:pPr lvl="1">
              <a:lnSpc>
                <a:spcPct val="110000"/>
              </a:lnSpc>
              <a:buFont typeface="Arial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Evaluating positions</a:t>
            </a:r>
          </a:p>
          <a:p>
            <a:pPr lvl="1">
              <a:lnSpc>
                <a:spcPct val="110000"/>
              </a:lnSpc>
              <a:buFont typeface="Arial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Looking ahead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F0DDC150-21FE-43E4-9CFA-73BA71AA56DC}" type="slidenum">
              <a:rPr lang="en-US"/>
              <a:pPr/>
              <a:t>15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Hexapawn</a:t>
            </a:r>
            <a:r>
              <a:rPr lang="en-US" dirty="0">
                <a:ea typeface="ＭＳ Ｐゴシック" pitchFamily="34" charset="-128"/>
              </a:rPr>
              <a:t>: A very simple Game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Hexapawn</a:t>
            </a:r>
            <a:r>
              <a:rPr lang="en-US" dirty="0">
                <a:ea typeface="ＭＳ Ｐゴシック" pitchFamily="34" charset="-128"/>
              </a:rPr>
              <a:t> is played on a  3x3 chessboard 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Only standard pawn moves: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A pawn moves forward one square onto an empty square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A pawn “captures” an opponent pawn by moving  diagonally forward one square, if that square contains an opposing pawn. The opposing pawn is removed from the board.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pic>
        <p:nvPicPr>
          <p:cNvPr id="4098" name="Picture 2" descr="http://www.chessvariants.org/small.dir/hexapawn_ope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1752600"/>
            <a:ext cx="1890713" cy="1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F0DDC150-21FE-43E4-9CFA-73BA71AA56DC}" type="slidenum">
              <a:rPr lang="en-US"/>
              <a:pPr/>
              <a:t>16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Hexapawn</a:t>
            </a:r>
            <a:r>
              <a:rPr lang="en-US" dirty="0">
                <a:ea typeface="ＭＳ Ｐゴシック" pitchFamily="34" charset="-128"/>
              </a:rPr>
              <a:t>: A very simple Game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Hexapawn</a:t>
            </a:r>
            <a:r>
              <a:rPr lang="en-US" dirty="0">
                <a:ea typeface="ＭＳ Ｐゴシック" pitchFamily="34" charset="-128"/>
              </a:rPr>
              <a:t> is played on a  3x3 chessboard 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Player 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wins the game against 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when: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One of 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’s pawns reaches the far side of the board.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cannot move because no legal move is possible.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has no pawns left. </a:t>
            </a:r>
          </a:p>
          <a:p>
            <a:pPr algn="ctr">
              <a:buFont typeface="Symbol" pitchFamily="18" charset="2"/>
              <a:buNone/>
            </a:pPr>
            <a:r>
              <a:rPr lang="en-US" sz="2000" b="0" i="1" dirty="0">
                <a:ea typeface="ＭＳ Ｐゴシック" pitchFamily="34" charset="-128"/>
              </a:rPr>
              <a:t>(Invented by Martin Gardner in 1962, with learning “program” using match boxes. Reprinted in “The Unexpected Hanging..)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pic>
        <p:nvPicPr>
          <p:cNvPr id="7" name="Picture 2" descr="http://www.chessvariants.org/small.dir/hexapawn_ope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1752600"/>
            <a:ext cx="1890713" cy="1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706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26A607FD-51A6-4506-93E0-FDEB67879288}" type="slidenum">
              <a:rPr lang="en-US"/>
              <a:pPr/>
              <a:t>17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Hexapawn: Three Possible First Moves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graphicFrame>
        <p:nvGraphicFramePr>
          <p:cNvPr id="1185796" name="Group 4"/>
          <p:cNvGraphicFramePr>
            <a:graphicFrameLocks noGrp="1"/>
          </p:cNvGraphicFramePr>
          <p:nvPr/>
        </p:nvGraphicFramePr>
        <p:xfrm>
          <a:off x="5638800" y="3810000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5815" name="Group 23"/>
          <p:cNvGraphicFramePr>
            <a:graphicFrameLocks noGrp="1"/>
          </p:cNvGraphicFramePr>
          <p:nvPr/>
        </p:nvGraphicFramePr>
        <p:xfrm>
          <a:off x="2667000" y="3810000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5834" name="Group 42"/>
          <p:cNvGraphicFramePr>
            <a:graphicFrameLocks noGrp="1"/>
          </p:cNvGraphicFramePr>
          <p:nvPr/>
        </p:nvGraphicFramePr>
        <p:xfrm>
          <a:off x="4152900" y="3871913"/>
          <a:ext cx="838200" cy="100584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5853" name="Group 61"/>
          <p:cNvGraphicFramePr>
            <a:graphicFrameLocks noGrp="1"/>
          </p:cNvGraphicFramePr>
          <p:nvPr/>
        </p:nvGraphicFramePr>
        <p:xfrm>
          <a:off x="4191000" y="1828800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658" name="Line 80"/>
          <p:cNvSpPr>
            <a:spLocks noChangeShapeType="1"/>
          </p:cNvSpPr>
          <p:nvPr/>
        </p:nvSpPr>
        <p:spPr bwMode="auto">
          <a:xfrm flipH="1">
            <a:off x="3200400" y="28956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59" name="Line 81"/>
          <p:cNvSpPr>
            <a:spLocks noChangeShapeType="1"/>
          </p:cNvSpPr>
          <p:nvPr/>
        </p:nvSpPr>
        <p:spPr bwMode="auto">
          <a:xfrm>
            <a:off x="4572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60" name="Line 82"/>
          <p:cNvSpPr>
            <a:spLocks noChangeShapeType="1"/>
          </p:cNvSpPr>
          <p:nvPr/>
        </p:nvSpPr>
        <p:spPr bwMode="auto">
          <a:xfrm>
            <a:off x="4572000" y="28956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61" name="Text Box 83"/>
          <p:cNvSpPr txBox="1">
            <a:spLocks noChangeArrowheads="1"/>
          </p:cNvSpPr>
          <p:nvPr/>
        </p:nvSpPr>
        <p:spPr bwMode="auto">
          <a:xfrm>
            <a:off x="5257800" y="2971800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  <a:latin typeface="Franklin Gothic Medium" pitchFamily="34" charset="0"/>
              </a:rPr>
              <a:t>White moves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0CF8BB15-BCB7-4935-81AB-2DAFB28A4554}" type="slidenum">
              <a:rPr lang="en-US"/>
              <a:pPr/>
              <a:t>18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Game Trees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 the game problem space by a tree: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Nodes represent ‘board positions’; edges represent legal moves.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Root node is the first position in which a decision must be made.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1A8AD733-64FF-4C42-89B8-5DB133E2A397}" type="slidenum">
              <a:rPr lang="en-US"/>
              <a:pPr/>
              <a:t>19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Hexapawn: Simplified Game Tree for 2 Moves</a:t>
            </a:r>
          </a:p>
        </p:txBody>
      </p:sp>
      <p:graphicFrame>
        <p:nvGraphicFramePr>
          <p:cNvPr id="1188867" name="Group 3"/>
          <p:cNvGraphicFramePr>
            <a:graphicFrameLocks noGrp="1"/>
          </p:cNvGraphicFramePr>
          <p:nvPr/>
        </p:nvGraphicFramePr>
        <p:xfrm>
          <a:off x="6324600" y="28813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886" name="Group 22"/>
          <p:cNvGraphicFramePr>
            <a:graphicFrameLocks noGrp="1"/>
          </p:cNvGraphicFramePr>
          <p:nvPr/>
        </p:nvGraphicFramePr>
        <p:xfrm>
          <a:off x="1219200" y="28813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905" name="Group 41"/>
          <p:cNvGraphicFramePr>
            <a:graphicFrameLocks noGrp="1"/>
          </p:cNvGraphicFramePr>
          <p:nvPr/>
        </p:nvGraphicFramePr>
        <p:xfrm>
          <a:off x="4152900" y="28813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924" name="Group 60"/>
          <p:cNvGraphicFramePr>
            <a:graphicFrameLocks noGrp="1"/>
          </p:cNvGraphicFramePr>
          <p:nvPr/>
        </p:nvGraphicFramePr>
        <p:xfrm>
          <a:off x="4152900" y="1295400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943" name="Group 79"/>
          <p:cNvGraphicFramePr>
            <a:graphicFrameLocks noGrp="1"/>
          </p:cNvGraphicFramePr>
          <p:nvPr/>
        </p:nvGraphicFramePr>
        <p:xfrm>
          <a:off x="22860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962" name="Group 98"/>
          <p:cNvGraphicFramePr>
            <a:graphicFrameLocks noGrp="1"/>
          </p:cNvGraphicFramePr>
          <p:nvPr/>
        </p:nvGraphicFramePr>
        <p:xfrm>
          <a:off x="12954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8981" name="Group 117"/>
          <p:cNvGraphicFramePr>
            <a:graphicFrameLocks noGrp="1"/>
          </p:cNvGraphicFramePr>
          <p:nvPr/>
        </p:nvGraphicFramePr>
        <p:xfrm>
          <a:off x="3048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9000" name="Group 136"/>
          <p:cNvGraphicFramePr>
            <a:graphicFrameLocks noGrp="1"/>
          </p:cNvGraphicFramePr>
          <p:nvPr/>
        </p:nvGraphicFramePr>
        <p:xfrm>
          <a:off x="65532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9019" name="Group 155"/>
          <p:cNvGraphicFramePr>
            <a:graphicFrameLocks noGrp="1"/>
          </p:cNvGraphicFramePr>
          <p:nvPr/>
        </p:nvGraphicFramePr>
        <p:xfrm>
          <a:off x="35052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9038" name="Group 174"/>
          <p:cNvGraphicFramePr>
            <a:graphicFrameLocks noGrp="1"/>
          </p:cNvGraphicFramePr>
          <p:nvPr/>
        </p:nvGraphicFramePr>
        <p:xfrm>
          <a:off x="45720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89057" name="Group 193"/>
          <p:cNvGraphicFramePr>
            <a:graphicFrameLocks noGrp="1"/>
          </p:cNvGraphicFramePr>
          <p:nvPr/>
        </p:nvGraphicFramePr>
        <p:xfrm>
          <a:off x="5562600" y="4862513"/>
          <a:ext cx="838200" cy="100584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2" pitchFamily="18" charset="2"/>
                        </a:rPr>
                        <a:t>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814" name="Line 212"/>
          <p:cNvSpPr>
            <a:spLocks noChangeShapeType="1"/>
          </p:cNvSpPr>
          <p:nvPr/>
        </p:nvSpPr>
        <p:spPr bwMode="auto">
          <a:xfrm flipH="1">
            <a:off x="1752600" y="2362200"/>
            <a:ext cx="2819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15" name="Line 213"/>
          <p:cNvSpPr>
            <a:spLocks noChangeShapeType="1"/>
          </p:cNvSpPr>
          <p:nvPr/>
        </p:nvSpPr>
        <p:spPr bwMode="auto">
          <a:xfrm>
            <a:off x="4572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16" name="Line 214"/>
          <p:cNvSpPr>
            <a:spLocks noChangeShapeType="1"/>
          </p:cNvSpPr>
          <p:nvPr/>
        </p:nvSpPr>
        <p:spPr bwMode="auto">
          <a:xfrm>
            <a:off x="4572000" y="23622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17" name="Line 215"/>
          <p:cNvSpPr>
            <a:spLocks noChangeShapeType="1"/>
          </p:cNvSpPr>
          <p:nvPr/>
        </p:nvSpPr>
        <p:spPr bwMode="auto">
          <a:xfrm flipH="1">
            <a:off x="7620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18" name="Line 216"/>
          <p:cNvSpPr>
            <a:spLocks noChangeShapeType="1"/>
          </p:cNvSpPr>
          <p:nvPr/>
        </p:nvSpPr>
        <p:spPr bwMode="auto">
          <a:xfrm>
            <a:off x="1676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19" name="Line 217"/>
          <p:cNvSpPr>
            <a:spLocks noChangeShapeType="1"/>
          </p:cNvSpPr>
          <p:nvPr/>
        </p:nvSpPr>
        <p:spPr bwMode="auto">
          <a:xfrm>
            <a:off x="16764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0" name="Line 218"/>
          <p:cNvSpPr>
            <a:spLocks noChangeShapeType="1"/>
          </p:cNvSpPr>
          <p:nvPr/>
        </p:nvSpPr>
        <p:spPr bwMode="auto">
          <a:xfrm flipH="1">
            <a:off x="39624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1" name="Line 219"/>
          <p:cNvSpPr>
            <a:spLocks noChangeShapeType="1"/>
          </p:cNvSpPr>
          <p:nvPr/>
        </p:nvSpPr>
        <p:spPr bwMode="auto">
          <a:xfrm>
            <a:off x="4572000" y="4038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2" name="Line 220"/>
          <p:cNvSpPr>
            <a:spLocks noChangeShapeType="1"/>
          </p:cNvSpPr>
          <p:nvPr/>
        </p:nvSpPr>
        <p:spPr bwMode="auto">
          <a:xfrm>
            <a:off x="45720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3" name="Line 221"/>
          <p:cNvSpPr>
            <a:spLocks noChangeShapeType="1"/>
          </p:cNvSpPr>
          <p:nvPr/>
        </p:nvSpPr>
        <p:spPr bwMode="auto">
          <a:xfrm>
            <a:off x="4572000" y="39624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4" name="Line 222"/>
          <p:cNvSpPr>
            <a:spLocks noChangeShapeType="1"/>
          </p:cNvSpPr>
          <p:nvPr/>
        </p:nvSpPr>
        <p:spPr bwMode="auto">
          <a:xfrm flipH="1">
            <a:off x="6477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5" name="Line 223"/>
          <p:cNvSpPr>
            <a:spLocks noChangeShapeType="1"/>
          </p:cNvSpPr>
          <p:nvPr/>
        </p:nvSpPr>
        <p:spPr bwMode="auto">
          <a:xfrm>
            <a:off x="6781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826" name="Text Box 224"/>
          <p:cNvSpPr txBox="1">
            <a:spLocks noChangeArrowheads="1"/>
          </p:cNvSpPr>
          <p:nvPr/>
        </p:nvSpPr>
        <p:spPr bwMode="auto">
          <a:xfrm>
            <a:off x="6019800" y="3581400"/>
            <a:ext cx="2286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/>
              <a:t>…..</a:t>
            </a:r>
          </a:p>
        </p:txBody>
      </p:sp>
      <p:sp>
        <p:nvSpPr>
          <p:cNvPr id="25827" name="Text Box 225"/>
          <p:cNvSpPr txBox="1">
            <a:spLocks noChangeArrowheads="1"/>
          </p:cNvSpPr>
          <p:nvPr/>
        </p:nvSpPr>
        <p:spPr bwMode="auto">
          <a:xfrm>
            <a:off x="2068527" y="3111434"/>
            <a:ext cx="213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  <a:latin typeface="Franklin Gothic Medium" pitchFamily="34" charset="0"/>
              </a:rPr>
              <a:t>Black to move</a:t>
            </a:r>
          </a:p>
        </p:txBody>
      </p:sp>
      <p:sp>
        <p:nvSpPr>
          <p:cNvPr id="25828" name="Text Box 226"/>
          <p:cNvSpPr txBox="1">
            <a:spLocks noChangeArrowheads="1"/>
          </p:cNvSpPr>
          <p:nvPr/>
        </p:nvSpPr>
        <p:spPr bwMode="auto">
          <a:xfrm>
            <a:off x="1905000" y="1444812"/>
            <a:ext cx="2693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  <a:latin typeface="Franklin Gothic Medium" pitchFamily="34" charset="0"/>
              </a:rPr>
              <a:t>White to move</a:t>
            </a:r>
          </a:p>
        </p:txBody>
      </p:sp>
      <p:sp>
        <p:nvSpPr>
          <p:cNvPr id="31" name="Text Box 226"/>
          <p:cNvSpPr txBox="1">
            <a:spLocks noChangeArrowheads="1"/>
          </p:cNvSpPr>
          <p:nvPr/>
        </p:nvSpPr>
        <p:spPr bwMode="auto">
          <a:xfrm>
            <a:off x="7416006" y="4771677"/>
            <a:ext cx="26939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  <a:latin typeface="Franklin Gothic Medium" pitchFamily="34" charset="0"/>
              </a:rPr>
              <a:t>White </a:t>
            </a:r>
            <a:br>
              <a:rPr lang="en-US" i="1" dirty="0">
                <a:solidFill>
                  <a:schemeClr val="accent2"/>
                </a:solidFill>
                <a:latin typeface="Franklin Gothic Medium" pitchFamily="34" charset="0"/>
              </a:rPr>
            </a:br>
            <a:r>
              <a:rPr lang="en-US" i="1" dirty="0">
                <a:solidFill>
                  <a:schemeClr val="accent2"/>
                </a:solidFill>
                <a:latin typeface="Franklin Gothic Medium" pitchFamily="34" charset="0"/>
              </a:rPr>
              <a:t>to move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78192702-C01E-4294-84A8-B8CB086AD5AE}" type="slidenum">
              <a:rPr lang="en-US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Games: Outline of Unit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ea typeface="ＭＳ Ｐゴシック" pitchFamily="34" charset="-128"/>
              </a:rPr>
              <a:t>Part I: Games as Search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Motivation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Game-playing AI successes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Game Trees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Evaluation Functions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ea typeface="ＭＳ Ｐゴシック" pitchFamily="34" charset="-128"/>
              </a:rPr>
              <a:t>Part II: Adversarial Search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 Minimax Rule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ea typeface="ＭＳ Ｐゴシック" pitchFamily="34" charset="-128"/>
              </a:rPr>
              <a:t>Alpha-Beta Pruning</a:t>
            </a:r>
            <a:r>
              <a:rPr lang="en-US" sz="2800" dirty="0">
                <a:ea typeface="ＭＳ Ｐゴシック" pitchFamily="34" charset="-128"/>
              </a:rPr>
              <a:t>	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D8C3DD5E-9324-4B4C-95E2-39C59B114209}" type="slidenum">
              <a:rPr lang="en-US"/>
              <a:pPr/>
              <a:t>20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MAX &amp; MIN Nodes : An egocentric view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572000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Two players:  MAX, MAX’s opponent MIN</a:t>
            </a:r>
          </a:p>
          <a:p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All play is computed from MAX’s vantage point.</a:t>
            </a:r>
          </a:p>
          <a:p>
            <a:r>
              <a:rPr lang="en-US" sz="2000" dirty="0">
                <a:ea typeface="ＭＳ Ｐゴシック" pitchFamily="34" charset="-128"/>
              </a:rPr>
              <a:t>When MAX moves, MAX attempts to </a:t>
            </a:r>
            <a:r>
              <a:rPr lang="en-US" sz="2000" dirty="0" err="1">
                <a:ea typeface="ＭＳ Ｐゴシック" pitchFamily="34" charset="-128"/>
              </a:rPr>
              <a:t>MAXimize</a:t>
            </a:r>
            <a:r>
              <a:rPr lang="en-US" sz="2000" dirty="0">
                <a:ea typeface="ＭＳ Ｐゴシック" pitchFamily="34" charset="-128"/>
              </a:rPr>
              <a:t> MAX’s outcome.</a:t>
            </a:r>
          </a:p>
          <a:p>
            <a:r>
              <a:rPr lang="en-US" sz="2000" dirty="0">
                <a:ea typeface="ＭＳ Ｐゴシック" pitchFamily="34" charset="-128"/>
              </a:rPr>
              <a:t>When MAX’s opponent moves, they attempt to </a:t>
            </a:r>
            <a:r>
              <a:rPr lang="en-US" sz="2000" dirty="0" err="1">
                <a:ea typeface="ＭＳ Ｐゴシック" pitchFamily="34" charset="-128"/>
              </a:rPr>
              <a:t>MINimize</a:t>
            </a:r>
            <a:r>
              <a:rPr lang="en-US" sz="2000" dirty="0">
                <a:ea typeface="ＭＳ Ｐゴシック" pitchFamily="34" charset="-128"/>
              </a:rPr>
              <a:t> MAX’s outcome.</a:t>
            </a:r>
          </a:p>
          <a:p>
            <a:pPr algn="ctr">
              <a:buFont typeface="Symbol" pitchFamily="18" charset="2"/>
              <a:buNone/>
            </a:pPr>
            <a:r>
              <a:rPr lang="en-US" sz="2000" dirty="0">
                <a:ea typeface="ＭＳ Ｐゴシック" pitchFamily="34" charset="-128"/>
              </a:rPr>
              <a:t>WE TYPICALLY ASSUME MAX MOVES FIRST:</a:t>
            </a:r>
          </a:p>
          <a:p>
            <a:pPr lvl="1"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Label the root (level 0) MAX</a:t>
            </a:r>
          </a:p>
          <a:p>
            <a:r>
              <a:rPr lang="en-US" sz="2000" dirty="0">
                <a:ea typeface="ＭＳ Ｐゴシック" pitchFamily="34" charset="-128"/>
              </a:rPr>
              <a:t>Alternate MAX/MIN labels at each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successive tree level </a:t>
            </a:r>
            <a:r>
              <a:rPr lang="en-US" sz="2000" i="1" dirty="0">
                <a:ea typeface="ＭＳ Ｐゴシック" pitchFamily="34" charset="-128"/>
              </a:rPr>
              <a:t>(ply).</a:t>
            </a:r>
          </a:p>
          <a:p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</a:rPr>
              <a:t>Even levels </a:t>
            </a:r>
            <a:r>
              <a:rPr lang="en-US" sz="2000" dirty="0">
                <a:ea typeface="ＭＳ Ｐゴシック" pitchFamily="34" charset="-128"/>
              </a:rPr>
              <a:t>represent turns for MAX</a:t>
            </a:r>
          </a:p>
          <a:p>
            <a:r>
              <a:rPr lang="en-US" sz="2000" i="1" dirty="0">
                <a:solidFill>
                  <a:srgbClr val="0000FF"/>
                </a:solidFill>
                <a:ea typeface="ＭＳ Ｐゴシック" pitchFamily="34" charset="-128"/>
              </a:rPr>
              <a:t>Odd levels </a:t>
            </a:r>
            <a:r>
              <a:rPr lang="en-US" sz="2000" dirty="0">
                <a:ea typeface="ＭＳ Ｐゴシック" pitchFamily="34" charset="-128"/>
              </a:rPr>
              <a:t>represent turns for MIN</a:t>
            </a:r>
          </a:p>
        </p:txBody>
      </p:sp>
      <p:pic>
        <p:nvPicPr>
          <p:cNvPr id="2050" name="Picture 2" descr="http://i2.cdnds.net/12/07/618x381/movies_max_von_sydow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51" y="3581400"/>
            <a:ext cx="3787282" cy="23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5105400" y="5916278"/>
            <a:ext cx="3810000" cy="359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47" tIns="40824" rIns="81647" bIns="40824" rtlCol="0">
            <a:spAutoFit/>
          </a:bodyPr>
          <a:lstStyle/>
          <a:p>
            <a:pPr algn="ctr"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MAX (von </a:t>
            </a:r>
            <a:r>
              <a:rPr lang="en-US" sz="1800" dirty="0" err="1">
                <a:solidFill>
                  <a:srgbClr val="000000"/>
                </a:solidFill>
              </a:rPr>
              <a:t>Sydow</a:t>
            </a:r>
            <a:r>
              <a:rPr lang="en-US" sz="1800" dirty="0">
                <a:solidFill>
                  <a:srgbClr val="000000"/>
                </a:solidFill>
              </a:rPr>
              <a:t>) plays chess….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0CF8BB15-BCB7-4935-81AB-2DAFB28A4554}" type="slidenum">
              <a:rPr lang="en-US"/>
              <a:pPr/>
              <a:t>21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Game Trees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5000"/>
                  </a:schemeClr>
                </a:solidFill>
                <a:ea typeface="ＭＳ Ｐゴシック" pitchFamily="34" charset="-128"/>
              </a:rPr>
              <a:t>Represent the game problem space by a tree:</a:t>
            </a:r>
          </a:p>
          <a:p>
            <a:pPr lvl="1"/>
            <a:r>
              <a:rPr lang="en-US" dirty="0">
                <a:solidFill>
                  <a:schemeClr val="accent3">
                    <a:lumMod val="65000"/>
                  </a:schemeClr>
                </a:solidFill>
                <a:ea typeface="ＭＳ Ｐゴシック" pitchFamily="34" charset="-128"/>
              </a:rPr>
              <a:t>Nodes represent ‘board positions’; edges represent legal moves.</a:t>
            </a:r>
          </a:p>
          <a:p>
            <a:pPr lvl="1"/>
            <a:r>
              <a:rPr lang="en-US" dirty="0">
                <a:solidFill>
                  <a:schemeClr val="accent3">
                    <a:lumMod val="65000"/>
                  </a:schemeClr>
                </a:solidFill>
                <a:ea typeface="ＭＳ Ｐゴシック" pitchFamily="34" charset="-128"/>
              </a:rPr>
              <a:t>Root node is the first position in which a decision must be made.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Evaluation function </a:t>
            </a:r>
            <a:r>
              <a:rPr lang="en-US" i="1" dirty="0">
                <a:solidFill>
                  <a:srgbClr val="FF0000"/>
                </a:solidFill>
                <a:ea typeface="ＭＳ Ｐゴシック" pitchFamily="34" charset="-128"/>
              </a:rPr>
              <a:t>f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assigns real-number scores to `board positions’  </a:t>
            </a:r>
            <a:r>
              <a:rPr lang="en-US" i="1" dirty="0">
                <a:solidFill>
                  <a:srgbClr val="FF0000"/>
                </a:solidFill>
                <a:ea typeface="ＭＳ Ｐゴシック" pitchFamily="34" charset="-128"/>
              </a:rPr>
              <a:t>without reference to path</a:t>
            </a:r>
            <a:endParaRPr lang="en-US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Terminal nodes represent ways the game could end, labeled with the desirability of that ending (e.g. win/lose/draw or a numerical score)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3942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D7AB0D7E-9292-492A-8A84-CBFCDF678D60}" type="slidenum">
              <a:rPr lang="en-US"/>
              <a:pPr/>
              <a:t>22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Evaluation functions: </a:t>
            </a:r>
            <a:r>
              <a:rPr lang="en-US" sz="3600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f(n)</a:t>
            </a:r>
            <a:endParaRPr lang="en-US" sz="2000" i="1" dirty="0">
              <a:solidFill>
                <a:srgbClr val="0000FF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820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34" charset="-128"/>
              </a:rPr>
              <a:t>Evaluates how good a ‘board position’ is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Based on </a:t>
            </a:r>
            <a:r>
              <a:rPr lang="en-US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static features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of that board alone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34" charset="-128"/>
              </a:rPr>
              <a:t>Zero-sum assumption lets us use one function to describe goodness for both players.</a:t>
            </a:r>
            <a:endParaRPr lang="en-US" b="0" dirty="0">
              <a:ea typeface="ＭＳ Ｐゴシック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f(n)&gt;0 </a:t>
            </a:r>
            <a:r>
              <a:rPr lang="en-US" dirty="0">
                <a:ea typeface="ＭＳ Ｐゴシック" pitchFamily="34" charset="-128"/>
              </a:rPr>
              <a:t>if MAX is winning in position </a:t>
            </a:r>
            <a:r>
              <a:rPr lang="en-US" i="1" dirty="0">
                <a:ea typeface="ＭＳ Ｐゴシック" pitchFamily="34" charset="-128"/>
              </a:rPr>
              <a:t>n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f(n)=0 </a:t>
            </a:r>
            <a:r>
              <a:rPr lang="en-US" dirty="0">
                <a:ea typeface="ＭＳ Ｐゴシック" pitchFamily="34" charset="-128"/>
              </a:rPr>
              <a:t>if position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is tied</a:t>
            </a:r>
          </a:p>
          <a:p>
            <a:pPr lvl="1">
              <a:lnSpc>
                <a:spcPct val="120000"/>
              </a:lnSpc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f(n)&lt;0 </a:t>
            </a:r>
            <a:r>
              <a:rPr lang="en-US" dirty="0">
                <a:ea typeface="ＭＳ Ｐゴシック" pitchFamily="34" charset="-128"/>
              </a:rPr>
              <a:t>if MIN is winning in position </a:t>
            </a:r>
            <a:r>
              <a:rPr lang="en-US" i="1" dirty="0">
                <a:ea typeface="ＭＳ Ｐゴシック" pitchFamily="34" charset="-128"/>
              </a:rPr>
              <a:t>n</a:t>
            </a:r>
          </a:p>
          <a:p>
            <a:r>
              <a:rPr lang="en-US" dirty="0">
                <a:ea typeface="ＭＳ Ｐゴシック" pitchFamily="34" charset="-128"/>
              </a:rPr>
              <a:t>Build using expert knowledge,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Tic-tac-toe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f(n)=(# of 3 lengths open for MAX)- (# open for MIN)</a:t>
            </a:r>
          </a:p>
          <a:p>
            <a:pPr lvl="1"/>
            <a:endParaRPr lang="en-US" b="1" i="1" dirty="0">
              <a:solidFill>
                <a:srgbClr val="0000FF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57200" lvl="1" indent="0" algn="ctr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(AIMA 5.4.1)</a:t>
            </a:r>
          </a:p>
          <a:p>
            <a:pPr>
              <a:lnSpc>
                <a:spcPct val="120000"/>
              </a:lnSpc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539" name="Rectangle 43"/>
          <p:cNvSpPr>
            <a:spLocks noChangeArrowheads="1"/>
          </p:cNvSpPr>
          <p:nvPr/>
        </p:nvSpPr>
        <p:spPr bwMode="auto">
          <a:xfrm>
            <a:off x="533400" y="1600200"/>
            <a:ext cx="8305800" cy="457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94120043-6BCF-40FC-8AD2-43B319597457}" type="slidenum">
              <a:rPr lang="en-US"/>
              <a:pPr/>
              <a:t>23</a:t>
            </a:fld>
            <a:endParaRPr lang="en-US"/>
          </a:p>
        </p:txBody>
      </p:sp>
      <p:sp>
        <p:nvSpPr>
          <p:cNvPr id="874536" name="Rectangle 40"/>
          <p:cNvSpPr>
            <a:spLocks noChangeArrowheads="1"/>
          </p:cNvSpPr>
          <p:nvPr/>
        </p:nvSpPr>
        <p:spPr bwMode="auto">
          <a:xfrm>
            <a:off x="228600" y="4343400"/>
            <a:ext cx="4876800" cy="190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37" name="Rectangle 41"/>
          <p:cNvSpPr>
            <a:spLocks noChangeArrowheads="1"/>
          </p:cNvSpPr>
          <p:nvPr/>
        </p:nvSpPr>
        <p:spPr bwMode="auto">
          <a:xfrm>
            <a:off x="228600" y="3429000"/>
            <a:ext cx="5257800" cy="297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38" name="Rectangle 42"/>
          <p:cNvSpPr>
            <a:spLocks noChangeArrowheads="1"/>
          </p:cNvSpPr>
          <p:nvPr/>
        </p:nvSpPr>
        <p:spPr bwMode="auto">
          <a:xfrm>
            <a:off x="304800" y="2667000"/>
            <a:ext cx="5257800" cy="3581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80" name="Picture 5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 Partial Game Tree for Tic-Tac-Toe</a:t>
            </a: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762000" y="2590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f(n)=8-5=3</a:t>
            </a:r>
          </a:p>
        </p:txBody>
      </p:sp>
      <p:sp>
        <p:nvSpPr>
          <p:cNvPr id="874512" name="Text Box 16"/>
          <p:cNvSpPr txBox="1">
            <a:spLocks noChangeArrowheads="1"/>
          </p:cNvSpPr>
          <p:nvPr/>
        </p:nvSpPr>
        <p:spPr bwMode="auto">
          <a:xfrm>
            <a:off x="5334000" y="1066800"/>
            <a:ext cx="1463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f(n)=8-8=0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838200" y="3429000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f(n)=6-5=1</a:t>
            </a:r>
          </a:p>
        </p:txBody>
      </p:sp>
      <p:sp>
        <p:nvSpPr>
          <p:cNvPr id="874517" name="Text Box 21"/>
          <p:cNvSpPr txBox="1">
            <a:spLocks noChangeArrowheads="1"/>
          </p:cNvSpPr>
          <p:nvPr/>
        </p:nvSpPr>
        <p:spPr bwMode="auto">
          <a:xfrm>
            <a:off x="838200" y="4343400"/>
            <a:ext cx="1235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f(n)=6-3=3</a:t>
            </a:r>
          </a:p>
        </p:txBody>
      </p:sp>
      <p:sp>
        <p:nvSpPr>
          <p:cNvPr id="874518" name="Text Box 22"/>
          <p:cNvSpPr txBox="1">
            <a:spLocks noChangeArrowheads="1"/>
          </p:cNvSpPr>
          <p:nvPr/>
        </p:nvSpPr>
        <p:spPr bwMode="auto">
          <a:xfrm>
            <a:off x="2209800" y="4419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f(n)=6-4=2</a:t>
            </a:r>
          </a:p>
        </p:txBody>
      </p:sp>
      <p:sp>
        <p:nvSpPr>
          <p:cNvPr id="874519" name="Text Box 23"/>
          <p:cNvSpPr txBox="1">
            <a:spLocks noChangeArrowheads="1"/>
          </p:cNvSpPr>
          <p:nvPr/>
        </p:nvSpPr>
        <p:spPr bwMode="auto">
          <a:xfrm>
            <a:off x="3505200" y="42672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f(n)=6-2=4</a:t>
            </a:r>
          </a:p>
        </p:txBody>
      </p:sp>
      <p:sp>
        <p:nvSpPr>
          <p:cNvPr id="28688" name="Rectangle 24"/>
          <p:cNvSpPr>
            <a:spLocks noChangeArrowheads="1"/>
          </p:cNvSpPr>
          <p:nvPr/>
        </p:nvSpPr>
        <p:spPr bwMode="auto">
          <a:xfrm>
            <a:off x="457200" y="5867400"/>
            <a:ext cx="3505200" cy="3810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4521" name="Text Box 25"/>
          <p:cNvSpPr txBox="1">
            <a:spLocks noChangeArrowheads="1"/>
          </p:cNvSpPr>
          <p:nvPr/>
        </p:nvSpPr>
        <p:spPr bwMode="auto">
          <a:xfrm>
            <a:off x="1524000" y="5867400"/>
            <a:ext cx="503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-∞</a:t>
            </a:r>
          </a:p>
          <a:p>
            <a:endParaRPr lang="en-US"/>
          </a:p>
        </p:txBody>
      </p:sp>
      <p:sp>
        <p:nvSpPr>
          <p:cNvPr id="874523" name="Text Box 27"/>
          <p:cNvSpPr txBox="1">
            <a:spLocks noChangeArrowheads="1"/>
          </p:cNvSpPr>
          <p:nvPr/>
        </p:nvSpPr>
        <p:spPr bwMode="auto">
          <a:xfrm>
            <a:off x="2438400" y="579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74525" name="Text Box 29"/>
          <p:cNvSpPr txBox="1">
            <a:spLocks noChangeArrowheads="1"/>
          </p:cNvSpPr>
          <p:nvPr/>
        </p:nvSpPr>
        <p:spPr bwMode="auto">
          <a:xfrm>
            <a:off x="3124200" y="586740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+ ∞</a:t>
            </a:r>
          </a:p>
        </p:txBody>
      </p:sp>
      <p:sp>
        <p:nvSpPr>
          <p:cNvPr id="874526" name="Text Box 30"/>
          <p:cNvSpPr txBox="1">
            <a:spLocks noChangeArrowheads="1"/>
          </p:cNvSpPr>
          <p:nvPr/>
        </p:nvSpPr>
        <p:spPr bwMode="auto">
          <a:xfrm>
            <a:off x="2362200" y="2514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f(n)=2</a:t>
            </a:r>
          </a:p>
        </p:txBody>
      </p: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2004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f(n)=3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39624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f(n)=2</a:t>
            </a:r>
          </a:p>
        </p:txBody>
      </p:sp>
      <p:sp>
        <p:nvSpPr>
          <p:cNvPr id="874529" name="Text Box 33"/>
          <p:cNvSpPr txBox="1">
            <a:spLocks noChangeArrowheads="1"/>
          </p:cNvSpPr>
          <p:nvPr/>
        </p:nvSpPr>
        <p:spPr bwMode="auto">
          <a:xfrm>
            <a:off x="46482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f(n)=4</a:t>
            </a:r>
          </a:p>
        </p:txBody>
      </p:sp>
      <p:sp>
        <p:nvSpPr>
          <p:cNvPr id="874530" name="Text Box 34"/>
          <p:cNvSpPr txBox="1">
            <a:spLocks noChangeArrowheads="1"/>
          </p:cNvSpPr>
          <p:nvPr/>
        </p:nvSpPr>
        <p:spPr bwMode="auto">
          <a:xfrm>
            <a:off x="54102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f(n)=2</a:t>
            </a:r>
          </a:p>
        </p:txBody>
      </p:sp>
      <p:sp>
        <p:nvSpPr>
          <p:cNvPr id="874531" name="Text Box 35"/>
          <p:cNvSpPr txBox="1">
            <a:spLocks noChangeArrowheads="1"/>
          </p:cNvSpPr>
          <p:nvPr/>
        </p:nvSpPr>
        <p:spPr bwMode="auto">
          <a:xfrm>
            <a:off x="61722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f(n)=3</a:t>
            </a:r>
          </a:p>
        </p:txBody>
      </p:sp>
      <p:sp>
        <p:nvSpPr>
          <p:cNvPr id="874532" name="Text Box 36"/>
          <p:cNvSpPr txBox="1">
            <a:spLocks noChangeArrowheads="1"/>
          </p:cNvSpPr>
          <p:nvPr/>
        </p:nvSpPr>
        <p:spPr bwMode="auto">
          <a:xfrm>
            <a:off x="69342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f(n)=2</a:t>
            </a:r>
          </a:p>
        </p:txBody>
      </p: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7696200" y="2514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f(n)=3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2286000" y="3429000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f(n)=0</a:t>
            </a:r>
          </a:p>
        </p:txBody>
      </p:sp>
      <p:sp>
        <p:nvSpPr>
          <p:cNvPr id="874535" name="Text Box 39"/>
          <p:cNvSpPr txBox="1">
            <a:spLocks noChangeArrowheads="1"/>
          </p:cNvSpPr>
          <p:nvPr/>
        </p:nvSpPr>
        <p:spPr bwMode="auto">
          <a:xfrm>
            <a:off x="3276600" y="3352800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f(n)=1</a:t>
            </a:r>
          </a:p>
        </p:txBody>
      </p:sp>
      <p:sp>
        <p:nvSpPr>
          <p:cNvPr id="28702" name="Text Box 44"/>
          <p:cNvSpPr txBox="1">
            <a:spLocks noChangeArrowheads="1"/>
          </p:cNvSpPr>
          <p:nvPr/>
        </p:nvSpPr>
        <p:spPr bwMode="auto">
          <a:xfrm>
            <a:off x="5867400" y="3048000"/>
            <a:ext cx="306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703" name="Text Box 45"/>
          <p:cNvSpPr txBox="1">
            <a:spLocks noChangeArrowheads="1"/>
          </p:cNvSpPr>
          <p:nvPr/>
        </p:nvSpPr>
        <p:spPr bwMode="auto">
          <a:xfrm>
            <a:off x="6781800" y="4994275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704" name="Text Box 47"/>
          <p:cNvSpPr txBox="1">
            <a:spLocks noChangeArrowheads="1"/>
          </p:cNvSpPr>
          <p:nvPr/>
        </p:nvSpPr>
        <p:spPr bwMode="auto">
          <a:xfrm>
            <a:off x="5105400" y="4416425"/>
            <a:ext cx="3835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f(n)=# of potential three-lines for X –</a:t>
            </a:r>
          </a:p>
          <a:p>
            <a:r>
              <a:rPr lang="en-US" sz="1800">
                <a:latin typeface="Arial" pitchFamily="34" charset="0"/>
              </a:rPr>
              <a:t># of potential three-line for Y if n is </a:t>
            </a:r>
          </a:p>
          <a:p>
            <a:r>
              <a:rPr lang="en-US" sz="1800">
                <a:latin typeface="Arial" pitchFamily="34" charset="0"/>
              </a:rPr>
              <a:t>not terminal</a:t>
            </a:r>
          </a:p>
          <a:p>
            <a:r>
              <a:rPr lang="en-US" sz="1800">
                <a:latin typeface="Arial" pitchFamily="34" charset="0"/>
              </a:rPr>
              <a:t>f(n)=0 if n is a terminal tie</a:t>
            </a:r>
          </a:p>
          <a:p>
            <a:r>
              <a:rPr lang="en-US" sz="1800">
                <a:latin typeface="Arial" pitchFamily="34" charset="0"/>
              </a:rPr>
              <a:t>f(n)=+ ∞ if n is a terminal win</a:t>
            </a:r>
          </a:p>
          <a:p>
            <a:r>
              <a:rPr lang="en-US" sz="1800">
                <a:latin typeface="Arial" pitchFamily="34" charset="0"/>
              </a:rPr>
              <a:t>f(n)=-</a:t>
            </a:r>
            <a:r>
              <a:rPr lang="en-US" sz="180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lang="en-US" sz="1800">
                <a:latin typeface="Arial" pitchFamily="34" charset="0"/>
              </a:rPr>
              <a:t>∞ if n is a terminal loss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87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87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7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87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87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87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87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87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87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87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36" grpId="0" animBg="1"/>
      <p:bldP spid="874537" grpId="0" animBg="1"/>
      <p:bldP spid="874537" grpId="1" animBg="1"/>
      <p:bldP spid="874538" grpId="0" animBg="1"/>
      <p:bldP spid="874538" grpId="1" animBg="1"/>
      <p:bldP spid="874538" grpId="2" animBg="1"/>
      <p:bldP spid="874504" grpId="0"/>
      <p:bldP spid="874512" grpId="0"/>
      <p:bldP spid="874514" grpId="0"/>
      <p:bldP spid="874517" grpId="0"/>
      <p:bldP spid="874518" grpId="0"/>
      <p:bldP spid="874519" grpId="0"/>
      <p:bldP spid="874521" grpId="0"/>
      <p:bldP spid="874523" grpId="0"/>
      <p:bldP spid="874525" grpId="0"/>
      <p:bldP spid="874526" grpId="0"/>
      <p:bldP spid="874527" grpId="0"/>
      <p:bldP spid="874528" grpId="0"/>
      <p:bldP spid="874529" grpId="0"/>
      <p:bldP spid="874530" grpId="0"/>
      <p:bldP spid="874531" grpId="0"/>
      <p:bldP spid="874532" grpId="0"/>
      <p:bldP spid="874533" grpId="0"/>
      <p:bldP spid="874534" grpId="0"/>
      <p:bldP spid="8745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F3D23EA6-533C-48D8-9AD5-1400F3342623}" type="slidenum">
              <a:rPr lang="en-US"/>
              <a:pPr/>
              <a:t>24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a typeface="ＭＳ Ｐゴシック" pitchFamily="34" charset="-128"/>
              </a:rPr>
              <a:t>Chess Evaluation Functions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487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34" charset="-128"/>
              </a:rPr>
              <a:t>Alan Turing’s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f(n)=(sum of A’s  piece values)-(sum of 	B’s piece values)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34" charset="-128"/>
              </a:rPr>
              <a:t>More complex: weighted sum 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1800" dirty="0">
                <a:ea typeface="ＭＳ Ｐゴシック" pitchFamily="34" charset="-128"/>
              </a:rPr>
              <a:t>of </a:t>
            </a:r>
            <a:r>
              <a:rPr lang="en-US" sz="1800" i="1" dirty="0">
                <a:solidFill>
                  <a:srgbClr val="0000FF"/>
                </a:solidFill>
                <a:ea typeface="ＭＳ Ｐゴシック" pitchFamily="34" charset="-128"/>
              </a:rPr>
              <a:t>positional</a:t>
            </a:r>
            <a:r>
              <a:rPr lang="en-US" sz="1800" dirty="0">
                <a:ea typeface="ＭＳ Ｐゴシック" pitchFamily="34" charset="-128"/>
              </a:rPr>
              <a:t> features: 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34" charset="-128"/>
              </a:rPr>
              <a:t>Deep Blue has &gt; 8000 features</a:t>
            </a:r>
          </a:p>
        </p:txBody>
      </p:sp>
      <p:graphicFrame>
        <p:nvGraphicFramePr>
          <p:cNvPr id="1163314" name="Group 50"/>
          <p:cNvGraphicFramePr>
            <a:graphicFrameLocks noGrp="1"/>
          </p:cNvGraphicFramePr>
          <p:nvPr>
            <p:ph sz="quarter" idx="2"/>
          </p:nvPr>
        </p:nvGraphicFramePr>
        <p:xfrm>
          <a:off x="5638800" y="1295400"/>
          <a:ext cx="2133600" cy="1760539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Pawn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Knight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Bishop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Rook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Queen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Symbol" pitchFamily="-107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51" name="Text Box 30"/>
          <p:cNvSpPr txBox="1">
            <a:spLocks noChangeArrowheads="1"/>
          </p:cNvSpPr>
          <p:nvPr/>
        </p:nvSpPr>
        <p:spPr bwMode="auto">
          <a:xfrm>
            <a:off x="4572000" y="3138488"/>
            <a:ext cx="4572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Pieces values for a simple Turing-style evaluation  function often taught </a:t>
            </a:r>
            <a:br>
              <a:rPr lang="en-US" sz="1600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to novice chess players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0025" y="4424363"/>
          <a:ext cx="1993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4" imgW="1054100" imgH="254000" progId="Equation.3">
                  <p:embed/>
                </p:oleObj>
              </mc:Choice>
              <mc:Fallback>
                <p:oleObj name="Equation" r:id="rId4" imgW="1054100" imgH="254000" progId="Equation.3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424363"/>
                        <a:ext cx="1993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Text Box 49"/>
          <p:cNvSpPr txBox="1">
            <a:spLocks noChangeArrowheads="1"/>
          </p:cNvSpPr>
          <p:nvPr/>
        </p:nvSpPr>
        <p:spPr bwMode="auto">
          <a:xfrm>
            <a:off x="4419600" y="3886200"/>
            <a:ext cx="4451350" cy="2278063"/>
          </a:xfrm>
          <a:prstGeom prst="rect">
            <a:avLst/>
          </a:prstGeom>
          <a:solidFill>
            <a:schemeClr val="accent1">
              <a:alpha val="41176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latin typeface="Arial" pitchFamily="34" charset="0"/>
              </a:rPr>
              <a:t>Positive:</a:t>
            </a:r>
            <a:r>
              <a:rPr lang="en-US" sz="1800">
                <a:latin typeface="Arial" pitchFamily="34" charset="0"/>
              </a:rPr>
              <a:t> rooks on open files, knights in</a:t>
            </a:r>
          </a:p>
          <a:p>
            <a:pPr algn="ctr"/>
            <a:r>
              <a:rPr lang="en-US" sz="1800">
                <a:latin typeface="Arial" pitchFamily="34" charset="0"/>
              </a:rPr>
              <a:t>closed positions, control of the center, </a:t>
            </a:r>
          </a:p>
          <a:p>
            <a:pPr algn="ctr"/>
            <a:r>
              <a:rPr lang="en-US" sz="1800">
                <a:latin typeface="Arial" pitchFamily="34" charset="0"/>
              </a:rPr>
              <a:t>developed pieces</a:t>
            </a:r>
          </a:p>
          <a:p>
            <a:pPr algn="ctr"/>
            <a:endParaRPr lang="en-US" sz="1800">
              <a:latin typeface="Arial" pitchFamily="34" charset="0"/>
            </a:endParaRPr>
          </a:p>
          <a:p>
            <a:pPr algn="ctr"/>
            <a:r>
              <a:rPr lang="en-US" sz="1800" b="1">
                <a:latin typeface="Arial" pitchFamily="34" charset="0"/>
              </a:rPr>
              <a:t>Negative: </a:t>
            </a:r>
            <a:r>
              <a:rPr lang="en-US" sz="1800">
                <a:latin typeface="Arial" pitchFamily="34" charset="0"/>
              </a:rPr>
              <a:t>doubled pawns, wrong-colored </a:t>
            </a:r>
          </a:p>
          <a:p>
            <a:pPr algn="ctr"/>
            <a:r>
              <a:rPr lang="en-US" sz="1800">
                <a:latin typeface="Arial" pitchFamily="34" charset="0"/>
              </a:rPr>
              <a:t>bishops in closed positions, isolated pawns,pinned pieces</a:t>
            </a:r>
          </a:p>
          <a:p>
            <a:pPr algn="ctr"/>
            <a:r>
              <a:rPr lang="en-US" sz="1600" i="1">
                <a:latin typeface="Arial" pitchFamily="34" charset="0"/>
              </a:rPr>
              <a:t>Examples of more complex features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61D44295-8C3A-4835-8E92-827AFD5CAEFF}" type="slidenum">
              <a:rPr lang="en-US"/>
              <a:pPr/>
              <a:t>25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r>
              <a:rPr lang="en-US" sz="3000">
                <a:ea typeface="ＭＳ Ｐゴシック" pitchFamily="34" charset="-128"/>
              </a:rPr>
              <a:t>Some Chess Positions and their Evaluations</a:t>
            </a:r>
          </a:p>
        </p:txBody>
      </p:sp>
      <p:pic>
        <p:nvPicPr>
          <p:cNvPr id="29701" name="Picture 5" descr="chess_po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28114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233363" y="4125913"/>
            <a:ext cx="26336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White to move</a:t>
            </a:r>
          </a:p>
          <a:p>
            <a:pPr algn="ctr"/>
            <a:r>
              <a:rPr lang="en-US" sz="2000">
                <a:latin typeface="Arial" pitchFamily="34" charset="0"/>
              </a:rPr>
              <a:t>f(n)=(9+3)-(5+5+3.25)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=-1.25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76600" y="1379349"/>
            <a:ext cx="2787650" cy="3825875"/>
            <a:chOff x="2064" y="864"/>
            <a:chExt cx="1756" cy="2410"/>
          </a:xfrm>
        </p:grpSpPr>
        <p:pic>
          <p:nvPicPr>
            <p:cNvPr id="29708" name="Picture 6" descr="chess_po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864"/>
              <a:ext cx="1756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9" name="Text Box 9"/>
            <p:cNvSpPr txBox="1">
              <a:spLocks noChangeArrowheads="1"/>
            </p:cNvSpPr>
            <p:nvPr/>
          </p:nvSpPr>
          <p:spPr bwMode="auto">
            <a:xfrm>
              <a:off x="2317" y="2640"/>
              <a:ext cx="125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itchFamily="34" charset="0"/>
                </a:rPr>
                <a:t>… Nxg5??</a:t>
              </a:r>
            </a:p>
            <a:p>
              <a:pPr algn="ctr"/>
              <a:r>
                <a:rPr lang="en-US" sz="2000" dirty="0">
                  <a:latin typeface="Arial" pitchFamily="34" charset="0"/>
                </a:rPr>
                <a:t>f(n)=(9+3)-(5+5)</a:t>
              </a:r>
            </a:p>
            <a:p>
              <a:pPr algn="ctr"/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=2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248400" y="1371600"/>
            <a:ext cx="2787650" cy="4511675"/>
            <a:chOff x="3936" y="864"/>
            <a:chExt cx="1756" cy="2842"/>
          </a:xfrm>
        </p:grpSpPr>
        <p:pic>
          <p:nvPicPr>
            <p:cNvPr id="29706" name="Picture 7" descr="chess_pos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864"/>
              <a:ext cx="1756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4176" y="2688"/>
              <a:ext cx="128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 dirty="0">
                  <a:latin typeface="Arial" pitchFamily="34" charset="0"/>
                </a:rPr>
                <a:t>Uh-oh</a:t>
              </a:r>
              <a:r>
                <a:rPr lang="en-US" sz="2000" dirty="0">
                  <a:latin typeface="Arial" pitchFamily="34" charset="0"/>
                </a:rPr>
                <a:t>: Rxg4+</a:t>
              </a:r>
            </a:p>
            <a:p>
              <a:pPr algn="ctr"/>
              <a:r>
                <a:rPr lang="en-US" sz="2000" dirty="0">
                  <a:latin typeface="Arial" pitchFamily="34" charset="0"/>
                </a:rPr>
                <a:t>f(n)=(3)-(5+5)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=-7</a:t>
              </a:r>
            </a:p>
            <a:p>
              <a:pPr algn="ctr"/>
              <a:r>
                <a:rPr lang="en-US" sz="2000" i="1" dirty="0">
                  <a:latin typeface="Arial" pitchFamily="34" charset="0"/>
                </a:rPr>
                <a:t>And black may </a:t>
              </a:r>
            </a:p>
            <a:p>
              <a:pPr algn="ctr"/>
              <a:r>
                <a:rPr lang="en-US" sz="2000" i="1" dirty="0">
                  <a:latin typeface="Arial" pitchFamily="34" charset="0"/>
                </a:rPr>
                <a:t>force checkmate</a:t>
              </a:r>
            </a:p>
          </p:txBody>
        </p:sp>
      </p:grp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228600" y="5181600"/>
            <a:ext cx="624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So, considering our opponent’s possible</a:t>
            </a:r>
          </a:p>
          <a:p>
            <a:r>
              <a:rPr lang="en-US">
                <a:latin typeface="Arial" pitchFamily="34" charset="0"/>
              </a:rPr>
              <a:t>responses would be wise.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61455" y="2133600"/>
            <a:ext cx="304800" cy="304800"/>
          </a:xfrm>
          <a:prstGeom prst="rect">
            <a:avLst/>
          </a:prstGeom>
          <a:solidFill>
            <a:srgbClr val="C00000">
              <a:alpha val="4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453253"/>
            <a:ext cx="304800" cy="304800"/>
          </a:xfrm>
          <a:prstGeom prst="rect">
            <a:avLst/>
          </a:prstGeom>
          <a:solidFill>
            <a:srgbClr val="C00000">
              <a:alpha val="4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99215" y="1475056"/>
            <a:ext cx="304800" cy="304800"/>
          </a:xfrm>
          <a:prstGeom prst="rect">
            <a:avLst/>
          </a:prstGeom>
          <a:solidFill>
            <a:srgbClr val="C00000">
              <a:alpha val="4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699215" y="2764511"/>
            <a:ext cx="304800" cy="304800"/>
          </a:xfrm>
          <a:prstGeom prst="rect">
            <a:avLst/>
          </a:prstGeom>
          <a:solidFill>
            <a:srgbClr val="C00000">
              <a:alpha val="4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1" grpId="0"/>
      <p:bldP spid="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Minimax Rule (AIMA 5.2)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216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D9CCDBA6-ABC1-4644-A212-4425D60533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9556"/>
            <a:ext cx="8839200" cy="4572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Minimax</a:t>
            </a:r>
            <a:r>
              <a:rPr lang="en-US" dirty="0">
                <a:ea typeface="ＭＳ Ｐゴシック" pitchFamily="34" charset="-128"/>
              </a:rPr>
              <a:t> Rule: `Don’t play hope chess’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990600" y="1490007"/>
            <a:ext cx="77343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Arial" pitchFamily="34" charset="0"/>
              </a:rPr>
              <a:t>Idea</a:t>
            </a:r>
            <a:r>
              <a:rPr lang="en-US" dirty="0">
                <a:latin typeface="Arial" pitchFamily="34" charset="0"/>
              </a:rPr>
              <a:t>: Make the best move for MAX </a:t>
            </a: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assuming that MIN always replies with the best move for MIN</a:t>
            </a:r>
          </a:p>
          <a:p>
            <a:endParaRPr lang="en-US" sz="2000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Easily computed by a recursive process</a:t>
            </a:r>
            <a:endParaRPr lang="en-US" dirty="0">
              <a:latin typeface="Arial" pitchFamily="34" charset="0"/>
            </a:endParaRPr>
          </a:p>
          <a:p>
            <a:pPr marL="457200" indent="-457200"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Arial" pitchFamily="34" charset="0"/>
              </a:rPr>
              <a:t>The </a:t>
            </a:r>
            <a:r>
              <a:rPr lang="en-US" sz="2000" b="1" i="1" dirty="0">
                <a:latin typeface="Arial" pitchFamily="34" charset="0"/>
              </a:rPr>
              <a:t>backed-up value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of each node in the tree is determined by the values of its children:</a:t>
            </a:r>
          </a:p>
          <a:p>
            <a:pPr marL="457200" indent="-457200">
              <a:spcAft>
                <a:spcPts val="600"/>
              </a:spcAft>
              <a:buFontTx/>
              <a:buChar char="•"/>
            </a:pPr>
            <a:endParaRPr lang="en-US" sz="2000" dirty="0">
              <a:latin typeface="Arial" pitchFamily="34" charset="0"/>
            </a:endParaRPr>
          </a:p>
          <a:p>
            <a:pPr marL="914400" lvl="1" indent="-457200"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Arial" pitchFamily="34" charset="0"/>
              </a:rPr>
              <a:t>For a </a:t>
            </a:r>
            <a:r>
              <a:rPr lang="en-US" sz="2000" b="1" dirty="0">
                <a:latin typeface="Arial" pitchFamily="34" charset="0"/>
              </a:rPr>
              <a:t>MAX</a:t>
            </a:r>
            <a:r>
              <a:rPr lang="en-US" sz="2000" dirty="0">
                <a:latin typeface="Arial" pitchFamily="34" charset="0"/>
              </a:rPr>
              <a:t> node, the backed-up value is the </a:t>
            </a:r>
            <a:r>
              <a:rPr lang="en-US" sz="2000" b="1" i="1" dirty="0">
                <a:latin typeface="Arial" pitchFamily="34" charset="0"/>
              </a:rPr>
              <a:t>maximum</a:t>
            </a:r>
            <a:r>
              <a:rPr lang="en-US" sz="2000" dirty="0">
                <a:latin typeface="Arial" pitchFamily="34" charset="0"/>
              </a:rPr>
              <a:t> of the values of its children </a:t>
            </a:r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(i.e. the best for MAX)</a:t>
            </a:r>
          </a:p>
          <a:p>
            <a:pPr marL="914400" lvl="1" indent="-457200">
              <a:spcAft>
                <a:spcPts val="600"/>
              </a:spcAft>
              <a:buFontTx/>
              <a:buChar char="•"/>
            </a:pPr>
            <a:endParaRPr lang="en-US" sz="2000" dirty="0">
              <a:latin typeface="Arial" pitchFamily="34" charset="0"/>
            </a:endParaRPr>
          </a:p>
          <a:p>
            <a:pPr marL="914400" lvl="1" indent="-457200"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Arial" pitchFamily="34" charset="0"/>
              </a:rPr>
              <a:t>For a </a:t>
            </a:r>
            <a:r>
              <a:rPr lang="en-US" sz="2000" b="1" dirty="0">
                <a:latin typeface="Arial" pitchFamily="34" charset="0"/>
              </a:rPr>
              <a:t>MIN</a:t>
            </a:r>
            <a:r>
              <a:rPr lang="en-US" sz="2000" dirty="0">
                <a:latin typeface="Arial" pitchFamily="34" charset="0"/>
              </a:rPr>
              <a:t> node, the backed-up value is the </a:t>
            </a:r>
            <a:r>
              <a:rPr lang="en-US" sz="2000" b="1" i="1" dirty="0">
                <a:latin typeface="Arial" pitchFamily="34" charset="0"/>
              </a:rPr>
              <a:t>minimum</a:t>
            </a:r>
            <a:r>
              <a:rPr lang="en-US" sz="2000" dirty="0">
                <a:latin typeface="Arial" pitchFamily="34" charset="0"/>
              </a:rPr>
              <a:t> of the values of its children </a:t>
            </a:r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(i.e. the best for MIN)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EC68AE65-B769-471F-96EF-5510C4F1D87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62537"/>
            <a:ext cx="8839200" cy="457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The Minimax Procedure</a:t>
            </a:r>
          </a:p>
        </p:txBody>
      </p: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927538" y="1295400"/>
            <a:ext cx="1251743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Arial" pitchFamily="34" charset="0"/>
              </a:rPr>
              <a:t>Until game is over:</a:t>
            </a:r>
          </a:p>
          <a:p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Start with the current position as a MAX node.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Expand the game tree a fixed number of </a:t>
            </a:r>
            <a:r>
              <a:rPr lang="en-US" sz="2000" b="1" i="1" dirty="0">
                <a:latin typeface="Arial" pitchFamily="34" charset="0"/>
              </a:rPr>
              <a:t>ply</a:t>
            </a:r>
            <a:r>
              <a:rPr lang="en-US" sz="2000" b="1" dirty="0">
                <a:latin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Apply the evaluation function to the leaf positions.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Calculate back-up values bottom-up.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Pick the move assigned to MAX at the root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latin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Wait for MIN to respond</a:t>
            </a:r>
          </a:p>
        </p:txBody>
      </p:sp>
      <p:cxnSp>
        <p:nvCxnSpPr>
          <p:cNvPr id="5" name="Elbow Connector 4"/>
          <p:cNvCxnSpPr/>
          <p:nvPr/>
        </p:nvCxnSpPr>
        <p:spPr bwMode="auto">
          <a:xfrm flipV="1">
            <a:off x="4381500" y="2197800"/>
            <a:ext cx="3124200" cy="2986445"/>
          </a:xfrm>
          <a:prstGeom prst="bentConnector3">
            <a:avLst>
              <a:gd name="adj1" fmla="val 11711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88CDECA8-1C1E-49B3-A0DA-58EC4990B3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8436" name="Text Box 73"/>
          <p:cNvSpPr txBox="1">
            <a:spLocks noChangeArrowheads="1"/>
          </p:cNvSpPr>
          <p:nvPr/>
        </p:nvSpPr>
        <p:spPr bwMode="auto">
          <a:xfrm>
            <a:off x="609600" y="455613"/>
            <a:ext cx="59795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0066"/>
                </a:solidFill>
                <a:latin typeface="Arial" pitchFamily="34" charset="0"/>
              </a:rPr>
              <a:t>2-ply Example: Backing up values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20774" y="1486524"/>
            <a:ext cx="2316163" cy="2000250"/>
            <a:chOff x="288" y="1632"/>
            <a:chExt cx="1459" cy="1260"/>
          </a:xfrm>
        </p:grpSpPr>
        <p:sp>
          <p:nvSpPr>
            <p:cNvPr id="18519" name="Line 75"/>
            <p:cNvSpPr>
              <a:spLocks noChangeAspect="1" noChangeShapeType="1"/>
            </p:cNvSpPr>
            <p:nvPr/>
          </p:nvSpPr>
          <p:spPr bwMode="auto">
            <a:xfrm flipV="1">
              <a:off x="600" y="1701"/>
              <a:ext cx="312" cy="4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76"/>
            <p:cNvSpPr>
              <a:spLocks noChangeAspect="1" noChangeShapeType="1"/>
            </p:cNvSpPr>
            <p:nvPr/>
          </p:nvSpPr>
          <p:spPr bwMode="auto">
            <a:xfrm flipH="1" flipV="1">
              <a:off x="912" y="1701"/>
              <a:ext cx="346" cy="3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Oval 77"/>
            <p:cNvSpPr>
              <a:spLocks noChangeAspect="1" noChangeArrowheads="1"/>
            </p:cNvSpPr>
            <p:nvPr/>
          </p:nvSpPr>
          <p:spPr bwMode="auto">
            <a:xfrm>
              <a:off x="808" y="1632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Line 78"/>
            <p:cNvSpPr>
              <a:spLocks noChangeAspect="1" noChangeShapeType="1"/>
            </p:cNvSpPr>
            <p:nvPr/>
          </p:nvSpPr>
          <p:spPr bwMode="auto">
            <a:xfrm flipH="1">
              <a:off x="392" y="2118"/>
              <a:ext cx="173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Oval 79"/>
            <p:cNvSpPr>
              <a:spLocks noChangeAspect="1" noChangeArrowheads="1"/>
            </p:cNvSpPr>
            <p:nvPr/>
          </p:nvSpPr>
          <p:spPr bwMode="auto">
            <a:xfrm>
              <a:off x="496" y="2013"/>
              <a:ext cx="173" cy="17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Oval 80"/>
            <p:cNvSpPr>
              <a:spLocks noChangeAspect="1" noChangeArrowheads="1"/>
            </p:cNvSpPr>
            <p:nvPr/>
          </p:nvSpPr>
          <p:spPr bwMode="auto">
            <a:xfrm>
              <a:off x="288" y="2430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81"/>
            <p:cNvSpPr>
              <a:spLocks noChangeAspect="1" noChangeShapeType="1"/>
            </p:cNvSpPr>
            <p:nvPr/>
          </p:nvSpPr>
          <p:spPr bwMode="auto">
            <a:xfrm>
              <a:off x="600" y="2118"/>
              <a:ext cx="242" cy="4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Oval 82"/>
            <p:cNvSpPr>
              <a:spLocks noChangeAspect="1" noChangeArrowheads="1"/>
            </p:cNvSpPr>
            <p:nvPr/>
          </p:nvSpPr>
          <p:spPr bwMode="auto">
            <a:xfrm>
              <a:off x="738" y="2430"/>
              <a:ext cx="174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3"/>
            <p:cNvGrpSpPr>
              <a:grpSpLocks noChangeAspect="1"/>
            </p:cNvGrpSpPr>
            <p:nvPr/>
          </p:nvGrpSpPr>
          <p:grpSpPr bwMode="auto">
            <a:xfrm>
              <a:off x="1050" y="2013"/>
              <a:ext cx="624" cy="590"/>
              <a:chOff x="2016" y="2016"/>
              <a:chExt cx="864" cy="816"/>
            </a:xfrm>
          </p:grpSpPr>
          <p:sp>
            <p:nvSpPr>
              <p:cNvPr id="18532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3" name="Oval 85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" name="Oval 86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5" name="Line 87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6" name="Oval 88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8" name="Text Box 89"/>
            <p:cNvSpPr txBox="1">
              <a:spLocks noChangeAspect="1" noChangeArrowheads="1"/>
            </p:cNvSpPr>
            <p:nvPr/>
          </p:nvSpPr>
          <p:spPr bwMode="auto">
            <a:xfrm>
              <a:off x="323" y="26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8529" name="Text Box 90"/>
            <p:cNvSpPr txBox="1">
              <a:spLocks noChangeAspect="1" noChangeArrowheads="1"/>
            </p:cNvSpPr>
            <p:nvPr/>
          </p:nvSpPr>
          <p:spPr bwMode="auto">
            <a:xfrm>
              <a:off x="759" y="2603"/>
              <a:ext cx="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8530" name="Text Box 91"/>
            <p:cNvSpPr txBox="1">
              <a:spLocks noChangeAspect="1" noChangeArrowheads="1"/>
            </p:cNvSpPr>
            <p:nvPr/>
          </p:nvSpPr>
          <p:spPr bwMode="auto">
            <a:xfrm>
              <a:off x="1050" y="26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8531" name="Text Box 92"/>
            <p:cNvSpPr txBox="1">
              <a:spLocks noChangeAspect="1" noChangeArrowheads="1"/>
            </p:cNvSpPr>
            <p:nvPr/>
          </p:nvSpPr>
          <p:spPr bwMode="auto">
            <a:xfrm>
              <a:off x="1535" y="26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7373003" y="145256"/>
            <a:ext cx="1277938" cy="949325"/>
            <a:chOff x="480" y="3578"/>
            <a:chExt cx="805" cy="598"/>
          </a:xfrm>
        </p:grpSpPr>
        <p:sp>
          <p:nvSpPr>
            <p:cNvPr id="18515" name="Text Box 94"/>
            <p:cNvSpPr txBox="1">
              <a:spLocks noChangeArrowheads="1"/>
            </p:cNvSpPr>
            <p:nvPr/>
          </p:nvSpPr>
          <p:spPr bwMode="auto">
            <a:xfrm>
              <a:off x="710" y="3578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MAX</a:t>
              </a:r>
            </a:p>
          </p:txBody>
        </p:sp>
        <p:sp>
          <p:nvSpPr>
            <p:cNvPr id="18516" name="Oval 95"/>
            <p:cNvSpPr>
              <a:spLocks noChangeArrowheads="1"/>
            </p:cNvSpPr>
            <p:nvPr/>
          </p:nvSpPr>
          <p:spPr bwMode="auto">
            <a:xfrm>
              <a:off x="480" y="3600"/>
              <a:ext cx="240" cy="240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Oval 96"/>
            <p:cNvSpPr>
              <a:spLocks noChangeArrowheads="1"/>
            </p:cNvSpPr>
            <p:nvPr/>
          </p:nvSpPr>
          <p:spPr bwMode="auto">
            <a:xfrm>
              <a:off x="480" y="3888"/>
              <a:ext cx="240" cy="2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Text Box 97"/>
            <p:cNvSpPr txBox="1">
              <a:spLocks noChangeArrowheads="1"/>
            </p:cNvSpPr>
            <p:nvPr/>
          </p:nvSpPr>
          <p:spPr bwMode="auto">
            <a:xfrm>
              <a:off x="768" y="388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MIN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392574" y="1486524"/>
            <a:ext cx="2392363" cy="2000250"/>
            <a:chOff x="2064" y="1632"/>
            <a:chExt cx="1507" cy="1260"/>
          </a:xfrm>
        </p:grpSpPr>
        <p:grpSp>
          <p:nvGrpSpPr>
            <p:cNvPr id="6" name="Group 99"/>
            <p:cNvGrpSpPr>
              <a:grpSpLocks noChangeAspect="1"/>
            </p:cNvGrpSpPr>
            <p:nvPr/>
          </p:nvGrpSpPr>
          <p:grpSpPr bwMode="auto">
            <a:xfrm>
              <a:off x="2112" y="1632"/>
              <a:ext cx="1459" cy="1260"/>
              <a:chOff x="2016" y="1488"/>
              <a:chExt cx="2021" cy="1744"/>
            </a:xfrm>
          </p:grpSpPr>
          <p:sp>
            <p:nvSpPr>
              <p:cNvPr id="18497" name="Line 100"/>
              <p:cNvSpPr>
                <a:spLocks noChangeAspect="1" noChangeShapeType="1"/>
              </p:cNvSpPr>
              <p:nvPr/>
            </p:nvSpPr>
            <p:spPr bwMode="auto">
              <a:xfrm flipV="1">
                <a:off x="2448" y="1584"/>
                <a:ext cx="432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0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880" y="1584"/>
                <a:ext cx="48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Oval 102"/>
              <p:cNvSpPr>
                <a:spLocks noChangeAspect="1" noChangeArrowheads="1"/>
              </p:cNvSpPr>
              <p:nvPr/>
            </p:nvSpPr>
            <p:spPr bwMode="auto"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Oval 104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2" name="Oval 105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3" name="Line 106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Oval 107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08"/>
              <p:cNvGrpSpPr>
                <a:grpSpLocks noChangeAspect="1"/>
              </p:cNvGrpSpPr>
              <p:nvPr/>
            </p:nvGrpSpPr>
            <p:grpSpPr bwMode="auto">
              <a:xfrm>
                <a:off x="3072" y="2016"/>
                <a:ext cx="864" cy="816"/>
                <a:chOff x="2016" y="2016"/>
                <a:chExt cx="864" cy="816"/>
              </a:xfrm>
            </p:grpSpPr>
            <p:sp>
              <p:nvSpPr>
                <p:cNvPr id="18510" name="Line 10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0" y="2160"/>
                  <a:ext cx="240" cy="52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1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2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3" name="Line 112"/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160"/>
                  <a:ext cx="33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4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06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2064" y="2832"/>
                <a:ext cx="294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2</a:t>
                </a:r>
              </a:p>
            </p:txBody>
          </p:sp>
          <p:sp>
            <p:nvSpPr>
              <p:cNvPr id="18507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2668" y="2832"/>
                <a:ext cx="211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7</a:t>
                </a:r>
              </a:p>
            </p:txBody>
          </p:sp>
          <p:sp>
            <p:nvSpPr>
              <p:cNvPr id="18508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072" y="2832"/>
                <a:ext cx="293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1</a:t>
                </a:r>
              </a:p>
            </p:txBody>
          </p:sp>
          <p:sp>
            <p:nvSpPr>
              <p:cNvPr id="18509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743" y="2834"/>
                <a:ext cx="29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8</a:t>
                </a:r>
              </a:p>
            </p:txBody>
          </p:sp>
        </p:grpSp>
        <p:sp>
          <p:nvSpPr>
            <p:cNvPr id="18495" name="Text Box 118"/>
            <p:cNvSpPr txBox="1">
              <a:spLocks noChangeAspect="1" noChangeArrowheads="1"/>
            </p:cNvSpPr>
            <p:nvPr/>
          </p:nvSpPr>
          <p:spPr bwMode="auto">
            <a:xfrm>
              <a:off x="206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8496" name="Text Box 119"/>
            <p:cNvSpPr txBox="1">
              <a:spLocks noChangeAspect="1" noChangeArrowheads="1"/>
            </p:cNvSpPr>
            <p:nvPr/>
          </p:nvSpPr>
          <p:spPr bwMode="auto">
            <a:xfrm>
              <a:off x="3312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8" name="Group 120"/>
          <p:cNvGrpSpPr>
            <a:grpSpLocks/>
          </p:cNvGrpSpPr>
          <p:nvPr/>
        </p:nvGrpSpPr>
        <p:grpSpPr bwMode="auto">
          <a:xfrm>
            <a:off x="4880458" y="3676540"/>
            <a:ext cx="2283585" cy="2372825"/>
            <a:chOff x="3802" y="2550"/>
            <a:chExt cx="1785" cy="1686"/>
          </a:xfrm>
        </p:grpSpPr>
        <p:sp>
          <p:nvSpPr>
            <p:cNvPr id="18472" name="Freeform 121"/>
            <p:cNvSpPr>
              <a:spLocks/>
            </p:cNvSpPr>
            <p:nvPr/>
          </p:nvSpPr>
          <p:spPr bwMode="auto">
            <a:xfrm>
              <a:off x="3802" y="2550"/>
              <a:ext cx="1270" cy="1677"/>
            </a:xfrm>
            <a:custGeom>
              <a:avLst/>
              <a:gdLst>
                <a:gd name="T0" fmla="*/ 867 w 1270"/>
                <a:gd name="T1" fmla="*/ 84 h 1677"/>
                <a:gd name="T2" fmla="*/ 818 w 1270"/>
                <a:gd name="T3" fmla="*/ 204 h 1677"/>
                <a:gd name="T4" fmla="*/ 763 w 1270"/>
                <a:gd name="T5" fmla="*/ 286 h 1677"/>
                <a:gd name="T6" fmla="*/ 703 w 1270"/>
                <a:gd name="T7" fmla="*/ 368 h 1677"/>
                <a:gd name="T8" fmla="*/ 605 w 1270"/>
                <a:gd name="T9" fmla="*/ 433 h 1677"/>
                <a:gd name="T10" fmla="*/ 480 w 1270"/>
                <a:gd name="T11" fmla="*/ 482 h 1677"/>
                <a:gd name="T12" fmla="*/ 305 w 1270"/>
                <a:gd name="T13" fmla="*/ 586 h 1677"/>
                <a:gd name="T14" fmla="*/ 251 w 1270"/>
                <a:gd name="T15" fmla="*/ 657 h 1677"/>
                <a:gd name="T16" fmla="*/ 223 w 1270"/>
                <a:gd name="T17" fmla="*/ 673 h 1677"/>
                <a:gd name="T18" fmla="*/ 92 w 1270"/>
                <a:gd name="T19" fmla="*/ 799 h 1677"/>
                <a:gd name="T20" fmla="*/ 21 w 1270"/>
                <a:gd name="T21" fmla="*/ 924 h 1677"/>
                <a:gd name="T22" fmla="*/ 0 w 1270"/>
                <a:gd name="T23" fmla="*/ 1017 h 1677"/>
                <a:gd name="T24" fmla="*/ 5 w 1270"/>
                <a:gd name="T25" fmla="*/ 1371 h 1677"/>
                <a:gd name="T26" fmla="*/ 141 w 1270"/>
                <a:gd name="T27" fmla="*/ 1562 h 1677"/>
                <a:gd name="T28" fmla="*/ 240 w 1270"/>
                <a:gd name="T29" fmla="*/ 1633 h 1677"/>
                <a:gd name="T30" fmla="*/ 360 w 1270"/>
                <a:gd name="T31" fmla="*/ 1677 h 1677"/>
                <a:gd name="T32" fmla="*/ 540 w 1270"/>
                <a:gd name="T33" fmla="*/ 1671 h 1677"/>
                <a:gd name="T34" fmla="*/ 589 w 1270"/>
                <a:gd name="T35" fmla="*/ 1660 h 1677"/>
                <a:gd name="T36" fmla="*/ 665 w 1270"/>
                <a:gd name="T37" fmla="*/ 1590 h 1677"/>
                <a:gd name="T38" fmla="*/ 687 w 1270"/>
                <a:gd name="T39" fmla="*/ 1557 h 1677"/>
                <a:gd name="T40" fmla="*/ 698 w 1270"/>
                <a:gd name="T41" fmla="*/ 1540 h 1677"/>
                <a:gd name="T42" fmla="*/ 681 w 1270"/>
                <a:gd name="T43" fmla="*/ 1350 h 1677"/>
                <a:gd name="T44" fmla="*/ 654 w 1270"/>
                <a:gd name="T45" fmla="*/ 1273 h 1677"/>
                <a:gd name="T46" fmla="*/ 632 w 1270"/>
                <a:gd name="T47" fmla="*/ 1186 h 1677"/>
                <a:gd name="T48" fmla="*/ 638 w 1270"/>
                <a:gd name="T49" fmla="*/ 1126 h 1677"/>
                <a:gd name="T50" fmla="*/ 665 w 1270"/>
                <a:gd name="T51" fmla="*/ 1088 h 1677"/>
                <a:gd name="T52" fmla="*/ 801 w 1270"/>
                <a:gd name="T53" fmla="*/ 990 h 1677"/>
                <a:gd name="T54" fmla="*/ 894 w 1270"/>
                <a:gd name="T55" fmla="*/ 946 h 1677"/>
                <a:gd name="T56" fmla="*/ 1221 w 1270"/>
                <a:gd name="T57" fmla="*/ 602 h 1677"/>
                <a:gd name="T58" fmla="*/ 1183 w 1270"/>
                <a:gd name="T59" fmla="*/ 177 h 1677"/>
                <a:gd name="T60" fmla="*/ 1112 w 1270"/>
                <a:gd name="T61" fmla="*/ 106 h 1677"/>
                <a:gd name="T62" fmla="*/ 1058 w 1270"/>
                <a:gd name="T63" fmla="*/ 62 h 1677"/>
                <a:gd name="T64" fmla="*/ 1003 w 1270"/>
                <a:gd name="T65" fmla="*/ 35 h 1677"/>
                <a:gd name="T66" fmla="*/ 949 w 1270"/>
                <a:gd name="T67" fmla="*/ 2 h 1677"/>
                <a:gd name="T68" fmla="*/ 856 w 1270"/>
                <a:gd name="T69" fmla="*/ 46 h 1677"/>
                <a:gd name="T70" fmla="*/ 867 w 1270"/>
                <a:gd name="T71" fmla="*/ 84 h 16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0"/>
                <a:gd name="T109" fmla="*/ 0 h 1677"/>
                <a:gd name="T110" fmla="*/ 1270 w 1270"/>
                <a:gd name="T111" fmla="*/ 1677 h 167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0" h="1677">
                  <a:moveTo>
                    <a:pt x="867" y="84"/>
                  </a:moveTo>
                  <a:cubicBezTo>
                    <a:pt x="856" y="143"/>
                    <a:pt x="848" y="157"/>
                    <a:pt x="818" y="204"/>
                  </a:cubicBezTo>
                  <a:cubicBezTo>
                    <a:pt x="800" y="232"/>
                    <a:pt x="780" y="258"/>
                    <a:pt x="763" y="286"/>
                  </a:cubicBezTo>
                  <a:cubicBezTo>
                    <a:pt x="740" y="324"/>
                    <a:pt x="745" y="343"/>
                    <a:pt x="703" y="368"/>
                  </a:cubicBezTo>
                  <a:cubicBezTo>
                    <a:pt x="668" y="389"/>
                    <a:pt x="640" y="413"/>
                    <a:pt x="605" y="433"/>
                  </a:cubicBezTo>
                  <a:cubicBezTo>
                    <a:pt x="567" y="455"/>
                    <a:pt x="520" y="463"/>
                    <a:pt x="480" y="482"/>
                  </a:cubicBezTo>
                  <a:cubicBezTo>
                    <a:pt x="419" y="511"/>
                    <a:pt x="363" y="552"/>
                    <a:pt x="305" y="586"/>
                  </a:cubicBezTo>
                  <a:cubicBezTo>
                    <a:pt x="296" y="599"/>
                    <a:pt x="264" y="645"/>
                    <a:pt x="251" y="657"/>
                  </a:cubicBezTo>
                  <a:cubicBezTo>
                    <a:pt x="243" y="664"/>
                    <a:pt x="232" y="667"/>
                    <a:pt x="223" y="673"/>
                  </a:cubicBezTo>
                  <a:cubicBezTo>
                    <a:pt x="186" y="698"/>
                    <a:pt x="120" y="760"/>
                    <a:pt x="92" y="799"/>
                  </a:cubicBezTo>
                  <a:cubicBezTo>
                    <a:pt x="63" y="839"/>
                    <a:pt x="48" y="884"/>
                    <a:pt x="21" y="924"/>
                  </a:cubicBezTo>
                  <a:cubicBezTo>
                    <a:pt x="14" y="955"/>
                    <a:pt x="6" y="986"/>
                    <a:pt x="0" y="1017"/>
                  </a:cubicBezTo>
                  <a:cubicBezTo>
                    <a:pt x="2" y="1135"/>
                    <a:pt x="2" y="1253"/>
                    <a:pt x="5" y="1371"/>
                  </a:cubicBezTo>
                  <a:cubicBezTo>
                    <a:pt x="7" y="1457"/>
                    <a:pt x="84" y="1510"/>
                    <a:pt x="141" y="1562"/>
                  </a:cubicBezTo>
                  <a:cubicBezTo>
                    <a:pt x="173" y="1591"/>
                    <a:pt x="198" y="1621"/>
                    <a:pt x="240" y="1633"/>
                  </a:cubicBezTo>
                  <a:cubicBezTo>
                    <a:pt x="277" y="1659"/>
                    <a:pt x="317" y="1665"/>
                    <a:pt x="360" y="1677"/>
                  </a:cubicBezTo>
                  <a:cubicBezTo>
                    <a:pt x="420" y="1675"/>
                    <a:pt x="480" y="1675"/>
                    <a:pt x="540" y="1671"/>
                  </a:cubicBezTo>
                  <a:cubicBezTo>
                    <a:pt x="557" y="1670"/>
                    <a:pt x="589" y="1660"/>
                    <a:pt x="589" y="1660"/>
                  </a:cubicBezTo>
                  <a:cubicBezTo>
                    <a:pt x="622" y="1645"/>
                    <a:pt x="645" y="1619"/>
                    <a:pt x="665" y="1590"/>
                  </a:cubicBezTo>
                  <a:cubicBezTo>
                    <a:pt x="673" y="1579"/>
                    <a:pt x="680" y="1568"/>
                    <a:pt x="687" y="1557"/>
                  </a:cubicBezTo>
                  <a:cubicBezTo>
                    <a:pt x="691" y="1551"/>
                    <a:pt x="698" y="1540"/>
                    <a:pt x="698" y="1540"/>
                  </a:cubicBezTo>
                  <a:cubicBezTo>
                    <a:pt x="713" y="1475"/>
                    <a:pt x="712" y="1408"/>
                    <a:pt x="681" y="1350"/>
                  </a:cubicBezTo>
                  <a:cubicBezTo>
                    <a:pt x="675" y="1323"/>
                    <a:pt x="663" y="1299"/>
                    <a:pt x="654" y="1273"/>
                  </a:cubicBezTo>
                  <a:cubicBezTo>
                    <a:pt x="649" y="1243"/>
                    <a:pt x="643" y="1214"/>
                    <a:pt x="632" y="1186"/>
                  </a:cubicBezTo>
                  <a:cubicBezTo>
                    <a:pt x="634" y="1166"/>
                    <a:pt x="632" y="1145"/>
                    <a:pt x="638" y="1126"/>
                  </a:cubicBezTo>
                  <a:cubicBezTo>
                    <a:pt x="643" y="1111"/>
                    <a:pt x="656" y="1101"/>
                    <a:pt x="665" y="1088"/>
                  </a:cubicBezTo>
                  <a:cubicBezTo>
                    <a:pt x="701" y="1037"/>
                    <a:pt x="750" y="1023"/>
                    <a:pt x="801" y="990"/>
                  </a:cubicBezTo>
                  <a:cubicBezTo>
                    <a:pt x="829" y="972"/>
                    <a:pt x="861" y="953"/>
                    <a:pt x="894" y="946"/>
                  </a:cubicBezTo>
                  <a:cubicBezTo>
                    <a:pt x="1040" y="873"/>
                    <a:pt x="1154" y="749"/>
                    <a:pt x="1221" y="602"/>
                  </a:cubicBezTo>
                  <a:cubicBezTo>
                    <a:pt x="1249" y="476"/>
                    <a:pt x="1270" y="290"/>
                    <a:pt x="1183" y="177"/>
                  </a:cubicBezTo>
                  <a:cubicBezTo>
                    <a:pt x="1172" y="140"/>
                    <a:pt x="1141" y="124"/>
                    <a:pt x="1112" y="106"/>
                  </a:cubicBezTo>
                  <a:cubicBezTo>
                    <a:pt x="1031" y="57"/>
                    <a:pt x="1103" y="99"/>
                    <a:pt x="1058" y="62"/>
                  </a:cubicBezTo>
                  <a:cubicBezTo>
                    <a:pt x="1042" y="49"/>
                    <a:pt x="1020" y="46"/>
                    <a:pt x="1003" y="35"/>
                  </a:cubicBezTo>
                  <a:cubicBezTo>
                    <a:pt x="948" y="0"/>
                    <a:pt x="984" y="15"/>
                    <a:pt x="949" y="2"/>
                  </a:cubicBezTo>
                  <a:cubicBezTo>
                    <a:pt x="906" y="8"/>
                    <a:pt x="885" y="17"/>
                    <a:pt x="856" y="46"/>
                  </a:cubicBezTo>
                  <a:cubicBezTo>
                    <a:pt x="850" y="64"/>
                    <a:pt x="848" y="75"/>
                    <a:pt x="867" y="84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122"/>
            <p:cNvSpPr>
              <a:spLocks noChangeAspect="1" noChangeShapeType="1"/>
            </p:cNvSpPr>
            <p:nvPr/>
          </p:nvSpPr>
          <p:spPr bwMode="auto">
            <a:xfrm flipV="1">
              <a:off x="4440" y="3045"/>
              <a:ext cx="312" cy="4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23"/>
            <p:cNvSpPr>
              <a:spLocks noChangeAspect="1" noChangeShapeType="1"/>
            </p:cNvSpPr>
            <p:nvPr/>
          </p:nvSpPr>
          <p:spPr bwMode="auto">
            <a:xfrm flipH="1" flipV="1">
              <a:off x="4752" y="3045"/>
              <a:ext cx="346" cy="3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Oval 124"/>
            <p:cNvSpPr>
              <a:spLocks noChangeAspect="1" noChangeArrowheads="1"/>
            </p:cNvSpPr>
            <p:nvPr/>
          </p:nvSpPr>
          <p:spPr bwMode="auto">
            <a:xfrm>
              <a:off x="4648" y="2976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5"/>
            <p:cNvSpPr>
              <a:spLocks noChangeAspect="1" noChangeShapeType="1"/>
            </p:cNvSpPr>
            <p:nvPr/>
          </p:nvSpPr>
          <p:spPr bwMode="auto">
            <a:xfrm flipH="1">
              <a:off x="4232" y="3462"/>
              <a:ext cx="173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Oval 126"/>
            <p:cNvSpPr>
              <a:spLocks noChangeAspect="1" noChangeArrowheads="1"/>
            </p:cNvSpPr>
            <p:nvPr/>
          </p:nvSpPr>
          <p:spPr bwMode="auto">
            <a:xfrm>
              <a:off x="4336" y="3357"/>
              <a:ext cx="173" cy="17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Oval 127"/>
            <p:cNvSpPr>
              <a:spLocks noChangeAspect="1" noChangeArrowheads="1"/>
            </p:cNvSpPr>
            <p:nvPr/>
          </p:nvSpPr>
          <p:spPr bwMode="auto">
            <a:xfrm>
              <a:off x="4128" y="3774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28"/>
            <p:cNvSpPr>
              <a:spLocks noChangeAspect="1" noChangeShapeType="1"/>
            </p:cNvSpPr>
            <p:nvPr/>
          </p:nvSpPr>
          <p:spPr bwMode="auto">
            <a:xfrm>
              <a:off x="4440" y="3462"/>
              <a:ext cx="242" cy="4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Oval 129"/>
            <p:cNvSpPr>
              <a:spLocks noChangeAspect="1" noChangeArrowheads="1"/>
            </p:cNvSpPr>
            <p:nvPr/>
          </p:nvSpPr>
          <p:spPr bwMode="auto">
            <a:xfrm>
              <a:off x="4578" y="3774"/>
              <a:ext cx="174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0"/>
            <p:cNvGrpSpPr>
              <a:grpSpLocks noChangeAspect="1"/>
            </p:cNvGrpSpPr>
            <p:nvPr/>
          </p:nvGrpSpPr>
          <p:grpSpPr bwMode="auto">
            <a:xfrm>
              <a:off x="4890" y="3357"/>
              <a:ext cx="624" cy="590"/>
              <a:chOff x="2016" y="2016"/>
              <a:chExt cx="864" cy="816"/>
            </a:xfrm>
          </p:grpSpPr>
          <p:sp>
            <p:nvSpPr>
              <p:cNvPr id="18489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Oval 132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Oval 133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Line 134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Oval 135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2" name="Text Box 136"/>
            <p:cNvSpPr txBox="1">
              <a:spLocks noChangeAspect="1" noChangeArrowheads="1"/>
            </p:cNvSpPr>
            <p:nvPr/>
          </p:nvSpPr>
          <p:spPr bwMode="auto">
            <a:xfrm>
              <a:off x="4163" y="39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83" name="Text Box 137"/>
            <p:cNvSpPr txBox="1">
              <a:spLocks noChangeAspect="1" noChangeArrowheads="1"/>
            </p:cNvSpPr>
            <p:nvPr/>
          </p:nvSpPr>
          <p:spPr bwMode="auto">
            <a:xfrm>
              <a:off x="4599" y="3947"/>
              <a:ext cx="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18484" name="Text Box 138"/>
            <p:cNvSpPr txBox="1">
              <a:spLocks noChangeAspect="1" noChangeArrowheads="1"/>
            </p:cNvSpPr>
            <p:nvPr/>
          </p:nvSpPr>
          <p:spPr bwMode="auto">
            <a:xfrm>
              <a:off x="4890" y="39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85" name="Text Box 139"/>
            <p:cNvSpPr txBox="1">
              <a:spLocks noChangeAspect="1" noChangeArrowheads="1"/>
            </p:cNvSpPr>
            <p:nvPr/>
          </p:nvSpPr>
          <p:spPr bwMode="auto">
            <a:xfrm>
              <a:off x="5375" y="39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8</a:t>
              </a:r>
            </a:p>
          </p:txBody>
        </p:sp>
        <p:sp>
          <p:nvSpPr>
            <p:cNvPr id="18486" name="Text Box 140"/>
            <p:cNvSpPr txBox="1">
              <a:spLocks noChangeAspect="1" noChangeArrowheads="1"/>
            </p:cNvSpPr>
            <p:nvPr/>
          </p:nvSpPr>
          <p:spPr bwMode="auto">
            <a:xfrm>
              <a:off x="408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87" name="Text Box 141"/>
            <p:cNvSpPr txBox="1">
              <a:spLocks noChangeAspect="1" noChangeArrowheads="1"/>
            </p:cNvSpPr>
            <p:nvPr/>
          </p:nvSpPr>
          <p:spPr bwMode="auto">
            <a:xfrm>
              <a:off x="5328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88" name="Text Box 142"/>
            <p:cNvSpPr txBox="1">
              <a:spLocks noChangeAspect="1" noChangeArrowheads="1"/>
            </p:cNvSpPr>
            <p:nvPr/>
          </p:nvSpPr>
          <p:spPr bwMode="auto">
            <a:xfrm>
              <a:off x="4656" y="26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8441" name="Text Box 143"/>
          <p:cNvSpPr txBox="1">
            <a:spLocks noChangeArrowheads="1"/>
          </p:cNvSpPr>
          <p:nvPr/>
        </p:nvSpPr>
        <p:spPr bwMode="auto">
          <a:xfrm>
            <a:off x="2209018" y="4718001"/>
            <a:ext cx="2097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This is the move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selected by </a:t>
            </a:r>
            <a:r>
              <a:rPr lang="en-US" sz="1800" dirty="0" err="1">
                <a:solidFill>
                  <a:srgbClr val="FF0000"/>
                </a:solidFill>
              </a:rPr>
              <a:t>minimax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442" name="Line 144"/>
          <p:cNvSpPr>
            <a:spLocks noChangeShapeType="1"/>
          </p:cNvSpPr>
          <p:nvPr/>
        </p:nvSpPr>
        <p:spPr bwMode="auto">
          <a:xfrm flipV="1">
            <a:off x="4110314" y="4465196"/>
            <a:ext cx="1539937" cy="4464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46"/>
          <p:cNvSpPr txBox="1">
            <a:spLocks noChangeArrowheads="1"/>
          </p:cNvSpPr>
          <p:nvPr/>
        </p:nvSpPr>
        <p:spPr bwMode="auto">
          <a:xfrm>
            <a:off x="274637" y="3793217"/>
            <a:ext cx="2735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Evaluation function value</a:t>
            </a:r>
          </a:p>
        </p:txBody>
      </p:sp>
      <p:sp>
        <p:nvSpPr>
          <p:cNvPr id="18445" name="Line 147"/>
          <p:cNvSpPr>
            <a:spLocks noChangeShapeType="1"/>
          </p:cNvSpPr>
          <p:nvPr/>
        </p:nvSpPr>
        <p:spPr bwMode="auto">
          <a:xfrm flipH="1" flipV="1">
            <a:off x="771524" y="3169330"/>
            <a:ext cx="652281" cy="67963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46" name="AutoShape 148"/>
          <p:cNvSpPr>
            <a:spLocks noChangeArrowheads="1"/>
          </p:cNvSpPr>
          <p:nvPr/>
        </p:nvSpPr>
        <p:spPr bwMode="auto">
          <a:xfrm>
            <a:off x="2706774" y="1638924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49"/>
          <p:cNvSpPr>
            <a:spLocks noChangeArrowheads="1"/>
          </p:cNvSpPr>
          <p:nvPr/>
        </p:nvSpPr>
        <p:spPr bwMode="auto">
          <a:xfrm>
            <a:off x="5754774" y="1562724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51"/>
          <p:cNvGrpSpPr>
            <a:grpSpLocks/>
          </p:cNvGrpSpPr>
          <p:nvPr/>
        </p:nvGrpSpPr>
        <p:grpSpPr bwMode="auto">
          <a:xfrm>
            <a:off x="6288174" y="1257924"/>
            <a:ext cx="2392363" cy="2457450"/>
            <a:chOff x="3888" y="1344"/>
            <a:chExt cx="1507" cy="1548"/>
          </a:xfrm>
        </p:grpSpPr>
        <p:grpSp>
          <p:nvGrpSpPr>
            <p:cNvPr id="11" name="Group 152"/>
            <p:cNvGrpSpPr>
              <a:grpSpLocks noChangeAspect="1"/>
            </p:cNvGrpSpPr>
            <p:nvPr/>
          </p:nvGrpSpPr>
          <p:grpSpPr bwMode="auto">
            <a:xfrm>
              <a:off x="3936" y="1632"/>
              <a:ext cx="1459" cy="1260"/>
              <a:chOff x="2016" y="1488"/>
              <a:chExt cx="2021" cy="1744"/>
            </a:xfrm>
          </p:grpSpPr>
          <p:sp>
            <p:nvSpPr>
              <p:cNvPr id="18454" name="Line 153"/>
              <p:cNvSpPr>
                <a:spLocks noChangeAspect="1" noChangeShapeType="1"/>
              </p:cNvSpPr>
              <p:nvPr/>
            </p:nvSpPr>
            <p:spPr bwMode="auto">
              <a:xfrm flipV="1">
                <a:off x="2448" y="1584"/>
                <a:ext cx="432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15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880" y="1584"/>
                <a:ext cx="48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Oval 155"/>
              <p:cNvSpPr>
                <a:spLocks noChangeAspect="1" noChangeArrowheads="1"/>
              </p:cNvSpPr>
              <p:nvPr/>
            </p:nvSpPr>
            <p:spPr bwMode="auto"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Line 156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Oval 157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Oval 158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Line 159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1" name="Oval 160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161"/>
              <p:cNvGrpSpPr>
                <a:grpSpLocks noChangeAspect="1"/>
              </p:cNvGrpSpPr>
              <p:nvPr/>
            </p:nvGrpSpPr>
            <p:grpSpPr bwMode="auto">
              <a:xfrm>
                <a:off x="3072" y="2016"/>
                <a:ext cx="864" cy="816"/>
                <a:chOff x="2016" y="2016"/>
                <a:chExt cx="864" cy="816"/>
              </a:xfrm>
            </p:grpSpPr>
            <p:sp>
              <p:nvSpPr>
                <p:cNvPr id="18467" name="Line 16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0" y="2160"/>
                  <a:ext cx="240" cy="52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8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9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0" name="Line 165"/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160"/>
                  <a:ext cx="33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1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63" name="Text Box 167"/>
              <p:cNvSpPr txBox="1">
                <a:spLocks noChangeAspect="1" noChangeArrowheads="1"/>
              </p:cNvSpPr>
              <p:nvPr/>
            </p:nvSpPr>
            <p:spPr bwMode="auto">
              <a:xfrm>
                <a:off x="2064" y="2832"/>
                <a:ext cx="294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2</a:t>
                </a:r>
              </a:p>
            </p:txBody>
          </p:sp>
          <p:sp>
            <p:nvSpPr>
              <p:cNvPr id="18464" name="Text Box 168"/>
              <p:cNvSpPr txBox="1">
                <a:spLocks noChangeAspect="1" noChangeArrowheads="1"/>
              </p:cNvSpPr>
              <p:nvPr/>
            </p:nvSpPr>
            <p:spPr bwMode="auto">
              <a:xfrm>
                <a:off x="2668" y="2832"/>
                <a:ext cx="211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7</a:t>
                </a:r>
              </a:p>
            </p:txBody>
          </p:sp>
          <p:sp>
            <p:nvSpPr>
              <p:cNvPr id="18465" name="Text Box 169"/>
              <p:cNvSpPr txBox="1">
                <a:spLocks noChangeAspect="1" noChangeArrowheads="1"/>
              </p:cNvSpPr>
              <p:nvPr/>
            </p:nvSpPr>
            <p:spPr bwMode="auto">
              <a:xfrm>
                <a:off x="3072" y="2832"/>
                <a:ext cx="293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1</a:t>
                </a:r>
              </a:p>
            </p:txBody>
          </p:sp>
          <p:sp>
            <p:nvSpPr>
              <p:cNvPr id="18466" name="Text Box 170"/>
              <p:cNvSpPr txBox="1">
                <a:spLocks noChangeAspect="1" noChangeArrowheads="1"/>
              </p:cNvSpPr>
              <p:nvPr/>
            </p:nvSpPr>
            <p:spPr bwMode="auto">
              <a:xfrm>
                <a:off x="3743" y="2834"/>
                <a:ext cx="29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8</a:t>
                </a:r>
              </a:p>
            </p:txBody>
          </p:sp>
        </p:grpSp>
        <p:sp>
          <p:nvSpPr>
            <p:cNvPr id="18451" name="Text Box 171"/>
            <p:cNvSpPr txBox="1">
              <a:spLocks noChangeAspect="1" noChangeArrowheads="1"/>
            </p:cNvSpPr>
            <p:nvPr/>
          </p:nvSpPr>
          <p:spPr bwMode="auto">
            <a:xfrm>
              <a:off x="3888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52" name="Text Box 172"/>
            <p:cNvSpPr txBox="1">
              <a:spLocks noChangeAspect="1" noChangeArrowheads="1"/>
            </p:cNvSpPr>
            <p:nvPr/>
          </p:nvSpPr>
          <p:spPr bwMode="auto">
            <a:xfrm>
              <a:off x="513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53" name="Text Box 173"/>
            <p:cNvSpPr txBox="1">
              <a:spLocks noChangeAspect="1" noChangeArrowheads="1"/>
            </p:cNvSpPr>
            <p:nvPr/>
          </p:nvSpPr>
          <p:spPr bwMode="auto">
            <a:xfrm>
              <a:off x="446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0226B5BE-8EEA-4127-898F-3D41EF93A891}" type="slidenum">
              <a:rPr lang="en-US"/>
              <a:pPr/>
              <a:t>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Why study games?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410200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Multi-agent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environments: </a:t>
            </a:r>
            <a:r>
              <a:rPr lang="en-US" dirty="0">
                <a:ea typeface="ＭＳ Ｐゴシック" pitchFamily="34" charset="-128"/>
              </a:rPr>
              <a:t>environments with other agents, whose actions affect our success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Two general categories: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Cooperative</a:t>
            </a:r>
            <a:r>
              <a:rPr lang="en-US" dirty="0">
                <a:ea typeface="ＭＳ Ｐゴシック" pitchFamily="34" charset="-128"/>
              </a:rPr>
              <a:t> vs.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competitive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Competitive multi-agent environments give rise to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adversarial search </a:t>
            </a:r>
            <a:r>
              <a:rPr lang="en-US" dirty="0">
                <a:ea typeface="ＭＳ Ｐゴシック" pitchFamily="34" charset="-128"/>
              </a:rPr>
              <a:t>a.k.a.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games</a:t>
            </a:r>
            <a:endParaRPr lang="en-US" i="1" dirty="0"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Huge </a:t>
            </a:r>
            <a:r>
              <a:rPr lang="en-US" dirty="0">
                <a:ea typeface="ＭＳ Ｐゴシック" pitchFamily="34" charset="-128"/>
              </a:rPr>
              <a:t>state spaces – Games are </a:t>
            </a:r>
            <a:r>
              <a:rPr lang="en-US" i="1" dirty="0">
                <a:solidFill>
                  <a:schemeClr val="accent2"/>
                </a:solidFill>
                <a:ea typeface="ＭＳ Ｐゴシック" pitchFamily="34" charset="-128"/>
              </a:rPr>
              <a:t>hard</a:t>
            </a:r>
            <a:r>
              <a:rPr lang="en-US" dirty="0">
                <a:ea typeface="ＭＳ Ｐゴシック" pitchFamily="34" charset="-128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Historical role in AI</a:t>
            </a:r>
          </a:p>
          <a:p>
            <a:pPr>
              <a:lnSpc>
                <a:spcPct val="110000"/>
              </a:lnSpc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Games are fun!</a:t>
            </a:r>
          </a:p>
          <a:p>
            <a:pPr lvl="1">
              <a:lnSpc>
                <a:spcPct val="110000"/>
              </a:lnSpc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5AE31715-03CE-4B71-8C8B-F66A0CAF0D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What if MIN does not play optimally?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Definition of optimal play for MAX assumes MIN plays optimally: </a:t>
            </a:r>
          </a:p>
          <a:p>
            <a:pPr lvl="1"/>
            <a:r>
              <a:rPr lang="en-US" sz="2400" i="1" dirty="0">
                <a:solidFill>
                  <a:schemeClr val="accent2"/>
                </a:solidFill>
                <a:ea typeface="ＭＳ Ｐゴシック" pitchFamily="34" charset="-128"/>
              </a:rPr>
              <a:t>Maximizes worst-case outcome </a:t>
            </a:r>
            <a:r>
              <a:rPr lang="en-US" sz="2400" dirty="0">
                <a:ea typeface="ＭＳ Ｐゴシック" pitchFamily="34" charset="-128"/>
              </a:rPr>
              <a:t>for MAX.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(Classic game theoretic strategy)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But if MIN does not play optimally, MAX will do even better.  [Theorem-not hard to prove]</a:t>
            </a:r>
          </a:p>
          <a:p>
            <a:endParaRPr lang="en-US" dirty="0"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E3E80E14-C14D-4157-9AB0-68DF10EC92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Comments on Minimax Search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572000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Depth-first search with fixed number of ply </a:t>
            </a:r>
            <a:r>
              <a:rPr lang="en-US" sz="2000" i="1" dirty="0">
                <a:ea typeface="ＭＳ Ｐゴシック" pitchFamily="34" charset="-128"/>
              </a:rPr>
              <a:t>m</a:t>
            </a:r>
            <a:r>
              <a:rPr lang="en-US" sz="2000" dirty="0">
                <a:ea typeface="ＭＳ Ｐゴシック" pitchFamily="34" charset="-128"/>
              </a:rPr>
              <a:t> as the limit.</a:t>
            </a:r>
          </a:p>
          <a:p>
            <a:pPr lvl="1"/>
            <a:r>
              <a:rPr lang="en-US" sz="1800" i="1" dirty="0">
                <a:ea typeface="ＭＳ Ｐゴシック" pitchFamily="34" charset="-128"/>
              </a:rPr>
              <a:t>O(</a:t>
            </a:r>
            <a:r>
              <a:rPr lang="en-US" sz="1800" i="1" dirty="0" err="1">
                <a:ea typeface="ＭＳ Ｐゴシック" pitchFamily="34" charset="-128"/>
              </a:rPr>
              <a:t>b</a:t>
            </a:r>
            <a:r>
              <a:rPr lang="en-US" sz="1800" i="1" baseline="30000" dirty="0" err="1">
                <a:ea typeface="ＭＳ Ｐゴシック" pitchFamily="34" charset="-128"/>
              </a:rPr>
              <a:t>m</a:t>
            </a:r>
            <a:r>
              <a:rPr lang="en-US" sz="1800" i="1" dirty="0">
                <a:ea typeface="ＭＳ Ｐゴシック" pitchFamily="34" charset="-128"/>
              </a:rPr>
              <a:t>) </a:t>
            </a:r>
            <a:r>
              <a:rPr lang="en-US" sz="1800" dirty="0">
                <a:ea typeface="ＭＳ Ｐゴシック" pitchFamily="34" charset="-128"/>
              </a:rPr>
              <a:t>time complexity – </a:t>
            </a:r>
            <a:r>
              <a:rPr lang="en-US" sz="1800" i="1" dirty="0">
                <a:solidFill>
                  <a:schemeClr val="accent2"/>
                </a:solidFill>
                <a:ea typeface="ＭＳ Ｐゴシック" pitchFamily="34" charset="-128"/>
              </a:rPr>
              <a:t>As usual</a:t>
            </a:r>
            <a:r>
              <a:rPr lang="en-US" sz="1800" i="1" dirty="0">
                <a:ea typeface="ＭＳ Ｐゴシック" pitchFamily="34" charset="-128"/>
              </a:rPr>
              <a:t>!</a:t>
            </a:r>
          </a:p>
          <a:p>
            <a:pPr lvl="1"/>
            <a:r>
              <a:rPr lang="en-US" sz="1800" i="1" dirty="0">
                <a:ea typeface="ＭＳ Ｐゴシック" pitchFamily="34" charset="-128"/>
              </a:rPr>
              <a:t>O(</a:t>
            </a:r>
            <a:r>
              <a:rPr lang="en-US" sz="1800" i="1" dirty="0" err="1">
                <a:ea typeface="ＭＳ Ｐゴシック" pitchFamily="34" charset="-128"/>
              </a:rPr>
              <a:t>bm</a:t>
            </a:r>
            <a:r>
              <a:rPr lang="en-US" sz="1800" i="1" dirty="0">
                <a:ea typeface="ＭＳ Ｐゴシック" pitchFamily="34" charset="-128"/>
              </a:rPr>
              <a:t>) </a:t>
            </a:r>
            <a:r>
              <a:rPr lang="en-US" sz="1800" dirty="0">
                <a:ea typeface="ＭＳ Ｐゴシック" pitchFamily="34" charset="-128"/>
              </a:rPr>
              <a:t>space complexity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Performance will depend on 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quality of the static evaluation function (expert knowledge)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depth of search (computing power and search algorithm)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Differences from normal state space search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Looking to make </a:t>
            </a:r>
            <a:r>
              <a:rPr lang="en-US" sz="1800" i="1" dirty="0">
                <a:ea typeface="ＭＳ Ｐゴシック" pitchFamily="34" charset="-128"/>
              </a:rPr>
              <a:t>one</a:t>
            </a:r>
            <a:r>
              <a:rPr lang="en-US" sz="1800" dirty="0">
                <a:ea typeface="ＭＳ Ｐゴシック" pitchFamily="34" charset="-128"/>
              </a:rPr>
              <a:t> move only, despite deeper search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No cost on arcs – costs from backed-up static evaluation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MAX can’t be sure how MIN will respond to his moves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Minimax forms the basis for other game tree search algorithms.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Alpha-Beta Pruning (AIMA 5.3)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96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Some slides adapted from Richard Lathrop, USC/ISI,  CS 271</a:t>
            </a: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6704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D9CCDBA6-ABC1-4644-A212-4425D60533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9556"/>
            <a:ext cx="8839200" cy="4572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Review: The Minimax Rule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7734300" cy="522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Arial" pitchFamily="34" charset="0"/>
              </a:rPr>
              <a:t>Idea</a:t>
            </a:r>
            <a:r>
              <a:rPr lang="en-US" dirty="0">
                <a:latin typeface="Arial" pitchFamily="34" charset="0"/>
              </a:rPr>
              <a:t>: Make the best move for MAX </a:t>
            </a: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assuming that MIN always replies with the best move for MIN</a:t>
            </a:r>
          </a:p>
          <a:p>
            <a:pPr lvl="1">
              <a:spcAft>
                <a:spcPts val="600"/>
              </a:spcAft>
            </a:pPr>
            <a:endParaRPr lang="en-US" sz="105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Start with the current position as a MAX node.</a:t>
            </a:r>
            <a:endParaRPr lang="en-US" sz="500" b="1" dirty="0">
              <a:latin typeface="Arial" pitchFamily="34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Expand the game tree a fixed number of </a:t>
            </a:r>
            <a:r>
              <a:rPr lang="en-US" sz="2000" b="1" i="1" dirty="0">
                <a:latin typeface="Arial" pitchFamily="34" charset="0"/>
              </a:rPr>
              <a:t>ply</a:t>
            </a:r>
            <a:r>
              <a:rPr lang="en-US" sz="2000" b="1" dirty="0">
                <a:latin typeface="Arial" pitchFamily="34" charset="0"/>
              </a:rPr>
              <a:t>.</a:t>
            </a:r>
            <a:endParaRPr lang="en-US" sz="1100" b="1" dirty="0">
              <a:latin typeface="Arial" pitchFamily="34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Apply the evaluation function to all leaf positions.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Calculate back-up values bottom-up</a:t>
            </a:r>
            <a:r>
              <a:rPr lang="en-US" sz="2000" dirty="0">
                <a:latin typeface="Arial" pitchFamily="34" charset="0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Arial" pitchFamily="34" charset="0"/>
              </a:rPr>
              <a:t>For a </a:t>
            </a:r>
            <a:r>
              <a:rPr lang="en-US" sz="2000" b="1" dirty="0">
                <a:latin typeface="Arial" pitchFamily="34" charset="0"/>
              </a:rPr>
              <a:t>MAX</a:t>
            </a:r>
            <a:r>
              <a:rPr lang="en-US" sz="2000" dirty="0">
                <a:latin typeface="Arial" pitchFamily="34" charset="0"/>
              </a:rPr>
              <a:t> node, return the </a:t>
            </a:r>
            <a:r>
              <a:rPr lang="en-US" sz="2000" b="1" i="1" dirty="0">
                <a:latin typeface="Arial" pitchFamily="34" charset="0"/>
              </a:rPr>
              <a:t>maximum</a:t>
            </a:r>
            <a:r>
              <a:rPr lang="en-US" sz="2000" dirty="0">
                <a:latin typeface="Arial" pitchFamily="34" charset="0"/>
              </a:rPr>
              <a:t> of the values of its children </a:t>
            </a:r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(i.e. the best for MAX)</a:t>
            </a:r>
            <a:endParaRPr lang="en-US" sz="2000" dirty="0">
              <a:latin typeface="Arial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000" dirty="0">
                <a:latin typeface="Arial" pitchFamily="34" charset="0"/>
              </a:rPr>
              <a:t>For a </a:t>
            </a:r>
            <a:r>
              <a:rPr lang="en-US" sz="2000" b="1" dirty="0">
                <a:latin typeface="Arial" pitchFamily="34" charset="0"/>
              </a:rPr>
              <a:t>MIN</a:t>
            </a:r>
            <a:r>
              <a:rPr lang="en-US" sz="2000" dirty="0">
                <a:latin typeface="Arial" pitchFamily="34" charset="0"/>
              </a:rPr>
              <a:t> node, return the </a:t>
            </a:r>
            <a:r>
              <a:rPr lang="en-US" sz="2000" b="1" i="1" dirty="0">
                <a:latin typeface="Arial" pitchFamily="34" charset="0"/>
              </a:rPr>
              <a:t>minimum</a:t>
            </a:r>
            <a:r>
              <a:rPr lang="en-US" sz="2000" dirty="0">
                <a:latin typeface="Arial" pitchFamily="34" charset="0"/>
              </a:rPr>
              <a:t> of the values of its children </a:t>
            </a:r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(i.e. the best for MIN</a:t>
            </a:r>
            <a:endParaRPr lang="en-US" sz="2000" b="1" dirty="0">
              <a:latin typeface="Arial" pitchFamily="34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Pick the move assigned to MAX at the root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latin typeface="Arial" pitchFamily="34" charset="0"/>
              </a:rPr>
              <a:t>Wait for MIN to respond and REPEAT FROM 1</a:t>
            </a:r>
          </a:p>
          <a:p>
            <a:pPr marL="457200" indent="-457200">
              <a:spcAft>
                <a:spcPts val="600"/>
              </a:spcAft>
              <a:buFontTx/>
              <a:buChar char="•"/>
            </a:pPr>
            <a:endParaRPr lang="en-US" sz="20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429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88CDECA8-1C1E-49B3-A0DA-58EC4990B3A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8436" name="Text Box 73"/>
          <p:cNvSpPr txBox="1">
            <a:spLocks noChangeArrowheads="1"/>
          </p:cNvSpPr>
          <p:nvPr/>
        </p:nvSpPr>
        <p:spPr bwMode="auto">
          <a:xfrm>
            <a:off x="609600" y="455613"/>
            <a:ext cx="59795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0066"/>
                </a:solidFill>
                <a:latin typeface="Arial" pitchFamily="34" charset="0"/>
              </a:rPr>
              <a:t>2-ply Example: Backing up values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20774" y="1486524"/>
            <a:ext cx="2316163" cy="2000250"/>
            <a:chOff x="288" y="1632"/>
            <a:chExt cx="1459" cy="1260"/>
          </a:xfrm>
        </p:grpSpPr>
        <p:sp>
          <p:nvSpPr>
            <p:cNvPr id="18519" name="Line 75"/>
            <p:cNvSpPr>
              <a:spLocks noChangeAspect="1" noChangeShapeType="1"/>
            </p:cNvSpPr>
            <p:nvPr/>
          </p:nvSpPr>
          <p:spPr bwMode="auto">
            <a:xfrm flipV="1">
              <a:off x="600" y="1701"/>
              <a:ext cx="312" cy="4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76"/>
            <p:cNvSpPr>
              <a:spLocks noChangeAspect="1" noChangeShapeType="1"/>
            </p:cNvSpPr>
            <p:nvPr/>
          </p:nvSpPr>
          <p:spPr bwMode="auto">
            <a:xfrm flipH="1" flipV="1">
              <a:off x="912" y="1701"/>
              <a:ext cx="346" cy="3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Oval 77"/>
            <p:cNvSpPr>
              <a:spLocks noChangeAspect="1" noChangeArrowheads="1"/>
            </p:cNvSpPr>
            <p:nvPr/>
          </p:nvSpPr>
          <p:spPr bwMode="auto">
            <a:xfrm>
              <a:off x="808" y="1632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Line 78"/>
            <p:cNvSpPr>
              <a:spLocks noChangeAspect="1" noChangeShapeType="1"/>
            </p:cNvSpPr>
            <p:nvPr/>
          </p:nvSpPr>
          <p:spPr bwMode="auto">
            <a:xfrm flipH="1">
              <a:off x="392" y="2118"/>
              <a:ext cx="173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Oval 79"/>
            <p:cNvSpPr>
              <a:spLocks noChangeAspect="1" noChangeArrowheads="1"/>
            </p:cNvSpPr>
            <p:nvPr/>
          </p:nvSpPr>
          <p:spPr bwMode="auto">
            <a:xfrm>
              <a:off x="496" y="2013"/>
              <a:ext cx="173" cy="17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Oval 80"/>
            <p:cNvSpPr>
              <a:spLocks noChangeAspect="1" noChangeArrowheads="1"/>
            </p:cNvSpPr>
            <p:nvPr/>
          </p:nvSpPr>
          <p:spPr bwMode="auto">
            <a:xfrm>
              <a:off x="288" y="2430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81"/>
            <p:cNvSpPr>
              <a:spLocks noChangeAspect="1" noChangeShapeType="1"/>
            </p:cNvSpPr>
            <p:nvPr/>
          </p:nvSpPr>
          <p:spPr bwMode="auto">
            <a:xfrm>
              <a:off x="600" y="2118"/>
              <a:ext cx="242" cy="4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Oval 82"/>
            <p:cNvSpPr>
              <a:spLocks noChangeAspect="1" noChangeArrowheads="1"/>
            </p:cNvSpPr>
            <p:nvPr/>
          </p:nvSpPr>
          <p:spPr bwMode="auto">
            <a:xfrm>
              <a:off x="738" y="2430"/>
              <a:ext cx="174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3"/>
            <p:cNvGrpSpPr>
              <a:grpSpLocks noChangeAspect="1"/>
            </p:cNvGrpSpPr>
            <p:nvPr/>
          </p:nvGrpSpPr>
          <p:grpSpPr bwMode="auto">
            <a:xfrm>
              <a:off x="1050" y="2013"/>
              <a:ext cx="624" cy="590"/>
              <a:chOff x="2016" y="2016"/>
              <a:chExt cx="864" cy="816"/>
            </a:xfrm>
          </p:grpSpPr>
          <p:sp>
            <p:nvSpPr>
              <p:cNvPr id="18532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3" name="Oval 85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" name="Oval 86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5" name="Line 87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6" name="Oval 88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8" name="Text Box 89"/>
            <p:cNvSpPr txBox="1">
              <a:spLocks noChangeAspect="1" noChangeArrowheads="1"/>
            </p:cNvSpPr>
            <p:nvPr/>
          </p:nvSpPr>
          <p:spPr bwMode="auto">
            <a:xfrm>
              <a:off x="323" y="26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8529" name="Text Box 90"/>
            <p:cNvSpPr txBox="1">
              <a:spLocks noChangeAspect="1" noChangeArrowheads="1"/>
            </p:cNvSpPr>
            <p:nvPr/>
          </p:nvSpPr>
          <p:spPr bwMode="auto">
            <a:xfrm>
              <a:off x="759" y="2603"/>
              <a:ext cx="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8530" name="Text Box 91"/>
            <p:cNvSpPr txBox="1">
              <a:spLocks noChangeAspect="1" noChangeArrowheads="1"/>
            </p:cNvSpPr>
            <p:nvPr/>
          </p:nvSpPr>
          <p:spPr bwMode="auto">
            <a:xfrm>
              <a:off x="1050" y="26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8531" name="Text Box 92"/>
            <p:cNvSpPr txBox="1">
              <a:spLocks noChangeAspect="1" noChangeArrowheads="1"/>
            </p:cNvSpPr>
            <p:nvPr/>
          </p:nvSpPr>
          <p:spPr bwMode="auto">
            <a:xfrm>
              <a:off x="1535" y="26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7373003" y="145256"/>
            <a:ext cx="1277938" cy="949325"/>
            <a:chOff x="480" y="3578"/>
            <a:chExt cx="805" cy="598"/>
          </a:xfrm>
        </p:grpSpPr>
        <p:sp>
          <p:nvSpPr>
            <p:cNvPr id="18515" name="Text Box 94"/>
            <p:cNvSpPr txBox="1">
              <a:spLocks noChangeArrowheads="1"/>
            </p:cNvSpPr>
            <p:nvPr/>
          </p:nvSpPr>
          <p:spPr bwMode="auto">
            <a:xfrm>
              <a:off x="710" y="3578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MAX</a:t>
              </a:r>
            </a:p>
          </p:txBody>
        </p:sp>
        <p:sp>
          <p:nvSpPr>
            <p:cNvPr id="18516" name="Oval 95"/>
            <p:cNvSpPr>
              <a:spLocks noChangeArrowheads="1"/>
            </p:cNvSpPr>
            <p:nvPr/>
          </p:nvSpPr>
          <p:spPr bwMode="auto">
            <a:xfrm>
              <a:off x="480" y="3600"/>
              <a:ext cx="240" cy="240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Oval 96"/>
            <p:cNvSpPr>
              <a:spLocks noChangeArrowheads="1"/>
            </p:cNvSpPr>
            <p:nvPr/>
          </p:nvSpPr>
          <p:spPr bwMode="auto">
            <a:xfrm>
              <a:off x="480" y="3888"/>
              <a:ext cx="240" cy="2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Text Box 97"/>
            <p:cNvSpPr txBox="1">
              <a:spLocks noChangeArrowheads="1"/>
            </p:cNvSpPr>
            <p:nvPr/>
          </p:nvSpPr>
          <p:spPr bwMode="auto">
            <a:xfrm>
              <a:off x="768" y="388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MIN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392574" y="1486524"/>
            <a:ext cx="2392363" cy="2000250"/>
            <a:chOff x="2064" y="1632"/>
            <a:chExt cx="1507" cy="1260"/>
          </a:xfrm>
        </p:grpSpPr>
        <p:grpSp>
          <p:nvGrpSpPr>
            <p:cNvPr id="6" name="Group 99"/>
            <p:cNvGrpSpPr>
              <a:grpSpLocks noChangeAspect="1"/>
            </p:cNvGrpSpPr>
            <p:nvPr/>
          </p:nvGrpSpPr>
          <p:grpSpPr bwMode="auto">
            <a:xfrm>
              <a:off x="2112" y="1632"/>
              <a:ext cx="1459" cy="1260"/>
              <a:chOff x="2016" y="1488"/>
              <a:chExt cx="2021" cy="1744"/>
            </a:xfrm>
          </p:grpSpPr>
          <p:sp>
            <p:nvSpPr>
              <p:cNvPr id="18497" name="Line 100"/>
              <p:cNvSpPr>
                <a:spLocks noChangeAspect="1" noChangeShapeType="1"/>
              </p:cNvSpPr>
              <p:nvPr/>
            </p:nvSpPr>
            <p:spPr bwMode="auto">
              <a:xfrm flipV="1">
                <a:off x="2448" y="1584"/>
                <a:ext cx="432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0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880" y="1584"/>
                <a:ext cx="48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Oval 102"/>
              <p:cNvSpPr>
                <a:spLocks noChangeAspect="1" noChangeArrowheads="1"/>
              </p:cNvSpPr>
              <p:nvPr/>
            </p:nvSpPr>
            <p:spPr bwMode="auto"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Oval 104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2" name="Oval 105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3" name="Line 106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Oval 107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08"/>
              <p:cNvGrpSpPr>
                <a:grpSpLocks noChangeAspect="1"/>
              </p:cNvGrpSpPr>
              <p:nvPr/>
            </p:nvGrpSpPr>
            <p:grpSpPr bwMode="auto">
              <a:xfrm>
                <a:off x="3072" y="2016"/>
                <a:ext cx="864" cy="816"/>
                <a:chOff x="2016" y="2016"/>
                <a:chExt cx="864" cy="816"/>
              </a:xfrm>
            </p:grpSpPr>
            <p:sp>
              <p:nvSpPr>
                <p:cNvPr id="18510" name="Line 10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0" y="2160"/>
                  <a:ext cx="240" cy="52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1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2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3" name="Line 112"/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160"/>
                  <a:ext cx="33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4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06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2064" y="2832"/>
                <a:ext cx="294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2</a:t>
                </a:r>
              </a:p>
            </p:txBody>
          </p:sp>
          <p:sp>
            <p:nvSpPr>
              <p:cNvPr id="18507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2668" y="2832"/>
                <a:ext cx="211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7</a:t>
                </a:r>
              </a:p>
            </p:txBody>
          </p:sp>
          <p:sp>
            <p:nvSpPr>
              <p:cNvPr id="18508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072" y="2832"/>
                <a:ext cx="293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1</a:t>
                </a:r>
              </a:p>
            </p:txBody>
          </p:sp>
          <p:sp>
            <p:nvSpPr>
              <p:cNvPr id="18509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743" y="2834"/>
                <a:ext cx="29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8</a:t>
                </a:r>
              </a:p>
            </p:txBody>
          </p:sp>
        </p:grpSp>
        <p:sp>
          <p:nvSpPr>
            <p:cNvPr id="18495" name="Text Box 118"/>
            <p:cNvSpPr txBox="1">
              <a:spLocks noChangeAspect="1" noChangeArrowheads="1"/>
            </p:cNvSpPr>
            <p:nvPr/>
          </p:nvSpPr>
          <p:spPr bwMode="auto">
            <a:xfrm>
              <a:off x="206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8496" name="Text Box 119"/>
            <p:cNvSpPr txBox="1">
              <a:spLocks noChangeAspect="1" noChangeArrowheads="1"/>
            </p:cNvSpPr>
            <p:nvPr/>
          </p:nvSpPr>
          <p:spPr bwMode="auto">
            <a:xfrm>
              <a:off x="3312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8" name="Group 120"/>
          <p:cNvGrpSpPr>
            <a:grpSpLocks/>
          </p:cNvGrpSpPr>
          <p:nvPr/>
        </p:nvGrpSpPr>
        <p:grpSpPr bwMode="auto">
          <a:xfrm>
            <a:off x="4880458" y="3676540"/>
            <a:ext cx="2283585" cy="2372825"/>
            <a:chOff x="3802" y="2550"/>
            <a:chExt cx="1785" cy="1686"/>
          </a:xfrm>
        </p:grpSpPr>
        <p:sp>
          <p:nvSpPr>
            <p:cNvPr id="18472" name="Freeform 121"/>
            <p:cNvSpPr>
              <a:spLocks/>
            </p:cNvSpPr>
            <p:nvPr/>
          </p:nvSpPr>
          <p:spPr bwMode="auto">
            <a:xfrm>
              <a:off x="3802" y="2550"/>
              <a:ext cx="1270" cy="1677"/>
            </a:xfrm>
            <a:custGeom>
              <a:avLst/>
              <a:gdLst>
                <a:gd name="T0" fmla="*/ 867 w 1270"/>
                <a:gd name="T1" fmla="*/ 84 h 1677"/>
                <a:gd name="T2" fmla="*/ 818 w 1270"/>
                <a:gd name="T3" fmla="*/ 204 h 1677"/>
                <a:gd name="T4" fmla="*/ 763 w 1270"/>
                <a:gd name="T5" fmla="*/ 286 h 1677"/>
                <a:gd name="T6" fmla="*/ 703 w 1270"/>
                <a:gd name="T7" fmla="*/ 368 h 1677"/>
                <a:gd name="T8" fmla="*/ 605 w 1270"/>
                <a:gd name="T9" fmla="*/ 433 h 1677"/>
                <a:gd name="T10" fmla="*/ 480 w 1270"/>
                <a:gd name="T11" fmla="*/ 482 h 1677"/>
                <a:gd name="T12" fmla="*/ 305 w 1270"/>
                <a:gd name="T13" fmla="*/ 586 h 1677"/>
                <a:gd name="T14" fmla="*/ 251 w 1270"/>
                <a:gd name="T15" fmla="*/ 657 h 1677"/>
                <a:gd name="T16" fmla="*/ 223 w 1270"/>
                <a:gd name="T17" fmla="*/ 673 h 1677"/>
                <a:gd name="T18" fmla="*/ 92 w 1270"/>
                <a:gd name="T19" fmla="*/ 799 h 1677"/>
                <a:gd name="T20" fmla="*/ 21 w 1270"/>
                <a:gd name="T21" fmla="*/ 924 h 1677"/>
                <a:gd name="T22" fmla="*/ 0 w 1270"/>
                <a:gd name="T23" fmla="*/ 1017 h 1677"/>
                <a:gd name="T24" fmla="*/ 5 w 1270"/>
                <a:gd name="T25" fmla="*/ 1371 h 1677"/>
                <a:gd name="T26" fmla="*/ 141 w 1270"/>
                <a:gd name="T27" fmla="*/ 1562 h 1677"/>
                <a:gd name="T28" fmla="*/ 240 w 1270"/>
                <a:gd name="T29" fmla="*/ 1633 h 1677"/>
                <a:gd name="T30" fmla="*/ 360 w 1270"/>
                <a:gd name="T31" fmla="*/ 1677 h 1677"/>
                <a:gd name="T32" fmla="*/ 540 w 1270"/>
                <a:gd name="T33" fmla="*/ 1671 h 1677"/>
                <a:gd name="T34" fmla="*/ 589 w 1270"/>
                <a:gd name="T35" fmla="*/ 1660 h 1677"/>
                <a:gd name="T36" fmla="*/ 665 w 1270"/>
                <a:gd name="T37" fmla="*/ 1590 h 1677"/>
                <a:gd name="T38" fmla="*/ 687 w 1270"/>
                <a:gd name="T39" fmla="*/ 1557 h 1677"/>
                <a:gd name="T40" fmla="*/ 698 w 1270"/>
                <a:gd name="T41" fmla="*/ 1540 h 1677"/>
                <a:gd name="T42" fmla="*/ 681 w 1270"/>
                <a:gd name="T43" fmla="*/ 1350 h 1677"/>
                <a:gd name="T44" fmla="*/ 654 w 1270"/>
                <a:gd name="T45" fmla="*/ 1273 h 1677"/>
                <a:gd name="T46" fmla="*/ 632 w 1270"/>
                <a:gd name="T47" fmla="*/ 1186 h 1677"/>
                <a:gd name="T48" fmla="*/ 638 w 1270"/>
                <a:gd name="T49" fmla="*/ 1126 h 1677"/>
                <a:gd name="T50" fmla="*/ 665 w 1270"/>
                <a:gd name="T51" fmla="*/ 1088 h 1677"/>
                <a:gd name="T52" fmla="*/ 801 w 1270"/>
                <a:gd name="T53" fmla="*/ 990 h 1677"/>
                <a:gd name="T54" fmla="*/ 894 w 1270"/>
                <a:gd name="T55" fmla="*/ 946 h 1677"/>
                <a:gd name="T56" fmla="*/ 1221 w 1270"/>
                <a:gd name="T57" fmla="*/ 602 h 1677"/>
                <a:gd name="T58" fmla="*/ 1183 w 1270"/>
                <a:gd name="T59" fmla="*/ 177 h 1677"/>
                <a:gd name="T60" fmla="*/ 1112 w 1270"/>
                <a:gd name="T61" fmla="*/ 106 h 1677"/>
                <a:gd name="T62" fmla="*/ 1058 w 1270"/>
                <a:gd name="T63" fmla="*/ 62 h 1677"/>
                <a:gd name="T64" fmla="*/ 1003 w 1270"/>
                <a:gd name="T65" fmla="*/ 35 h 1677"/>
                <a:gd name="T66" fmla="*/ 949 w 1270"/>
                <a:gd name="T67" fmla="*/ 2 h 1677"/>
                <a:gd name="T68" fmla="*/ 856 w 1270"/>
                <a:gd name="T69" fmla="*/ 46 h 1677"/>
                <a:gd name="T70" fmla="*/ 867 w 1270"/>
                <a:gd name="T71" fmla="*/ 84 h 16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0"/>
                <a:gd name="T109" fmla="*/ 0 h 1677"/>
                <a:gd name="T110" fmla="*/ 1270 w 1270"/>
                <a:gd name="T111" fmla="*/ 1677 h 167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0" h="1677">
                  <a:moveTo>
                    <a:pt x="867" y="84"/>
                  </a:moveTo>
                  <a:cubicBezTo>
                    <a:pt x="856" y="143"/>
                    <a:pt x="848" y="157"/>
                    <a:pt x="818" y="204"/>
                  </a:cubicBezTo>
                  <a:cubicBezTo>
                    <a:pt x="800" y="232"/>
                    <a:pt x="780" y="258"/>
                    <a:pt x="763" y="286"/>
                  </a:cubicBezTo>
                  <a:cubicBezTo>
                    <a:pt x="740" y="324"/>
                    <a:pt x="745" y="343"/>
                    <a:pt x="703" y="368"/>
                  </a:cubicBezTo>
                  <a:cubicBezTo>
                    <a:pt x="668" y="389"/>
                    <a:pt x="640" y="413"/>
                    <a:pt x="605" y="433"/>
                  </a:cubicBezTo>
                  <a:cubicBezTo>
                    <a:pt x="567" y="455"/>
                    <a:pt x="520" y="463"/>
                    <a:pt x="480" y="482"/>
                  </a:cubicBezTo>
                  <a:cubicBezTo>
                    <a:pt x="419" y="511"/>
                    <a:pt x="363" y="552"/>
                    <a:pt x="305" y="586"/>
                  </a:cubicBezTo>
                  <a:cubicBezTo>
                    <a:pt x="296" y="599"/>
                    <a:pt x="264" y="645"/>
                    <a:pt x="251" y="657"/>
                  </a:cubicBezTo>
                  <a:cubicBezTo>
                    <a:pt x="243" y="664"/>
                    <a:pt x="232" y="667"/>
                    <a:pt x="223" y="673"/>
                  </a:cubicBezTo>
                  <a:cubicBezTo>
                    <a:pt x="186" y="698"/>
                    <a:pt x="120" y="760"/>
                    <a:pt x="92" y="799"/>
                  </a:cubicBezTo>
                  <a:cubicBezTo>
                    <a:pt x="63" y="839"/>
                    <a:pt x="48" y="884"/>
                    <a:pt x="21" y="924"/>
                  </a:cubicBezTo>
                  <a:cubicBezTo>
                    <a:pt x="14" y="955"/>
                    <a:pt x="6" y="986"/>
                    <a:pt x="0" y="1017"/>
                  </a:cubicBezTo>
                  <a:cubicBezTo>
                    <a:pt x="2" y="1135"/>
                    <a:pt x="2" y="1253"/>
                    <a:pt x="5" y="1371"/>
                  </a:cubicBezTo>
                  <a:cubicBezTo>
                    <a:pt x="7" y="1457"/>
                    <a:pt x="84" y="1510"/>
                    <a:pt x="141" y="1562"/>
                  </a:cubicBezTo>
                  <a:cubicBezTo>
                    <a:pt x="173" y="1591"/>
                    <a:pt x="198" y="1621"/>
                    <a:pt x="240" y="1633"/>
                  </a:cubicBezTo>
                  <a:cubicBezTo>
                    <a:pt x="277" y="1659"/>
                    <a:pt x="317" y="1665"/>
                    <a:pt x="360" y="1677"/>
                  </a:cubicBezTo>
                  <a:cubicBezTo>
                    <a:pt x="420" y="1675"/>
                    <a:pt x="480" y="1675"/>
                    <a:pt x="540" y="1671"/>
                  </a:cubicBezTo>
                  <a:cubicBezTo>
                    <a:pt x="557" y="1670"/>
                    <a:pt x="589" y="1660"/>
                    <a:pt x="589" y="1660"/>
                  </a:cubicBezTo>
                  <a:cubicBezTo>
                    <a:pt x="622" y="1645"/>
                    <a:pt x="645" y="1619"/>
                    <a:pt x="665" y="1590"/>
                  </a:cubicBezTo>
                  <a:cubicBezTo>
                    <a:pt x="673" y="1579"/>
                    <a:pt x="680" y="1568"/>
                    <a:pt x="687" y="1557"/>
                  </a:cubicBezTo>
                  <a:cubicBezTo>
                    <a:pt x="691" y="1551"/>
                    <a:pt x="698" y="1540"/>
                    <a:pt x="698" y="1540"/>
                  </a:cubicBezTo>
                  <a:cubicBezTo>
                    <a:pt x="713" y="1475"/>
                    <a:pt x="712" y="1408"/>
                    <a:pt x="681" y="1350"/>
                  </a:cubicBezTo>
                  <a:cubicBezTo>
                    <a:pt x="675" y="1323"/>
                    <a:pt x="663" y="1299"/>
                    <a:pt x="654" y="1273"/>
                  </a:cubicBezTo>
                  <a:cubicBezTo>
                    <a:pt x="649" y="1243"/>
                    <a:pt x="643" y="1214"/>
                    <a:pt x="632" y="1186"/>
                  </a:cubicBezTo>
                  <a:cubicBezTo>
                    <a:pt x="634" y="1166"/>
                    <a:pt x="632" y="1145"/>
                    <a:pt x="638" y="1126"/>
                  </a:cubicBezTo>
                  <a:cubicBezTo>
                    <a:pt x="643" y="1111"/>
                    <a:pt x="656" y="1101"/>
                    <a:pt x="665" y="1088"/>
                  </a:cubicBezTo>
                  <a:cubicBezTo>
                    <a:pt x="701" y="1037"/>
                    <a:pt x="750" y="1023"/>
                    <a:pt x="801" y="990"/>
                  </a:cubicBezTo>
                  <a:cubicBezTo>
                    <a:pt x="829" y="972"/>
                    <a:pt x="861" y="953"/>
                    <a:pt x="894" y="946"/>
                  </a:cubicBezTo>
                  <a:cubicBezTo>
                    <a:pt x="1040" y="873"/>
                    <a:pt x="1154" y="749"/>
                    <a:pt x="1221" y="602"/>
                  </a:cubicBezTo>
                  <a:cubicBezTo>
                    <a:pt x="1249" y="476"/>
                    <a:pt x="1270" y="290"/>
                    <a:pt x="1183" y="177"/>
                  </a:cubicBezTo>
                  <a:cubicBezTo>
                    <a:pt x="1172" y="140"/>
                    <a:pt x="1141" y="124"/>
                    <a:pt x="1112" y="106"/>
                  </a:cubicBezTo>
                  <a:cubicBezTo>
                    <a:pt x="1031" y="57"/>
                    <a:pt x="1103" y="99"/>
                    <a:pt x="1058" y="62"/>
                  </a:cubicBezTo>
                  <a:cubicBezTo>
                    <a:pt x="1042" y="49"/>
                    <a:pt x="1020" y="46"/>
                    <a:pt x="1003" y="35"/>
                  </a:cubicBezTo>
                  <a:cubicBezTo>
                    <a:pt x="948" y="0"/>
                    <a:pt x="984" y="15"/>
                    <a:pt x="949" y="2"/>
                  </a:cubicBezTo>
                  <a:cubicBezTo>
                    <a:pt x="906" y="8"/>
                    <a:pt x="885" y="17"/>
                    <a:pt x="856" y="46"/>
                  </a:cubicBezTo>
                  <a:cubicBezTo>
                    <a:pt x="850" y="64"/>
                    <a:pt x="848" y="75"/>
                    <a:pt x="867" y="84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122"/>
            <p:cNvSpPr>
              <a:spLocks noChangeAspect="1" noChangeShapeType="1"/>
            </p:cNvSpPr>
            <p:nvPr/>
          </p:nvSpPr>
          <p:spPr bwMode="auto">
            <a:xfrm flipV="1">
              <a:off x="4440" y="3045"/>
              <a:ext cx="312" cy="4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23"/>
            <p:cNvSpPr>
              <a:spLocks noChangeAspect="1" noChangeShapeType="1"/>
            </p:cNvSpPr>
            <p:nvPr/>
          </p:nvSpPr>
          <p:spPr bwMode="auto">
            <a:xfrm flipH="1" flipV="1">
              <a:off x="4752" y="3045"/>
              <a:ext cx="346" cy="3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Oval 124"/>
            <p:cNvSpPr>
              <a:spLocks noChangeAspect="1" noChangeArrowheads="1"/>
            </p:cNvSpPr>
            <p:nvPr/>
          </p:nvSpPr>
          <p:spPr bwMode="auto">
            <a:xfrm>
              <a:off x="4648" y="2976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5"/>
            <p:cNvSpPr>
              <a:spLocks noChangeAspect="1" noChangeShapeType="1"/>
            </p:cNvSpPr>
            <p:nvPr/>
          </p:nvSpPr>
          <p:spPr bwMode="auto">
            <a:xfrm flipH="1">
              <a:off x="4232" y="3462"/>
              <a:ext cx="173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Oval 126"/>
            <p:cNvSpPr>
              <a:spLocks noChangeAspect="1" noChangeArrowheads="1"/>
            </p:cNvSpPr>
            <p:nvPr/>
          </p:nvSpPr>
          <p:spPr bwMode="auto">
            <a:xfrm>
              <a:off x="4336" y="3357"/>
              <a:ext cx="173" cy="17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Oval 127"/>
            <p:cNvSpPr>
              <a:spLocks noChangeAspect="1" noChangeArrowheads="1"/>
            </p:cNvSpPr>
            <p:nvPr/>
          </p:nvSpPr>
          <p:spPr bwMode="auto">
            <a:xfrm>
              <a:off x="4128" y="3774"/>
              <a:ext cx="173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28"/>
            <p:cNvSpPr>
              <a:spLocks noChangeAspect="1" noChangeShapeType="1"/>
            </p:cNvSpPr>
            <p:nvPr/>
          </p:nvSpPr>
          <p:spPr bwMode="auto">
            <a:xfrm>
              <a:off x="4440" y="3462"/>
              <a:ext cx="242" cy="4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Oval 129"/>
            <p:cNvSpPr>
              <a:spLocks noChangeAspect="1" noChangeArrowheads="1"/>
            </p:cNvSpPr>
            <p:nvPr/>
          </p:nvSpPr>
          <p:spPr bwMode="auto">
            <a:xfrm>
              <a:off x="4578" y="3774"/>
              <a:ext cx="174" cy="173"/>
            </a:xfrm>
            <a:prstGeom prst="ellipse">
              <a:avLst/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0"/>
            <p:cNvGrpSpPr>
              <a:grpSpLocks noChangeAspect="1"/>
            </p:cNvGrpSpPr>
            <p:nvPr/>
          </p:nvGrpSpPr>
          <p:grpSpPr bwMode="auto">
            <a:xfrm>
              <a:off x="4890" y="3357"/>
              <a:ext cx="624" cy="590"/>
              <a:chOff x="2016" y="2016"/>
              <a:chExt cx="864" cy="816"/>
            </a:xfrm>
          </p:grpSpPr>
          <p:sp>
            <p:nvSpPr>
              <p:cNvPr id="18489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Oval 132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Oval 133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Line 134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Oval 135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2" name="Text Box 136"/>
            <p:cNvSpPr txBox="1">
              <a:spLocks noChangeAspect="1" noChangeArrowheads="1"/>
            </p:cNvSpPr>
            <p:nvPr/>
          </p:nvSpPr>
          <p:spPr bwMode="auto">
            <a:xfrm>
              <a:off x="4163" y="39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83" name="Text Box 137"/>
            <p:cNvSpPr txBox="1">
              <a:spLocks noChangeAspect="1" noChangeArrowheads="1"/>
            </p:cNvSpPr>
            <p:nvPr/>
          </p:nvSpPr>
          <p:spPr bwMode="auto">
            <a:xfrm>
              <a:off x="4599" y="3947"/>
              <a:ext cx="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</a:t>
              </a:r>
            </a:p>
          </p:txBody>
        </p:sp>
        <p:sp>
          <p:nvSpPr>
            <p:cNvPr id="18484" name="Text Box 138"/>
            <p:cNvSpPr txBox="1">
              <a:spLocks noChangeAspect="1" noChangeArrowheads="1"/>
            </p:cNvSpPr>
            <p:nvPr/>
          </p:nvSpPr>
          <p:spPr bwMode="auto">
            <a:xfrm>
              <a:off x="4890" y="39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85" name="Text Box 139"/>
            <p:cNvSpPr txBox="1">
              <a:spLocks noChangeAspect="1" noChangeArrowheads="1"/>
            </p:cNvSpPr>
            <p:nvPr/>
          </p:nvSpPr>
          <p:spPr bwMode="auto">
            <a:xfrm>
              <a:off x="5375" y="39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8</a:t>
              </a:r>
            </a:p>
          </p:txBody>
        </p:sp>
        <p:sp>
          <p:nvSpPr>
            <p:cNvPr id="18486" name="Text Box 140"/>
            <p:cNvSpPr txBox="1">
              <a:spLocks noChangeAspect="1" noChangeArrowheads="1"/>
            </p:cNvSpPr>
            <p:nvPr/>
          </p:nvSpPr>
          <p:spPr bwMode="auto">
            <a:xfrm>
              <a:off x="408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87" name="Text Box 141"/>
            <p:cNvSpPr txBox="1">
              <a:spLocks noChangeAspect="1" noChangeArrowheads="1"/>
            </p:cNvSpPr>
            <p:nvPr/>
          </p:nvSpPr>
          <p:spPr bwMode="auto">
            <a:xfrm>
              <a:off x="5328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88" name="Text Box 142"/>
            <p:cNvSpPr txBox="1">
              <a:spLocks noChangeAspect="1" noChangeArrowheads="1"/>
            </p:cNvSpPr>
            <p:nvPr/>
          </p:nvSpPr>
          <p:spPr bwMode="auto">
            <a:xfrm>
              <a:off x="4656" y="26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sp>
        <p:nvSpPr>
          <p:cNvPr id="18441" name="Text Box 143"/>
          <p:cNvSpPr txBox="1">
            <a:spLocks noChangeArrowheads="1"/>
          </p:cNvSpPr>
          <p:nvPr/>
        </p:nvSpPr>
        <p:spPr bwMode="auto">
          <a:xfrm>
            <a:off x="2209018" y="4718001"/>
            <a:ext cx="2097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This is the move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selected by </a:t>
            </a:r>
            <a:r>
              <a:rPr lang="en-US" sz="1800" dirty="0" err="1">
                <a:solidFill>
                  <a:srgbClr val="FF0000"/>
                </a:solidFill>
              </a:rPr>
              <a:t>minimax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442" name="Line 144"/>
          <p:cNvSpPr>
            <a:spLocks noChangeShapeType="1"/>
          </p:cNvSpPr>
          <p:nvPr/>
        </p:nvSpPr>
        <p:spPr bwMode="auto">
          <a:xfrm flipV="1">
            <a:off x="4110314" y="4465196"/>
            <a:ext cx="1539937" cy="4464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46"/>
          <p:cNvSpPr txBox="1">
            <a:spLocks noChangeArrowheads="1"/>
          </p:cNvSpPr>
          <p:nvPr/>
        </p:nvSpPr>
        <p:spPr bwMode="auto">
          <a:xfrm>
            <a:off x="274637" y="3793217"/>
            <a:ext cx="2735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Evaluation function value</a:t>
            </a:r>
          </a:p>
        </p:txBody>
      </p:sp>
      <p:sp>
        <p:nvSpPr>
          <p:cNvPr id="18445" name="Line 147"/>
          <p:cNvSpPr>
            <a:spLocks noChangeShapeType="1"/>
          </p:cNvSpPr>
          <p:nvPr/>
        </p:nvSpPr>
        <p:spPr bwMode="auto">
          <a:xfrm flipH="1" flipV="1">
            <a:off x="771524" y="3169330"/>
            <a:ext cx="652281" cy="67963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46" name="AutoShape 148"/>
          <p:cNvSpPr>
            <a:spLocks noChangeArrowheads="1"/>
          </p:cNvSpPr>
          <p:nvPr/>
        </p:nvSpPr>
        <p:spPr bwMode="auto">
          <a:xfrm>
            <a:off x="2706774" y="1638924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49"/>
          <p:cNvSpPr>
            <a:spLocks noChangeArrowheads="1"/>
          </p:cNvSpPr>
          <p:nvPr/>
        </p:nvSpPr>
        <p:spPr bwMode="auto">
          <a:xfrm>
            <a:off x="5754774" y="1562724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51"/>
          <p:cNvGrpSpPr>
            <a:grpSpLocks/>
          </p:cNvGrpSpPr>
          <p:nvPr/>
        </p:nvGrpSpPr>
        <p:grpSpPr bwMode="auto">
          <a:xfrm>
            <a:off x="6288174" y="1257924"/>
            <a:ext cx="2392363" cy="2457450"/>
            <a:chOff x="3888" y="1344"/>
            <a:chExt cx="1507" cy="1548"/>
          </a:xfrm>
        </p:grpSpPr>
        <p:grpSp>
          <p:nvGrpSpPr>
            <p:cNvPr id="11" name="Group 152"/>
            <p:cNvGrpSpPr>
              <a:grpSpLocks noChangeAspect="1"/>
            </p:cNvGrpSpPr>
            <p:nvPr/>
          </p:nvGrpSpPr>
          <p:grpSpPr bwMode="auto">
            <a:xfrm>
              <a:off x="3936" y="1632"/>
              <a:ext cx="1459" cy="1260"/>
              <a:chOff x="2016" y="1488"/>
              <a:chExt cx="2021" cy="1744"/>
            </a:xfrm>
          </p:grpSpPr>
          <p:sp>
            <p:nvSpPr>
              <p:cNvPr id="18454" name="Line 153"/>
              <p:cNvSpPr>
                <a:spLocks noChangeAspect="1" noChangeShapeType="1"/>
              </p:cNvSpPr>
              <p:nvPr/>
            </p:nvSpPr>
            <p:spPr bwMode="auto">
              <a:xfrm flipV="1">
                <a:off x="2448" y="1584"/>
                <a:ext cx="432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15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880" y="1584"/>
                <a:ext cx="48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Oval 155"/>
              <p:cNvSpPr>
                <a:spLocks noChangeAspect="1" noChangeArrowheads="1"/>
              </p:cNvSpPr>
              <p:nvPr/>
            </p:nvSpPr>
            <p:spPr bwMode="auto">
              <a:xfrm>
                <a:off x="2736" y="1488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Line 156"/>
              <p:cNvSpPr>
                <a:spLocks noChangeAspect="1" noChangeShapeType="1"/>
              </p:cNvSpPr>
              <p:nvPr/>
            </p:nvSpPr>
            <p:spPr bwMode="auto">
              <a:xfrm flipH="1">
                <a:off x="2160" y="2160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Oval 157"/>
              <p:cNvSpPr>
                <a:spLocks noChangeAspect="1" noChangeArrowheads="1"/>
              </p:cNvSpPr>
              <p:nvPr/>
            </p:nvSpPr>
            <p:spPr bwMode="auto">
              <a:xfrm>
                <a:off x="2304" y="2016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Oval 158"/>
              <p:cNvSpPr>
                <a:spLocks noChangeAspect="1" noChangeArrowheads="1"/>
              </p:cNvSpPr>
              <p:nvPr/>
            </p:nvSpPr>
            <p:spPr bwMode="auto">
              <a:xfrm>
                <a:off x="2016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Line 159"/>
              <p:cNvSpPr>
                <a:spLocks noChangeAspect="1" noChangeShapeType="1"/>
              </p:cNvSpPr>
              <p:nvPr/>
            </p:nvSpPr>
            <p:spPr bwMode="auto">
              <a:xfrm>
                <a:off x="2448" y="2160"/>
                <a:ext cx="33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1" name="Oval 160"/>
              <p:cNvSpPr>
                <a:spLocks noChangeAspect="1"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ellipse">
                <a:avLst/>
              </a:prstGeom>
              <a:solidFill>
                <a:schemeClr val="folHlink"/>
              </a:solidFill>
              <a:ln w="285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161"/>
              <p:cNvGrpSpPr>
                <a:grpSpLocks noChangeAspect="1"/>
              </p:cNvGrpSpPr>
              <p:nvPr/>
            </p:nvGrpSpPr>
            <p:grpSpPr bwMode="auto">
              <a:xfrm>
                <a:off x="3072" y="2016"/>
                <a:ext cx="864" cy="816"/>
                <a:chOff x="2016" y="2016"/>
                <a:chExt cx="864" cy="816"/>
              </a:xfrm>
            </p:grpSpPr>
            <p:sp>
              <p:nvSpPr>
                <p:cNvPr id="18467" name="Line 16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60" y="2160"/>
                  <a:ext cx="240" cy="52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8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2016"/>
                  <a:ext cx="240" cy="2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9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0" name="Line 165"/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160"/>
                  <a:ext cx="33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1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640" y="2592"/>
                  <a:ext cx="240" cy="240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63" name="Text Box 167"/>
              <p:cNvSpPr txBox="1">
                <a:spLocks noChangeAspect="1" noChangeArrowheads="1"/>
              </p:cNvSpPr>
              <p:nvPr/>
            </p:nvSpPr>
            <p:spPr bwMode="auto">
              <a:xfrm>
                <a:off x="2064" y="2832"/>
                <a:ext cx="294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2</a:t>
                </a:r>
              </a:p>
            </p:txBody>
          </p:sp>
          <p:sp>
            <p:nvSpPr>
              <p:cNvPr id="18464" name="Text Box 168"/>
              <p:cNvSpPr txBox="1">
                <a:spLocks noChangeAspect="1" noChangeArrowheads="1"/>
              </p:cNvSpPr>
              <p:nvPr/>
            </p:nvSpPr>
            <p:spPr bwMode="auto">
              <a:xfrm>
                <a:off x="2668" y="2832"/>
                <a:ext cx="211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7</a:t>
                </a:r>
              </a:p>
            </p:txBody>
          </p:sp>
          <p:sp>
            <p:nvSpPr>
              <p:cNvPr id="18465" name="Text Box 169"/>
              <p:cNvSpPr txBox="1">
                <a:spLocks noChangeAspect="1" noChangeArrowheads="1"/>
              </p:cNvSpPr>
              <p:nvPr/>
            </p:nvSpPr>
            <p:spPr bwMode="auto">
              <a:xfrm>
                <a:off x="3072" y="2832"/>
                <a:ext cx="293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1</a:t>
                </a:r>
              </a:p>
            </p:txBody>
          </p:sp>
          <p:sp>
            <p:nvSpPr>
              <p:cNvPr id="18466" name="Text Box 170"/>
              <p:cNvSpPr txBox="1">
                <a:spLocks noChangeAspect="1" noChangeArrowheads="1"/>
              </p:cNvSpPr>
              <p:nvPr/>
            </p:nvSpPr>
            <p:spPr bwMode="auto">
              <a:xfrm>
                <a:off x="3743" y="2834"/>
                <a:ext cx="294" cy="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8</a:t>
                </a:r>
              </a:p>
            </p:txBody>
          </p:sp>
        </p:grpSp>
        <p:sp>
          <p:nvSpPr>
            <p:cNvPr id="18451" name="Text Box 171"/>
            <p:cNvSpPr txBox="1">
              <a:spLocks noChangeAspect="1" noChangeArrowheads="1"/>
            </p:cNvSpPr>
            <p:nvPr/>
          </p:nvSpPr>
          <p:spPr bwMode="auto">
            <a:xfrm>
              <a:off x="3888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18452" name="Text Box 172"/>
            <p:cNvSpPr txBox="1">
              <a:spLocks noChangeAspect="1" noChangeArrowheads="1"/>
            </p:cNvSpPr>
            <p:nvPr/>
          </p:nvSpPr>
          <p:spPr bwMode="auto">
            <a:xfrm>
              <a:off x="513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8453" name="Text Box 173"/>
            <p:cNvSpPr txBox="1">
              <a:spLocks noChangeAspect="1" noChangeArrowheads="1"/>
            </p:cNvSpPr>
            <p:nvPr/>
          </p:nvSpPr>
          <p:spPr bwMode="auto">
            <a:xfrm>
              <a:off x="446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3339860" y="1968343"/>
            <a:ext cx="2431302" cy="542138"/>
          </a:xfrm>
          <a:prstGeom prst="ellipse">
            <a:avLst/>
          </a:prstGeom>
          <a:solidFill>
            <a:srgbClr val="FFC000">
              <a:alpha val="61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133484" y="1253243"/>
            <a:ext cx="2431302" cy="542138"/>
          </a:xfrm>
          <a:prstGeom prst="ellipse">
            <a:avLst/>
          </a:prstGeom>
          <a:solidFill>
            <a:srgbClr val="FFC000">
              <a:alpha val="61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929937" y="3000134"/>
            <a:ext cx="2431302" cy="542138"/>
          </a:xfrm>
          <a:prstGeom prst="ellipse">
            <a:avLst/>
          </a:prstGeom>
          <a:solidFill>
            <a:srgbClr val="FFC000">
              <a:alpha val="61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2101" y="5506316"/>
            <a:ext cx="4734425" cy="759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square" lIns="81647" tIns="40824" rIns="81647" bIns="40824" rtlCol="0">
            <a:spAutoFit/>
          </a:bodyPr>
          <a:lstStyle/>
          <a:p>
            <a:pPr algn="ctr"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sz="2200" i="1" dirty="0">
                <a:solidFill>
                  <a:schemeClr val="bg1"/>
                </a:solidFill>
                <a:latin typeface="+mn-lt"/>
              </a:rPr>
              <a:t>New point: </a:t>
            </a:r>
            <a:br>
              <a:rPr lang="en-US" sz="2200" i="1" dirty="0">
                <a:solidFill>
                  <a:schemeClr val="bg1"/>
                </a:solidFill>
                <a:latin typeface="+mn-lt"/>
              </a:rPr>
            </a:br>
            <a:r>
              <a:rPr lang="en-US" sz="2200" i="1" dirty="0">
                <a:solidFill>
                  <a:schemeClr val="bg1"/>
                </a:solidFill>
                <a:latin typeface="+mn-lt"/>
              </a:rPr>
              <a:t> Actually calculated by DFS</a:t>
            </a:r>
            <a:r>
              <a:rPr lang="en-US" sz="22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08055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454E8BFA-1B52-449B-B875-17EDE30C70B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5575" cy="36353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Minimax Algorithm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70659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/>
              <a:t>function </a:t>
            </a:r>
            <a:r>
              <a:rPr lang="en-US" sz="2000"/>
              <a:t>MINIMAX-DECISION(</a:t>
            </a:r>
            <a:r>
              <a:rPr lang="en-US" sz="2000" i="1"/>
              <a:t>state</a:t>
            </a:r>
            <a:r>
              <a:rPr lang="en-US" sz="2000"/>
              <a:t>)</a:t>
            </a:r>
            <a:r>
              <a:rPr lang="en-US" sz="2000" b="1"/>
              <a:t> returns </a:t>
            </a:r>
            <a:r>
              <a:rPr lang="en-US" sz="2000" i="1"/>
              <a:t>an action</a:t>
            </a:r>
          </a:p>
          <a:p>
            <a:pPr eaLnBrk="1" hangingPunct="1"/>
            <a:r>
              <a:rPr lang="en-US" sz="2000" b="1"/>
              <a:t>       inputs: </a:t>
            </a:r>
            <a:r>
              <a:rPr lang="en-US" sz="2000" i="1"/>
              <a:t>state</a:t>
            </a:r>
            <a:r>
              <a:rPr lang="en-US" sz="2000"/>
              <a:t>, current state in game</a:t>
            </a:r>
          </a:p>
          <a:p>
            <a:pPr eaLnBrk="1" hangingPunct="1"/>
            <a:r>
              <a:rPr lang="en-US" sz="2000" b="1"/>
              <a:t>        </a:t>
            </a:r>
            <a:r>
              <a:rPr lang="en-US" sz="2000" i="1"/>
              <a:t>v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>
                <a:latin typeface="MS Shell Dlg" charset="0"/>
              </a:rPr>
              <a:t>MAX-VALUE(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</a:t>
            </a:r>
          </a:p>
          <a:p>
            <a:pPr eaLnBrk="1" hangingPunct="1"/>
            <a:r>
              <a:rPr lang="en-US" sz="2000" b="1">
                <a:latin typeface="MS Shell Dlg" charset="0"/>
              </a:rPr>
              <a:t>       return </a:t>
            </a:r>
            <a:r>
              <a:rPr lang="en-US" sz="2000">
                <a:latin typeface="MS Shell Dlg" charset="0"/>
              </a:rPr>
              <a:t>an </a:t>
            </a:r>
            <a:r>
              <a:rPr lang="en-US" sz="2000" i="1">
                <a:latin typeface="MS Shell Dlg" charset="0"/>
              </a:rPr>
              <a:t>action</a:t>
            </a:r>
            <a:r>
              <a:rPr lang="en-US" sz="2000">
                <a:latin typeface="MS Shell Dlg" charset="0"/>
              </a:rPr>
              <a:t> in SUCCESSORS(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 with value </a:t>
            </a:r>
            <a:r>
              <a:rPr lang="en-US" sz="2000" i="1">
                <a:latin typeface="MS Shell Dlg" charset="0"/>
              </a:rPr>
              <a:t>v</a:t>
            </a:r>
            <a:endParaRPr lang="en-US" sz="2000" i="1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066800" y="4360863"/>
            <a:ext cx="6784975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rgbClr val="990099"/>
                </a:solidFill>
              </a:rPr>
              <a:t>function </a:t>
            </a:r>
            <a:r>
              <a:rPr lang="en-US" sz="2000">
                <a:solidFill>
                  <a:srgbClr val="990099"/>
                </a:solidFill>
              </a:rPr>
              <a:t>MIN-VALUE(</a:t>
            </a:r>
            <a:r>
              <a:rPr lang="en-US" sz="2000" i="1">
                <a:solidFill>
                  <a:srgbClr val="990099"/>
                </a:solidFill>
              </a:rPr>
              <a:t>state</a:t>
            </a:r>
            <a:r>
              <a:rPr lang="en-US" sz="2000">
                <a:solidFill>
                  <a:srgbClr val="990099"/>
                </a:solidFill>
              </a:rPr>
              <a:t>)</a:t>
            </a:r>
            <a:r>
              <a:rPr lang="en-US" sz="2000" b="1">
                <a:solidFill>
                  <a:srgbClr val="990099"/>
                </a:solidFill>
              </a:rPr>
              <a:t> returns </a:t>
            </a:r>
            <a:r>
              <a:rPr lang="en-US" sz="2000" i="1">
                <a:solidFill>
                  <a:srgbClr val="990099"/>
                </a:solidFill>
              </a:rPr>
              <a:t>a utility value</a:t>
            </a:r>
          </a:p>
          <a:p>
            <a:pPr eaLnBrk="1" hangingPunct="1"/>
            <a:r>
              <a:rPr lang="en-US" sz="2000" b="1">
                <a:solidFill>
                  <a:srgbClr val="990099"/>
                </a:solidFill>
              </a:rPr>
              <a:t>        if </a:t>
            </a:r>
            <a:r>
              <a:rPr lang="en-US" sz="2000">
                <a:solidFill>
                  <a:srgbClr val="990099"/>
                </a:solidFill>
              </a:rPr>
              <a:t>TERMINAL-TEST(</a:t>
            </a:r>
            <a:r>
              <a:rPr lang="en-US" sz="2000" i="1">
                <a:solidFill>
                  <a:srgbClr val="990099"/>
                </a:solidFill>
              </a:rPr>
              <a:t>state</a:t>
            </a:r>
            <a:r>
              <a:rPr lang="en-US" sz="2000">
                <a:solidFill>
                  <a:srgbClr val="990099"/>
                </a:solidFill>
              </a:rPr>
              <a:t>) </a:t>
            </a:r>
            <a:r>
              <a:rPr lang="en-US" sz="2000" b="1">
                <a:solidFill>
                  <a:srgbClr val="990099"/>
                </a:solidFill>
              </a:rPr>
              <a:t>then return</a:t>
            </a:r>
            <a:r>
              <a:rPr lang="en-US" sz="2000">
                <a:solidFill>
                  <a:srgbClr val="990099"/>
                </a:solidFill>
              </a:rPr>
              <a:t> UTILITY(</a:t>
            </a:r>
            <a:r>
              <a:rPr lang="en-US" sz="2000" i="1">
                <a:solidFill>
                  <a:srgbClr val="990099"/>
                </a:solidFill>
              </a:rPr>
              <a:t>state</a:t>
            </a:r>
            <a:r>
              <a:rPr lang="en-US" sz="2000">
                <a:solidFill>
                  <a:srgbClr val="990099"/>
                </a:solidFill>
              </a:rPr>
              <a:t>)</a:t>
            </a:r>
            <a:endParaRPr lang="en-US" sz="2000" b="1">
              <a:solidFill>
                <a:srgbClr val="990099"/>
              </a:solidFill>
            </a:endParaRPr>
          </a:p>
          <a:p>
            <a:pPr eaLnBrk="1" hangingPunct="1"/>
            <a:r>
              <a:rPr lang="en-US" sz="2000" b="1">
                <a:solidFill>
                  <a:srgbClr val="990099"/>
                </a:solidFill>
              </a:rPr>
              <a:t>        </a:t>
            </a:r>
            <a:r>
              <a:rPr lang="en-US" sz="2000" i="1">
                <a:solidFill>
                  <a:srgbClr val="990099"/>
                </a:solidFill>
              </a:rPr>
              <a:t>v </a:t>
            </a:r>
            <a:r>
              <a:rPr lang="en-US" sz="2000">
                <a:solidFill>
                  <a:srgbClr val="990099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990099"/>
                </a:solidFill>
              </a:rPr>
              <a:t> ∞</a:t>
            </a:r>
          </a:p>
          <a:p>
            <a:pPr eaLnBrk="1" hangingPunct="1"/>
            <a:r>
              <a:rPr lang="en-US" sz="2000" b="1">
                <a:solidFill>
                  <a:srgbClr val="990099"/>
                </a:solidFill>
                <a:latin typeface="MS Shell Dlg" charset="0"/>
              </a:rPr>
              <a:t>        for </a:t>
            </a:r>
            <a:r>
              <a:rPr lang="en-US" sz="2000" i="1">
                <a:solidFill>
                  <a:srgbClr val="990099"/>
                </a:solidFill>
                <a:latin typeface="MS Shell Dlg" charset="0"/>
              </a:rPr>
              <a:t>a,s</a:t>
            </a:r>
            <a:r>
              <a:rPr lang="en-US" sz="2000">
                <a:solidFill>
                  <a:srgbClr val="990099"/>
                </a:solidFill>
                <a:latin typeface="MS Shell Dlg" charset="0"/>
              </a:rPr>
              <a:t> in SUCCESSORS(</a:t>
            </a:r>
            <a:r>
              <a:rPr lang="en-US" sz="2000" i="1">
                <a:solidFill>
                  <a:srgbClr val="990099"/>
                </a:solidFill>
                <a:latin typeface="MS Shell Dlg" charset="0"/>
              </a:rPr>
              <a:t>state</a:t>
            </a:r>
            <a:r>
              <a:rPr lang="en-US" sz="2000">
                <a:solidFill>
                  <a:srgbClr val="990099"/>
                </a:solidFill>
                <a:latin typeface="MS Shell Dlg" charset="0"/>
              </a:rPr>
              <a:t>) </a:t>
            </a:r>
            <a:r>
              <a:rPr lang="en-US" sz="2000" b="1">
                <a:solidFill>
                  <a:srgbClr val="990099"/>
                </a:solidFill>
                <a:latin typeface="MS Shell Dlg" charset="0"/>
              </a:rPr>
              <a:t>do</a:t>
            </a:r>
          </a:p>
          <a:p>
            <a:pPr eaLnBrk="1" hangingPunct="1"/>
            <a:r>
              <a:rPr lang="en-US" sz="2000" b="1">
                <a:solidFill>
                  <a:srgbClr val="990099"/>
                </a:solidFill>
              </a:rPr>
              <a:t>           </a:t>
            </a:r>
            <a:r>
              <a:rPr lang="en-US" sz="2000" i="1">
                <a:solidFill>
                  <a:srgbClr val="990099"/>
                </a:solidFill>
              </a:rPr>
              <a:t>v </a:t>
            </a:r>
            <a:r>
              <a:rPr lang="en-US" sz="2000">
                <a:solidFill>
                  <a:srgbClr val="990099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990099"/>
                </a:solidFill>
              </a:rPr>
              <a:t> </a:t>
            </a:r>
            <a:r>
              <a:rPr lang="en-US" sz="2000">
                <a:solidFill>
                  <a:srgbClr val="990099"/>
                </a:solidFill>
                <a:latin typeface="MS Shell Dlg" charset="0"/>
              </a:rPr>
              <a:t>MIN(</a:t>
            </a:r>
            <a:r>
              <a:rPr lang="en-US" sz="2000" i="1">
                <a:solidFill>
                  <a:srgbClr val="990099"/>
                </a:solidFill>
                <a:latin typeface="MS Shell Dlg" charset="0"/>
              </a:rPr>
              <a:t>v, MAX-VALUE(s)</a:t>
            </a:r>
            <a:r>
              <a:rPr lang="en-US" sz="2000">
                <a:solidFill>
                  <a:srgbClr val="990099"/>
                </a:solidFill>
                <a:latin typeface="MS Shell Dlg" charset="0"/>
              </a:rPr>
              <a:t> )</a:t>
            </a:r>
          </a:p>
          <a:p>
            <a:pPr eaLnBrk="1" hangingPunct="1"/>
            <a:r>
              <a:rPr lang="en-US" sz="2000" b="1">
                <a:latin typeface="MS Shell Dlg" charset="0"/>
              </a:rPr>
              <a:t>        return </a:t>
            </a:r>
            <a:r>
              <a:rPr lang="en-US" sz="2000" i="1">
                <a:sym typeface="Symbol" pitchFamily="18" charset="2"/>
              </a:rPr>
              <a:t>v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143000" y="2466975"/>
            <a:ext cx="6708775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rgbClr val="0000CC"/>
                </a:solidFill>
              </a:rPr>
              <a:t>function </a:t>
            </a:r>
            <a:r>
              <a:rPr lang="en-US" sz="2000">
                <a:solidFill>
                  <a:srgbClr val="0000CC"/>
                </a:solidFill>
              </a:rPr>
              <a:t>MAX-VALUE(</a:t>
            </a:r>
            <a:r>
              <a:rPr lang="en-US" sz="2000" i="1">
                <a:solidFill>
                  <a:srgbClr val="0000CC"/>
                </a:solidFill>
              </a:rPr>
              <a:t>state</a:t>
            </a:r>
            <a:r>
              <a:rPr lang="en-US" sz="2000">
                <a:solidFill>
                  <a:srgbClr val="0000CC"/>
                </a:solidFill>
              </a:rPr>
              <a:t>)</a:t>
            </a:r>
            <a:r>
              <a:rPr lang="en-US" sz="2000" b="1">
                <a:solidFill>
                  <a:srgbClr val="0000CC"/>
                </a:solidFill>
              </a:rPr>
              <a:t> returns </a:t>
            </a:r>
            <a:r>
              <a:rPr lang="en-US" sz="2000" i="1">
                <a:solidFill>
                  <a:srgbClr val="0000CC"/>
                </a:solidFill>
              </a:rPr>
              <a:t>a utility value</a:t>
            </a:r>
          </a:p>
          <a:p>
            <a:pPr eaLnBrk="1" hangingPunct="1"/>
            <a:r>
              <a:rPr lang="en-US" sz="2000" b="1">
                <a:solidFill>
                  <a:srgbClr val="0000CC"/>
                </a:solidFill>
              </a:rPr>
              <a:t>        if </a:t>
            </a:r>
            <a:r>
              <a:rPr lang="en-US" sz="2000">
                <a:solidFill>
                  <a:srgbClr val="0000CC"/>
                </a:solidFill>
              </a:rPr>
              <a:t>TERMINAL-TEST(</a:t>
            </a:r>
            <a:r>
              <a:rPr lang="en-US" sz="2000" i="1">
                <a:solidFill>
                  <a:srgbClr val="0000CC"/>
                </a:solidFill>
              </a:rPr>
              <a:t>state</a:t>
            </a:r>
            <a:r>
              <a:rPr lang="en-US" sz="2000">
                <a:solidFill>
                  <a:srgbClr val="0000CC"/>
                </a:solidFill>
              </a:rPr>
              <a:t>) </a:t>
            </a:r>
            <a:r>
              <a:rPr lang="en-US" sz="2000" b="1">
                <a:solidFill>
                  <a:srgbClr val="0000CC"/>
                </a:solidFill>
              </a:rPr>
              <a:t>then return</a:t>
            </a:r>
            <a:r>
              <a:rPr lang="en-US" sz="2000">
                <a:solidFill>
                  <a:srgbClr val="0000CC"/>
                </a:solidFill>
              </a:rPr>
              <a:t> UTILITY(</a:t>
            </a:r>
            <a:r>
              <a:rPr lang="en-US" sz="2000" i="1">
                <a:solidFill>
                  <a:srgbClr val="0000CC"/>
                </a:solidFill>
              </a:rPr>
              <a:t>state</a:t>
            </a:r>
            <a:r>
              <a:rPr lang="en-US" sz="2000">
                <a:solidFill>
                  <a:srgbClr val="0000CC"/>
                </a:solidFill>
              </a:rPr>
              <a:t>)</a:t>
            </a:r>
            <a:endParaRPr lang="en-US" sz="2000" b="1">
              <a:solidFill>
                <a:srgbClr val="0000CC"/>
              </a:solidFill>
            </a:endParaRPr>
          </a:p>
          <a:p>
            <a:pPr eaLnBrk="1" hangingPunct="1"/>
            <a:r>
              <a:rPr lang="en-US" sz="2000" b="1">
                <a:solidFill>
                  <a:srgbClr val="0000CC"/>
                </a:solidFill>
              </a:rPr>
              <a:t>        </a:t>
            </a:r>
            <a:r>
              <a:rPr lang="en-US" sz="2000" i="1">
                <a:solidFill>
                  <a:srgbClr val="0000CC"/>
                </a:solidFill>
              </a:rPr>
              <a:t>v </a:t>
            </a:r>
            <a:r>
              <a:rPr lang="en-US" sz="200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0000CC"/>
                </a:solidFill>
              </a:rPr>
              <a:t> -∞</a:t>
            </a:r>
          </a:p>
          <a:p>
            <a:pPr eaLnBrk="1" hangingPunct="1"/>
            <a:r>
              <a:rPr lang="en-US" sz="2000" b="1">
                <a:solidFill>
                  <a:srgbClr val="0000CC"/>
                </a:solidFill>
                <a:latin typeface="MS Shell Dlg" charset="0"/>
              </a:rPr>
              <a:t>        for </a:t>
            </a:r>
            <a:r>
              <a:rPr lang="en-US" sz="2000" i="1">
                <a:solidFill>
                  <a:srgbClr val="0000CC"/>
                </a:solidFill>
                <a:latin typeface="MS Shell Dlg" charset="0"/>
              </a:rPr>
              <a:t>a,s</a:t>
            </a:r>
            <a:r>
              <a:rPr lang="en-US" sz="2000">
                <a:solidFill>
                  <a:srgbClr val="0000CC"/>
                </a:solidFill>
                <a:latin typeface="MS Shell Dlg" charset="0"/>
              </a:rPr>
              <a:t> in SUCCESSORS(</a:t>
            </a:r>
            <a:r>
              <a:rPr lang="en-US" sz="2000" i="1">
                <a:solidFill>
                  <a:srgbClr val="0000CC"/>
                </a:solidFill>
                <a:latin typeface="MS Shell Dlg" charset="0"/>
              </a:rPr>
              <a:t>state</a:t>
            </a:r>
            <a:r>
              <a:rPr lang="en-US" sz="2000">
                <a:solidFill>
                  <a:srgbClr val="0000CC"/>
                </a:solidFill>
                <a:latin typeface="MS Shell Dlg" charset="0"/>
              </a:rPr>
              <a:t>) </a:t>
            </a:r>
            <a:r>
              <a:rPr lang="en-US" sz="2000" b="1">
                <a:solidFill>
                  <a:srgbClr val="0000CC"/>
                </a:solidFill>
                <a:latin typeface="MS Shell Dlg" charset="0"/>
              </a:rPr>
              <a:t>do</a:t>
            </a:r>
          </a:p>
          <a:p>
            <a:pPr eaLnBrk="1" hangingPunct="1"/>
            <a:r>
              <a:rPr lang="en-US" sz="2000" b="1">
                <a:solidFill>
                  <a:srgbClr val="0000CC"/>
                </a:solidFill>
              </a:rPr>
              <a:t>           </a:t>
            </a:r>
            <a:r>
              <a:rPr lang="en-US" sz="2000" i="1">
                <a:solidFill>
                  <a:srgbClr val="0000CC"/>
                </a:solidFill>
              </a:rPr>
              <a:t>v </a:t>
            </a:r>
            <a:r>
              <a:rPr lang="en-US" sz="200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0000CC"/>
                </a:solidFill>
              </a:rPr>
              <a:t> </a:t>
            </a:r>
            <a:r>
              <a:rPr lang="en-US" sz="2000">
                <a:solidFill>
                  <a:srgbClr val="0000CC"/>
                </a:solidFill>
                <a:latin typeface="MS Shell Dlg" charset="0"/>
              </a:rPr>
              <a:t>MAX(</a:t>
            </a:r>
            <a:r>
              <a:rPr lang="en-US" sz="2000" i="1">
                <a:solidFill>
                  <a:srgbClr val="0000CC"/>
                </a:solidFill>
                <a:latin typeface="MS Shell Dlg" charset="0"/>
              </a:rPr>
              <a:t>v, MIN-VALUE(s)</a:t>
            </a:r>
            <a:r>
              <a:rPr lang="en-US" sz="2000">
                <a:solidFill>
                  <a:srgbClr val="0000CC"/>
                </a:solidFill>
                <a:latin typeface="MS Shell Dlg" charset="0"/>
              </a:rPr>
              <a:t> )</a:t>
            </a:r>
          </a:p>
          <a:p>
            <a:pPr eaLnBrk="1" hangingPunct="1"/>
            <a:r>
              <a:rPr lang="en-US" sz="2000" b="1">
                <a:solidFill>
                  <a:srgbClr val="0000CC"/>
                </a:solidFill>
                <a:latin typeface="MS Shell Dlg" charset="0"/>
              </a:rPr>
              <a:t>        return </a:t>
            </a:r>
            <a:r>
              <a:rPr lang="en-US" sz="2000" i="1">
                <a:solidFill>
                  <a:srgbClr val="0000CC"/>
                </a:solidFill>
                <a:sym typeface="Symbol" pitchFamily="18" charset="2"/>
              </a:rPr>
              <a:t>v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047750" y="25146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1047750" y="43434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5016" name="Rectangle 8"/>
          <p:cNvSpPr>
            <a:spLocks noChangeArrowheads="1"/>
          </p:cNvSpPr>
          <p:nvPr/>
        </p:nvSpPr>
        <p:spPr bwMode="auto">
          <a:xfrm>
            <a:off x="1600200" y="1752600"/>
            <a:ext cx="310515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5018" name="Rectangle 10"/>
          <p:cNvSpPr>
            <a:spLocks noChangeArrowheads="1"/>
          </p:cNvSpPr>
          <p:nvPr/>
        </p:nvSpPr>
        <p:spPr bwMode="auto">
          <a:xfrm>
            <a:off x="1657350" y="37338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5019" name="Rectangle 11"/>
          <p:cNvSpPr>
            <a:spLocks noChangeArrowheads="1"/>
          </p:cNvSpPr>
          <p:nvPr/>
        </p:nvSpPr>
        <p:spPr bwMode="auto">
          <a:xfrm>
            <a:off x="1657350" y="56388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7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6" grpId="0" animBg="1"/>
      <p:bldP spid="1195018" grpId="0" animBg="1"/>
      <p:bldP spid="11950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A804F608-3147-4B33-9D6E-E136A48527D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Alpha-Beta Pruning</a:t>
            </a:r>
          </a:p>
        </p:txBody>
      </p:sp>
      <p:sp>
        <p:nvSpPr>
          <p:cNvPr id="23557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way to improve the performance of the Minimax Procedure </a:t>
            </a:r>
          </a:p>
          <a:p>
            <a:r>
              <a:rPr lang="en-US" dirty="0">
                <a:ea typeface="ＭＳ Ｐゴシック" pitchFamily="34" charset="-128"/>
              </a:rPr>
              <a:t>Basic idea: </a:t>
            </a:r>
            <a:r>
              <a:rPr lang="en-US" i="1" dirty="0">
                <a:ea typeface="ＭＳ Ｐゴシック" pitchFamily="34" charset="-128"/>
              </a:rPr>
              <a:t>“If you have an idea which is surely bad, don’t take the time to see how truly awful it is”</a:t>
            </a:r>
            <a:r>
              <a:rPr lang="en-US" dirty="0">
                <a:ea typeface="ＭＳ Ｐゴシック" pitchFamily="34" charset="-128"/>
              </a:rPr>
              <a:t> ~ Pat Winston</a:t>
            </a:r>
          </a:p>
        </p:txBody>
      </p:sp>
      <p:sp>
        <p:nvSpPr>
          <p:cNvPr id="23558" name="AutoShape 43"/>
          <p:cNvSpPr>
            <a:spLocks noChangeArrowheads="1"/>
          </p:cNvSpPr>
          <p:nvPr/>
        </p:nvSpPr>
        <p:spPr bwMode="auto">
          <a:xfrm>
            <a:off x="1676400" y="33528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AutoShape 44"/>
          <p:cNvSpPr>
            <a:spLocks noChangeArrowheads="1"/>
          </p:cNvSpPr>
          <p:nvPr/>
        </p:nvSpPr>
        <p:spPr bwMode="auto">
          <a:xfrm flipV="1">
            <a:off x="2362200" y="41910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utoShape 45"/>
          <p:cNvSpPr>
            <a:spLocks noChangeArrowheads="1"/>
          </p:cNvSpPr>
          <p:nvPr/>
        </p:nvSpPr>
        <p:spPr bwMode="auto">
          <a:xfrm flipV="1">
            <a:off x="1066800" y="41910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AutoShape 46"/>
          <p:cNvSpPr>
            <a:spLocks noChangeArrowheads="1"/>
          </p:cNvSpPr>
          <p:nvPr/>
        </p:nvSpPr>
        <p:spPr bwMode="auto">
          <a:xfrm>
            <a:off x="1371600" y="52578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AutoShape 47"/>
          <p:cNvSpPr>
            <a:spLocks noChangeArrowheads="1"/>
          </p:cNvSpPr>
          <p:nvPr/>
        </p:nvSpPr>
        <p:spPr bwMode="auto">
          <a:xfrm>
            <a:off x="762000" y="52578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utoShape 48"/>
          <p:cNvSpPr>
            <a:spLocks noChangeArrowheads="1"/>
          </p:cNvSpPr>
          <p:nvPr/>
        </p:nvSpPr>
        <p:spPr bwMode="auto">
          <a:xfrm>
            <a:off x="2743200" y="52578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AutoShape 49"/>
          <p:cNvSpPr>
            <a:spLocks noChangeArrowheads="1"/>
          </p:cNvSpPr>
          <p:nvPr/>
        </p:nvSpPr>
        <p:spPr bwMode="auto">
          <a:xfrm>
            <a:off x="2133600" y="5257800"/>
            <a:ext cx="327025" cy="381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50"/>
          <p:cNvSpPr>
            <a:spLocks noChangeShapeType="1"/>
          </p:cNvSpPr>
          <p:nvPr/>
        </p:nvSpPr>
        <p:spPr bwMode="auto">
          <a:xfrm flipV="1">
            <a:off x="1219200" y="3733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51"/>
          <p:cNvSpPr>
            <a:spLocks noChangeShapeType="1"/>
          </p:cNvSpPr>
          <p:nvPr/>
        </p:nvSpPr>
        <p:spPr bwMode="auto">
          <a:xfrm flipH="1" flipV="1">
            <a:off x="1828800" y="37338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52"/>
          <p:cNvSpPr>
            <a:spLocks noChangeShapeType="1"/>
          </p:cNvSpPr>
          <p:nvPr/>
        </p:nvSpPr>
        <p:spPr bwMode="auto">
          <a:xfrm flipV="1">
            <a:off x="914400" y="4572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53"/>
          <p:cNvSpPr>
            <a:spLocks noChangeShapeType="1"/>
          </p:cNvSpPr>
          <p:nvPr/>
        </p:nvSpPr>
        <p:spPr bwMode="auto">
          <a:xfrm flipH="1" flipV="1">
            <a:off x="1219200" y="4572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54"/>
          <p:cNvSpPr>
            <a:spLocks noChangeShapeType="1"/>
          </p:cNvSpPr>
          <p:nvPr/>
        </p:nvSpPr>
        <p:spPr bwMode="auto">
          <a:xfrm flipV="1">
            <a:off x="2286000" y="45720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55"/>
          <p:cNvSpPr>
            <a:spLocks noChangeShapeType="1"/>
          </p:cNvSpPr>
          <p:nvPr/>
        </p:nvSpPr>
        <p:spPr bwMode="auto">
          <a:xfrm flipH="1" flipV="1">
            <a:off x="2514600" y="45720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56"/>
          <p:cNvSpPr txBox="1">
            <a:spLocks noChangeArrowheads="1"/>
          </p:cNvSpPr>
          <p:nvPr/>
        </p:nvSpPr>
        <p:spPr bwMode="auto">
          <a:xfrm>
            <a:off x="7620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2</a:t>
            </a:r>
          </a:p>
        </p:txBody>
      </p:sp>
      <p:sp>
        <p:nvSpPr>
          <p:cNvPr id="23572" name="Text Box 57"/>
          <p:cNvSpPr txBox="1">
            <a:spLocks noChangeArrowheads="1"/>
          </p:cNvSpPr>
          <p:nvPr/>
        </p:nvSpPr>
        <p:spPr bwMode="auto">
          <a:xfrm>
            <a:off x="13716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7</a:t>
            </a:r>
          </a:p>
        </p:txBody>
      </p:sp>
      <p:sp>
        <p:nvSpPr>
          <p:cNvPr id="23573" name="Text Box 58"/>
          <p:cNvSpPr txBox="1">
            <a:spLocks noChangeArrowheads="1"/>
          </p:cNvSpPr>
          <p:nvPr/>
        </p:nvSpPr>
        <p:spPr bwMode="auto">
          <a:xfrm>
            <a:off x="21336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1</a:t>
            </a:r>
          </a:p>
        </p:txBody>
      </p:sp>
      <p:sp>
        <p:nvSpPr>
          <p:cNvPr id="23574" name="Text Box 59"/>
          <p:cNvSpPr txBox="1">
            <a:spLocks noChangeArrowheads="1"/>
          </p:cNvSpPr>
          <p:nvPr/>
        </p:nvSpPr>
        <p:spPr bwMode="auto">
          <a:xfrm>
            <a:off x="685800" y="4191000"/>
            <a:ext cx="45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=2</a:t>
            </a:r>
          </a:p>
        </p:txBody>
      </p:sp>
      <p:sp>
        <p:nvSpPr>
          <p:cNvPr id="23575" name="Text Box 60"/>
          <p:cNvSpPr txBox="1">
            <a:spLocks noChangeArrowheads="1"/>
          </p:cNvSpPr>
          <p:nvPr/>
        </p:nvSpPr>
        <p:spPr bwMode="auto">
          <a:xfrm>
            <a:off x="2057400" y="3352800"/>
            <a:ext cx="60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&gt;=2</a:t>
            </a:r>
          </a:p>
        </p:txBody>
      </p:sp>
      <p:sp>
        <p:nvSpPr>
          <p:cNvPr id="23576" name="Text Box 61"/>
          <p:cNvSpPr txBox="1">
            <a:spLocks noChangeArrowheads="1"/>
          </p:cNvSpPr>
          <p:nvPr/>
        </p:nvSpPr>
        <p:spPr bwMode="auto">
          <a:xfrm>
            <a:off x="2743200" y="4191000"/>
            <a:ext cx="60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&lt;=1</a:t>
            </a:r>
          </a:p>
        </p:txBody>
      </p:sp>
      <p:sp>
        <p:nvSpPr>
          <p:cNvPr id="23577" name="Text Box 62"/>
          <p:cNvSpPr txBox="1">
            <a:spLocks noChangeArrowheads="1"/>
          </p:cNvSpPr>
          <p:nvPr/>
        </p:nvSpPr>
        <p:spPr bwMode="auto">
          <a:xfrm>
            <a:off x="27432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?</a:t>
            </a:r>
          </a:p>
        </p:txBody>
      </p:sp>
      <p:sp>
        <p:nvSpPr>
          <p:cNvPr id="23578" name="Text Box 63"/>
          <p:cNvSpPr txBox="1">
            <a:spLocks noChangeArrowheads="1"/>
          </p:cNvSpPr>
          <p:nvPr/>
        </p:nvSpPr>
        <p:spPr bwMode="auto">
          <a:xfrm>
            <a:off x="4267199" y="2820412"/>
            <a:ext cx="46259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Assuming left-to-right tree traversal:</a:t>
            </a:r>
          </a:p>
          <a:p>
            <a:pPr marL="234950" indent="-234950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We don’t need to compute the value at this node!</a:t>
            </a:r>
            <a:endParaRPr lang="en-US" dirty="0">
              <a:latin typeface="Arial" pitchFamily="34" charset="0"/>
            </a:endParaRPr>
          </a:p>
          <a:p>
            <a:pPr marL="234950" indent="-23495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pitchFamily="34" charset="0"/>
              </a:rPr>
              <a:t>No matter what it is it can’t effect the value of the root node.</a:t>
            </a:r>
          </a:p>
        </p:txBody>
      </p:sp>
      <p:sp>
        <p:nvSpPr>
          <p:cNvPr id="23579" name="Line 64"/>
          <p:cNvSpPr>
            <a:spLocks noChangeShapeType="1"/>
          </p:cNvSpPr>
          <p:nvPr/>
        </p:nvSpPr>
        <p:spPr bwMode="auto">
          <a:xfrm flipH="1">
            <a:off x="2971800" y="3978275"/>
            <a:ext cx="13716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013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Alpha-Beta Pruning II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During Minimax, keep track of two additional values:</a:t>
            </a:r>
          </a:p>
          <a:p>
            <a:pPr lvl="1" eaLnBrk="1" hangingPunct="1"/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b="1" dirty="0"/>
              <a:t>: current </a:t>
            </a:r>
            <a:r>
              <a:rPr lang="en-US" altLang="en-US" b="1" i="1" dirty="0">
                <a:solidFill>
                  <a:srgbClr val="C00000"/>
                </a:solidFill>
              </a:rPr>
              <a:t>lower</a:t>
            </a:r>
            <a:r>
              <a:rPr lang="en-US" altLang="en-US" b="1" dirty="0"/>
              <a:t> bound on MAX’s outcome </a:t>
            </a:r>
          </a:p>
          <a:p>
            <a:pPr lvl="1" eaLnBrk="1" hangingPunct="1"/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b="1" dirty="0"/>
              <a:t>: current </a:t>
            </a:r>
            <a:r>
              <a:rPr lang="en-US" altLang="en-US" b="1" i="1" dirty="0">
                <a:solidFill>
                  <a:srgbClr val="C00000"/>
                </a:solidFill>
              </a:rPr>
              <a:t>upper</a:t>
            </a:r>
            <a:r>
              <a:rPr lang="en-US" altLang="en-US" b="1" dirty="0"/>
              <a:t> bound on MIN’s outcome</a:t>
            </a:r>
          </a:p>
          <a:p>
            <a:pPr lvl="1" eaLnBrk="1" hangingPunct="1"/>
            <a:endParaRPr lang="en-US" altLang="en-US" sz="1400" b="1" dirty="0"/>
          </a:p>
          <a:p>
            <a:pPr eaLnBrk="1" hangingPunct="1"/>
            <a:r>
              <a:rPr lang="en-US" altLang="en-US" sz="2000" dirty="0"/>
              <a:t>MAX will never choose a move that could lead to a worse score (for MAX) than </a:t>
            </a:r>
            <a:r>
              <a:rPr lang="el-GR" altLang="en-US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α</a:t>
            </a:r>
            <a:r>
              <a:rPr lang="el-GR" altLang="en-US" sz="2000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MIN will never choose a move that could lead to a better score (for MAX) than </a:t>
            </a:r>
            <a:r>
              <a:rPr lang="el-GR" altLang="en-US" dirty="0"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β</a:t>
            </a:r>
            <a:endParaRPr lang="en-US" altLang="en-US" dirty="0">
              <a:latin typeface="Times New Roman" panose="02020603050405020304" pitchFamily="18" charset="0"/>
              <a:ea typeface="ＭＳ Ｐゴシック" pitchFamily="-107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100" dirty="0"/>
          </a:p>
          <a:p>
            <a:pPr eaLnBrk="1" hangingPunct="1"/>
            <a:r>
              <a:rPr lang="en-US" altLang="en-US" sz="2000" dirty="0"/>
              <a:t>Therefore, stop evaluating a branch whenever:</a:t>
            </a:r>
          </a:p>
          <a:p>
            <a:pPr lvl="1" eaLnBrk="1" hangingPunct="1"/>
            <a:r>
              <a:rPr lang="en-US" altLang="en-US" sz="1800" dirty="0"/>
              <a:t>When evaluating a MAX node: a value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800" dirty="0"/>
              <a:t> ≥  </a:t>
            </a: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altLang="en-US" sz="1800" dirty="0"/>
              <a:t> </a:t>
            </a:r>
            <a:r>
              <a:rPr lang="en-US" altLang="en-US" sz="1800" dirty="0"/>
              <a:t>is backed-up</a:t>
            </a:r>
          </a:p>
          <a:p>
            <a:pPr lvl="2" eaLnBrk="1" hangingPunct="1"/>
            <a:r>
              <a:rPr lang="en-US" altLang="en-US" sz="1600" dirty="0"/>
              <a:t>MIN will never select that MAX node</a:t>
            </a:r>
          </a:p>
          <a:p>
            <a:pPr lvl="1" eaLnBrk="1" hangingPunct="1"/>
            <a:r>
              <a:rPr lang="en-US" altLang="en-US" sz="1800" dirty="0"/>
              <a:t>When evaluating a MIN node: a value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800" dirty="0"/>
              <a:t>≤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altLang="en-US" sz="1800" dirty="0"/>
              <a:t>is found</a:t>
            </a:r>
          </a:p>
          <a:p>
            <a:pPr lvl="2" eaLnBrk="1" hangingPunct="1"/>
            <a:r>
              <a:rPr lang="en-US" altLang="en-US" sz="1600" dirty="0"/>
              <a:t>MAX will never select that MIN node</a:t>
            </a:r>
          </a:p>
          <a:p>
            <a:pPr lvl="1" eaLnBrk="1" hangingPunct="1"/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65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Alpha-Beta Pruning </a:t>
            </a:r>
            <a:r>
              <a:rPr lang="en-US" altLang="en-US" dirty="0" err="1"/>
              <a:t>IIIa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Based on observation that for all viable paths utility value f(</a:t>
            </a:r>
            <a:r>
              <a:rPr lang="en-US" altLang="en-US" i="1" dirty="0"/>
              <a:t>n)</a:t>
            </a:r>
            <a:r>
              <a:rPr lang="en-US" altLang="en-US" dirty="0"/>
              <a:t> will be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&lt;= f(n) &lt;= β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Initially,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dirty="0"/>
              <a:t> = -infinity,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=infinity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As the search tree is traversed, the possible utility value window shrinks 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dirty="0"/>
              <a:t> increases,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 decreases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858000" cy="103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188744"/>
            <a:ext cx="6858000" cy="10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8707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Alpha-Beta Pruning </a:t>
            </a:r>
            <a:r>
              <a:rPr lang="en-US" altLang="en-US" dirty="0" err="1"/>
              <a:t>IIIb</a:t>
            </a:r>
            <a:endParaRPr lang="en-US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Whenever  the current ranges of alpha and beta no longer overlap (</a:t>
            </a:r>
            <a:r>
              <a:rPr lang="en-US" altLang="en-US" dirty="0">
                <a:sym typeface="Symbol" panose="05050102010706020507" pitchFamily="18" charset="2"/>
              </a:rPr>
              <a:t> ≥ )</a:t>
            </a:r>
            <a:r>
              <a:rPr lang="en-US" altLang="en-US" dirty="0"/>
              <a:t>, it is clear that the current node is a dead end, so it can be pruned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3810000"/>
            <a:ext cx="73056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C87207-95F1-40C9-8B86-BF9BD3784142}"/>
              </a:ext>
            </a:extLst>
          </p:cNvPr>
          <p:cNvSpPr txBox="1"/>
          <p:nvPr/>
        </p:nvSpPr>
        <p:spPr bwMode="auto">
          <a:xfrm>
            <a:off x="3124200" y="2513858"/>
            <a:ext cx="1828800" cy="74690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47" tIns="40824" rIns="81647" bIns="40824" rtlCol="0">
            <a:spAutoFit/>
          </a:bodyPr>
          <a:lstStyle/>
          <a:p>
            <a:pPr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altLang="en-US" sz="24000" dirty="0">
                <a:solidFill>
                  <a:srgbClr val="FF0000"/>
                </a:solidFill>
                <a:sym typeface="Wingdings 2" panose="05020102010507070707" pitchFamily="18" charset="2"/>
              </a:rPr>
              <a:t></a:t>
            </a:r>
            <a:endParaRPr lang="en-US" altLang="en-US" sz="24000" dirty="0">
              <a:solidFill>
                <a:srgbClr val="FF0000"/>
              </a:solidFill>
            </a:endParaRPr>
          </a:p>
          <a:p>
            <a:pPr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endParaRPr lang="en-US" sz="2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42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259" y="1219200"/>
            <a:ext cx="6324600" cy="50292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" t="-15156" r="-4819" b="-16450"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 eaLnBrk="1" fontAlgn="auto" hangingPunct="1"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382000" cy="457200"/>
          </a:xfrm>
        </p:spPr>
        <p:txBody>
          <a:bodyPr/>
          <a:lstStyle/>
          <a:p>
            <a:r>
              <a:rPr lang="en-US" dirty="0"/>
              <a:t>May 11, 1997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81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Alpha-beta Algorithm: In detail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Depth first search (usually bounded, with static evaluation)</a:t>
            </a:r>
          </a:p>
          <a:p>
            <a:pPr lvl="1"/>
            <a:r>
              <a:rPr lang="en-US" altLang="en-US" sz="1800" dirty="0"/>
              <a:t>only considers nodes along a single path from root at any time</a:t>
            </a:r>
          </a:p>
          <a:p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=  current </a:t>
            </a:r>
            <a:r>
              <a:rPr lang="en-US" altLang="en-US" sz="2000" i="1" dirty="0">
                <a:solidFill>
                  <a:srgbClr val="C00000"/>
                </a:solidFill>
              </a:rPr>
              <a:t>lower</a:t>
            </a:r>
            <a:r>
              <a:rPr lang="en-US" altLang="en-US" sz="2000" dirty="0"/>
              <a:t> bound on MAX’s outcome 		</a:t>
            </a:r>
            <a:br>
              <a:rPr lang="en-US" altLang="en-US" sz="2000" dirty="0"/>
            </a:br>
            <a:r>
              <a:rPr lang="en-US" altLang="en-US" sz="2000" b="0" dirty="0"/>
              <a:t>(initially, </a:t>
            </a:r>
            <a:r>
              <a:rPr lang="en-US" altLang="en-US" sz="2000" b="0" dirty="0">
                <a:latin typeface="Symbol" pitchFamily="18" charset="2"/>
              </a:rPr>
              <a:t>a</a:t>
            </a:r>
            <a:r>
              <a:rPr lang="en-US" altLang="en-US" sz="2000" b="0" dirty="0"/>
              <a:t> =  −infinity)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Symbol" pitchFamily="18" charset="2"/>
              </a:rPr>
              <a:t>b</a:t>
            </a:r>
            <a:r>
              <a:rPr lang="en-US" altLang="en-US" sz="2000" dirty="0"/>
              <a:t> = current </a:t>
            </a:r>
            <a:r>
              <a:rPr lang="en-US" altLang="en-US" sz="2000" i="1" dirty="0">
                <a:solidFill>
                  <a:srgbClr val="C00000"/>
                </a:solidFill>
              </a:rPr>
              <a:t>upper</a:t>
            </a:r>
            <a:r>
              <a:rPr lang="en-US" altLang="en-US" sz="2000" dirty="0"/>
              <a:t> bound on MIN’s outcome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b="0" dirty="0"/>
              <a:t> (initially, </a:t>
            </a:r>
            <a:r>
              <a:rPr lang="en-US" altLang="en-US" sz="2000" b="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sz="2000" b="0" dirty="0"/>
              <a:t> =  +infinity)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 Pass current values of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Symbol" pitchFamily="18" charset="2"/>
              </a:rPr>
              <a:t>b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C00000"/>
                </a:solidFill>
              </a:rPr>
              <a:t>down</a:t>
            </a:r>
            <a:r>
              <a:rPr lang="en-US" altLang="en-US" sz="2000" dirty="0"/>
              <a:t> to child nodes during search.</a:t>
            </a:r>
          </a:p>
          <a:p>
            <a:r>
              <a:rPr lang="en-US" altLang="en-US" sz="2000" dirty="0"/>
              <a:t>Update values of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Symbol" pitchFamily="18" charset="2"/>
              </a:rPr>
              <a:t>b</a:t>
            </a:r>
            <a:r>
              <a:rPr lang="en-US" altLang="en-US" sz="2000" dirty="0"/>
              <a:t> during search:</a:t>
            </a:r>
          </a:p>
          <a:p>
            <a:pPr lvl="1"/>
            <a:r>
              <a:rPr lang="en-US" altLang="en-US" sz="1800" dirty="0"/>
              <a:t>MAX updates </a:t>
            </a:r>
            <a:r>
              <a:rPr lang="en-US" altLang="en-US" sz="1800" dirty="0">
                <a:sym typeface="Symbol" pitchFamily="18" charset="2"/>
              </a:rPr>
              <a:t></a:t>
            </a:r>
            <a:r>
              <a:rPr lang="en-US" altLang="en-US" sz="1800" dirty="0"/>
              <a:t> at MAX nodes</a:t>
            </a:r>
          </a:p>
          <a:p>
            <a:pPr lvl="1"/>
            <a:r>
              <a:rPr lang="en-US" altLang="en-US" sz="1800" dirty="0"/>
              <a:t>MIN updates </a:t>
            </a:r>
            <a:r>
              <a:rPr lang="en-US" altLang="en-US" sz="1800" dirty="0">
                <a:sym typeface="Symbol" pitchFamily="18" charset="2"/>
              </a:rPr>
              <a:t></a:t>
            </a:r>
            <a:r>
              <a:rPr lang="en-US" altLang="en-US" sz="1800" dirty="0"/>
              <a:t> at MIN nodes</a:t>
            </a:r>
          </a:p>
          <a:p>
            <a:r>
              <a:rPr lang="en-US" altLang="en-US" sz="2000" dirty="0"/>
              <a:t> Prune remaining branches at a node whenever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≥ </a:t>
            </a:r>
            <a:r>
              <a:rPr lang="en-US" altLang="en-US" sz="2000" dirty="0">
                <a:latin typeface="Symbol" pitchFamily="18" charset="2"/>
              </a:rPr>
              <a:t>b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5358C545-24FC-43A0-8461-06AC10C5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38309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When to Prune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572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Prune whenever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en-US" altLang="en-US" dirty="0"/>
          </a:p>
          <a:p>
            <a:pPr lvl="1"/>
            <a:r>
              <a:rPr lang="en-US" altLang="en-US" sz="2400" dirty="0"/>
              <a:t>Prune below a Max node when its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</a:t>
            </a:r>
            <a:r>
              <a:rPr lang="en-US" altLang="en-US" sz="2400" dirty="0"/>
              <a:t>value becomes ≥ the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 </a:t>
            </a:r>
            <a:r>
              <a:rPr lang="en-US" altLang="en-US" sz="2400" dirty="0"/>
              <a:t>value of its ancestors.</a:t>
            </a:r>
          </a:p>
          <a:p>
            <a:pPr lvl="2"/>
            <a:r>
              <a:rPr lang="en-US" altLang="en-US" sz="2000" b="1" dirty="0">
                <a:solidFill>
                  <a:srgbClr val="FF0000"/>
                </a:solidFill>
              </a:rPr>
              <a:t> Max nodes update 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 </a:t>
            </a:r>
            <a:r>
              <a:rPr lang="en-US" altLang="en-US" sz="2000" dirty="0"/>
              <a:t>based on children’s returned values</a:t>
            </a:r>
            <a:r>
              <a:rPr lang="en-US" altLang="en-US" dirty="0"/>
              <a:t>.</a:t>
            </a: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dirty="0">
                <a:sym typeface="Symbol" pitchFamily="18" charset="2"/>
              </a:rPr>
              <a:t> Idea: Player MIN at node above won’t pick that value anyway, since MIN can force a worse value.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sz="2400" dirty="0"/>
              <a:t>Prune below a Min node when its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 </a:t>
            </a:r>
            <a:r>
              <a:rPr lang="en-US" altLang="en-US" sz="2400" dirty="0"/>
              <a:t>value becomes ≤ the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</a:t>
            </a:r>
            <a:r>
              <a:rPr lang="en-US" altLang="en-US" sz="2400" dirty="0"/>
              <a:t>value of its ancestors.</a:t>
            </a:r>
          </a:p>
          <a:p>
            <a:pPr lvl="2"/>
            <a:r>
              <a:rPr lang="en-US" altLang="en-US" sz="2000" b="1" dirty="0">
                <a:solidFill>
                  <a:srgbClr val="FF0000"/>
                </a:solidFill>
              </a:rPr>
              <a:t> Min nodes update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 </a:t>
            </a:r>
            <a:r>
              <a:rPr lang="en-US" altLang="en-US" sz="2000" dirty="0"/>
              <a:t>based on children’s returned values.</a:t>
            </a:r>
            <a:endParaRPr lang="en-US" altLang="en-US" sz="2000" dirty="0">
              <a:sym typeface="Symbol" pitchFamily="18" charset="2"/>
            </a:endParaRPr>
          </a:p>
          <a:p>
            <a:pPr lvl="2"/>
            <a:r>
              <a:rPr lang="en-US" sz="2000" dirty="0">
                <a:sym typeface="Symbol" pitchFamily="18" charset="2"/>
              </a:rPr>
              <a:t> Idea: Player MAX at node above won’t pick that value anyway; she can do better.</a:t>
            </a:r>
          </a:p>
          <a:p>
            <a:pPr marL="914400" lvl="2" indent="0">
              <a:buNone/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734176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Pseudocode for Alpha-Beta Algorithm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function </a:t>
            </a:r>
            <a:r>
              <a:rPr lang="en-US" altLang="en-US" sz="2000" b="0" dirty="0">
                <a:latin typeface="Times New Roman" pitchFamily="18" charset="0"/>
              </a:rPr>
              <a:t>ALPHA-BETA-SEARCH(</a:t>
            </a:r>
            <a:r>
              <a:rPr lang="en-US" altLang="en-US" sz="2000" b="0" i="1" dirty="0">
                <a:latin typeface="Times New Roman" pitchFamily="18" charset="0"/>
              </a:rPr>
              <a:t>state</a:t>
            </a:r>
            <a:r>
              <a:rPr lang="en-US" altLang="en-US" sz="2000" b="0" dirty="0">
                <a:latin typeface="Times New Roman" pitchFamily="18" charset="0"/>
              </a:rPr>
              <a:t>)</a:t>
            </a:r>
            <a:r>
              <a:rPr lang="en-US" altLang="en-US" sz="2000" dirty="0">
                <a:latin typeface="Times New Roman" pitchFamily="18" charset="0"/>
              </a:rPr>
              <a:t> returns </a:t>
            </a:r>
            <a:r>
              <a:rPr lang="en-US" altLang="en-US" sz="2000" b="0" i="1" dirty="0">
                <a:latin typeface="Times New Roman" pitchFamily="18" charset="0"/>
              </a:rPr>
              <a:t>an action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   inputs: </a:t>
            </a:r>
            <a:r>
              <a:rPr lang="en-US" altLang="en-US" sz="2000" b="0" i="1" dirty="0">
                <a:latin typeface="Times New Roman" pitchFamily="18" charset="0"/>
              </a:rPr>
              <a:t>state</a:t>
            </a:r>
            <a:r>
              <a:rPr lang="en-US" altLang="en-US" sz="2000" b="0" dirty="0">
                <a:latin typeface="Times New Roman" pitchFamily="18" charset="0"/>
              </a:rPr>
              <a:t>, current state in game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   </a:t>
            </a:r>
            <a:r>
              <a:rPr lang="en-US" altLang="en-US" sz="2000" b="0" i="1" dirty="0" err="1">
                <a:latin typeface="Times New Roman" pitchFamily="18" charset="0"/>
              </a:rPr>
              <a:t>v</a:t>
            </a:r>
            <a:r>
              <a:rPr lang="en-US" altLang="en-US" sz="2000" b="0" dirty="0" err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 b="0" dirty="0" err="1">
                <a:latin typeface="MS Shell Dlg" charset="0"/>
              </a:rPr>
              <a:t>MAX-VALUE</a:t>
            </a:r>
            <a:r>
              <a:rPr lang="en-US" altLang="en-US" sz="2000" b="0" dirty="0">
                <a:latin typeface="MS Shell Dlg" charset="0"/>
              </a:rPr>
              <a:t>(</a:t>
            </a:r>
            <a:r>
              <a:rPr lang="en-US" altLang="en-US" sz="2000" b="0" i="1" dirty="0">
                <a:latin typeface="MS Shell Dlg" charset="0"/>
              </a:rPr>
              <a:t>state, - </a:t>
            </a:r>
            <a:r>
              <a:rPr lang="en-US" altLang="en-US" sz="2000" b="0" dirty="0">
                <a:latin typeface="Times New Roman" pitchFamily="18" charset="0"/>
              </a:rPr>
              <a:t>∞</a:t>
            </a:r>
            <a:r>
              <a:rPr lang="en-US" altLang="en-US" sz="2000" b="0" i="1" dirty="0">
                <a:latin typeface="MS Shell Dlg" charset="0"/>
              </a:rPr>
              <a:t> , +</a:t>
            </a:r>
            <a:r>
              <a:rPr lang="en-US" altLang="en-US" sz="2000" b="0" dirty="0">
                <a:latin typeface="Times New Roman" pitchFamily="18" charset="0"/>
              </a:rPr>
              <a:t>∞</a:t>
            </a:r>
            <a:r>
              <a:rPr lang="en-US" altLang="en-US" sz="2000" b="0" dirty="0">
                <a:latin typeface="MS Shell Dlg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MS Shell Dlg" charset="0"/>
              </a:rPr>
              <a:t>   return </a:t>
            </a:r>
            <a:r>
              <a:rPr lang="en-US" altLang="en-US" sz="2000" b="0" dirty="0">
                <a:latin typeface="MS Shell Dlg" charset="0"/>
              </a:rPr>
              <a:t>an </a:t>
            </a:r>
            <a:r>
              <a:rPr lang="en-US" altLang="en-US" sz="2000" b="0" i="1" dirty="0">
                <a:latin typeface="MS Shell Dlg" charset="0"/>
              </a:rPr>
              <a:t>action</a:t>
            </a:r>
            <a:r>
              <a:rPr lang="en-US" altLang="en-US" sz="2000" b="0" dirty="0">
                <a:latin typeface="MS Shell Dlg" charset="0"/>
              </a:rPr>
              <a:t> in ACTIONS(</a:t>
            </a:r>
            <a:r>
              <a:rPr lang="en-US" altLang="en-US" sz="2000" b="0" i="1" dirty="0">
                <a:latin typeface="MS Shell Dlg" charset="0"/>
              </a:rPr>
              <a:t>state</a:t>
            </a:r>
            <a:r>
              <a:rPr lang="en-US" altLang="en-US" sz="2000" b="0" dirty="0">
                <a:latin typeface="MS Shell Dlg" charset="0"/>
              </a:rPr>
              <a:t>) with value </a:t>
            </a:r>
            <a:r>
              <a:rPr lang="en-US" altLang="en-US" sz="2000" b="0" i="1" dirty="0">
                <a:latin typeface="MS Shell Dlg" charset="0"/>
              </a:rPr>
              <a:t>v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884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Pseudocode for Alpha-Beta Algorithm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function </a:t>
            </a:r>
            <a:r>
              <a:rPr lang="en-US" altLang="en-US" sz="2000" b="0" dirty="0">
                <a:latin typeface="Times New Roman" pitchFamily="18" charset="0"/>
              </a:rPr>
              <a:t>ALPHA-BETA-SEARCH(</a:t>
            </a:r>
            <a:r>
              <a:rPr lang="en-US" altLang="en-US" sz="2000" b="0" i="1" dirty="0">
                <a:latin typeface="Times New Roman" pitchFamily="18" charset="0"/>
              </a:rPr>
              <a:t>state</a:t>
            </a:r>
            <a:r>
              <a:rPr lang="en-US" altLang="en-US" sz="2000" b="0" dirty="0">
                <a:latin typeface="Times New Roman" pitchFamily="18" charset="0"/>
              </a:rPr>
              <a:t>)</a:t>
            </a:r>
            <a:r>
              <a:rPr lang="en-US" altLang="en-US" sz="2000" dirty="0">
                <a:latin typeface="Times New Roman" pitchFamily="18" charset="0"/>
              </a:rPr>
              <a:t> returns </a:t>
            </a:r>
            <a:r>
              <a:rPr lang="en-US" altLang="en-US" sz="2000" b="0" i="1" dirty="0">
                <a:latin typeface="Times New Roman" pitchFamily="18" charset="0"/>
              </a:rPr>
              <a:t>an action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   inputs: </a:t>
            </a:r>
            <a:r>
              <a:rPr lang="en-US" altLang="en-US" sz="2000" b="0" i="1" dirty="0">
                <a:latin typeface="Times New Roman" pitchFamily="18" charset="0"/>
              </a:rPr>
              <a:t>state</a:t>
            </a:r>
            <a:r>
              <a:rPr lang="en-US" altLang="en-US" sz="2000" b="0" dirty="0">
                <a:latin typeface="Times New Roman" pitchFamily="18" charset="0"/>
              </a:rPr>
              <a:t>, current state in game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   </a:t>
            </a:r>
            <a:r>
              <a:rPr lang="en-US" altLang="en-US" sz="2000" b="0" i="1" dirty="0" err="1">
                <a:latin typeface="Times New Roman" pitchFamily="18" charset="0"/>
              </a:rPr>
              <a:t>v</a:t>
            </a:r>
            <a:r>
              <a:rPr lang="en-US" altLang="en-US" sz="2000" b="0" dirty="0" err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 b="0" dirty="0" err="1">
                <a:latin typeface="MS Shell Dlg" charset="0"/>
              </a:rPr>
              <a:t>MAX-VALUE</a:t>
            </a:r>
            <a:r>
              <a:rPr lang="en-US" altLang="en-US" sz="2000" b="0" dirty="0">
                <a:latin typeface="MS Shell Dlg" charset="0"/>
              </a:rPr>
              <a:t>(</a:t>
            </a:r>
            <a:r>
              <a:rPr lang="en-US" altLang="en-US" sz="2000" b="0" i="1" dirty="0">
                <a:latin typeface="MS Shell Dlg" charset="0"/>
              </a:rPr>
              <a:t>state, - </a:t>
            </a:r>
            <a:r>
              <a:rPr lang="en-US" altLang="en-US" sz="2000" b="0" dirty="0">
                <a:latin typeface="Times New Roman" pitchFamily="18" charset="0"/>
              </a:rPr>
              <a:t>∞</a:t>
            </a:r>
            <a:r>
              <a:rPr lang="en-US" altLang="en-US" sz="2000" b="0" i="1" dirty="0">
                <a:latin typeface="MS Shell Dlg" charset="0"/>
              </a:rPr>
              <a:t> , +</a:t>
            </a:r>
            <a:r>
              <a:rPr lang="en-US" altLang="en-US" sz="2000" b="0" dirty="0">
                <a:latin typeface="Times New Roman" pitchFamily="18" charset="0"/>
              </a:rPr>
              <a:t>∞</a:t>
            </a:r>
            <a:r>
              <a:rPr lang="en-US" altLang="en-US" sz="2000" b="0" dirty="0">
                <a:latin typeface="MS Shell Dlg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MS Shell Dlg" charset="0"/>
              </a:rPr>
              <a:t>   return </a:t>
            </a:r>
            <a:r>
              <a:rPr lang="en-US" altLang="en-US" sz="2000" b="0" dirty="0">
                <a:latin typeface="MS Shell Dlg" charset="0"/>
              </a:rPr>
              <a:t>an </a:t>
            </a:r>
            <a:r>
              <a:rPr lang="en-US" altLang="en-US" sz="2000" b="0" i="1" dirty="0">
                <a:latin typeface="MS Shell Dlg" charset="0"/>
              </a:rPr>
              <a:t>action</a:t>
            </a:r>
            <a:r>
              <a:rPr lang="en-US" altLang="en-US" sz="2000" b="0" dirty="0">
                <a:latin typeface="MS Shell Dlg" charset="0"/>
              </a:rPr>
              <a:t> in ACTIONS(</a:t>
            </a:r>
            <a:r>
              <a:rPr lang="en-US" altLang="en-US" sz="2000" b="0" i="1" dirty="0">
                <a:latin typeface="MS Shell Dlg" charset="0"/>
              </a:rPr>
              <a:t>state</a:t>
            </a:r>
            <a:r>
              <a:rPr lang="en-US" altLang="en-US" sz="2000" b="0" dirty="0">
                <a:latin typeface="MS Shell Dlg" charset="0"/>
              </a:rPr>
              <a:t>) with value </a:t>
            </a:r>
            <a:r>
              <a:rPr lang="en-US" altLang="en-US" sz="2000" b="0" i="1" dirty="0">
                <a:latin typeface="MS Shell Dlg" charset="0"/>
              </a:rPr>
              <a:t>v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2690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function </a:t>
            </a:r>
            <a:r>
              <a:rPr lang="en-US" altLang="en-US" sz="2000" b="0">
                <a:latin typeface="Times New Roman" pitchFamily="18" charset="0"/>
              </a:rPr>
              <a:t>MAX-VALUE(</a:t>
            </a:r>
            <a:r>
              <a:rPr lang="en-US" altLang="en-US" sz="2000" b="0" i="1">
                <a:latin typeface="Times New Roman" pitchFamily="18" charset="0"/>
              </a:rPr>
              <a:t>state,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en-US" sz="2000" b="0" i="1">
                <a:latin typeface="Times New Roman" pitchFamily="18" charset="0"/>
              </a:rPr>
              <a:t> ,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en-US" sz="2000" b="0">
                <a:latin typeface="Times New Roman" pitchFamily="18" charset="0"/>
              </a:rPr>
              <a:t>)</a:t>
            </a:r>
            <a:r>
              <a:rPr lang="en-US" altLang="en-US" sz="2000">
                <a:latin typeface="Times New Roman" pitchFamily="18" charset="0"/>
              </a:rPr>
              <a:t> returns </a:t>
            </a:r>
            <a:r>
              <a:rPr lang="en-US" altLang="en-US" sz="2000" b="0" i="1">
                <a:latin typeface="Times New Roman" pitchFamily="18" charset="0"/>
              </a:rPr>
              <a:t>a utility value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if </a:t>
            </a:r>
            <a:r>
              <a:rPr lang="en-US" altLang="en-US" sz="2000" b="0">
                <a:latin typeface="Times New Roman" pitchFamily="18" charset="0"/>
              </a:rPr>
              <a:t>TERMINAL-TEST(</a:t>
            </a:r>
            <a:r>
              <a:rPr lang="en-US" altLang="en-US" sz="2000" b="0" i="1">
                <a:latin typeface="Times New Roman" pitchFamily="18" charset="0"/>
              </a:rPr>
              <a:t>state</a:t>
            </a:r>
            <a:r>
              <a:rPr lang="en-US" altLang="en-US" sz="2000" b="0">
                <a:latin typeface="Times New Roman" pitchFamily="18" charset="0"/>
              </a:rPr>
              <a:t>) </a:t>
            </a:r>
            <a:r>
              <a:rPr lang="en-US" altLang="en-US" sz="2000">
                <a:latin typeface="Times New Roman" pitchFamily="18" charset="0"/>
              </a:rPr>
              <a:t>then return</a:t>
            </a:r>
            <a:r>
              <a:rPr lang="en-US" altLang="en-US" sz="2000" b="0">
                <a:latin typeface="Times New Roman" pitchFamily="18" charset="0"/>
              </a:rPr>
              <a:t> UTILITY(</a:t>
            </a:r>
            <a:r>
              <a:rPr lang="en-US" altLang="en-US" sz="2000" b="0" i="1">
                <a:latin typeface="Times New Roman" pitchFamily="18" charset="0"/>
              </a:rPr>
              <a:t>state</a:t>
            </a:r>
            <a:r>
              <a:rPr lang="en-US" altLang="en-US" sz="2000" b="0">
                <a:latin typeface="Times New Roman" pitchFamily="18" charset="0"/>
              </a:rPr>
              <a:t>)</a:t>
            </a:r>
            <a:endParaRPr lang="en-US" altLang="en-US" sz="20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</a:t>
            </a:r>
            <a:r>
              <a:rPr lang="en-US" altLang="en-US" sz="2000" b="0" i="1">
                <a:latin typeface="Times New Roman" pitchFamily="18" charset="0"/>
              </a:rPr>
              <a:t>v 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 b="0">
                <a:latin typeface="Times New Roman" pitchFamily="18" charset="0"/>
              </a:rPr>
              <a:t> - ∞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for </a:t>
            </a:r>
            <a:r>
              <a:rPr lang="en-US" altLang="en-US" sz="2000" b="0" i="1">
                <a:latin typeface="MS Shell Dlg" charset="0"/>
              </a:rPr>
              <a:t>a</a:t>
            </a:r>
            <a:r>
              <a:rPr lang="en-US" altLang="en-US" sz="2000" b="0">
                <a:latin typeface="MS Shell Dlg" charset="0"/>
              </a:rPr>
              <a:t> in ACTIONS(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</a:t>
            </a:r>
            <a:r>
              <a:rPr lang="en-US" altLang="en-US" sz="2000">
                <a:latin typeface="MS Shell Dlg" charset="0"/>
              </a:rPr>
              <a:t>do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   </a:t>
            </a:r>
            <a:r>
              <a:rPr lang="en-US" altLang="en-US" sz="2000" b="0" i="1">
                <a:latin typeface="Times New Roman" pitchFamily="18" charset="0"/>
              </a:rPr>
              <a:t>v 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 b="0">
                <a:latin typeface="Times New Roman" pitchFamily="18" charset="0"/>
              </a:rPr>
              <a:t> </a:t>
            </a:r>
            <a:r>
              <a:rPr lang="en-US" altLang="en-US" sz="2000" b="0">
                <a:latin typeface="MS Shell Dlg" charset="0"/>
              </a:rPr>
              <a:t>MAX(</a:t>
            </a:r>
            <a:r>
              <a:rPr lang="en-US" altLang="en-US" sz="2000" b="0" i="1">
                <a:latin typeface="MS Shell Dlg" charset="0"/>
              </a:rPr>
              <a:t>v,</a:t>
            </a:r>
            <a:r>
              <a:rPr lang="en-US" altLang="en-US" sz="2000" b="0">
                <a:latin typeface="MS Shell Dlg" charset="0"/>
              </a:rPr>
              <a:t>MIN-VALUE(Result(</a:t>
            </a:r>
            <a:r>
              <a:rPr lang="en-US" altLang="en-US" sz="2000" b="0" i="1">
                <a:latin typeface="MS Shell Dlg" charset="0"/>
              </a:rPr>
              <a:t>s</a:t>
            </a:r>
            <a:r>
              <a:rPr lang="en-US" altLang="en-US" sz="2000" b="0">
                <a:latin typeface="MS Shell Dlg" charset="0"/>
              </a:rPr>
              <a:t>,a),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en-US" sz="2000" b="0" i="1">
                <a:latin typeface="Times New Roman" pitchFamily="18" charset="0"/>
              </a:rPr>
              <a:t> ,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en-US" sz="2000" b="0">
                <a:latin typeface="MS Shell Dlg" charset="0"/>
              </a:rPr>
              <a:t>))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>
                <a:latin typeface="MS Shell Dlg" charset="0"/>
              </a:rPr>
              <a:t>     </a:t>
            </a:r>
            <a:r>
              <a:rPr lang="en-US" altLang="en-US" sz="2000">
                <a:latin typeface="MS Shell Dlg" charset="0"/>
              </a:rPr>
              <a:t>if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>
                <a:latin typeface="Times New Roman" pitchFamily="18" charset="0"/>
              </a:rPr>
              <a:t>v</a:t>
            </a:r>
            <a:r>
              <a:rPr lang="en-US" altLang="en-US" sz="2000" b="0">
                <a:latin typeface="MS Shell Dlg" charset="0"/>
              </a:rPr>
              <a:t> ≥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>
                <a:latin typeface="MS Shell Dlg" charset="0"/>
              </a:rPr>
              <a:t>then return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>
                <a:latin typeface="Times New Roman" pitchFamily="18" charset="0"/>
              </a:rPr>
              <a:t>v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i="1">
                <a:latin typeface="Times New Roman" pitchFamily="18" charset="0"/>
              </a:rPr>
              <a:t>    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0">
                <a:latin typeface="MS Shell Dlg" charset="0"/>
                <a:ea typeface="MS Shell Dlg" charset="0"/>
                <a:cs typeface="MS Shell Dlg" charset="0"/>
                <a:sym typeface="Symbol" pitchFamily="18" charset="2"/>
              </a:rPr>
              <a:t>MAX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 ,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en-US" sz="2000" b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000" b="0">
              <a:latin typeface="MS Shell Dlg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 i="1"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08013" y="29273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217613" y="4146550"/>
            <a:ext cx="5335587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132013" y="2927350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980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977D1EF2-1F36-4E49-AD9F-B7903B4976D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Alpha-Beta Algorithm II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600200" y="2514600"/>
            <a:ext cx="6269038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/>
              <a:t>function </a:t>
            </a:r>
            <a:r>
              <a:rPr lang="en-US" sz="2000"/>
              <a:t>MIN-VALUE(</a:t>
            </a:r>
            <a:r>
              <a:rPr lang="en-US" sz="2000" i="1"/>
              <a:t>state, </a:t>
            </a:r>
            <a:r>
              <a:rPr lang="en-US" sz="2000" i="1">
                <a:sym typeface="Symbol" pitchFamily="18" charset="2"/>
              </a:rPr>
              <a:t></a:t>
            </a:r>
            <a:r>
              <a:rPr lang="en-US" sz="2000" i="1"/>
              <a:t> , </a:t>
            </a:r>
            <a:r>
              <a:rPr lang="en-US" sz="2000" i="1">
                <a:sym typeface="Symbol" pitchFamily="18" charset="2"/>
              </a:rPr>
              <a:t></a:t>
            </a:r>
            <a:r>
              <a:rPr lang="en-US" sz="2000"/>
              <a:t>)</a:t>
            </a:r>
            <a:r>
              <a:rPr lang="en-US" sz="2000" b="1"/>
              <a:t> returns </a:t>
            </a:r>
            <a:r>
              <a:rPr lang="en-US" sz="2000" i="1"/>
              <a:t>a utility value</a:t>
            </a:r>
          </a:p>
          <a:p>
            <a:pPr eaLnBrk="1" hangingPunct="1"/>
            <a:r>
              <a:rPr lang="en-US" sz="2000" b="1"/>
              <a:t>   if </a:t>
            </a:r>
            <a:r>
              <a:rPr lang="en-US" sz="2000"/>
              <a:t>TERMINAL-TEST(</a:t>
            </a:r>
            <a:r>
              <a:rPr lang="en-US" sz="2000" i="1"/>
              <a:t>state</a:t>
            </a:r>
            <a:r>
              <a:rPr lang="en-US" sz="2000"/>
              <a:t>) </a:t>
            </a:r>
            <a:r>
              <a:rPr lang="en-US" sz="2000" b="1"/>
              <a:t>then return</a:t>
            </a:r>
            <a:r>
              <a:rPr lang="en-US" sz="2000"/>
              <a:t> UTILITY(</a:t>
            </a:r>
            <a:r>
              <a:rPr lang="en-US" sz="2000" i="1"/>
              <a:t>state</a:t>
            </a:r>
            <a:r>
              <a:rPr lang="en-US" sz="2000"/>
              <a:t>)</a:t>
            </a:r>
            <a:endParaRPr lang="en-US" sz="2000" b="1"/>
          </a:p>
          <a:p>
            <a:pPr eaLnBrk="1" hangingPunct="1"/>
            <a:r>
              <a:rPr lang="en-US" sz="2000" b="1"/>
              <a:t>   </a:t>
            </a:r>
            <a:r>
              <a:rPr lang="en-US" sz="2000" i="1"/>
              <a:t>v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+ ∞</a:t>
            </a:r>
          </a:p>
          <a:p>
            <a:pPr eaLnBrk="1" hangingPunct="1"/>
            <a:r>
              <a:rPr lang="en-US" sz="2000" b="1">
                <a:latin typeface="MS Shell Dlg" charset="0"/>
              </a:rPr>
              <a:t>   for </a:t>
            </a:r>
            <a:r>
              <a:rPr lang="en-US" sz="2000" i="1">
                <a:latin typeface="MS Shell Dlg" charset="0"/>
              </a:rPr>
              <a:t>a,s</a:t>
            </a:r>
            <a:r>
              <a:rPr lang="en-US" sz="2000">
                <a:latin typeface="MS Shell Dlg" charset="0"/>
              </a:rPr>
              <a:t> in SUCCESSORS(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 </a:t>
            </a:r>
            <a:r>
              <a:rPr lang="en-US" sz="2000" b="1">
                <a:latin typeface="MS Shell Dlg" charset="0"/>
              </a:rPr>
              <a:t>do</a:t>
            </a:r>
          </a:p>
          <a:p>
            <a:pPr eaLnBrk="1" hangingPunct="1"/>
            <a:r>
              <a:rPr lang="en-US" sz="2000" b="1"/>
              <a:t>      </a:t>
            </a:r>
            <a:r>
              <a:rPr lang="en-US" sz="2000" i="1"/>
              <a:t>v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</a:t>
            </a:r>
            <a:r>
              <a:rPr lang="en-US" sz="2000">
                <a:latin typeface="MS Shell Dlg" charset="0"/>
              </a:rPr>
              <a:t>MIN(</a:t>
            </a:r>
            <a:r>
              <a:rPr lang="en-US" sz="2000" i="1">
                <a:latin typeface="MS Shell Dlg" charset="0"/>
              </a:rPr>
              <a:t>v,</a:t>
            </a:r>
            <a:r>
              <a:rPr lang="en-US" sz="2000">
                <a:latin typeface="MS Shell Dlg" charset="0"/>
              </a:rPr>
              <a:t>MAX-VALUE(</a:t>
            </a:r>
            <a:r>
              <a:rPr lang="en-US" sz="2000" i="1">
                <a:latin typeface="MS Shell Dlg" charset="0"/>
              </a:rPr>
              <a:t>s</a:t>
            </a:r>
            <a:r>
              <a:rPr lang="en-US" sz="2000">
                <a:latin typeface="MS Shell Dlg" charset="0"/>
              </a:rPr>
              <a:t>, </a:t>
            </a:r>
            <a:r>
              <a:rPr lang="en-US" sz="2000" i="1">
                <a:sym typeface="Symbol" pitchFamily="18" charset="2"/>
              </a:rPr>
              <a:t></a:t>
            </a:r>
            <a:r>
              <a:rPr lang="en-US" sz="2000" i="1"/>
              <a:t> , </a:t>
            </a:r>
            <a:r>
              <a:rPr lang="en-US" sz="2000" i="1">
                <a:sym typeface="Symbol" pitchFamily="18" charset="2"/>
              </a:rPr>
              <a:t></a:t>
            </a:r>
            <a:r>
              <a:rPr lang="en-US" sz="2000">
                <a:latin typeface="MS Shell Dlg" charset="0"/>
              </a:rPr>
              <a:t>))</a:t>
            </a:r>
          </a:p>
          <a:p>
            <a:pPr eaLnBrk="1" hangingPunct="1"/>
            <a:r>
              <a:rPr lang="en-US" sz="2000" b="1">
                <a:latin typeface="MS Shell Dlg" charset="0"/>
              </a:rPr>
              <a:t>     if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i="1"/>
              <a:t>v</a:t>
            </a:r>
            <a:r>
              <a:rPr lang="en-US" sz="2000">
                <a:latin typeface="MS Shell Dlg" charset="0"/>
              </a:rPr>
              <a:t> ≤ </a:t>
            </a:r>
            <a:r>
              <a:rPr lang="en-US" sz="2000" i="1">
                <a:sym typeface="Symbol" pitchFamily="18" charset="2"/>
              </a:rPr>
              <a:t>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b="1">
                <a:latin typeface="MS Shell Dlg" charset="0"/>
              </a:rPr>
              <a:t>then return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i="1"/>
              <a:t>v</a:t>
            </a:r>
          </a:p>
          <a:p>
            <a:pPr eaLnBrk="1" hangingPunct="1"/>
            <a:r>
              <a:rPr lang="en-US" sz="2000" i="1"/>
              <a:t>      </a:t>
            </a:r>
            <a:r>
              <a:rPr lang="en-US" sz="2000" i="1">
                <a:sym typeface="Symbol" pitchFamily="18" charset="2"/>
              </a:rPr>
              <a:t>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MIN(</a:t>
            </a:r>
            <a:r>
              <a:rPr lang="en-US" sz="2000" i="1">
                <a:sym typeface="Symbol" pitchFamily="18" charset="2"/>
              </a:rPr>
              <a:t></a:t>
            </a:r>
            <a:r>
              <a:rPr lang="en-US" sz="2000">
                <a:sym typeface="Symbol" pitchFamily="18" charset="2"/>
              </a:rPr>
              <a:t> ,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)</a:t>
            </a:r>
            <a:endParaRPr lang="en-US" sz="2000">
              <a:latin typeface="MS Shell Dlg" charset="0"/>
            </a:endParaRPr>
          </a:p>
          <a:p>
            <a:pPr eaLnBrk="1" hangingPunct="1"/>
            <a:r>
              <a:rPr lang="en-US" sz="2000" b="1">
                <a:latin typeface="MS Shell Dlg" charset="0"/>
              </a:rPr>
              <a:t>   return </a:t>
            </a:r>
            <a:r>
              <a:rPr lang="en-US" sz="2000" i="1">
                <a:sym typeface="Symbol" pitchFamily="18" charset="2"/>
              </a:rPr>
              <a:t>v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1065213" y="2481263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74813" y="3776663"/>
            <a:ext cx="4267200" cy="947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2589213" y="2481263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1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Alpha-Beta Example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429000" y="5638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7315200" y="2462463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5486400" y="1905000"/>
            <a:ext cx="1849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i</a:t>
            </a: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</a:rPr>
              <a:t>nitial values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533400" y="1616075"/>
            <a:ext cx="334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>
                <a:latin typeface="Verdana" pitchFamily="34" charset="0"/>
              </a:rPr>
              <a:t>Do DF-search until first leaf</a:t>
            </a:r>
          </a:p>
        </p:txBody>
      </p:sp>
      <p:sp>
        <p:nvSpPr>
          <p:cNvPr id="43017" name="TextBox 11"/>
          <p:cNvSpPr txBox="1">
            <a:spLocks noChangeArrowheads="1"/>
          </p:cNvSpPr>
          <p:nvPr/>
        </p:nvSpPr>
        <p:spPr bwMode="auto">
          <a:xfrm>
            <a:off x="5943600" y="21336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43018" name="TextBox 12"/>
          <p:cNvSpPr txBox="1">
            <a:spLocks noChangeArrowheads="1"/>
          </p:cNvSpPr>
          <p:nvPr/>
        </p:nvSpPr>
        <p:spPr bwMode="auto">
          <a:xfrm>
            <a:off x="3429000" y="36576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3200400" y="3200400"/>
            <a:ext cx="198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3020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4648200" y="2895600"/>
            <a:ext cx="2057400" cy="838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CE8DA822-6308-4084-AA82-4F2E3C564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7718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  <a:endParaRPr lang="en-US" altLang="en-US" sz="44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9604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95800" y="5614736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4037" name="Group 7"/>
          <p:cNvGrpSpPr>
            <a:grpSpLocks/>
          </p:cNvGrpSpPr>
          <p:nvPr/>
        </p:nvGrpSpPr>
        <p:grpSpPr bwMode="auto">
          <a:xfrm>
            <a:off x="4921250" y="3760787"/>
            <a:ext cx="444500" cy="319087"/>
            <a:chOff x="3128" y="2583"/>
            <a:chExt cx="280" cy="201"/>
          </a:xfrm>
        </p:grpSpPr>
        <p:pic>
          <p:nvPicPr>
            <p:cNvPr id="4404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44044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7315200" y="2298031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219200" y="4267200"/>
            <a:ext cx="294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3505200" y="35052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=3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2076F3A4-1DED-42A2-8E57-8D050DBB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336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="" xmlns:a16="http://schemas.microsoft.com/office/drawing/2014/main" id="{ED504D5A-B928-41D0-945D-DA91EE59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95840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</a:t>
            </a:r>
            <a:r>
              <a:rPr lang="en-US" altLang="en-US" sz="1800" dirty="0"/>
              <a:t> </a:t>
            </a:r>
            <a:r>
              <a:rPr lang="en-US" altLang="en-US" sz="2800" dirty="0"/>
              <a:t>Example (continued)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0513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5410200" y="556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4925595" y="3783681"/>
            <a:ext cx="444500" cy="319087"/>
            <a:chOff x="3128" y="2583"/>
            <a:chExt cx="280" cy="201"/>
          </a:xfrm>
        </p:grpSpPr>
        <p:pic>
          <p:nvPicPr>
            <p:cNvPr id="45067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4506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7315200" y="2298031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5063" name="TextBox 10"/>
          <p:cNvSpPr txBox="1">
            <a:spLocks noChangeArrowheads="1"/>
          </p:cNvSpPr>
          <p:nvPr/>
        </p:nvSpPr>
        <p:spPr bwMode="auto">
          <a:xfrm>
            <a:off x="3429000" y="3549317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 =3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685800" y="4495800"/>
            <a:ext cx="3003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 change.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6432A67A-DEA9-4EC5-A75A-CF8628AD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336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="" xmlns:a16="http://schemas.microsoft.com/office/drawing/2014/main" id="{DFC9855D-71B2-41AE-827E-DB058CFF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117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12937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6084" name="Text Box 10"/>
          <p:cNvSpPr txBox="1">
            <a:spLocks noChangeArrowheads="1"/>
          </p:cNvSpPr>
          <p:nvPr/>
        </p:nvSpPr>
        <p:spPr bwMode="auto">
          <a:xfrm>
            <a:off x="4191000" y="2065337"/>
            <a:ext cx="3068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 updates , based on kids.</a:t>
            </a:r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5867400" y="2293937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6086" name="Text Box 10"/>
          <p:cNvSpPr txBox="1">
            <a:spLocks noChangeArrowheads="1"/>
          </p:cNvSpPr>
          <p:nvPr/>
        </p:nvSpPr>
        <p:spPr bwMode="auto">
          <a:xfrm>
            <a:off x="5791200" y="3665537"/>
            <a:ext cx="1525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3 is returned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cxnSp>
        <p:nvCxnSpPr>
          <p:cNvPr id="46087" name="Straight Arrow Connector 10"/>
          <p:cNvCxnSpPr>
            <a:cxnSpLocks noChangeShapeType="1"/>
          </p:cNvCxnSpPr>
          <p:nvPr/>
        </p:nvCxnSpPr>
        <p:spPr bwMode="auto">
          <a:xfrm flipV="1">
            <a:off x="5257800" y="3055937"/>
            <a:ext cx="1905000" cy="838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7315200" y="2446337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54DD8DAF-1CD7-42AB-9B66-0CEFA0F4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5279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7108" name="TextBox 8"/>
          <p:cNvSpPr txBox="1">
            <a:spLocks noChangeArrowheads="1"/>
          </p:cNvSpPr>
          <p:nvPr/>
        </p:nvSpPr>
        <p:spPr bwMode="auto">
          <a:xfrm>
            <a:off x="5105400" y="18288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109" name="TextBox 9"/>
          <p:cNvSpPr txBox="1">
            <a:spLocks noChangeArrowheads="1"/>
          </p:cNvSpPr>
          <p:nvPr/>
        </p:nvSpPr>
        <p:spPr bwMode="auto">
          <a:xfrm>
            <a:off x="6629400" y="3124200"/>
            <a:ext cx="9906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7110" name="Text Box 10"/>
          <p:cNvSpPr txBox="1">
            <a:spLocks noChangeArrowheads="1"/>
          </p:cNvSpPr>
          <p:nvPr/>
        </p:nvSpPr>
        <p:spPr bwMode="auto">
          <a:xfrm>
            <a:off x="6553200" y="2819400"/>
            <a:ext cx="198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5105400" y="38862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cxnSp>
        <p:nvCxnSpPr>
          <p:cNvPr id="47112" name="Straight Arrow Connector 13"/>
          <p:cNvCxnSpPr>
            <a:cxnSpLocks noChangeShapeType="1"/>
          </p:cNvCxnSpPr>
          <p:nvPr/>
        </p:nvCxnSpPr>
        <p:spPr bwMode="auto">
          <a:xfrm rot="5400000">
            <a:off x="6057901" y="2933700"/>
            <a:ext cx="838200" cy="31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B82184EA-F8D7-4EC9-B205-34160C93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8695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9834" y="1191049"/>
            <a:ext cx="593060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457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Ratings of human &amp; computer chess champions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 descr="https://pbs.twimg.com/media/C5tJ-FYU4AA9Q6t.jpg">
            <a:extLst>
              <a:ext uri="{FF2B5EF4-FFF2-40B4-BE49-F238E27FC236}">
                <a16:creationId xmlns:a16="http://schemas.microsoft.com/office/drawing/2014/main" xmlns="" id="{97C66875-D1CF-4DC4-9257-6DCBCF482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4005" y="1191049"/>
            <a:ext cx="6170195" cy="46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231AE5-4B3E-4A2D-8C96-4D60FBF37400}"/>
              </a:ext>
            </a:extLst>
          </p:cNvPr>
          <p:cNvSpPr txBox="1"/>
          <p:nvPr/>
        </p:nvSpPr>
        <p:spPr bwMode="auto">
          <a:xfrm>
            <a:off x="2514600" y="5980567"/>
            <a:ext cx="8153400" cy="297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47" tIns="40824" rIns="81647" bIns="40824" rtlCol="0">
            <a:spAutoFit/>
          </a:bodyPr>
          <a:lstStyle/>
          <a:p>
            <a:pPr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sz="1400" i="1" dirty="0">
                <a:solidFill>
                  <a:srgbClr val="000000"/>
                </a:solidFill>
              </a:rPr>
              <a:t>https://srconstantin.wordpress.com/2017/01/28/performance-trends-in-ai/</a:t>
            </a:r>
          </a:p>
        </p:txBody>
      </p:sp>
    </p:spTree>
    <p:extLst>
      <p:ext uri="{BB962C8B-B14F-4D97-AF65-F5344CB8AC3E}">
        <p14:creationId xmlns:p14="http://schemas.microsoft.com/office/powerpoint/2010/main" val="42245808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8132" name="TextBox 8"/>
          <p:cNvSpPr txBox="1">
            <a:spLocks noChangeArrowheads="1"/>
          </p:cNvSpPr>
          <p:nvPr/>
        </p:nvSpPr>
        <p:spPr bwMode="auto">
          <a:xfrm>
            <a:off x="5029200" y="18288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629400" y="3124200"/>
            <a:ext cx="9906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=2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6553200" y="2590800"/>
            <a:ext cx="162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6284495" y="3886200"/>
            <a:ext cx="1828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5430966B-555E-46A3-9489-A03C4BBD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02759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9156" name="TextBox 8"/>
          <p:cNvSpPr txBox="1">
            <a:spLocks noChangeArrowheads="1"/>
          </p:cNvSpPr>
          <p:nvPr/>
        </p:nvSpPr>
        <p:spPr bwMode="auto">
          <a:xfrm>
            <a:off x="6553200" y="3200400"/>
            <a:ext cx="9906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=2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157" name="Text Box 10"/>
          <p:cNvSpPr txBox="1">
            <a:spLocks noChangeArrowheads="1"/>
          </p:cNvSpPr>
          <p:nvPr/>
        </p:nvSpPr>
        <p:spPr bwMode="auto">
          <a:xfrm>
            <a:off x="7391400" y="3276600"/>
            <a:ext cx="1049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 ≥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so prune.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5029200" y="19050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5D101EB9-8560-4EF9-83DA-5405B6B5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53213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6477000" y="2743200"/>
            <a:ext cx="1525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2 is returned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sp>
        <p:nvSpPr>
          <p:cNvPr id="50181" name="Text Box 10"/>
          <p:cNvSpPr txBox="1">
            <a:spLocks noChangeArrowheads="1"/>
          </p:cNvSpPr>
          <p:nvPr/>
        </p:nvSpPr>
        <p:spPr bwMode="auto">
          <a:xfrm>
            <a:off x="3276600" y="1600200"/>
            <a:ext cx="3068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 updates , based on kids.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 change.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0182" name="TextBox 12"/>
          <p:cNvSpPr txBox="1">
            <a:spLocks noChangeArrowheads="1"/>
          </p:cNvSpPr>
          <p:nvPr/>
        </p:nvSpPr>
        <p:spPr bwMode="auto">
          <a:xfrm>
            <a:off x="5029200" y="19050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cxnSp>
        <p:nvCxnSpPr>
          <p:cNvPr id="50183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6058694" y="2932906"/>
            <a:ext cx="838200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1F691D61-6B4F-48F0-8C07-28ED75EB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8835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,</a:t>
            </a:r>
          </a:p>
        </p:txBody>
      </p:sp>
      <p:sp>
        <p:nvSpPr>
          <p:cNvPr id="51206" name="TextBox 9"/>
          <p:cNvSpPr txBox="1">
            <a:spLocks noChangeArrowheads="1"/>
          </p:cNvSpPr>
          <p:nvPr/>
        </p:nvSpPr>
        <p:spPr bwMode="auto">
          <a:xfrm>
            <a:off x="4343400" y="22098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07" name="TextBox 10"/>
          <p:cNvSpPr txBox="1">
            <a:spLocks noChangeArrowheads="1"/>
          </p:cNvSpPr>
          <p:nvPr/>
        </p:nvSpPr>
        <p:spPr bwMode="auto">
          <a:xfrm>
            <a:off x="7696200" y="3581400"/>
            <a:ext cx="9906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781800" y="2895600"/>
            <a:ext cx="1989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b="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1209" name="Rectangle 13"/>
          <p:cNvSpPr>
            <a:spLocks noChangeArrowheads="1"/>
          </p:cNvSpPr>
          <p:nvPr/>
        </p:nvSpPr>
        <p:spPr bwMode="auto">
          <a:xfrm>
            <a:off x="6248400" y="24384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0" name="Rectangle 14"/>
          <p:cNvSpPr>
            <a:spLocks noChangeArrowheads="1"/>
          </p:cNvSpPr>
          <p:nvPr/>
        </p:nvSpPr>
        <p:spPr bwMode="auto">
          <a:xfrm>
            <a:off x="6781800" y="4038600"/>
            <a:ext cx="838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cxnSp>
        <p:nvCxnSpPr>
          <p:cNvPr id="51211" name="Straight Arrow Connector 16"/>
          <p:cNvCxnSpPr>
            <a:cxnSpLocks noChangeShapeType="1"/>
          </p:cNvCxnSpPr>
          <p:nvPr/>
        </p:nvCxnSpPr>
        <p:spPr bwMode="auto">
          <a:xfrm>
            <a:off x="6019800" y="2895600"/>
            <a:ext cx="1524000" cy="6858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2" name="Rectangle 14"/>
          <p:cNvSpPr>
            <a:spLocks noChangeArrowheads="1"/>
          </p:cNvSpPr>
          <p:nvPr/>
        </p:nvSpPr>
        <p:spPr bwMode="auto">
          <a:xfrm>
            <a:off x="5791200" y="2362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3D67ED56-2C6F-48AA-B11A-15BAB5376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55842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,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7696200" y="3352800"/>
            <a:ext cx="10668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=14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4419600" y="22098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7315200" y="2819400"/>
            <a:ext cx="162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5791200" y="24384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4865EDF0-1400-4912-B5F1-C839A6F1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24062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05063"/>
            <a:ext cx="7539038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32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419350"/>
            <a:ext cx="5222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6216650" y="24384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,</a:t>
            </a:r>
          </a:p>
        </p:txBody>
      </p:sp>
      <p:sp>
        <p:nvSpPr>
          <p:cNvPr id="53254" name="TextBox 9"/>
          <p:cNvSpPr txBox="1">
            <a:spLocks noChangeArrowheads="1"/>
          </p:cNvSpPr>
          <p:nvPr/>
        </p:nvSpPr>
        <p:spPr bwMode="auto">
          <a:xfrm>
            <a:off x="7848600" y="3352800"/>
            <a:ext cx="11430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=5</a:t>
            </a: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255" name="TextBox 10"/>
          <p:cNvSpPr txBox="1">
            <a:spLocks noChangeArrowheads="1"/>
          </p:cNvSpPr>
          <p:nvPr/>
        </p:nvSpPr>
        <p:spPr bwMode="auto">
          <a:xfrm>
            <a:off x="4419600" y="22098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7239000" y="2819400"/>
            <a:ext cx="162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53257" name="Rectangle 12"/>
          <p:cNvSpPr>
            <a:spLocks noChangeArrowheads="1"/>
          </p:cNvSpPr>
          <p:nvPr/>
        </p:nvSpPr>
        <p:spPr bwMode="auto">
          <a:xfrm>
            <a:off x="5791200" y="24384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DF17EC9F-9490-47D3-9236-FD565AD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49084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7" name="TextBox 9"/>
          <p:cNvSpPr txBox="1">
            <a:spLocks noChangeArrowheads="1"/>
          </p:cNvSpPr>
          <p:nvPr/>
        </p:nvSpPr>
        <p:spPr bwMode="auto">
          <a:xfrm>
            <a:off x="3657600" y="2133600"/>
            <a:ext cx="99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6172200" y="2438400"/>
            <a:ext cx="1525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2 is returned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cxnSp>
        <p:nvCxnSpPr>
          <p:cNvPr id="54279" name="Straight Arrow Connector 13"/>
          <p:cNvCxnSpPr>
            <a:cxnSpLocks noChangeShapeType="1"/>
          </p:cNvCxnSpPr>
          <p:nvPr/>
        </p:nvCxnSpPr>
        <p:spPr bwMode="auto">
          <a:xfrm rot="10800000">
            <a:off x="5562600" y="2743200"/>
            <a:ext cx="1371600" cy="6096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TextBox 11"/>
          <p:cNvSpPr txBox="1">
            <a:spLocks noChangeArrowheads="1"/>
          </p:cNvSpPr>
          <p:nvPr/>
        </p:nvSpPr>
        <p:spPr bwMode="auto">
          <a:xfrm>
            <a:off x="7086600" y="33528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cs typeface="Arial" pitchFamily="34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EAFB3B70-DB2A-4365-B001-BD2427CE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2189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Alpha-Beta Example (continued)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53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5303" name="TextBox 10"/>
          <p:cNvSpPr txBox="1">
            <a:spLocks noChangeArrowheads="1"/>
          </p:cNvSpPr>
          <p:nvPr/>
        </p:nvSpPr>
        <p:spPr bwMode="auto">
          <a:xfrm>
            <a:off x="5867400" y="1676400"/>
            <a:ext cx="3276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Max now makes it’s best move, as computed by Alpha-Beta</a:t>
            </a:r>
          </a:p>
        </p:txBody>
      </p:sp>
      <p:sp>
        <p:nvSpPr>
          <p:cNvPr id="55304" name="TextBox 11"/>
          <p:cNvSpPr txBox="1">
            <a:spLocks noChangeArrowheads="1"/>
          </p:cNvSpPr>
          <p:nvPr/>
        </p:nvSpPr>
        <p:spPr bwMode="auto">
          <a:xfrm>
            <a:off x="7086600" y="33528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cs typeface="Arial" pitchFamily="34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6B9E9282-55EB-4EFC-9E77-6FA9A3DB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533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β</a:t>
            </a:r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</a:t>
            </a: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endParaRPr lang="en-US" i="1" dirty="0"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</a:t>
            </a:r>
          </a:p>
          <a:p>
            <a:r>
              <a:rPr lang="en-US" i="1" dirty="0"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α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34683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38E2CD03-473B-4283-8A75-1BC11B2C773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6084" name="Text Box 82"/>
          <p:cNvSpPr txBox="1">
            <a:spLocks noChangeArrowheads="1"/>
          </p:cNvSpPr>
          <p:nvPr/>
        </p:nvSpPr>
        <p:spPr bwMode="auto">
          <a:xfrm>
            <a:off x="381000" y="533400"/>
            <a:ext cx="719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rgbClr val="000066"/>
                </a:solidFill>
                <a:latin typeface="Arial" pitchFamily="34" charset="0"/>
              </a:rPr>
              <a:t>Effectiveness of Alpha-Beta Pruning</a:t>
            </a:r>
          </a:p>
        </p:txBody>
      </p:sp>
      <p:sp>
        <p:nvSpPr>
          <p:cNvPr id="46085" name="Rectangle 96"/>
          <p:cNvSpPr>
            <a:spLocks noChangeArrowheads="1"/>
          </p:cNvSpPr>
          <p:nvPr/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b="1" dirty="0">
                <a:latin typeface="Arial" pitchFamily="34" charset="0"/>
                <a:sym typeface="Symbol" pitchFamily="18" charset="2"/>
              </a:rPr>
              <a:t>Guaranteed to compute same root value as Minimax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b="1" dirty="0">
                <a:latin typeface="Arial" pitchFamily="34" charset="0"/>
                <a:sym typeface="Symbol" pitchFamily="18" charset="2"/>
              </a:rPr>
              <a:t>Worst case: </a:t>
            </a:r>
            <a:r>
              <a:rPr lang="en-US" dirty="0">
                <a:latin typeface="Arial" pitchFamily="34" charset="0"/>
                <a:sym typeface="Symbol" pitchFamily="18" charset="2"/>
              </a:rPr>
              <a:t>no pruning, same as Minimax (O(</a:t>
            </a:r>
            <a:r>
              <a:rPr lang="en-US" dirty="0" err="1">
                <a:latin typeface="Arial" pitchFamily="34" charset="0"/>
                <a:sym typeface="Symbol" pitchFamily="18" charset="2"/>
              </a:rPr>
              <a:t>b</a:t>
            </a:r>
            <a:r>
              <a:rPr lang="en-US" baseline="30000" dirty="0" err="1">
                <a:latin typeface="Arial" pitchFamily="34" charset="0"/>
                <a:sym typeface="Symbol" pitchFamily="18" charset="2"/>
              </a:rPr>
              <a:t>d</a:t>
            </a:r>
            <a:r>
              <a:rPr lang="en-US" dirty="0">
                <a:latin typeface="Arial" pitchFamily="34" charset="0"/>
                <a:sym typeface="Symbol" pitchFamily="18" charset="2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b="1" dirty="0">
                <a:latin typeface="Arial" pitchFamily="34" charset="0"/>
                <a:sym typeface="Symbol" pitchFamily="18" charset="2"/>
              </a:rPr>
              <a:t>Best case: </a:t>
            </a:r>
            <a:r>
              <a:rPr lang="en-US" dirty="0">
                <a:latin typeface="Arial" pitchFamily="34" charset="0"/>
                <a:sym typeface="Symbol" pitchFamily="18" charset="2"/>
              </a:rPr>
              <a:t>when each player’s best move is the first option examined, examines only O(</a:t>
            </a:r>
            <a:r>
              <a:rPr lang="en-US" dirty="0" err="1">
                <a:latin typeface="Arial" pitchFamily="34" charset="0"/>
                <a:sym typeface="Symbol" pitchFamily="18" charset="2"/>
              </a:rPr>
              <a:t>b</a:t>
            </a:r>
            <a:r>
              <a:rPr lang="en-US" baseline="30000" dirty="0" err="1">
                <a:latin typeface="Arial" pitchFamily="34" charset="0"/>
                <a:sym typeface="Symbol" pitchFamily="18" charset="2"/>
              </a:rPr>
              <a:t>d</a:t>
            </a:r>
            <a:r>
              <a:rPr lang="en-US" baseline="30000" dirty="0">
                <a:latin typeface="Arial" pitchFamily="34" charset="0"/>
                <a:sym typeface="Symbol" pitchFamily="18" charset="2"/>
              </a:rPr>
              <a:t>/2</a:t>
            </a:r>
            <a:r>
              <a:rPr lang="en-US" dirty="0">
                <a:latin typeface="Arial" pitchFamily="34" charset="0"/>
                <a:sym typeface="Symbol" pitchFamily="18" charset="2"/>
              </a:rPr>
              <a:t>) nodes, allowing to search twice as deep!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•"/>
            </a:pPr>
            <a:endParaRPr lang="en-US" sz="2000" dirty="0">
              <a:latin typeface="Arial" pitchFamily="34" charset="0"/>
              <a:ea typeface="ＭＳ Ｐゴシック" pitchFamily="34" charset="-128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b="1" dirty="0"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64895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38E2CD03-473B-4283-8A75-1BC11B2C773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6084" name="Text Box 82"/>
          <p:cNvSpPr txBox="1">
            <a:spLocks noChangeArrowheads="1"/>
          </p:cNvSpPr>
          <p:nvPr/>
        </p:nvSpPr>
        <p:spPr bwMode="auto">
          <a:xfrm>
            <a:off x="381000" y="228600"/>
            <a:ext cx="792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latin typeface="Arial" pitchFamily="34" charset="0"/>
                <a:sym typeface="Symbol" pitchFamily="18" charset="2"/>
              </a:rPr>
              <a:t>When best move is the first examined, </a:t>
            </a:r>
            <a:br>
              <a:rPr lang="en-US" sz="2800" b="1" dirty="0">
                <a:latin typeface="Arial" pitchFamily="34" charset="0"/>
                <a:sym typeface="Symbol" pitchFamily="18" charset="2"/>
              </a:rPr>
            </a:br>
            <a:r>
              <a:rPr lang="en-US" sz="2800" b="1" dirty="0">
                <a:latin typeface="Arial" pitchFamily="34" charset="0"/>
                <a:sym typeface="Symbol" pitchFamily="18" charset="2"/>
              </a:rPr>
              <a:t>examines only O(</a:t>
            </a:r>
            <a:r>
              <a:rPr lang="en-US" sz="2800" b="1" dirty="0" err="1">
                <a:latin typeface="Arial" pitchFamily="34" charset="0"/>
                <a:sym typeface="Symbol" pitchFamily="18" charset="2"/>
              </a:rPr>
              <a:t>b</a:t>
            </a:r>
            <a:r>
              <a:rPr lang="en-US" sz="2800" b="1" baseline="30000" dirty="0" err="1">
                <a:latin typeface="Arial" pitchFamily="34" charset="0"/>
                <a:sym typeface="Symbol" pitchFamily="18" charset="2"/>
              </a:rPr>
              <a:t>d</a:t>
            </a:r>
            <a:r>
              <a:rPr lang="en-US" sz="2800" b="1" baseline="30000" dirty="0">
                <a:latin typeface="Arial" pitchFamily="34" charset="0"/>
                <a:sym typeface="Symbol" pitchFamily="18" charset="2"/>
              </a:rPr>
              <a:t>/2</a:t>
            </a:r>
            <a:r>
              <a:rPr lang="en-US" sz="2800" b="1" dirty="0">
                <a:latin typeface="Arial" pitchFamily="34" charset="0"/>
                <a:sym typeface="Symbol" pitchFamily="18" charset="2"/>
              </a:rPr>
              <a:t>) nodes….</a:t>
            </a:r>
          </a:p>
          <a:p>
            <a:pPr eaLnBrk="1" hangingPunct="1"/>
            <a:endParaRPr lang="en-US" sz="2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6085" name="Rectangle 96"/>
          <p:cNvSpPr>
            <a:spLocks noChangeArrowheads="1"/>
          </p:cNvSpPr>
          <p:nvPr/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altLang="en-US" dirty="0">
                <a:latin typeface="Arial" pitchFamily="34" charset="0"/>
              </a:rPr>
              <a:t>So: run Iterative Deepening search, sort by value returned on last iteration.</a:t>
            </a:r>
            <a:endParaRPr lang="en-US" altLang="en-US" dirty="0">
              <a:latin typeface="Arial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altLang="en-US" dirty="0">
                <a:latin typeface="Arial" pitchFamily="34" charset="0"/>
              </a:rPr>
              <a:t>So: expand captures first, then threats, then forward moves, etc.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altLang="en-US" dirty="0">
              <a:latin typeface="Arial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altLang="en-US" b="1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O(b</a:t>
            </a:r>
            <a:r>
              <a:rPr lang="en-US" altLang="en-US" b="1" kern="0" baseline="30000" dirty="0">
                <a:solidFill>
                  <a:srgbClr val="000000"/>
                </a:solidFill>
                <a:latin typeface="Arial"/>
                <a:ea typeface="ＭＳ Ｐゴシック" charset="-128"/>
              </a:rPr>
              <a:t>(d/2)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  <a:ea typeface="ＭＳ Ｐゴシック" charset="-128"/>
              </a:rPr>
              <a:t>) 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is the same as having a branching factor of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sqrt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(b),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altLang="en-US" sz="18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Since (</a:t>
            </a:r>
            <a:r>
              <a:rPr lang="en-US" altLang="en-US" sz="1800" kern="0" dirty="0" err="1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sqrt</a:t>
            </a:r>
            <a:r>
              <a:rPr lang="en-US" altLang="en-US" sz="18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(b))</a:t>
            </a:r>
            <a:r>
              <a:rPr lang="en-US" altLang="en-US" sz="1800" kern="0" baseline="3000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d</a:t>
            </a:r>
            <a:r>
              <a:rPr lang="en-US" altLang="en-US" sz="18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 =  b</a:t>
            </a:r>
            <a:r>
              <a:rPr lang="en-US" altLang="en-US" sz="1800" kern="0" baseline="3000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(d/2)</a:t>
            </a:r>
            <a:endParaRPr lang="en-US" altLang="en-US" sz="1800" kern="0" dirty="0">
              <a:solidFill>
                <a:srgbClr val="000000"/>
              </a:solidFill>
              <a:latin typeface="Arial"/>
              <a:ea typeface="ＭＳ Ｐゴシック" pitchFamily="-107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•"/>
            </a:pPr>
            <a:r>
              <a:rPr lang="en-US" altLang="en-US" sz="2000" kern="0" dirty="0">
                <a:solidFill>
                  <a:srgbClr val="000000"/>
                </a:solidFill>
                <a:latin typeface="Arial"/>
                <a:ea typeface="ＭＳ Ｐゴシック" pitchFamily="-107" charset="-128"/>
              </a:rPr>
              <a:t>e.g., in chess go from b ~ 35  to  b ~ 6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b="1" dirty="0">
              <a:latin typeface="Arial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r>
              <a:rPr lang="en-US" b="1" dirty="0">
                <a:latin typeface="Arial" pitchFamily="34" charset="0"/>
                <a:sym typeface="Symbol" pitchFamily="18" charset="2"/>
              </a:rPr>
              <a:t>For Deep Blue, alpha-beta pruning reduced the average branching factor from 35-40 to 6, as expected, doubling search depth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•"/>
            </a:pPr>
            <a:endParaRPr lang="en-US" sz="2000" dirty="0">
              <a:latin typeface="Arial" pitchFamily="34" charset="0"/>
              <a:ea typeface="ＭＳ Ｐゴシック" pitchFamily="34" charset="-128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</a:pPr>
            <a:endParaRPr lang="en-US" b="1" dirty="0"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4541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521 - Intro to AI - Fall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97290-8C53-4862-8488-38CB3942D630}" type="slidenum">
              <a:rPr lang="en-US" altLang="en-US" smtClean="0"/>
              <a:pPr>
                <a:defRPr/>
              </a:pPr>
              <a:t>6</a:t>
            </a:fld>
            <a:r>
              <a:rPr lang="en-US" altLang="en-US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632" y="93993"/>
            <a:ext cx="7734300" cy="6587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4519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(from:  The Guardian)</a:t>
            </a:r>
          </a:p>
        </p:txBody>
      </p:sp>
    </p:spTree>
    <p:extLst>
      <p:ext uri="{BB962C8B-B14F-4D97-AF65-F5344CB8AC3E}">
        <p14:creationId xmlns:p14="http://schemas.microsoft.com/office/powerpoint/2010/main" val="360769304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Real systems use a few more tricks</a:t>
            </a:r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Expand the proposed solution a little farther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Just to make sure there are no surprises</a:t>
            </a:r>
          </a:p>
          <a:p>
            <a:r>
              <a:rPr lang="en-US" dirty="0">
                <a:ea typeface="ＭＳ Ｐゴシック" pitchFamily="34" charset="-128"/>
              </a:rPr>
              <a:t>Learn better board evaluation functions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for backgammon</a:t>
            </a:r>
          </a:p>
          <a:p>
            <a:r>
              <a:rPr lang="en-US" dirty="0">
                <a:ea typeface="ＭＳ Ｐゴシック" pitchFamily="34" charset="-128"/>
              </a:rPr>
              <a:t>Learn model of your opponent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for poker</a:t>
            </a:r>
          </a:p>
          <a:p>
            <a:r>
              <a:rPr lang="en-US" dirty="0">
                <a:ea typeface="ＭＳ Ｐゴシック" pitchFamily="34" charset="-128"/>
              </a:rPr>
              <a:t>Do stochastic search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for go</a:t>
            </a:r>
          </a:p>
          <a:p>
            <a:pPr lvl="2"/>
            <a:endParaRPr lang="en-US" dirty="0">
              <a:ea typeface="ＭＳ Ｐゴシック" pitchFamily="34" charset="-128"/>
            </a:endParaRPr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68AAE6BE-DA45-44C1-8BFE-0FF3C13A01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5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cs typeface="Arial" pitchFamily="34" charset="0"/>
              </a:rPr>
              <a:t>CIS 421/521 - Intro to AI</a:t>
            </a:r>
            <a:endParaRPr 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       </a:t>
            </a:r>
            <a:fld id="{7B17D798-68DC-4918-A29A-B15FDECE6B3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Chinook and Deep Blue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114800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Chinook 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World Man-Made Checkers Champion, developed at the University of Alberta.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Competed in human tournaments, earning the right to play for the human world championship, and defeated the best players in the world.</a:t>
            </a:r>
          </a:p>
          <a:p>
            <a:endParaRPr lang="en-US" sz="2000">
              <a:ea typeface="ＭＳ Ｐゴシック" pitchFamily="34" charset="-128"/>
            </a:endParaRPr>
          </a:p>
          <a:p>
            <a:r>
              <a:rPr lang="en-US" sz="2000">
                <a:ea typeface="ＭＳ Ｐゴシック" pitchFamily="34" charset="-128"/>
              </a:rPr>
              <a:t>Deep </a:t>
            </a:r>
            <a:r>
              <a:rPr lang="en-US" sz="2000" dirty="0">
                <a:ea typeface="ＭＳ Ｐゴシック" pitchFamily="34" charset="-128"/>
              </a:rPr>
              <a:t>Blue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Defeated world champion Gary Kasparov 3.5-2.5 in 1997 after losing 4-2 in 1996.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Uses a parallel array of 256 special chess-specific processors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Evaluates 200 billion moves every 3 minutes; 12-ply search depth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Expert knowledge from an international grandmaster.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8000 factor evaluation function tuned from hundreds of thousands of grandmaster games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Tends to play for tiny positional advantages.</a:t>
            </a:r>
          </a:p>
          <a:p>
            <a:pPr lvl="1"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97762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STUDY….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936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10509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1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2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7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8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5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6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</a:rPr>
              <a:t>-which nodes can be pruned?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79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577850"/>
            <a:ext cx="7772400" cy="457200"/>
          </a:xfrm>
        </p:spPr>
        <p:txBody>
          <a:bodyPr/>
          <a:lstStyle/>
          <a:p>
            <a:r>
              <a:rPr lang="en-US" altLang="en-US"/>
              <a:t>Answer to Example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</a:rPr>
              <a:t>-which nodes can be pruned?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9425" name="TextBox 32"/>
          <p:cNvSpPr txBox="1">
            <a:spLocks noChangeArrowheads="1"/>
          </p:cNvSpPr>
          <p:nvPr/>
        </p:nvSpPr>
        <p:spPr bwMode="auto">
          <a:xfrm>
            <a:off x="463275" y="5418137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</a:rPr>
              <a:t>Answer:  </a:t>
            </a:r>
            <a:r>
              <a:rPr lang="en-US" altLang="en-US" b="0" dirty="0">
                <a:solidFill>
                  <a:srgbClr val="FF0000"/>
                </a:solidFill>
                <a:latin typeface="Times New Roman" pitchFamily="18" charset="0"/>
              </a:rPr>
              <a:t>NONE!</a:t>
            </a:r>
            <a:r>
              <a:rPr lang="en-US" altLang="en-US" b="0" dirty="0">
                <a:latin typeface="Times New Roman" pitchFamily="18" charset="0"/>
              </a:rPr>
              <a:t> Because the most favorable nodes for both are explored </a:t>
            </a:r>
            <a:r>
              <a:rPr lang="en-US" altLang="en-US" b="0" dirty="0">
                <a:solidFill>
                  <a:srgbClr val="FF0000"/>
                </a:solidFill>
                <a:latin typeface="Times New Roman" pitchFamily="18" charset="0"/>
              </a:rPr>
              <a:t>last</a:t>
            </a:r>
            <a:r>
              <a:rPr lang="en-US" altLang="en-US" b="0" dirty="0">
                <a:latin typeface="Times New Roman" pitchFamily="18" charset="0"/>
              </a:rPr>
              <a:t> (i.e., in the diagram, are on the right-hand side).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498138"/>
            <a:ext cx="5396188" cy="3760224"/>
            <a:chOff x="1050925" y="1371600"/>
            <a:chExt cx="6616335" cy="4772468"/>
          </a:xfrm>
        </p:grpSpPr>
        <p:sp>
          <p:nvSpPr>
            <p:cNvPr id="59395" name="AutoShape 3"/>
            <p:cNvSpPr>
              <a:spLocks noChangeArrowheads="1"/>
            </p:cNvSpPr>
            <p:nvPr/>
          </p:nvSpPr>
          <p:spPr bwMode="auto">
            <a:xfrm>
              <a:off x="21336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396" name="AutoShape 4"/>
            <p:cNvSpPr>
              <a:spLocks noChangeArrowheads="1"/>
            </p:cNvSpPr>
            <p:nvPr/>
          </p:nvSpPr>
          <p:spPr bwMode="auto">
            <a:xfrm>
              <a:off x="35814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397" name="AutoShape 5"/>
            <p:cNvSpPr>
              <a:spLocks noChangeArrowheads="1"/>
            </p:cNvSpPr>
            <p:nvPr/>
          </p:nvSpPr>
          <p:spPr bwMode="auto">
            <a:xfrm>
              <a:off x="49530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398" name="AutoShape 6"/>
            <p:cNvSpPr>
              <a:spLocks noChangeArrowheads="1"/>
            </p:cNvSpPr>
            <p:nvPr/>
          </p:nvSpPr>
          <p:spPr bwMode="auto">
            <a:xfrm>
              <a:off x="6400800" y="45720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399" name="AutoShape 7"/>
            <p:cNvSpPr>
              <a:spLocks noChangeArrowheads="1"/>
            </p:cNvSpPr>
            <p:nvPr/>
          </p:nvSpPr>
          <p:spPr bwMode="auto">
            <a:xfrm>
              <a:off x="4038600" y="13716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400" name="AutoShape 8"/>
            <p:cNvSpPr>
              <a:spLocks noChangeArrowheads="1"/>
            </p:cNvSpPr>
            <p:nvPr/>
          </p:nvSpPr>
          <p:spPr bwMode="auto">
            <a:xfrm rot="10800000">
              <a:off x="3276600" y="3124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401" name="AutoShape 9"/>
            <p:cNvSpPr>
              <a:spLocks noChangeArrowheads="1"/>
            </p:cNvSpPr>
            <p:nvPr/>
          </p:nvSpPr>
          <p:spPr bwMode="auto">
            <a:xfrm rot="10800000">
              <a:off x="5181600" y="3124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H="1">
              <a:off x="3505200" y="1752600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4267200" y="1752600"/>
              <a:ext cx="1066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H="1">
              <a:off x="2286000" y="3505200"/>
              <a:ext cx="1219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3505200" y="35052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H="1">
              <a:off x="5105400" y="35052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5334000" y="3505200"/>
              <a:ext cx="1219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H="1">
              <a:off x="1219200" y="5029200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22860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H="1">
              <a:off x="3276600" y="50292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38100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 flipH="1">
              <a:off x="4648200" y="5029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51054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 flipH="1">
              <a:off x="6096000" y="49530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6553200" y="49530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1050925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498725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3184526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4022726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4556125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5394325" y="56753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6003925" y="5599113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7299326" y="5522912"/>
              <a:ext cx="367934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26" name="TextBox 33"/>
            <p:cNvSpPr txBox="1">
              <a:spLocks noChangeArrowheads="1"/>
            </p:cNvSpPr>
            <p:nvPr/>
          </p:nvSpPr>
          <p:spPr bwMode="auto">
            <a:xfrm>
              <a:off x="3048000" y="1371600"/>
              <a:ext cx="762000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9427" name="TextBox 34"/>
            <p:cNvSpPr txBox="1">
              <a:spLocks noChangeArrowheads="1"/>
            </p:cNvSpPr>
            <p:nvPr/>
          </p:nvSpPr>
          <p:spPr bwMode="auto">
            <a:xfrm>
              <a:off x="2362200" y="3048000"/>
              <a:ext cx="762000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59428" name="TextBox 35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762000" cy="4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Max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5415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Example</a:t>
            </a:r>
            <a:br>
              <a:rPr lang="en-US" altLang="en-US"/>
            </a:br>
            <a:r>
              <a:rPr lang="en-US" altLang="en-US"/>
              <a:t>(the exact mirror image of the first example)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10509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6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5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8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7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2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1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3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Times New Roman" pitchFamily="18" charset="0"/>
              </a:rPr>
              <a:t>4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</a:rPr>
              <a:t>-which nodes can be pruned?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3538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to Second Example</a:t>
            </a:r>
            <a:br>
              <a:rPr lang="en-US" altLang="en-US"/>
            </a:br>
            <a:r>
              <a:rPr lang="en-US" altLang="en-US"/>
              <a:t>(the exact mirror image of the first example)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Times New Roman" pitchFamily="18" charset="0"/>
              </a:rPr>
              <a:t>-which nodes can be pruned?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4662" y="1219200"/>
            <a:ext cx="5730875" cy="3946874"/>
            <a:chOff x="1050925" y="1371600"/>
            <a:chExt cx="6645275" cy="4789214"/>
          </a:xfrm>
        </p:grpSpPr>
        <p:sp>
          <p:nvSpPr>
            <p:cNvPr id="61443" name="AutoShape 3"/>
            <p:cNvSpPr>
              <a:spLocks noChangeArrowheads="1"/>
            </p:cNvSpPr>
            <p:nvPr/>
          </p:nvSpPr>
          <p:spPr bwMode="auto">
            <a:xfrm>
              <a:off x="21336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4" name="AutoShape 4"/>
            <p:cNvSpPr>
              <a:spLocks noChangeArrowheads="1"/>
            </p:cNvSpPr>
            <p:nvPr/>
          </p:nvSpPr>
          <p:spPr bwMode="auto">
            <a:xfrm>
              <a:off x="35814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5" name="AutoShape 5"/>
            <p:cNvSpPr>
              <a:spLocks noChangeArrowheads="1"/>
            </p:cNvSpPr>
            <p:nvPr/>
          </p:nvSpPr>
          <p:spPr bwMode="auto">
            <a:xfrm>
              <a:off x="4953000" y="4648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6" name="AutoShape 6"/>
            <p:cNvSpPr>
              <a:spLocks noChangeArrowheads="1"/>
            </p:cNvSpPr>
            <p:nvPr/>
          </p:nvSpPr>
          <p:spPr bwMode="auto">
            <a:xfrm>
              <a:off x="6400800" y="45720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7" name="AutoShape 7"/>
            <p:cNvSpPr>
              <a:spLocks noChangeArrowheads="1"/>
            </p:cNvSpPr>
            <p:nvPr/>
          </p:nvSpPr>
          <p:spPr bwMode="auto">
            <a:xfrm>
              <a:off x="4038600" y="13716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8" name="AutoShape 8"/>
            <p:cNvSpPr>
              <a:spLocks noChangeArrowheads="1"/>
            </p:cNvSpPr>
            <p:nvPr/>
          </p:nvSpPr>
          <p:spPr bwMode="auto">
            <a:xfrm rot="10800000">
              <a:off x="3276600" y="3124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49" name="AutoShape 9"/>
            <p:cNvSpPr>
              <a:spLocks noChangeArrowheads="1"/>
            </p:cNvSpPr>
            <p:nvPr/>
          </p:nvSpPr>
          <p:spPr bwMode="auto">
            <a:xfrm rot="10800000">
              <a:off x="5181600" y="3124200"/>
              <a:ext cx="381000" cy="381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 flipH="1">
              <a:off x="3505200" y="1752600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4267200" y="1752600"/>
              <a:ext cx="1066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H="1">
              <a:off x="2286000" y="3505200"/>
              <a:ext cx="1219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3505200" y="35052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 flipH="1">
              <a:off x="5105400" y="35052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5334000" y="3505200"/>
              <a:ext cx="1219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>
              <a:off x="1219200" y="5029200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>
              <a:off x="22860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 flipH="1">
              <a:off x="3276600" y="50292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38100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 flipH="1">
              <a:off x="4648200" y="5029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5105400" y="50292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 flipH="1">
              <a:off x="6096000" y="49530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6553200" y="49530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1050925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465" name="Text Box 25"/>
            <p:cNvSpPr txBox="1">
              <a:spLocks noChangeArrowheads="1"/>
            </p:cNvSpPr>
            <p:nvPr/>
          </p:nvSpPr>
          <p:spPr bwMode="auto">
            <a:xfrm>
              <a:off x="2498726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3184525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4022725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4556125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5394326" y="56753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470" name="Text Box 30"/>
            <p:cNvSpPr txBox="1">
              <a:spLocks noChangeArrowheads="1"/>
            </p:cNvSpPr>
            <p:nvPr/>
          </p:nvSpPr>
          <p:spPr bwMode="auto">
            <a:xfrm>
              <a:off x="6003925" y="5599114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7299325" y="5522913"/>
              <a:ext cx="362832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473" name="TextBox 32"/>
            <p:cNvSpPr txBox="1">
              <a:spLocks noChangeArrowheads="1"/>
            </p:cNvSpPr>
            <p:nvPr/>
          </p:nvSpPr>
          <p:spPr bwMode="auto">
            <a:xfrm>
              <a:off x="2362201" y="3048000"/>
              <a:ext cx="762000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Min</a:t>
              </a:r>
            </a:p>
          </p:txBody>
        </p:sp>
        <p:sp>
          <p:nvSpPr>
            <p:cNvPr id="61474" name="TextBox 33"/>
            <p:cNvSpPr txBox="1">
              <a:spLocks noChangeArrowheads="1"/>
            </p:cNvSpPr>
            <p:nvPr/>
          </p:nvSpPr>
          <p:spPr bwMode="auto">
            <a:xfrm>
              <a:off x="3048000" y="1371600"/>
              <a:ext cx="762000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61475" name="TextBox 34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762000" cy="4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Max</a:t>
              </a:r>
            </a:p>
          </p:txBody>
        </p:sp>
        <p:cxnSp>
          <p:nvCxnSpPr>
            <p:cNvPr id="61476" name="Straight Connector 36"/>
            <p:cNvCxnSpPr>
              <a:cxnSpLocks noChangeShapeType="1"/>
            </p:cNvCxnSpPr>
            <p:nvPr/>
          </p:nvCxnSpPr>
          <p:spPr bwMode="auto">
            <a:xfrm rot="10800000" flipV="1">
              <a:off x="3733800" y="5181600"/>
              <a:ext cx="533400" cy="38100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7" name="Straight Connector 37"/>
            <p:cNvCxnSpPr>
              <a:cxnSpLocks noChangeShapeType="1"/>
            </p:cNvCxnSpPr>
            <p:nvPr/>
          </p:nvCxnSpPr>
          <p:spPr bwMode="auto">
            <a:xfrm rot="10800000" flipV="1">
              <a:off x="5715000" y="3962400"/>
              <a:ext cx="533400" cy="38100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478" name="Group 42"/>
            <p:cNvGrpSpPr>
              <a:grpSpLocks/>
            </p:cNvGrpSpPr>
            <p:nvPr/>
          </p:nvGrpSpPr>
          <p:grpSpPr bwMode="auto">
            <a:xfrm>
              <a:off x="3962400" y="5715000"/>
              <a:ext cx="457200" cy="381000"/>
              <a:chOff x="3962400" y="5715000"/>
              <a:chExt cx="457200" cy="381000"/>
            </a:xfrm>
          </p:grpSpPr>
          <p:cxnSp>
            <p:nvCxnSpPr>
              <p:cNvPr id="61486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7" name="Straight Connector 41"/>
              <p:cNvCxnSpPr>
                <a:cxnSpLocks noChangeShapeType="1"/>
              </p:cNvCxnSpPr>
              <p:nvPr/>
            </p:nvCxnSpPr>
            <p:spPr bwMode="auto">
              <a:xfrm rot="10800000" flipV="1"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479" name="Group 43"/>
            <p:cNvGrpSpPr>
              <a:grpSpLocks/>
            </p:cNvGrpSpPr>
            <p:nvPr/>
          </p:nvGrpSpPr>
          <p:grpSpPr bwMode="auto">
            <a:xfrm>
              <a:off x="7239000" y="5562600"/>
              <a:ext cx="457200" cy="381000"/>
              <a:chOff x="3962400" y="5715000"/>
              <a:chExt cx="457200" cy="381000"/>
            </a:xfrm>
          </p:grpSpPr>
          <p:cxnSp>
            <p:nvCxnSpPr>
              <p:cNvPr id="61484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5" name="Straight Connector 45"/>
              <p:cNvCxnSpPr>
                <a:cxnSpLocks noChangeShapeType="1"/>
              </p:cNvCxnSpPr>
              <p:nvPr/>
            </p:nvCxnSpPr>
            <p:spPr bwMode="auto">
              <a:xfrm rot="10800000" flipV="1"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480" name="Group 46"/>
            <p:cNvGrpSpPr>
              <a:grpSpLocks/>
            </p:cNvGrpSpPr>
            <p:nvPr/>
          </p:nvGrpSpPr>
          <p:grpSpPr bwMode="auto">
            <a:xfrm>
              <a:off x="5943600" y="5638800"/>
              <a:ext cx="457200" cy="381000"/>
              <a:chOff x="3962400" y="5715000"/>
              <a:chExt cx="457200" cy="381000"/>
            </a:xfrm>
          </p:grpSpPr>
          <p:cxnSp>
            <p:nvCxnSpPr>
              <p:cNvPr id="61482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Straight Connector 48"/>
              <p:cNvCxnSpPr>
                <a:cxnSpLocks noChangeShapeType="1"/>
              </p:cNvCxnSpPr>
              <p:nvPr/>
            </p:nvCxnSpPr>
            <p:spPr bwMode="auto">
              <a:xfrm rot="10800000" flipV="1">
                <a:off x="3962400" y="5715000"/>
                <a:ext cx="457200" cy="381000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481" name="TextBox 49"/>
          <p:cNvSpPr txBox="1">
            <a:spLocks noChangeArrowheads="1"/>
          </p:cNvSpPr>
          <p:nvPr/>
        </p:nvSpPr>
        <p:spPr bwMode="auto">
          <a:xfrm>
            <a:off x="495300" y="54067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 dirty="0">
                <a:latin typeface="Times New Roman" pitchFamily="18" charset="0"/>
              </a:rPr>
              <a:t>Answer:  </a:t>
            </a:r>
            <a:r>
              <a:rPr lang="en-US" altLang="en-US" b="0" dirty="0">
                <a:solidFill>
                  <a:srgbClr val="FF0000"/>
                </a:solidFill>
                <a:latin typeface="Times New Roman" pitchFamily="18" charset="0"/>
              </a:rPr>
              <a:t>LOTS!</a:t>
            </a:r>
            <a:r>
              <a:rPr lang="en-US" altLang="en-US" b="0" dirty="0">
                <a:latin typeface="Times New Roman" pitchFamily="18" charset="0"/>
              </a:rPr>
              <a:t> Because the most favorable nodes for both are explored </a:t>
            </a:r>
            <a:r>
              <a:rPr lang="en-US" altLang="en-US" b="0" dirty="0">
                <a:solidFill>
                  <a:srgbClr val="FF0000"/>
                </a:solidFill>
                <a:latin typeface="Times New Roman" pitchFamily="18" charset="0"/>
              </a:rPr>
              <a:t>first</a:t>
            </a:r>
            <a:r>
              <a:rPr lang="en-US" altLang="en-US" b="0" dirty="0">
                <a:latin typeface="Times New Roman" pitchFamily="18" charset="0"/>
              </a:rPr>
              <a:t> (i.e., in the diagram, are on the left-hand side).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577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0F287-0E18-4B14-A2D8-7E120512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FD37-8487-484C-B3C4-E3041D1E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521 - Intro to AI - Fall 2017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89A45F-BD83-4996-AD73-D19B8D1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97290-8C53-4862-8488-38CB3942D630}" type="slidenum">
              <a:rPr lang="en-US" altLang="en-US" smtClean="0"/>
              <a:pPr>
                <a:defRPr/>
              </a:pPr>
              <a:t>7</a:t>
            </a:fld>
            <a:r>
              <a:rPr lang="en-US" alt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654B54-FA7E-49EA-95CE-B98E1ABF8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1333" r="26666" b="12667"/>
          <a:stretch/>
        </p:blipFill>
        <p:spPr>
          <a:xfrm>
            <a:off x="381000" y="56147"/>
            <a:ext cx="7443537" cy="6629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6B27B7D-2634-4FB8-8D95-1EA2802F8444}"/>
              </a:ext>
            </a:extLst>
          </p:cNvPr>
          <p:cNvSpPr/>
          <p:nvPr/>
        </p:nvSpPr>
        <p:spPr bwMode="auto">
          <a:xfrm>
            <a:off x="7467600" y="495300"/>
            <a:ext cx="10668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B99C10F-8747-418A-98EB-99BB3AFB258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57900" y="1630279"/>
            <a:ext cx="2819400" cy="51234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43000" lvl="3" indent="0">
              <a:spcBef>
                <a:spcPct val="0"/>
              </a:spcBef>
              <a:buNone/>
            </a:pPr>
            <a:endParaRPr lang="en-US" sz="2400" kern="1200" dirty="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622AA6-9DA9-4790-A243-FE6679495B15}"/>
              </a:ext>
            </a:extLst>
          </p:cNvPr>
          <p:cNvSpPr txBox="1"/>
          <p:nvPr/>
        </p:nvSpPr>
        <p:spPr bwMode="auto">
          <a:xfrm>
            <a:off x="6210300" y="5892033"/>
            <a:ext cx="2667000" cy="728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47" tIns="40824" rIns="81647" bIns="40824" rtlCol="0">
            <a:spAutoFit/>
          </a:bodyPr>
          <a:lstStyle/>
          <a:p>
            <a:pPr>
              <a:tabLst>
                <a:tab pos="0" algn="l"/>
                <a:tab pos="414768" algn="l"/>
                <a:tab pos="829535" algn="l"/>
                <a:tab pos="1244304" algn="l"/>
                <a:tab pos="1659071" algn="l"/>
                <a:tab pos="2073839" algn="l"/>
                <a:tab pos="2488606" algn="l"/>
                <a:tab pos="2903374" algn="l"/>
                <a:tab pos="3318142" algn="l"/>
                <a:tab pos="3732909" algn="l"/>
                <a:tab pos="4147676" algn="l"/>
                <a:tab pos="4562445" algn="l"/>
                <a:tab pos="4977212" algn="l"/>
                <a:tab pos="5391980" algn="l"/>
                <a:tab pos="5806748" algn="l"/>
                <a:tab pos="6221516" algn="l"/>
                <a:tab pos="6636282" algn="l"/>
                <a:tab pos="7051051" algn="l"/>
                <a:tab pos="7465819" algn="l"/>
                <a:tab pos="7880586" algn="l"/>
                <a:tab pos="8295354" algn="l"/>
              </a:tabLst>
            </a:pPr>
            <a:r>
              <a:rPr lang="en-US" sz="1400" i="1" dirty="0">
                <a:solidFill>
                  <a:srgbClr val="000000"/>
                </a:solidFill>
              </a:rPr>
              <a:t>https://srconstantin.wordpress.com/2017/01/28/performance-trends-in-ai/</a:t>
            </a:r>
          </a:p>
        </p:txBody>
      </p:sp>
    </p:spTree>
    <p:extLst>
      <p:ext uri="{BB962C8B-B14F-4D97-AF65-F5344CB8AC3E}">
        <p14:creationId xmlns:p14="http://schemas.microsoft.com/office/powerpoint/2010/main" val="14867094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094439" y="916789"/>
            <a:ext cx="3028976" cy="470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56"/>
              </a:lnSpc>
              <a:spcBef>
                <a:spcPts val="188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232" y="1247951"/>
            <a:ext cx="201664" cy="300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</a:pPr>
            <a:r>
              <a:rPr sz="2200" dirty="0">
                <a:latin typeface="Times New Roman"/>
                <a:cs typeface="Times New Roman"/>
              </a:rPr>
              <a:t>•</a:t>
            </a:r>
            <a:r>
              <a:rPr sz="2200" dirty="0">
                <a:latin typeface="Arial"/>
                <a:cs typeface="Arial"/>
              </a:rPr>
              <a:t> 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165" y="1247951"/>
            <a:ext cx="441166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How good are computer game players?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3791" y="1606749"/>
            <a:ext cx="699266" cy="24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Chess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0170" y="1992649"/>
            <a:ext cx="6190961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147" marR="23988" indent="-285750">
              <a:lnSpc>
                <a:spcPts val="1740"/>
              </a:lnSpc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1997 - 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Deep Blue beat Gary Kasparov </a:t>
            </a:r>
            <a:endParaRPr lang="en-US" sz="1600" i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97147" marR="23988" indent="-285750">
              <a:lnSpc>
                <a:spcPts val="1740"/>
              </a:lnSpc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2006 - </a:t>
            </a:r>
            <a:r>
              <a:rPr lang="en-US" sz="1600" dirty="0" err="1">
                <a:latin typeface="Times New Roman"/>
                <a:cs typeface="Times New Roman"/>
              </a:rPr>
              <a:t>Vladmir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Kramnik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/>
              <a:t>the undisputed world champion, is </a:t>
            </a:r>
            <a:br>
              <a:rPr lang="en-US" sz="1600" dirty="0"/>
            </a:br>
            <a:r>
              <a:rPr lang="en-US" sz="1600" dirty="0"/>
              <a:t>defeated 4–2 by Deep Fritz ($58 on Amazon!)</a:t>
            </a:r>
            <a:endParaRPr lang="en-US" sz="1600" dirty="0">
              <a:latin typeface="Times New Roman"/>
              <a:cs typeface="Times New Roman"/>
            </a:endParaRPr>
          </a:p>
          <a:p>
            <a:pPr marL="11397">
              <a:lnSpc>
                <a:spcPct val="120370"/>
              </a:lnSpc>
              <a:spcBef>
                <a:spcPts val="34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1397">
              <a:lnSpc>
                <a:spcPct val="120370"/>
              </a:lnSpc>
              <a:spcBef>
                <a:spcPts val="34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1397">
              <a:lnSpc>
                <a:spcPct val="120370"/>
              </a:lnSpc>
              <a:spcBef>
                <a:spcPts val="34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791" y="3114221"/>
            <a:ext cx="5021010" cy="24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Checkers</a:t>
            </a:r>
            <a:r>
              <a:rPr sz="1800" dirty="0">
                <a:latin typeface="Times New Roman"/>
                <a:cs typeface="Times New Roman"/>
              </a:rPr>
              <a:t>: Chinook (an AI program with a </a:t>
            </a:r>
            <a:r>
              <a:rPr sz="1800" i="1" dirty="0">
                <a:latin typeface="Times New Roman"/>
                <a:cs typeface="Times New Roman"/>
              </a:rPr>
              <a:t>very large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4822" y="3114221"/>
            <a:ext cx="1820581" cy="24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sz="1800" dirty="0">
                <a:latin typeface="Times New Roman"/>
                <a:cs typeface="Times New Roman"/>
              </a:rPr>
              <a:t>endgame database)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790" y="3373144"/>
            <a:ext cx="6717056" cy="89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0">
              <a:lnSpc>
                <a:spcPts val="2019"/>
              </a:lnSpc>
              <a:spcBef>
                <a:spcPts val="101"/>
              </a:spcBef>
            </a:pPr>
            <a:r>
              <a:rPr sz="1800" dirty="0">
                <a:latin typeface="Times New Roman"/>
                <a:cs typeface="Times New Roman"/>
              </a:rPr>
              <a:t>is the world champion.  Checkers has been solved exactly -</a:t>
            </a:r>
            <a:r>
              <a:rPr sz="1800" spc="-224" dirty="0">
                <a:latin typeface="Times New Roman"/>
                <a:cs typeface="Times New Roman"/>
              </a:rPr>
              <a:t> </a:t>
            </a:r>
            <a:r>
              <a:rPr lang="en-US" sz="1800" spc="-22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MS PGothic"/>
                <a:cs typeface="MS PGothic"/>
              </a:rPr>
              <a:t>'</a:t>
            </a:r>
            <a:r>
              <a:rPr sz="1800" dirty="0">
                <a:latin typeface="Times New Roman"/>
                <a:cs typeface="Times New Roman"/>
              </a:rPr>
              <a:t>s a draw!</a:t>
            </a:r>
            <a:endParaRPr lang="en-US" sz="1800" dirty="0">
              <a:latin typeface="Times New Roman"/>
              <a:cs typeface="Times New Roman"/>
            </a:endParaRPr>
          </a:p>
          <a:p>
            <a:pPr marL="12820">
              <a:lnSpc>
                <a:spcPts val="2019"/>
              </a:lnSpc>
              <a:spcBef>
                <a:spcPts val="101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1397" marR="36061">
              <a:lnSpc>
                <a:spcPct val="95825"/>
              </a:lnSpc>
              <a:spcBef>
                <a:spcPts val="419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Go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r>
              <a:rPr lang="en-US" sz="1800" dirty="0" smtClean="0"/>
              <a:t> </a:t>
            </a:r>
          </a:p>
          <a:p>
            <a:pPr marL="11397" marR="36061">
              <a:lnSpc>
                <a:spcPct val="95825"/>
              </a:lnSpc>
              <a:spcBef>
                <a:spcPts val="419"/>
              </a:spcBef>
            </a:pPr>
            <a:r>
              <a:rPr lang="en-US" sz="1800" dirty="0" smtClean="0"/>
              <a:t>May 2017 - </a:t>
            </a:r>
            <a:r>
              <a:rPr lang="en-US" sz="1800" dirty="0" err="1" smtClean="0"/>
              <a:t>AlphaGo</a:t>
            </a:r>
            <a:r>
              <a:rPr lang="en-US" sz="1800" dirty="0" smtClean="0"/>
              <a:t> used two different Deep Neural Networks to beat the world’s best </a:t>
            </a:r>
            <a:r>
              <a:rPr lang="en-US" sz="1800" dirty="0"/>
              <a:t>go player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Jie</a:t>
            </a:r>
            <a:r>
              <a:rPr lang="en-US" sz="1800" dirty="0"/>
              <a:t> </a:t>
            </a:r>
            <a:r>
              <a:rPr lang="en-US" sz="1800" dirty="0" smtClean="0"/>
              <a:t>in a 3 game match 3-0</a:t>
            </a:r>
          </a:p>
          <a:p>
            <a:pPr marL="11397" marR="36061">
              <a:lnSpc>
                <a:spcPct val="95825"/>
              </a:lnSpc>
              <a:spcBef>
                <a:spcPts val="419"/>
              </a:spcBef>
            </a:pPr>
            <a:endParaRPr lang="en-US" sz="1800" dirty="0"/>
          </a:p>
          <a:p>
            <a:pPr marL="11397" marR="36061">
              <a:lnSpc>
                <a:spcPct val="95825"/>
              </a:lnSpc>
              <a:spcBef>
                <a:spcPts val="419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Bridge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MS PGothic"/>
                <a:cs typeface="MS PGothic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Expert</a:t>
            </a:r>
            <a:r>
              <a:rPr sz="1800" dirty="0">
                <a:latin typeface="MS PGothic"/>
                <a:cs typeface="MS PGothic"/>
              </a:rPr>
              <a:t>"</a:t>
            </a:r>
            <a:r>
              <a:rPr sz="1800" spc="-98" dirty="0">
                <a:latin typeface="MS PGothic"/>
                <a:cs typeface="MS P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 players exist (but no world champions yet!)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83238" y="5742513"/>
            <a:ext cx="687760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Good place to learn more: http://www.cs.ualberta.ca/~games/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State of the 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119F13-C9FE-416B-961E-8AD13ABCB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" r="6250" b="4152"/>
          <a:stretch/>
        </p:blipFill>
        <p:spPr>
          <a:xfrm>
            <a:off x="6553200" y="69649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3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0755E-84AA-440B-8244-59679626041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Game Environment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Multiagent</a:t>
            </a:r>
            <a:endParaRPr lang="en-US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Static: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No change while an agent is deliberating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Discrete:</a:t>
            </a:r>
            <a:r>
              <a:rPr lang="en-US" dirty="0"/>
              <a:t> </a:t>
            </a:r>
            <a:r>
              <a:rPr lang="en-US" sz="2000" dirty="0"/>
              <a:t>A finite set of percepts and actions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Fully observable</a:t>
            </a:r>
            <a:r>
              <a:rPr lang="en-US" dirty="0"/>
              <a:t> : </a:t>
            </a:r>
            <a:r>
              <a:rPr lang="en-US" sz="2000" dirty="0"/>
              <a:t>An agent's sensors give it the    complete state of the environment.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Strategic: </a:t>
            </a:r>
            <a:r>
              <a:rPr lang="en-US" sz="2000" dirty="0"/>
              <a:t>The next state is determined by the current state and the action executed by the agent  and the actions of one other agent.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6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  <a:ea typeface="Arial" pitchFamily="-107" charset="0"/>
            <a:cs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  <a:ea typeface="Arial" pitchFamily="-107" charset="0"/>
            <a:cs typeface="Arial" pitchFamily="-107" charset="0"/>
          </a:defRPr>
        </a:defPPr>
      </a:lstStyle>
    </a:lnDef>
    <a:txDef>
      <a:spPr bwMode="auto">
        <a:noFill/>
        <a:ln w="9525">
          <a:noFill/>
          <a:round/>
          <a:headEnd/>
          <a:tailEnd/>
        </a:ln>
      </a:spPr>
      <a:bodyPr lIns="81647" tIns="40824" rIns="81647" bIns="40824"/>
      <a:lstStyle>
        <a:defPPr>
          <a:tabLst>
            <a:tab pos="0" algn="l"/>
            <a:tab pos="414768" algn="l"/>
            <a:tab pos="829535" algn="l"/>
            <a:tab pos="1244304" algn="l"/>
            <a:tab pos="1659071" algn="l"/>
            <a:tab pos="2073839" algn="l"/>
            <a:tab pos="2488606" algn="l"/>
            <a:tab pos="2903374" algn="l"/>
            <a:tab pos="3318142" algn="l"/>
            <a:tab pos="3732909" algn="l"/>
            <a:tab pos="4147676" algn="l"/>
            <a:tab pos="4562445" algn="l"/>
            <a:tab pos="4977212" algn="l"/>
            <a:tab pos="5391980" algn="l"/>
            <a:tab pos="5806748" algn="l"/>
            <a:tab pos="6221516" algn="l"/>
            <a:tab pos="6636282" algn="l"/>
            <a:tab pos="7051051" algn="l"/>
            <a:tab pos="7465819" algn="l"/>
            <a:tab pos="7880586" algn="l"/>
            <a:tab pos="8295354" algn="l"/>
          </a:tabLst>
          <a:defRPr sz="2200" dirty="0">
            <a:solidFill>
              <a:srgbClr val="000000"/>
            </a:solidFill>
          </a:defRPr>
        </a:defPPr>
      </a:lstStyle>
    </a:tx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9280</TotalTime>
  <Words>4106</Words>
  <Application>Microsoft Macintosh PowerPoint</Application>
  <PresentationFormat>Letter Paper (8.5x11 in)</PresentationFormat>
  <Paragraphs>982</Paragraphs>
  <Slides>66</Slides>
  <Notes>36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Calibri</vt:lpstr>
      <vt:lpstr>Franklin Gothic Medium</vt:lpstr>
      <vt:lpstr>Georgia</vt:lpstr>
      <vt:lpstr>MS PGothic</vt:lpstr>
      <vt:lpstr>ＭＳ Ｐゴシック</vt:lpstr>
      <vt:lpstr>MS Shell Dlg</vt:lpstr>
      <vt:lpstr>Symbol</vt:lpstr>
      <vt:lpstr>Times</vt:lpstr>
      <vt:lpstr>Times New Roman</vt:lpstr>
      <vt:lpstr>Verdana</vt:lpstr>
      <vt:lpstr>Wingdings 2</vt:lpstr>
      <vt:lpstr>Arial</vt:lpstr>
      <vt:lpstr>2_bbn-upenn</vt:lpstr>
      <vt:lpstr>Equation</vt:lpstr>
      <vt:lpstr>Game-playing AIs: Games and  Adversarial Search  </vt:lpstr>
      <vt:lpstr>Games: Outline of Unit</vt:lpstr>
      <vt:lpstr>Why study games?</vt:lpstr>
      <vt:lpstr>May 11, 1997</vt:lpstr>
      <vt:lpstr>Ratings of human &amp; computer chess champions</vt:lpstr>
      <vt:lpstr>PowerPoint Presentation</vt:lpstr>
      <vt:lpstr>PowerPoint Presentation</vt:lpstr>
      <vt:lpstr>State of the art</vt:lpstr>
      <vt:lpstr>The Simplest Game Environment</vt:lpstr>
      <vt:lpstr>Key properties of our sample games</vt:lpstr>
      <vt:lpstr>More complicated games</vt:lpstr>
      <vt:lpstr>PowerPoint Presentation</vt:lpstr>
      <vt:lpstr>Formalizing the Game setup</vt:lpstr>
      <vt:lpstr>How to Play a Game by Searching</vt:lpstr>
      <vt:lpstr>Hexapawn: A very simple Game</vt:lpstr>
      <vt:lpstr>Hexapawn: A very simple Game</vt:lpstr>
      <vt:lpstr>Hexapawn: Three Possible First Moves</vt:lpstr>
      <vt:lpstr>Game Trees</vt:lpstr>
      <vt:lpstr>Hexapawn: Simplified Game Tree for 2 Moves</vt:lpstr>
      <vt:lpstr>MAX &amp; MIN Nodes : An egocentric view</vt:lpstr>
      <vt:lpstr>Game Trees</vt:lpstr>
      <vt:lpstr>Evaluation functions: f(n)</vt:lpstr>
      <vt:lpstr>A Partial Game Tree for Tic-Tac-Toe</vt:lpstr>
      <vt:lpstr>Chess Evaluation Functions</vt:lpstr>
      <vt:lpstr>Some Chess Positions and their Evaluations</vt:lpstr>
      <vt:lpstr>The Minimax Rule (AIMA 5.2)</vt:lpstr>
      <vt:lpstr>The Minimax Rule: `Don’t play hope chess’</vt:lpstr>
      <vt:lpstr>The Minimax Procedure</vt:lpstr>
      <vt:lpstr>PowerPoint Presentation</vt:lpstr>
      <vt:lpstr>What if MIN does not play optimally?</vt:lpstr>
      <vt:lpstr>Comments on Minimax Search</vt:lpstr>
      <vt:lpstr>Alpha-Beta Pruning (AIMA 5.3)</vt:lpstr>
      <vt:lpstr>Review: The Minimax Rule</vt:lpstr>
      <vt:lpstr>PowerPoint Presentation</vt:lpstr>
      <vt:lpstr>Minimax Algorithm</vt:lpstr>
      <vt:lpstr>Alpha-Beta Pruning</vt:lpstr>
      <vt:lpstr>Alpha-Beta Pruning II</vt:lpstr>
      <vt:lpstr>Alpha-Beta Pruning IIIa</vt:lpstr>
      <vt:lpstr>Alpha-Beta Pruning IIIb</vt:lpstr>
      <vt:lpstr>Alpha-beta Algorithm: In detail</vt:lpstr>
      <vt:lpstr>When to Prune </vt:lpstr>
      <vt:lpstr>Pseudocode for Alpha-Beta Algorithm</vt:lpstr>
      <vt:lpstr>Pseudocode for Alpha-Beta Algorithm</vt:lpstr>
      <vt:lpstr>Alpha-Beta Algorithm II</vt:lpstr>
      <vt:lpstr>An Alpha-Beta Example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PowerPoint Presentation</vt:lpstr>
      <vt:lpstr>PowerPoint Presentation</vt:lpstr>
      <vt:lpstr>Real systems use a few more tricks</vt:lpstr>
      <vt:lpstr>Chinook and Deep Blue</vt:lpstr>
      <vt:lpstr>FOR STUDY….</vt:lpstr>
      <vt:lpstr>Example</vt:lpstr>
      <vt:lpstr>Answer to Example</vt:lpstr>
      <vt:lpstr>Second Example (the exact mirror image of the first example)</vt:lpstr>
      <vt:lpstr>Answer to Second Example (the exact mirror image of the first example)</vt:lpstr>
    </vt:vector>
  </TitlesOfParts>
  <Company>Harvard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Logics - I</dc:title>
  <dc:creator>ronda</dc:creator>
  <cp:lastModifiedBy>Callison-Burch, Christopher</cp:lastModifiedBy>
  <cp:revision>505</cp:revision>
  <cp:lastPrinted>2000-10-17T23:42:17Z</cp:lastPrinted>
  <dcterms:created xsi:type="dcterms:W3CDTF">2000-09-21T14:49:05Z</dcterms:created>
  <dcterms:modified xsi:type="dcterms:W3CDTF">2019-09-19T13:32:14Z</dcterms:modified>
</cp:coreProperties>
</file>