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708" r:id="rId2"/>
    <p:sldId id="723" r:id="rId3"/>
    <p:sldId id="737" r:id="rId4"/>
    <p:sldId id="676" r:id="rId5"/>
    <p:sldId id="677" r:id="rId6"/>
    <p:sldId id="678" r:id="rId7"/>
    <p:sldId id="679" r:id="rId8"/>
    <p:sldId id="680" r:id="rId9"/>
    <p:sldId id="719" r:id="rId10"/>
    <p:sldId id="720" r:id="rId11"/>
    <p:sldId id="721" r:id="rId12"/>
    <p:sldId id="722" r:id="rId13"/>
    <p:sldId id="724" r:id="rId14"/>
    <p:sldId id="725" r:id="rId15"/>
    <p:sldId id="675" r:id="rId16"/>
    <p:sldId id="681" r:id="rId17"/>
    <p:sldId id="682" r:id="rId18"/>
    <p:sldId id="683" r:id="rId19"/>
    <p:sldId id="684" r:id="rId20"/>
    <p:sldId id="735" r:id="rId21"/>
    <p:sldId id="727" r:id="rId22"/>
    <p:sldId id="686" r:id="rId23"/>
    <p:sldId id="736" r:id="rId24"/>
    <p:sldId id="687" r:id="rId25"/>
    <p:sldId id="688" r:id="rId26"/>
    <p:sldId id="699" r:id="rId27"/>
    <p:sldId id="700" r:id="rId28"/>
    <p:sldId id="701" r:id="rId29"/>
    <p:sldId id="702" r:id="rId30"/>
    <p:sldId id="728" r:id="rId31"/>
    <p:sldId id="729" r:id="rId32"/>
    <p:sldId id="730" r:id="rId33"/>
    <p:sldId id="731" r:id="rId3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Mitch Marcus" initials="MP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E3838"/>
    <a:srgbClr val="FF3300"/>
    <a:srgbClr val="FFF2D9"/>
    <a:srgbClr val="B2B2B2"/>
    <a:srgbClr val="CC0066"/>
    <a:srgbClr val="FFFF00"/>
    <a:srgbClr val="008000"/>
    <a:srgbClr val="660033"/>
    <a:srgbClr val="FF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7" autoAdjust="0"/>
    <p:restoredTop sz="96272" autoAdjust="0"/>
  </p:normalViewPr>
  <p:slideViewPr>
    <p:cSldViewPr>
      <p:cViewPr varScale="1">
        <p:scale>
          <a:sx n="125" d="100"/>
          <a:sy n="125" d="100"/>
        </p:scale>
        <p:origin x="1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52CF9EB7-2149-4C48-9A18-E90763B16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2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B9F786AB-E3CC-427B-B0B3-E4580F4AB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243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5009F8B-2B77-44A5-AED9-612A5CCABFBD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2776CF4-07D0-4E0E-9B3C-936B041A2A21}" type="slidenum">
              <a:rPr lang="en-US" sz="1200" smtClean="0"/>
              <a:pPr eaLnBrk="1" hangingPunct="1"/>
              <a:t>19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9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BF9E3F7-6CB0-41A6-82A6-BFD31AA9289A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7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8FC50D3-E7C2-4029-B141-9816FC046DE8}" type="slidenum">
              <a:rPr lang="en-US" sz="1200" smtClean="0"/>
              <a:pPr eaLnBrk="1" hangingPunct="1"/>
              <a:t>22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6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23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1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24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37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24A50A6-2E48-47A3-9D06-731774A7C75F}" type="slidenum">
              <a:rPr lang="en-US" sz="1200" smtClean="0"/>
              <a:pPr eaLnBrk="1" hangingPunct="1"/>
              <a:t>25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6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51D81B43-2CB0-4984-80C6-11A7B3797A86}" type="slidenum">
              <a:rPr lang="en-US" sz="1200" smtClean="0"/>
              <a:pPr eaLnBrk="1" hangingPunct="1"/>
              <a:t>26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67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CDDA08D-3185-4194-BA26-5E57A6D47C38}" type="slidenum">
              <a:rPr lang="en-US" sz="1200" smtClean="0"/>
              <a:pPr eaLnBrk="1" hangingPunct="1"/>
              <a:t>27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0028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03EB8B1-05B6-4E6B-B7E1-BFBEB0C11B32}" type="slidenum">
              <a:rPr lang="en-US" sz="1200" smtClean="0"/>
              <a:pPr eaLnBrk="1" hangingPunct="1"/>
              <a:t>28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96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3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616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5EC08CB-F73C-4D21-9E24-6CD96902EE59}" type="slidenum">
              <a:rPr lang="en-US" sz="1200" smtClean="0"/>
              <a:pPr eaLnBrk="1" hangingPunct="1"/>
              <a:t>29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9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A455CB9-43E5-425E-A3E7-B737BD7DE18E}" type="slidenum">
              <a:rPr lang="en-US" sz="1200" smtClean="0"/>
              <a:pPr eaLnBrk="1" hangingPunct="1"/>
              <a:t>4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5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F7FBE2A-ED59-41E5-B741-E61DBAD0FC3C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3949568-8FF8-4A03-8104-6749C0A3DFD2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DB244C7-BEA3-49CB-8324-2BD90EEE0CDA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FAB9241-86D6-4DD2-AB05-28EC67D43DF1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8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25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ED2DE97-F4B5-4F8C-BD8D-FB9E9B27B76F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ctr">
              <a:defRPr dirty="0">
                <a:latin typeface="+mj-lt"/>
              </a:defRPr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fld id="{89B37C80-BF49-4123-9258-BC74623D520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4186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197AB98B-675E-4475-A067-23AF6EC329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6502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0A370C61-DF42-4C9B-A334-158128E167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6897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1pPr>
            <a:lvl2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2pPr>
            <a:lvl3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3pPr>
            <a:lvl4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4pPr>
            <a:lvl5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dirty="0">
                <a:latin typeface="+mj-lt"/>
              </a:defRPr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798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9EE651E8-FC19-40E0-AFDF-412565E55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9882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635579F0-0951-4DC8-8E90-7D0B97DE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0619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09B0BC51-113A-459A-86C9-18AAA6A9B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8832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531B930E-F1D8-448E-B760-50228E3419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4014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7822C809-C6BE-4D8C-B287-2AA232B612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501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23D31008-A8AA-4FFE-A6B8-195E4EE906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2675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771B1017-5732-4C97-8A26-997FC797C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6451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dirty="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                                  </a:t>
            </a:r>
            <a:fld id="{51E56DBA-313E-4198-B99B-862C870CBA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library/profile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ignos.org/py_antipatterns/" TargetMode="External"/><Relationship Id="rId2" Type="http://schemas.openxmlformats.org/officeDocument/2006/relationships/hyperlink" Target="http://safehammad.com/downloads/python-idioms-2014-01-16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.pythonlibrary.org/2016/02/23/python-3-function-overloading-with-singledispatch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Python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r>
              <a:rPr lang="en-US" dirty="0"/>
              <a:t>Imports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, first class functions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“magic” methods (objects behave like built-in types)</a:t>
            </a:r>
          </a:p>
          <a:p>
            <a:r>
              <a:rPr lang="en-US" dirty="0"/>
              <a:t>Profiling</a:t>
            </a:r>
          </a:p>
          <a:p>
            <a:pPr lvl="1"/>
            <a:r>
              <a:rPr lang="en-US" dirty="0" err="1"/>
              <a:t>timeit</a:t>
            </a:r>
            <a:endParaRPr lang="en-US" dirty="0"/>
          </a:p>
          <a:p>
            <a:pPr lvl="1"/>
            <a:r>
              <a:rPr lang="en-US" dirty="0" err="1"/>
              <a:t>cProfile</a:t>
            </a:r>
            <a:endParaRPr lang="en-US" dirty="0"/>
          </a:p>
          <a:p>
            <a:r>
              <a:rPr lang="en-US" dirty="0"/>
              <a:t>Idioms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9929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5105400"/>
          </a:xfrm>
        </p:spPr>
        <p:txBody>
          <a:bodyPr/>
          <a:lstStyle/>
          <a:p>
            <a:r>
              <a:rPr lang="en-US" dirty="0"/>
              <a:t>Suppose you want to accept a variable number of </a:t>
            </a:r>
            <a:r>
              <a:rPr lang="en-US" dirty="0">
                <a:solidFill>
                  <a:srgbClr val="FF0000"/>
                </a:solidFill>
              </a:rPr>
              <a:t>keyword</a:t>
            </a:r>
            <a:r>
              <a:rPr lang="en-US" dirty="0"/>
              <a:t> arguments to your function.</a:t>
            </a:r>
            <a:endParaRPr lang="en-US" sz="105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is a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of the keyword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passed to the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fn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key, value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kwargs.items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#.items() is list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print("%s = %s" % (key, value))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{'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': 'Bobby', 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': 'Smith'} 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Bobby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Smith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="John",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="Doe")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John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Doe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6514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uses dynamic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4572000"/>
          </a:xfrm>
        </p:spPr>
        <p:txBody>
          <a:bodyPr/>
          <a:lstStyle/>
          <a:p>
            <a:r>
              <a:rPr lang="en-US" dirty="0"/>
              <a:t>Function sees the most current value of variables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add(x):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add(5)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add(5)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32614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 &amp;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i="1" dirty="0"/>
              <a:t>Default parameter values are evaluated only when the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i="1" dirty="0"/>
              <a:t> statement they belong to is first executed.</a:t>
            </a:r>
          </a:p>
          <a:p>
            <a:r>
              <a:rPr lang="en-US" dirty="0"/>
              <a:t>The function uses the same default object each call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def fib(n,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fibs={}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if n in fibs: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 = %d exists' % n)</a:t>
            </a: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return fibs[n]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if n &lt;= 1: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fibs[n] = n	#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Changes fibs!!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else: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fibs[n] = fib(n-1) + fib(n-2)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return fibs[n]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2F5273-04E0-444C-ACF6-DCF6EF650D72}"/>
              </a:ext>
            </a:extLst>
          </p:cNvPr>
          <p:cNvSpPr/>
          <p:nvPr/>
        </p:nvSpPr>
        <p:spPr>
          <a:xfrm>
            <a:off x="6172200" y="2819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fib(3)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1 exists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6941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“first-class”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dirty="0"/>
              <a:t>First class object</a:t>
            </a:r>
            <a:endParaRPr lang="en-US" b="0" dirty="0"/>
          </a:p>
          <a:p>
            <a:pPr lvl="1"/>
            <a:r>
              <a:rPr lang="en-US" b="0" dirty="0"/>
              <a:t>An entity that can be dynamically created, destroyed, passed to a function, returned as a value, and have all the rights as other variables in the programming language have</a:t>
            </a:r>
            <a:endParaRPr lang="en-US" dirty="0"/>
          </a:p>
          <a:p>
            <a:r>
              <a:rPr lang="en-US" dirty="0"/>
              <a:t>Functions are “first-class citizens”</a:t>
            </a:r>
          </a:p>
          <a:p>
            <a:pPr lvl="1"/>
            <a:r>
              <a:rPr lang="en-US" b="0" dirty="0"/>
              <a:t>Pass functions as arguments to other functions</a:t>
            </a:r>
          </a:p>
          <a:p>
            <a:pPr lvl="1"/>
            <a:r>
              <a:rPr lang="en-US" dirty="0"/>
              <a:t>R</a:t>
            </a:r>
            <a:r>
              <a:rPr lang="en-US" b="0" dirty="0"/>
              <a:t>etur</a:t>
            </a:r>
            <a:r>
              <a:rPr lang="en-US" dirty="0"/>
              <a:t>n</a:t>
            </a:r>
            <a:r>
              <a:rPr lang="en-US" b="0" dirty="0"/>
              <a:t> functions as the values from other functions</a:t>
            </a:r>
          </a:p>
          <a:p>
            <a:pPr lvl="1"/>
            <a:r>
              <a:rPr lang="en-US" b="0" dirty="0"/>
              <a:t>Assign functions to variables or store them in data structures</a:t>
            </a:r>
          </a:p>
          <a:p>
            <a:r>
              <a:rPr lang="en-US" dirty="0"/>
              <a:t>Higher order functions: take functions as input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compose 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x):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8CFDE-957A-5141-97C9-D6576EAF03DB}"/>
              </a:ext>
            </a:extLst>
          </p:cNvPr>
          <p:cNvSpPr/>
          <p:nvPr/>
        </p:nvSpPr>
        <p:spPr>
          <a:xfrm>
            <a:off x="4191000" y="49530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compose(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sum, [1, 2, 3])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'6'</a:t>
            </a:r>
          </a:p>
        </p:txBody>
      </p:sp>
    </p:spTree>
    <p:extLst>
      <p:ext uri="{BB962C8B-B14F-4D97-AF65-F5344CB8AC3E}">
        <p14:creationId xmlns:p14="http://schemas.microsoft.com/office/powerpoint/2010/main" val="80011588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495300"/>
          </a:xfrm>
        </p:spPr>
        <p:txBody>
          <a:bodyPr/>
          <a:lstStyle/>
          <a:p>
            <a:r>
              <a:rPr lang="en-US" dirty="0"/>
              <a:t>Higher Order Functions: Map,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['1', '2']]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US" sz="1800" dirty="0" err="1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['1', '2'])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	#equivalent to above</a:t>
            </a:r>
          </a:p>
          <a:p>
            <a:pPr marL="0" indent="0">
              <a:buNone/>
            </a:pPr>
            <a:endParaRPr lang="en-US" sz="10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% 2 ==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[1, 2, 3, 4, 5] 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4]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1800" dirty="0" err="1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[1, 2, 3, 4, 5])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#equivalent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t1 = (0, 10)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t2 = (100, 2)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min([t1, t2], key=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x: x[1]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(100, 2)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13179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77200" cy="457200"/>
          </a:xfrm>
        </p:spPr>
        <p:txBody>
          <a:bodyPr/>
          <a:lstStyle/>
          <a:p>
            <a:r>
              <a:rPr lang="en-US" dirty="0"/>
              <a:t>Sorted list of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from operator import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itemgetter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calc_ngram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ngram_list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x:x+nlen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] for x in \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range(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)-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+ 1)]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{}	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for storing results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for n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ngram_list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collect the distinct n-grams and count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if n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[n] += 1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else: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[n] = 1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human counting numbers start at 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# Can set reverse to change order of sort 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 # (reverse=True for ascending; reverse=False for descending)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return sorted(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ngram_freq.items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(), \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key=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itemgetter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(1), reverse=True)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94B64E74-8BC4-4586-A0E4-C857800B82E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3619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Classes and Inheritance</a:t>
            </a:r>
          </a:p>
        </p:txBody>
      </p:sp>
      <p:pic>
        <p:nvPicPr>
          <p:cNvPr id="43012" name="Picture 4" descr="BD0789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0"/>
            <a:ext cx="2122488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848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>
            <a:normAutofit fontScale="70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C00000"/>
                </a:solidFill>
              </a:rPr>
              <a:t>Class Student: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univ</a:t>
            </a:r>
            <a:r>
              <a:rPr lang="en-US" sz="2900" dirty="0">
                <a:solidFill>
                  <a:srgbClr val="000000"/>
                </a:solidFill>
              </a:rPr>
              <a:t> = "</a:t>
            </a:r>
            <a:r>
              <a:rPr lang="en-US" sz="2900" dirty="0" err="1">
                <a:solidFill>
                  <a:srgbClr val="000000"/>
                </a:solidFill>
              </a:rPr>
              <a:t>upenn</a:t>
            </a:r>
            <a:r>
              <a:rPr lang="en-US" sz="2900" dirty="0">
                <a:solidFill>
                  <a:srgbClr val="000000"/>
                </a:solidFill>
              </a:rPr>
              <a:t>" # class attribute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</a:t>
            </a:r>
            <a:r>
              <a:rPr lang="en-US" sz="2900" dirty="0" err="1">
                <a:solidFill>
                  <a:srgbClr val="C00000"/>
                </a:solidFill>
              </a:rPr>
              <a:t>def</a:t>
            </a:r>
            <a:r>
              <a:rPr lang="en-US" sz="2900" dirty="0">
                <a:solidFill>
                  <a:srgbClr val="C00000"/>
                </a:solidFill>
              </a:rPr>
              <a:t>  </a:t>
            </a:r>
            <a:r>
              <a:rPr lang="en-US" sz="2900" spc="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900" dirty="0" err="1">
                <a:solidFill>
                  <a:srgbClr val="C00000"/>
                </a:solidFill>
              </a:rPr>
              <a:t>init</a:t>
            </a:r>
            <a:r>
              <a:rPr lang="en-US" sz="2900" spc="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900" dirty="0">
                <a:solidFill>
                  <a:srgbClr val="C00000"/>
                </a:solidFill>
              </a:rPr>
              <a:t>(self, name, </a:t>
            </a:r>
            <a:r>
              <a:rPr lang="en-US" sz="2900" dirty="0" err="1">
                <a:solidFill>
                  <a:srgbClr val="C00000"/>
                </a:solidFill>
              </a:rPr>
              <a:t>dept</a:t>
            </a:r>
            <a:r>
              <a:rPr lang="en-US" sz="2900" dirty="0">
                <a:solidFill>
                  <a:srgbClr val="C00000"/>
                </a:solidFill>
              </a:rPr>
              <a:t>):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    </a:t>
            </a:r>
            <a:r>
              <a:rPr lang="en-US" sz="2900" dirty="0" err="1">
                <a:solidFill>
                  <a:srgbClr val="000000"/>
                </a:solidFill>
              </a:rPr>
              <a:t>self.student_name</a:t>
            </a:r>
            <a:r>
              <a:rPr lang="en-US" sz="2900" dirty="0">
                <a:solidFill>
                  <a:srgbClr val="000000"/>
                </a:solidFill>
              </a:rPr>
              <a:t> = name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</a:t>
            </a:r>
            <a:r>
              <a:rPr lang="en-US" sz="2900" dirty="0" err="1">
                <a:solidFill>
                  <a:srgbClr val="000000"/>
                </a:solidFill>
              </a:rPr>
              <a:t>self.student_dept</a:t>
            </a:r>
            <a:r>
              <a:rPr lang="en-US" sz="2900" dirty="0">
                <a:solidFill>
                  <a:srgbClr val="000000"/>
                </a:solidFill>
              </a:rPr>
              <a:t> = </a:t>
            </a:r>
            <a:r>
              <a:rPr lang="en-US" sz="2900" dirty="0" err="1">
                <a:solidFill>
                  <a:srgbClr val="000000"/>
                </a:solidFill>
              </a:rPr>
              <a:t>dept</a:t>
            </a:r>
            <a:endParaRPr lang="en-US" sz="3200" kern="12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</a:t>
            </a:r>
            <a:r>
              <a:rPr lang="en-US" sz="2900" dirty="0" err="1">
                <a:solidFill>
                  <a:srgbClr val="C00000"/>
                </a:solidFill>
              </a:rPr>
              <a:t>def</a:t>
            </a:r>
            <a:r>
              <a:rPr lang="en-US" sz="2900" dirty="0">
                <a:solidFill>
                  <a:srgbClr val="C00000"/>
                </a:solidFill>
              </a:rPr>
              <a:t> </a:t>
            </a:r>
            <a:r>
              <a:rPr lang="en-US" sz="2900" dirty="0" err="1">
                <a:solidFill>
                  <a:srgbClr val="C00000"/>
                </a:solidFill>
              </a:rPr>
              <a:t>print_details</a:t>
            </a:r>
            <a:r>
              <a:rPr lang="en-US" sz="2900" dirty="0">
                <a:solidFill>
                  <a:srgbClr val="C00000"/>
                </a:solidFill>
              </a:rPr>
              <a:t>(self):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   </a:t>
            </a:r>
            <a:r>
              <a:rPr lang="en-US" sz="2900" dirty="0">
                <a:solidFill>
                  <a:srgbClr val="000000"/>
                </a:solidFill>
              </a:rPr>
              <a:t> print("Name: " + </a:t>
            </a:r>
            <a:r>
              <a:rPr lang="en-US" sz="2900" dirty="0" err="1">
                <a:solidFill>
                  <a:srgbClr val="000000"/>
                </a:solidFill>
              </a:rPr>
              <a:t>self.student_name</a:t>
            </a:r>
            <a:r>
              <a:rPr lang="en-US" sz="2900" dirty="0">
                <a:solidFill>
                  <a:srgbClr val="000000"/>
                </a:solidFill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print("Dept: " + </a:t>
            </a:r>
            <a:r>
              <a:rPr lang="en-US" sz="2900" dirty="0" err="1">
                <a:solidFill>
                  <a:srgbClr val="000000"/>
                </a:solidFill>
              </a:rPr>
              <a:t>self.student_dept</a:t>
            </a:r>
            <a:r>
              <a:rPr lang="en-US" sz="2900" dirty="0">
                <a:solidFill>
                  <a:srgbClr val="000000"/>
                </a:solidFill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</a:t>
            </a: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student1 = Student("john", "cis")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student1.print_details()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 err="1">
                <a:solidFill>
                  <a:srgbClr val="000000"/>
                </a:solidFill>
              </a:rPr>
              <a:t>Student.print_details</a:t>
            </a:r>
            <a:r>
              <a:rPr lang="en-US" sz="2900" dirty="0">
                <a:solidFill>
                  <a:srgbClr val="000000"/>
                </a:solidFill>
              </a:rPr>
              <a:t>(student1)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 err="1">
                <a:solidFill>
                  <a:srgbClr val="000000"/>
                </a:solidFill>
              </a:rPr>
              <a:t>Student.univ</a:t>
            </a:r>
            <a:endParaRPr lang="en-US" sz="29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48300" y="304800"/>
            <a:ext cx="2209800" cy="990600"/>
          </a:xfrm>
          <a:prstGeom prst="wedgeRectCallout">
            <a:avLst>
              <a:gd name="adj1" fmla="val -193888"/>
              <a:gd name="adj2" fmla="val 14543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  <a:ea typeface="ＭＳ Ｐゴシック" charset="0"/>
              </a:rPr>
              <a:t>Called when an object is instantiated</a:t>
            </a:r>
            <a:endParaRPr lang="en-US" sz="2800" dirty="0">
              <a:solidFill>
                <a:schemeClr val="tx1"/>
              </a:solidFill>
              <a:latin typeface="+mj-lt"/>
              <a:ea typeface="ＭＳ Ｐゴシック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715000" y="3200400"/>
            <a:ext cx="2209800" cy="838200"/>
          </a:xfrm>
          <a:prstGeom prst="wedgeRectCallout">
            <a:avLst>
              <a:gd name="adj1" fmla="val -136490"/>
              <a:gd name="adj2" fmla="val -382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Another member method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550436" y="4632960"/>
            <a:ext cx="2971800" cy="609600"/>
          </a:xfrm>
          <a:prstGeom prst="wedgeRectCallout">
            <a:avLst>
              <a:gd name="adj1" fmla="val -74927"/>
              <a:gd name="adj2" fmla="val 884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Creating an instance, note no </a:t>
            </a:r>
            <a:r>
              <a:rPr lang="en-US" sz="2000" b="1" dirty="0">
                <a:solidFill>
                  <a:srgbClr val="FF3300"/>
                </a:solidFill>
              </a:rPr>
              <a:t>self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686300" y="5410200"/>
            <a:ext cx="2133600" cy="533400"/>
          </a:xfrm>
          <a:prstGeom prst="wedgeRectCallout">
            <a:avLst>
              <a:gd name="adj1" fmla="val -91337"/>
              <a:gd name="adj2" fmla="val -50300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Calling methods of an object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13792F9C-565C-44A4-8E70-8535B16BB9E4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281956" y="1447800"/>
            <a:ext cx="2209800" cy="990600"/>
          </a:xfrm>
          <a:prstGeom prst="wedgeRectCallout">
            <a:avLst>
              <a:gd name="adj1" fmla="val -185157"/>
              <a:gd name="adj2" fmla="val 25180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  <a:ea typeface="ＭＳ Ｐゴシック" charset="0"/>
              </a:rPr>
              <a:t>Every method begins with the variable </a:t>
            </a:r>
            <a:r>
              <a:rPr lang="en-US" sz="2000" b="1" dirty="0">
                <a:solidFill>
                  <a:srgbClr val="C00000"/>
                </a:solidFill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169075772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8CFCA0C1-D957-4754-8B20-2431A141B2FD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class can </a:t>
            </a:r>
            <a:r>
              <a:rPr lang="en-US" i="1" dirty="0">
                <a:solidFill>
                  <a:srgbClr val="C00000"/>
                </a:solidFill>
              </a:rPr>
              <a:t>extend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the definition of another class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use (or extension) of methods and attributes already defined in the previous one.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class: </a:t>
            </a:r>
            <a:r>
              <a:rPr lang="en-US" i="1" dirty="0">
                <a:solidFill>
                  <a:srgbClr val="C00000"/>
                </a:solidFill>
              </a:rPr>
              <a:t>subclass</a:t>
            </a:r>
            <a:r>
              <a:rPr lang="en-US" dirty="0"/>
              <a:t>. Original: </a:t>
            </a:r>
            <a:r>
              <a:rPr lang="en-US" i="1" dirty="0">
                <a:solidFill>
                  <a:srgbClr val="C00000"/>
                </a:solidFill>
              </a:rPr>
              <a:t>parent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ancestor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or </a:t>
            </a:r>
            <a:r>
              <a:rPr lang="en-US" i="1" dirty="0">
                <a:solidFill>
                  <a:srgbClr val="C00000"/>
                </a:solidFill>
              </a:rPr>
              <a:t>superclass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To define a subclass, put the name of the superclass in parentheses after the subclass’s name on the first line of the definition.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800" dirty="0"/>
            </a:br>
            <a:r>
              <a:rPr lang="en-US" sz="1800" b="0" dirty="0"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9933"/>
                </a:solidFill>
                <a:latin typeface="Courier New" pitchFamily="49" charset="0"/>
              </a:rPr>
              <a:t>class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AiStudent</a:t>
            </a:r>
            <a:r>
              <a:rPr lang="en-US" sz="1800" dirty="0">
                <a:latin typeface="Courier New" pitchFamily="49" charset="0"/>
              </a:rPr>
              <a:t>(Student):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Python has no ‘extends’ keyword like Java.</a:t>
            </a:r>
          </a:p>
          <a:p>
            <a:pPr>
              <a:lnSpc>
                <a:spcPct val="90000"/>
              </a:lnSpc>
            </a:pPr>
            <a:r>
              <a:rPr lang="en-US" dirty="0"/>
              <a:t>Multiple inheritance is supported.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0614333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16CCC60-BB83-400A-A9FC-EAB7235598AD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Redefining Methods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Very similar to over-riding methods in Java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To </a:t>
            </a:r>
            <a:r>
              <a:rPr lang="en-US" sz="2000" i="1" dirty="0">
                <a:solidFill>
                  <a:srgbClr val="C00000"/>
                </a:solidFill>
              </a:rPr>
              <a:t>redefine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a method </a:t>
            </a:r>
            <a:r>
              <a:rPr lang="en-US" sz="2000" dirty="0"/>
              <a:t>of the parent class, include a new definition using the same name in the subclass.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old code in the parent class won’t get executed.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To execute the method in the parent class </a:t>
            </a:r>
            <a:r>
              <a:rPr lang="en-US" sz="2000" i="1" dirty="0">
                <a:solidFill>
                  <a:srgbClr val="C00000"/>
                </a:solidFill>
              </a:rPr>
              <a:t>in addition to </a:t>
            </a:r>
            <a:r>
              <a:rPr lang="en-US" sz="2000" dirty="0"/>
              <a:t>new code for some method, explicitly call the parent’s version of the method.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b="1" dirty="0" err="1">
                <a:latin typeface="Courier New" pitchFamily="49" charset="0"/>
              </a:rPr>
              <a:t>parentClass.methodName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u="sng" dirty="0">
                <a:solidFill>
                  <a:srgbClr val="FF3300"/>
                </a:solidFill>
                <a:latin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</a:rPr>
              <a:t>, a, b, c)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ea typeface="+mn-ea"/>
                <a:cs typeface="+mn-cs"/>
              </a:rPr>
              <a:t>The only time you ever explicitly pass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self </a:t>
            </a:r>
            <a:r>
              <a:rPr lang="en-US" b="1" dirty="0">
                <a:ea typeface="+mn-ea"/>
                <a:cs typeface="+mn-cs"/>
              </a:rPr>
              <a:t>as an argument is when calling a method of an ancestor. </a:t>
            </a:r>
            <a:br>
              <a:rPr lang="en-US" sz="1800" dirty="0"/>
            </a:br>
            <a:br>
              <a:rPr lang="en-US" sz="1800" dirty="0"/>
            </a:br>
            <a:r>
              <a:rPr lang="en-US" dirty="0"/>
              <a:t>So use  </a:t>
            </a:r>
            <a:r>
              <a:rPr lang="en-US" b="1" dirty="0" err="1">
                <a:latin typeface="Courier New" pitchFamily="49" charset="0"/>
              </a:rPr>
              <a:t>myOwnSubClass.methodName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a,b,c</a:t>
            </a:r>
            <a:r>
              <a:rPr lang="en-US" b="1" dirty="0">
                <a:latin typeface="Courier New" pitchFamily="49" charset="0"/>
              </a:rPr>
              <a:t>)</a:t>
            </a:r>
            <a:endParaRPr lang="en-US" sz="1800" b="1" dirty="0">
              <a:solidFill>
                <a:srgbClr val="FF33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883812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89636"/>
            <a:ext cx="8259763" cy="53873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 math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sqrt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(9)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3.0</a:t>
            </a: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BAD IDEA: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from math import *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sqrt(9)	# unclear where function defined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fr-FR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B7E5DA-FC97-1B4A-8CEC-E839AB419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Import Modules and Files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141530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67BB26A-19CA-4A67-88C6-02C407A5675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Constructors: 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91000"/>
          </a:xfrm>
        </p:spPr>
        <p:txBody>
          <a:bodyPr/>
          <a:lstStyle/>
          <a:p>
            <a:r>
              <a:rPr lang="en-US" sz="2200" dirty="0"/>
              <a:t>Very similar to Java</a:t>
            </a:r>
          </a:p>
          <a:p>
            <a:r>
              <a:rPr lang="en-US" sz="2200" dirty="0"/>
              <a:t>Commonly, the ancestor’s 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 err="1">
                <a:latin typeface="Courier New" pitchFamily="49" charset="0"/>
              </a:rPr>
              <a:t>init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/>
              <a:t> method is executed in addition to new commands</a:t>
            </a:r>
          </a:p>
          <a:p>
            <a:r>
              <a:rPr lang="en-US" sz="2200" i="1" dirty="0"/>
              <a:t>Must be done explicitly </a:t>
            </a:r>
          </a:p>
          <a:p>
            <a:r>
              <a:rPr lang="en-US" sz="2200" dirty="0"/>
              <a:t>You’ll often see something like this in the 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 err="1">
                <a:latin typeface="Courier New" pitchFamily="49" charset="0"/>
              </a:rPr>
              <a:t>init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/>
              <a:t> method of subclasses:</a:t>
            </a:r>
          </a:p>
          <a:p>
            <a:endParaRPr lang="en-US" sz="700" b="0" dirty="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parentClass</a:t>
            </a:r>
            <a:r>
              <a:rPr lang="en-US" sz="2000" dirty="0">
                <a:latin typeface="Courier New" pitchFamily="49" charset="0"/>
              </a:rPr>
              <a:t>.__</a:t>
            </a:r>
            <a:r>
              <a:rPr lang="en-US" sz="2000" dirty="0" err="1">
                <a:latin typeface="Courier New" pitchFamily="49" charset="0"/>
              </a:rPr>
              <a:t>init</a:t>
            </a:r>
            <a:r>
              <a:rPr lang="en-US" sz="2000" dirty="0">
                <a:latin typeface="Courier New" pitchFamily="49" charset="0"/>
              </a:rPr>
              <a:t>__(self, x, y)</a:t>
            </a:r>
            <a:br>
              <a:rPr lang="en-US" sz="2000" dirty="0">
                <a:latin typeface="Courier New" pitchFamily="49" charset="0"/>
              </a:rPr>
            </a:br>
            <a:br>
              <a:rPr lang="en-US" sz="2000" b="0" dirty="0">
                <a:latin typeface="Courier New" pitchFamily="49" charset="0"/>
              </a:rPr>
            </a:br>
            <a:r>
              <a:rPr lang="en-US" sz="2200" dirty="0"/>
              <a:t>where </a:t>
            </a:r>
            <a:r>
              <a:rPr lang="en-US" sz="2200" dirty="0" err="1"/>
              <a:t>parentClass</a:t>
            </a:r>
            <a:r>
              <a:rPr lang="en-US" sz="2200" dirty="0"/>
              <a:t> is the name of the parent’s class</a:t>
            </a:r>
          </a:p>
          <a:p>
            <a:pPr>
              <a:buFont typeface="Wingdings" pitchFamily="2" charset="2"/>
              <a:buNone/>
            </a:pPr>
            <a:endParaRPr lang="en-US" sz="18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0296622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(sigh….)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A(object):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print('Foo!')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B(object):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print('Foo?')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bar(self):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print('Bar!')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C(A, B):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super().foo() # Foo!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super().bar() # Bar!</a:t>
            </a: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612330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Special Built-In </a:t>
            </a:r>
            <a:br>
              <a:rPr lang="en-US"/>
            </a:br>
            <a:r>
              <a:rPr lang="en-US"/>
              <a:t>Methods and Attributes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8132" name="Picture 4" descr="j009117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46720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8025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Magic Methods and Duck Typing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ea typeface="Courier New" charset="0"/>
                <a:cs typeface="Courier New" charset="0"/>
              </a:rPr>
              <a:t>Magic Methods </a:t>
            </a:r>
            <a:r>
              <a:rPr lang="en-US" dirty="0">
                <a:ea typeface="Courier New" charset="0"/>
                <a:cs typeface="Courier New" charset="0"/>
              </a:rPr>
              <a:t>allow user-defined classes to behave like built in types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i="1" dirty="0">
                <a:solidFill>
                  <a:srgbClr val="C00000"/>
                </a:solidFill>
                <a:ea typeface="Courier New" charset="0"/>
                <a:cs typeface="Courier New" charset="0"/>
              </a:rPr>
              <a:t>Duck typing </a:t>
            </a:r>
            <a:r>
              <a:rPr lang="en-US" dirty="0">
                <a:ea typeface="Courier New" charset="0"/>
                <a:cs typeface="Courier New" charset="0"/>
              </a:rPr>
              <a:t>establishes suitability of an object by determining presence of methods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Does it swim like a duck and quack like a duck? It’s a duck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Not to be confused with ‘rubber duck debugging’  </a:t>
            </a:r>
          </a:p>
          <a:p>
            <a:pPr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251688845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Example Magic Method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5720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Student: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	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(self,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age):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full_name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age</a:t>
            </a:r>
          </a:p>
          <a:p>
            <a:pPr>
              <a:buFont typeface="Symbol" pitchFamily="18" charset="2"/>
              <a:buNone/>
            </a:pP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repr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(self):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"I'm named 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 – age: 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660066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 = Student(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"Bob Smith"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23)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660066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repr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(f))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I’m named Bob Smith – age: 23</a:t>
            </a:r>
          </a:p>
          <a:p>
            <a:pPr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8040056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5AAD258E-EC2C-4F9D-97F0-DE076AEF6868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“Magic” Methods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38700"/>
          </a:xfrm>
        </p:spPr>
        <p:txBody>
          <a:bodyPr/>
          <a:lstStyle/>
          <a:p>
            <a:r>
              <a:rPr lang="en-US" dirty="0"/>
              <a:t>Used to implement operator overloading</a:t>
            </a:r>
          </a:p>
          <a:p>
            <a:pPr lvl="1"/>
            <a:r>
              <a:rPr lang="en-US" dirty="0"/>
              <a:t>Most operators trigger a special method, dependent on class</a:t>
            </a:r>
          </a:p>
          <a:p>
            <a:pPr lvl="1"/>
            <a:endParaRPr lang="en-US" dirty="0"/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init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:</a:t>
            </a:r>
            <a:r>
              <a:rPr lang="en-US" dirty="0"/>
              <a:t> The constructor for the class.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 :</a:t>
            </a:r>
            <a:r>
              <a:rPr lang="en-US" dirty="0"/>
              <a:t> Define how  </a:t>
            </a:r>
            <a:r>
              <a:rPr lang="en-US" b="1" dirty="0" err="1">
                <a:latin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dirty="0"/>
              <a:t> works.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__copy__</a:t>
            </a:r>
            <a:r>
              <a:rPr lang="en-US" dirty="0">
                <a:latin typeface="Courier New" pitchFamily="49" charset="0"/>
              </a:rPr>
              <a:t>:</a:t>
            </a:r>
            <a:r>
              <a:rPr lang="en-US" dirty="0"/>
              <a:t> Define how to copy a class.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 :</a:t>
            </a:r>
            <a:r>
              <a:rPr lang="en-US" dirty="0"/>
              <a:t> Define how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dirty="0"/>
              <a:t> works for class.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__add__ : </a:t>
            </a:r>
            <a:r>
              <a:rPr lang="en-US" dirty="0"/>
              <a:t>Define how </a:t>
            </a:r>
            <a:r>
              <a:rPr lang="en-US" b="1" dirty="0">
                <a:latin typeface="Courier New" pitchFamily="49" charset="0"/>
              </a:rPr>
              <a:t>+ </a:t>
            </a:r>
            <a:r>
              <a:rPr lang="en-US" dirty="0"/>
              <a:t>works for class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neg</a:t>
            </a:r>
            <a:r>
              <a:rPr lang="en-US" b="1" dirty="0">
                <a:latin typeface="Courier New" pitchFamily="49" charset="0"/>
              </a:rPr>
              <a:t>__ : </a:t>
            </a:r>
            <a:r>
              <a:rPr lang="en-US" dirty="0"/>
              <a:t>Define how unary negation works for class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   </a:t>
            </a:r>
          </a:p>
          <a:p>
            <a:r>
              <a:rPr lang="en-US" dirty="0"/>
              <a:t>Other built-in methods allow you to give a class the ability to use [ ] notation like an array or ( ) notation like a function call.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64966606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DEE38-239E-49CA-BF7B-D2F30338DBA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 directed graph class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914400" y="1670050"/>
            <a:ext cx="680186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d = DiGraph([(1,2),(1,3),(2,4),(4,3),(4,1)])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print(d)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1 -&gt; 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1 -&gt; 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2 -&gt; 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4 -&gt; 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4 -&gt; 1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6C924D08-67A4-D748-8858-721974C0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26543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9B2984E9-11AB-104D-B0E7-92D486B3B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3606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id="{5CC9C9A4-E7DA-3840-AF6D-45C012C7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987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4</a:t>
            </a:r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8BC9590D-F7EA-BB4D-9805-67449EB21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25400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cs typeface="Arial" charset="0"/>
              </a:rPr>
              <a:t>2</a:t>
            </a: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2D746926-2ABE-124E-9A2D-CD5BA982C9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2400" y="2755900"/>
            <a:ext cx="7112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49C6A837-CA53-E642-921C-6EF1FC9FF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8900" y="3035300"/>
            <a:ext cx="914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B5ABAB3E-66C8-5743-AEC1-E242B6FDFC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42100" y="2959100"/>
            <a:ext cx="6985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id="{628C883A-20DA-3E49-B1B5-ACA7E2285E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898900"/>
            <a:ext cx="558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5A1B3BAD-45F6-0E45-824D-556E1262D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3086100"/>
            <a:ext cx="1905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35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D1E5-658D-44AF-9C33-922EE6DD3ED8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A directed graph class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914400" y="1670050"/>
            <a:ext cx="680186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d = DiGraph([(1,2),(1,3),(2,4),(4,3),(4,1)])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d.search(1,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4, 3]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v for v in d.search(4,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3, 1, 2]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d.search(2,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4, 3, 1]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d.search(3,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6070600" y="26543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61446" name="Oval 5"/>
          <p:cNvSpPr>
            <a:spLocks noChangeArrowheads="1"/>
          </p:cNvSpPr>
          <p:nvPr/>
        </p:nvSpPr>
        <p:spPr bwMode="auto">
          <a:xfrm>
            <a:off x="7327900" y="3606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sp>
        <p:nvSpPr>
          <p:cNvPr id="61447" name="Oval 6"/>
          <p:cNvSpPr>
            <a:spLocks noChangeArrowheads="1"/>
          </p:cNvSpPr>
          <p:nvPr/>
        </p:nvSpPr>
        <p:spPr bwMode="auto">
          <a:xfrm>
            <a:off x="6362700" y="3987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4</a:t>
            </a:r>
          </a:p>
        </p:txBody>
      </p:sp>
      <p:sp>
        <p:nvSpPr>
          <p:cNvPr id="526343" name="Oval 7"/>
          <p:cNvSpPr>
            <a:spLocks noChangeArrowheads="1"/>
          </p:cNvSpPr>
          <p:nvPr/>
        </p:nvSpPr>
        <p:spPr bwMode="auto">
          <a:xfrm>
            <a:off x="7226300" y="25400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cs typeface="Arial" charset="0"/>
              </a:rPr>
              <a:t>2</a:t>
            </a:r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 flipV="1">
            <a:off x="6502400" y="2755900"/>
            <a:ext cx="7112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5" name="Line 9"/>
          <p:cNvSpPr>
            <a:spLocks noChangeShapeType="1"/>
          </p:cNvSpPr>
          <p:nvPr/>
        </p:nvSpPr>
        <p:spPr bwMode="auto">
          <a:xfrm>
            <a:off x="6438900" y="3035300"/>
            <a:ext cx="914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6" name="Line 10"/>
          <p:cNvSpPr>
            <a:spLocks noChangeShapeType="1"/>
          </p:cNvSpPr>
          <p:nvPr/>
        </p:nvSpPr>
        <p:spPr bwMode="auto">
          <a:xfrm flipH="1">
            <a:off x="6642100" y="2959100"/>
            <a:ext cx="6985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7" name="Line 11"/>
          <p:cNvSpPr>
            <a:spLocks noChangeShapeType="1"/>
          </p:cNvSpPr>
          <p:nvPr/>
        </p:nvSpPr>
        <p:spPr bwMode="auto">
          <a:xfrm flipV="1">
            <a:off x="6781800" y="3898900"/>
            <a:ext cx="558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8" name="Line 12"/>
          <p:cNvSpPr>
            <a:spLocks noChangeShapeType="1"/>
          </p:cNvSpPr>
          <p:nvPr/>
        </p:nvSpPr>
        <p:spPr bwMode="auto">
          <a:xfrm flipH="1" flipV="1">
            <a:off x="6324600" y="3086100"/>
            <a:ext cx="1905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61454" name="TextBox 14"/>
          <p:cNvSpPr txBox="1">
            <a:spLocks noChangeArrowheads="1"/>
          </p:cNvSpPr>
          <p:nvPr/>
        </p:nvSpPr>
        <p:spPr bwMode="auto">
          <a:xfrm>
            <a:off x="899160" y="4780875"/>
            <a:ext cx="70256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search</a:t>
            </a:r>
            <a:r>
              <a:rPr lang="en-US" b="1" dirty="0"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latin typeface="Arial" panose="020B0604020202020204" pitchFamily="34" charset="0"/>
              </a:rPr>
              <a:t>method returns a </a:t>
            </a:r>
            <a:r>
              <a:rPr lang="en-US" b="1" i="1" dirty="0">
                <a:latin typeface="Arial" panose="020B0604020202020204" pitchFamily="34" charset="0"/>
              </a:rPr>
              <a:t>generator </a:t>
            </a:r>
            <a:r>
              <a:rPr lang="en-US" b="1" dirty="0">
                <a:latin typeface="Arial" panose="020B0604020202020204" pitchFamily="34" charset="0"/>
              </a:rPr>
              <a:t>for the nodes that can be reached from a given node by following arrows “from tail to head”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264334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A2A3-3C0C-4FCA-AEFB-6E333C9C974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162925" cy="773113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The </a:t>
            </a:r>
            <a:r>
              <a:rPr lang="en-US" sz="4000" dirty="0" err="1">
                <a:ea typeface="ＭＳ Ｐゴシック" pitchFamily="34" charset="-128"/>
              </a:rPr>
              <a:t>DiGraph</a:t>
            </a:r>
            <a:r>
              <a:rPr lang="en-US" sz="4000" dirty="0">
                <a:ea typeface="ＭＳ Ｐゴシック" pitchFamily="34" charset="-128"/>
              </a:rPr>
              <a:t> constructor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454025" y="904396"/>
            <a:ext cx="86899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cs typeface="Arial" charset="0"/>
              </a:rPr>
              <a:t>class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  <a:cs typeface="Arial" charset="0"/>
              </a:rPr>
              <a:t>DiGraph</a:t>
            </a: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__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init__(self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, edges):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{}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for u, v in edges: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not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 = [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else: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self.adj[u].append(v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 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__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str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__(self):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return '\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n'.join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(['%s -&gt; %s'%(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u,v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\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          for u in self.adj for v in self.adj[u]])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DiGraph([(1,2),(1,3),(2,4),(4,3),(4,1)])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d.adj</a:t>
            </a:r>
            <a:endParaRPr lang="en-US" sz="1800" b="1" dirty="0">
              <a:latin typeface="Courier New" pitchFamily="-65" charset="0"/>
              <a:ea typeface="ＭＳ Ｐゴシック" pitchFamily="-65" charset="-128"/>
              <a:cs typeface="+mn-cs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{1: [2, 3], 2: [4], 4: [3, 1]}</a:t>
            </a:r>
          </a:p>
        </p:txBody>
      </p:sp>
      <p:grpSp>
        <p:nvGrpSpPr>
          <p:cNvPr id="62469" name="Group 13"/>
          <p:cNvGrpSpPr>
            <a:grpSpLocks/>
          </p:cNvGrpSpPr>
          <p:nvPr/>
        </p:nvGrpSpPr>
        <p:grpSpPr bwMode="auto">
          <a:xfrm>
            <a:off x="7029450" y="568325"/>
            <a:ext cx="1574800" cy="1663700"/>
            <a:chOff x="6921500" y="292100"/>
            <a:chExt cx="1701800" cy="1892300"/>
          </a:xfrm>
        </p:grpSpPr>
        <p:sp>
          <p:nvSpPr>
            <p:cNvPr id="62473" name="Oval 4"/>
            <p:cNvSpPr>
              <a:spLocks noChangeArrowheads="1"/>
            </p:cNvSpPr>
            <p:nvPr/>
          </p:nvSpPr>
          <p:spPr bwMode="auto">
            <a:xfrm>
              <a:off x="6921500" y="4064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62474" name="Oval 5"/>
            <p:cNvSpPr>
              <a:spLocks noChangeArrowheads="1"/>
            </p:cNvSpPr>
            <p:nvPr/>
          </p:nvSpPr>
          <p:spPr bwMode="auto">
            <a:xfrm>
              <a:off x="8178800" y="1358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62475" name="Oval 6"/>
            <p:cNvSpPr>
              <a:spLocks noChangeArrowheads="1"/>
            </p:cNvSpPr>
            <p:nvPr/>
          </p:nvSpPr>
          <p:spPr bwMode="auto">
            <a:xfrm>
              <a:off x="7213600" y="1739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8077763" y="292100"/>
              <a:ext cx="444321" cy="4441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cs typeface="Arial" charset="0"/>
                </a:rPr>
                <a:t>2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7353812" y="508776"/>
              <a:ext cx="710227" cy="63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290338" y="786843"/>
              <a:ext cx="914374" cy="660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7492770" y="711006"/>
              <a:ext cx="698218" cy="1041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633443" y="1651740"/>
              <a:ext cx="557545" cy="240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 flipV="1">
              <a:off x="7175398" y="837400"/>
              <a:ext cx="190424" cy="890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</p:grpSp>
      <p:sp>
        <p:nvSpPr>
          <p:cNvPr id="62470" name="TextBox 14"/>
          <p:cNvSpPr txBox="1">
            <a:spLocks noChangeArrowheads="1"/>
          </p:cNvSpPr>
          <p:nvPr/>
        </p:nvSpPr>
        <p:spPr bwMode="auto">
          <a:xfrm>
            <a:off x="454025" y="4919164"/>
            <a:ext cx="83851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</a:rPr>
              <a:t>The constructor builds a dictionary (</a:t>
            </a:r>
            <a:r>
              <a:rPr lang="en-US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self.adj</a:t>
            </a:r>
            <a:r>
              <a:rPr lang="en-US" b="1" dirty="0">
                <a:latin typeface="Arial" panose="020B0604020202020204" pitchFamily="34" charset="0"/>
              </a:rPr>
              <a:t>) mapping each node name to a list of node names that can be reached by following one edge (an “adjacency list”)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12426084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9E667-0C58-4A3A-B95A-E7491E26336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162925" cy="773113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The </a:t>
            </a:r>
            <a:r>
              <a:rPr lang="en-US" sz="4000" dirty="0">
                <a:latin typeface="Courier"/>
                <a:ea typeface="ＭＳ Ｐゴシック" pitchFamily="34" charset="-128"/>
                <a:cs typeface="Courier"/>
              </a:rPr>
              <a:t>search </a:t>
            </a:r>
            <a:r>
              <a:rPr lang="en-US" sz="4000" dirty="0">
                <a:ea typeface="ＭＳ Ｐゴシック" pitchFamily="34" charset="-128"/>
              </a:rPr>
              <a:t>method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454025" y="1016000"/>
            <a:ext cx="8982075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class </a:t>
            </a:r>
            <a:r>
              <a:rPr lang="en-US" sz="1800" b="1" dirty="0" err="1">
                <a:latin typeface="Courier New" pitchFamily="-65" charset="0"/>
                <a:cs typeface="Arial" charset="0"/>
              </a:rPr>
              <a:t>DiGraph</a:t>
            </a:r>
            <a:r>
              <a:rPr lang="en-US" sz="1800" b="1" dirty="0">
                <a:latin typeface="Courier New" pitchFamily="-65" charset="0"/>
                <a:cs typeface="Arial" charset="0"/>
              </a:rPr>
              <a:t>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  ...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search(self, u, visited):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# If we haven't already visited this node...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not in visited: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yield it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</a:t>
            </a:r>
            <a:r>
              <a:rPr lang="en-US" sz="1800" b="1" dirty="0">
                <a:solidFill>
                  <a:srgbClr val="C00000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yield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and remember we've visited it now.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visited.add(u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  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Then, if there are any adjacent nodes...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# for each adjacent node...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]: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# search for all nodes reachable from *it*...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w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self.search(v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, visited):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# and yield each one.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</a:t>
            </a:r>
            <a:r>
              <a:rPr lang="en-US" sz="1800" b="1" dirty="0">
                <a:solidFill>
                  <a:srgbClr val="C00000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yield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w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`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31898CB2-3AB6-D94B-8568-DCCF85D8E71D}"/>
              </a:ext>
            </a:extLst>
          </p:cNvPr>
          <p:cNvGrpSpPr>
            <a:grpSpLocks/>
          </p:cNvGrpSpPr>
          <p:nvPr/>
        </p:nvGrpSpPr>
        <p:grpSpPr bwMode="auto">
          <a:xfrm>
            <a:off x="7029450" y="568325"/>
            <a:ext cx="1574800" cy="1663700"/>
            <a:chOff x="6921500" y="292100"/>
            <a:chExt cx="1701800" cy="1892300"/>
          </a:xfrm>
        </p:grpSpPr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3765F4C7-F564-594F-8C14-7492D572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4064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D681725F-8CE5-E145-945D-02E4CCBE8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8800" y="1358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07F3D708-D2F5-084E-8E14-374277A1A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1739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CB2C7F-2CA0-B846-993F-E1F4A16A3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763" y="292100"/>
              <a:ext cx="444321" cy="4441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cs typeface="Arial" charset="0"/>
                </a:rPr>
                <a:t>2</a:t>
              </a:r>
            </a:p>
          </p:txBody>
        </p:sp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A4085B5F-E3FB-B042-BF1F-A30E8A067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3812" y="508776"/>
              <a:ext cx="710227" cy="63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D14CE565-0815-6448-B6D3-EA1B84365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0338" y="786843"/>
              <a:ext cx="914374" cy="660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A5F1122D-B1D2-E44D-BD46-0B9B66D77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92770" y="711006"/>
              <a:ext cx="698218" cy="1041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CA3C86DC-60ED-F542-8604-A0F7B3958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33443" y="1651740"/>
              <a:ext cx="557545" cy="240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5" name="Line 12">
              <a:extLst>
                <a:ext uri="{FF2B5EF4-FFF2-40B4-BE49-F238E27FC236}">
                  <a16:creationId xmlns:a16="http://schemas.microsoft.com/office/drawing/2014/main" id="{ED1BC692-BAB1-B24B-8D45-8E1D49EA3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75398" y="837400"/>
              <a:ext cx="190424" cy="890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9095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89636"/>
            <a:ext cx="8259763" cy="44729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homework1.py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concatenate(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return [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for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] # This is wrong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run python interactive interpreter (REPL) in directory of homework1.py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import homework1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assert homework1.concatenate</a:t>
            </a: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([[1, 2], [3, 4]]) == \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        [1, 2, 3,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4]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importlib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#after fixing homework1</a:t>
            </a: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importlib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reload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(homework1)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C62939-6502-AC41-9F20-A91414C26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Import Modules and Files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083712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function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r>
              <a:rPr lang="en-US" dirty="0"/>
              <a:t>Rudimentary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import time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t0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code_block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t1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total = t1-t0</a:t>
            </a:r>
          </a:p>
          <a:p>
            <a:r>
              <a:rPr lang="en-US" dirty="0" err="1"/>
              <a:t>Timeit</a:t>
            </a:r>
            <a:r>
              <a:rPr lang="en-US" dirty="0"/>
              <a:t> (more precise)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import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timeit.Timer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(”&lt;statement to time&gt;", ”&lt;setup code&gt;") 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t.timeit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/>
              <a:t>The second argument is usually an import that sets up a virtual environment for the statement 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calls the statement 1 million times and returns the total elapsed time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63128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script level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391920"/>
            <a:ext cx="3886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to_time.py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x in range(500000):    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yield x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x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x ^ x ^ x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return 'some result!'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if __name__ == '__main__':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8678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script level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python interactive interpreter (REPL)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python -m </a:t>
            </a:r>
            <a:r>
              <a:rPr lang="en-US" sz="1700" dirty="0" err="1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cProfile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to_time.py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500004 function calls in 0.203 seconds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Ordered by: standard name   </a:t>
            </a:r>
          </a:p>
          <a:p>
            <a:pPr marL="0" indent="0">
              <a:buNone/>
            </a:pP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ncalls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tottime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percall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cumtime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percall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filename:lineno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(function)     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1    	0.000    0.000    0.203    0.203 	to_time.py:1(&lt;module&gt;)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500001	0.071    0.000    0.071    0.000 	to_time.py:1(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        1    	0.133    0.133    0.203    0.203 	to_time.py:5(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        1    	0.000    0.000    0.000    0.000 	{method 'disable' of '_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lsprof.Profiler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' objects}</a:t>
            </a:r>
          </a:p>
          <a:p>
            <a:pPr marL="0" indent="0">
              <a:buNone/>
            </a:pPr>
            <a:endParaRPr lang="en-US" sz="17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ea typeface="Courier New" charset="0"/>
                <a:cs typeface="Courier New" charset="0"/>
              </a:rPr>
              <a:t>For details see </a:t>
            </a:r>
            <a:r>
              <a:rPr lang="en-US" sz="2000" dirty="0">
                <a:ea typeface="Courier New" charset="0"/>
                <a:cs typeface="Courier New" charset="0"/>
                <a:hlinkClick r:id="rId2"/>
              </a:rPr>
              <a:t>https://docs.python.org/3.7/library/profile.html</a:t>
            </a:r>
            <a:endParaRPr lang="en-US" sz="2000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If you need real speed (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 real time voice recognition), write C++</a:t>
            </a:r>
          </a:p>
          <a:p>
            <a:endParaRPr lang="en-US" sz="17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2470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frequently-written tasks should be written Python-style even though you could write them Java-style in Python</a:t>
            </a:r>
          </a:p>
          <a:p>
            <a:r>
              <a:rPr lang="en-US" dirty="0"/>
              <a:t>Remember beauty and readability!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http://safehammad.com/downloads/python-idioms-2014-01-16.pdf</a:t>
            </a:r>
            <a:r>
              <a:rPr lang="en-US" dirty="0"/>
              <a:t> </a:t>
            </a:r>
          </a:p>
          <a:p>
            <a:r>
              <a:rPr lang="en-US" dirty="0"/>
              <a:t>A list of anti-patterns:  </a:t>
            </a:r>
            <a:r>
              <a:rPr lang="en-US" dirty="0">
                <a:hlinkClick r:id="rId3"/>
              </a:rPr>
              <a:t>http://lignos.org/py_antipatterns/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1730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(Methods later)</a:t>
            </a:r>
          </a:p>
        </p:txBody>
      </p:sp>
      <p:pic>
        <p:nvPicPr>
          <p:cNvPr id="37892" name="Picture 4" descr="j01331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200"/>
            <a:ext cx="4672013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7630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4267200"/>
            <a:ext cx="3863975" cy="1549400"/>
            <a:chOff x="0" y="2448"/>
            <a:chExt cx="2434" cy="976"/>
          </a:xfrm>
        </p:grpSpPr>
        <p:sp>
          <p:nvSpPr>
            <p:cNvPr id="38934" name="Text Box 6"/>
            <p:cNvSpPr txBox="1">
              <a:spLocks noChangeArrowheads="1"/>
            </p:cNvSpPr>
            <p:nvPr/>
          </p:nvSpPr>
          <p:spPr bwMode="auto">
            <a:xfrm>
              <a:off x="0" y="2784"/>
              <a:ext cx="243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First line with less 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indentation is considered to be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outside of the function definition.</a:t>
              </a:r>
            </a:p>
          </p:txBody>
        </p:sp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flipV="1">
              <a:off x="1056" y="2448"/>
              <a:ext cx="672" cy="384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5943600"/>
            <a:ext cx="6248400" cy="381000"/>
          </a:xfrm>
        </p:spPr>
        <p:txBody>
          <a:bodyPr/>
          <a:lstStyle/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1800" dirty="0"/>
              <a:t>No declaration of </a:t>
            </a:r>
            <a:r>
              <a:rPr lang="en-US" sz="1800" u="sng" dirty="0"/>
              <a:t>types</a:t>
            </a:r>
            <a:r>
              <a:rPr lang="en-US" sz="1800" dirty="0"/>
              <a:t> of arguments or result.</a:t>
            </a:r>
            <a:endParaRPr lang="en-US" sz="2000" dirty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906588" y="2209800"/>
            <a:ext cx="64754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1143000" lvl="2" indent="-228600">
              <a:spcBef>
                <a:spcPct val="20000"/>
              </a:spcBef>
            </a:pPr>
            <a:r>
              <a:rPr lang="en-US" sz="20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get_final_answer</a:t>
            </a:r>
            <a:r>
              <a:rPr lang="en-US" sz="2000" b="1" dirty="0">
                <a:latin typeface="Courier New" pitchFamily="49" charset="0"/>
              </a:rPr>
              <a:t>(filename):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"""Documentation String"""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line1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line2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0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total_counter</a:t>
            </a:r>
            <a:endParaRPr lang="en-US" sz="2000" b="1" dirty="0">
              <a:latin typeface="Courier New" pitchFamily="49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solidFill>
                  <a:srgbClr val="FF6600"/>
                </a:solidFill>
                <a:latin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1000" y="1365250"/>
            <a:ext cx="4308476" cy="996950"/>
            <a:chOff x="0" y="1148"/>
            <a:chExt cx="2714" cy="628"/>
          </a:xfrm>
        </p:grpSpPr>
        <p:sp>
          <p:nvSpPr>
            <p:cNvPr id="38932" name="Text Box 9"/>
            <p:cNvSpPr txBox="1">
              <a:spLocks noChangeArrowheads="1"/>
            </p:cNvSpPr>
            <p:nvPr/>
          </p:nvSpPr>
          <p:spPr bwMode="auto">
            <a:xfrm>
              <a:off x="0" y="1148"/>
              <a:ext cx="27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Function definition begins with </a:t>
              </a:r>
              <a:r>
                <a:rPr lang="en-US" sz="2000" b="1" dirty="0">
                  <a:solidFill>
                    <a:srgbClr val="FF6600"/>
                  </a:solidFill>
                  <a:latin typeface="Courier New" pitchFamily="49" charset="0"/>
                </a:rPr>
                <a:t>def</a:t>
              </a:r>
              <a:r>
                <a:rPr lang="en-US" sz="2000" dirty="0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38933" name="Line 10"/>
            <p:cNvSpPr>
              <a:spLocks noChangeShapeType="1"/>
            </p:cNvSpPr>
            <p:nvPr/>
          </p:nvSpPr>
          <p:spPr bwMode="auto">
            <a:xfrm>
              <a:off x="912" y="1440"/>
              <a:ext cx="576" cy="33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848225" y="1381125"/>
            <a:ext cx="4019550" cy="920750"/>
            <a:chOff x="2496" y="1148"/>
            <a:chExt cx="2532" cy="580"/>
          </a:xfrm>
        </p:grpSpPr>
        <p:sp>
          <p:nvSpPr>
            <p:cNvPr id="38929" name="Text Box 12"/>
            <p:cNvSpPr txBox="1">
              <a:spLocks noChangeArrowheads="1"/>
            </p:cNvSpPr>
            <p:nvPr/>
          </p:nvSpPr>
          <p:spPr bwMode="auto">
            <a:xfrm>
              <a:off x="2496" y="1148"/>
              <a:ext cx="25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Function name and its arguments.</a:t>
              </a:r>
              <a:endParaRPr lang="en-US" sz="20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8930" name="Line 13"/>
            <p:cNvSpPr>
              <a:spLocks noChangeShapeType="1"/>
            </p:cNvSpPr>
            <p:nvPr/>
          </p:nvSpPr>
          <p:spPr bwMode="auto">
            <a:xfrm flipH="1">
              <a:off x="3024" y="1392"/>
              <a:ext cx="96" cy="288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8931" name="Line 14"/>
            <p:cNvSpPr>
              <a:spLocks noChangeShapeType="1"/>
            </p:cNvSpPr>
            <p:nvPr/>
          </p:nvSpPr>
          <p:spPr bwMode="auto">
            <a:xfrm flipH="1">
              <a:off x="3792" y="1392"/>
              <a:ext cx="192" cy="336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114800" y="3962400"/>
            <a:ext cx="4381500" cy="1539875"/>
            <a:chOff x="2592" y="2496"/>
            <a:chExt cx="2760" cy="970"/>
          </a:xfrm>
        </p:grpSpPr>
        <p:sp>
          <p:nvSpPr>
            <p:cNvPr id="38927" name="Text Box 16"/>
            <p:cNvSpPr txBox="1">
              <a:spLocks noChangeArrowheads="1"/>
            </p:cNvSpPr>
            <p:nvPr/>
          </p:nvSpPr>
          <p:spPr bwMode="auto">
            <a:xfrm>
              <a:off x="2784" y="3020"/>
              <a:ext cx="256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‘return’ indicates the 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value to be sent back to the caller.</a:t>
              </a:r>
              <a:endParaRPr lang="en-US" sz="20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8928" name="Line 17"/>
            <p:cNvSpPr>
              <a:spLocks noChangeShapeType="1"/>
            </p:cNvSpPr>
            <p:nvPr/>
          </p:nvSpPr>
          <p:spPr bwMode="auto">
            <a:xfrm flipH="1" flipV="1">
              <a:off x="2592" y="2496"/>
              <a:ext cx="1008" cy="57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361239" y="2606675"/>
            <a:ext cx="1736725" cy="1009650"/>
            <a:chOff x="2736" y="2496"/>
            <a:chExt cx="1094" cy="636"/>
          </a:xfrm>
        </p:grpSpPr>
        <p:sp>
          <p:nvSpPr>
            <p:cNvPr id="38925" name="Text Box 19"/>
            <p:cNvSpPr txBox="1">
              <a:spLocks noChangeArrowheads="1"/>
            </p:cNvSpPr>
            <p:nvPr/>
          </p:nvSpPr>
          <p:spPr bwMode="auto">
            <a:xfrm>
              <a:off x="2736" y="2880"/>
              <a:ext cx="10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Times" pitchFamily="18" charset="0"/>
                </a:rPr>
                <a:t>	Colon</a:t>
              </a:r>
              <a:endParaRPr lang="en-US" sz="2000" dirty="0">
                <a:solidFill>
                  <a:schemeClr val="hlink"/>
                </a:solidFill>
                <a:latin typeface="Times" pitchFamily="18" charset="0"/>
              </a:endParaRPr>
            </a:p>
          </p:txBody>
        </p:sp>
        <p:sp>
          <p:nvSpPr>
            <p:cNvPr id="38926" name="Line 20"/>
            <p:cNvSpPr>
              <a:spLocks noChangeShapeType="1"/>
            </p:cNvSpPr>
            <p:nvPr/>
          </p:nvSpPr>
          <p:spPr bwMode="auto">
            <a:xfrm flipH="1" flipV="1">
              <a:off x="2928" y="2496"/>
              <a:ext cx="624" cy="432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A61A6E4A-743E-476E-BB9E-9A2CC537BC1C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1342800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en-US" dirty="0"/>
              <a:t> overloading? No.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419600"/>
          </a:xfrm>
        </p:spPr>
        <p:txBody>
          <a:bodyPr/>
          <a:lstStyle/>
          <a:p>
            <a:r>
              <a:rPr lang="en-US" dirty="0"/>
              <a:t>There is no function overloading in Python 2</a:t>
            </a:r>
          </a:p>
          <a:p>
            <a:pPr lvl="1"/>
            <a:r>
              <a:rPr lang="en-US" dirty="0"/>
              <a:t>Unlike Java, a Python function is specified by its name alone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Two different functions can’t have the same name, even if they have different numbers, order, or names of arguments</a:t>
            </a:r>
          </a:p>
          <a:p>
            <a:pPr lvl="1">
              <a:spcAft>
                <a:spcPts val="600"/>
              </a:spcAft>
            </a:pPr>
            <a:r>
              <a:rPr lang="en-US" i="1" dirty="0"/>
              <a:t>But </a:t>
            </a:r>
            <a:r>
              <a:rPr lang="en-US" b="1" i="1" dirty="0"/>
              <a:t>operator</a:t>
            </a:r>
            <a:r>
              <a:rPr lang="en-US" i="1" dirty="0"/>
              <a:t> overloading – overloading +, ==, -, etc. – is possible using special methods on various classes (see later slides)</a:t>
            </a:r>
          </a:p>
          <a:p>
            <a:r>
              <a:rPr lang="en-US" dirty="0"/>
              <a:t>In Python 3.4, partial support</a:t>
            </a:r>
          </a:p>
          <a:p>
            <a:pPr lvl="1"/>
            <a:r>
              <a:rPr lang="en-US" dirty="0">
                <a:hlinkClick r:id="rId3"/>
              </a:rPr>
              <a:t>Python 3 – Function Overloading with singledispatch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1F56DC1-049E-42ED-ABC0-3D30C209177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7336966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Default Values for Arguments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You can provide </a:t>
            </a:r>
            <a:r>
              <a:rPr lang="en-US" dirty="0"/>
              <a:t>default</a:t>
            </a:r>
            <a:r>
              <a:rPr lang="en-US" sz="1800" dirty="0"/>
              <a:t> </a:t>
            </a:r>
            <a:r>
              <a:rPr lang="en-US" sz="2000" dirty="0"/>
              <a:t>values for a function’s arguments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These arguments are optional when the function is called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(b, c=3, d=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</a:rPr>
              <a:t>"hello"</a:t>
            </a:r>
            <a:r>
              <a:rPr lang="en-US" sz="1800" dirty="0">
                <a:latin typeface="Courier New" pitchFamily="49" charset="0"/>
              </a:rPr>
              <a:t>):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		return</a:t>
            </a:r>
            <a:r>
              <a:rPr lang="en-US" sz="1800" dirty="0">
                <a:latin typeface="Courier New" pitchFamily="49" charset="0"/>
              </a:rPr>
              <a:t> b + c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(5,3,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</a:rPr>
              <a:t>"bob"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(5,3)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Non-default argument should always follows default arguments; otherwise, it reports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endParaRPr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4A49121D-0088-4354-85A2-2420715F562D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4987198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498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Functions can be called with arguments out of order </a:t>
            </a:r>
          </a:p>
          <a:p>
            <a:pPr>
              <a:lnSpc>
                <a:spcPct val="90000"/>
              </a:lnSpc>
            </a:pPr>
            <a:r>
              <a:rPr lang="en-US" dirty="0"/>
              <a:t>These arguments are specified in the call</a:t>
            </a:r>
          </a:p>
          <a:p>
            <a:pPr>
              <a:lnSpc>
                <a:spcPct val="90000"/>
              </a:lnSpc>
            </a:pPr>
            <a:r>
              <a:rPr lang="en-US" dirty="0"/>
              <a:t>Keyword arguments can be used after all other arguments.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(a, b, c):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		return</a:t>
            </a:r>
            <a:r>
              <a:rPr lang="en-US" sz="1800" dirty="0">
                <a:latin typeface="Courier New" pitchFamily="49" charset="0"/>
              </a:rPr>
              <a:t> a – b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(2, 1, 43)	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c=43, b=1, a=2</a:t>
            </a:r>
            <a:r>
              <a:rPr lang="en-US" sz="1800" dirty="0">
                <a:latin typeface="Courier New" pitchFamily="49" charset="0"/>
              </a:rPr>
              <a:t>)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(2,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c=43, b=1</a:t>
            </a:r>
            <a:r>
              <a:rPr lang="en-US" sz="1800" dirty="0">
                <a:latin typeface="Courier New" pitchFamily="49" charset="0"/>
              </a:rPr>
              <a:t>)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latin typeface="Courier New" pitchFamily="49" charset="0"/>
              </a:rPr>
              <a:t>&gt;&gt;&gt;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(a=2, b=3, 5)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" pitchFamily="2" charset="0"/>
              </a:rPr>
              <a:t> 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positional argument follows keyword argument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Keyword Arguments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E2FED47-7B40-438E-88E8-CA1B7DD285F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6718158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r>
              <a:rPr lang="en-US" dirty="0"/>
              <a:t>Suppose you want to accept a variable number of </a:t>
            </a:r>
            <a:r>
              <a:rPr lang="en-US" dirty="0">
                <a:solidFill>
                  <a:srgbClr val="FF0000"/>
                </a:solidFill>
              </a:rPr>
              <a:t>non-keyword</a:t>
            </a:r>
            <a:r>
              <a:rPr lang="en-US" dirty="0"/>
              <a:t> arguments to your function.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(*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is a tuple of arguments passed to the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fn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count, thing in enumerate(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print('{0}. {1}'.format(count, thing))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['a', 'b', 'c']</a:t>
            </a: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('a', ’b', 'c')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0. a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1. b </a:t>
            </a:r>
          </a:p>
          <a:p>
            <a:pPr marL="0" lv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2. c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# Same results as above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2068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bbn-upenn">
  <a:themeElements>
    <a:clrScheme name="2_bbn-upenn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8418</TotalTime>
  <Words>2394</Words>
  <Application>Microsoft Macintosh PowerPoint</Application>
  <PresentationFormat>On-screen Show (4:3)</PresentationFormat>
  <Paragraphs>482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ＭＳ Ｐゴシック</vt:lpstr>
      <vt:lpstr>Arial</vt:lpstr>
      <vt:lpstr>Courier</vt:lpstr>
      <vt:lpstr>Courier New</vt:lpstr>
      <vt:lpstr>Symbol</vt:lpstr>
      <vt:lpstr>Times</vt:lpstr>
      <vt:lpstr>Times New Roman</vt:lpstr>
      <vt:lpstr>Wingdings</vt:lpstr>
      <vt:lpstr>Wingdings 3</vt:lpstr>
      <vt:lpstr>2_bbn-upenn</vt:lpstr>
      <vt:lpstr>Plan For Python Lecture 2</vt:lpstr>
      <vt:lpstr>PowerPoint Presentation</vt:lpstr>
      <vt:lpstr>PowerPoint Presentation</vt:lpstr>
      <vt:lpstr>Functions</vt:lpstr>
      <vt:lpstr>Defining Functions</vt:lpstr>
      <vt:lpstr>Function overloading? No.</vt:lpstr>
      <vt:lpstr>Default Values for Arguments</vt:lpstr>
      <vt:lpstr>Keyword Arguments</vt:lpstr>
      <vt:lpstr>*args</vt:lpstr>
      <vt:lpstr>**kwargs</vt:lpstr>
      <vt:lpstr>Python uses dynamic scope</vt:lpstr>
      <vt:lpstr>Default Arguments &amp; Memoization</vt:lpstr>
      <vt:lpstr>Functions are “first-class” objects</vt:lpstr>
      <vt:lpstr>Higher Order Functions: Map, Filter</vt:lpstr>
      <vt:lpstr>Sorted list of n-grams</vt:lpstr>
      <vt:lpstr>Classes and Inheritance</vt:lpstr>
      <vt:lpstr>Creating a class</vt:lpstr>
      <vt:lpstr>Subclasses</vt:lpstr>
      <vt:lpstr>Redefining Methods</vt:lpstr>
      <vt:lpstr>Constructors:  __init__</vt:lpstr>
      <vt:lpstr>Multiple Inheritance (sigh….)</vt:lpstr>
      <vt:lpstr>Special Built-In  Methods and Attributes</vt:lpstr>
      <vt:lpstr>Magic Methods and Duck Typing</vt:lpstr>
      <vt:lpstr>Example Magic Method</vt:lpstr>
      <vt:lpstr>Other “Magic” Methods </vt:lpstr>
      <vt:lpstr>A directed graph class</vt:lpstr>
      <vt:lpstr>A directed graph class</vt:lpstr>
      <vt:lpstr>The DiGraph constructor</vt:lpstr>
      <vt:lpstr>The search method</vt:lpstr>
      <vt:lpstr>Profiling, function level</vt:lpstr>
      <vt:lpstr>Profiling, script level 1</vt:lpstr>
      <vt:lpstr>Profiling, script level 2</vt:lpstr>
      <vt:lpstr>Idioms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Matt Huenerfauth</dc:creator>
  <cp:lastModifiedBy>Jie Gao</cp:lastModifiedBy>
  <cp:revision>709</cp:revision>
  <cp:lastPrinted>2012-09-13T14:49:24Z</cp:lastPrinted>
  <dcterms:created xsi:type="dcterms:W3CDTF">2004-01-09T06:54:45Z</dcterms:created>
  <dcterms:modified xsi:type="dcterms:W3CDTF">2018-08-20T02:20:23Z</dcterms:modified>
</cp:coreProperties>
</file>