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wmf" ContentType="image/x-wm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59"/>
  </p:notesMasterIdLst>
  <p:handoutMasterIdLst>
    <p:handoutMasterId r:id="rId60"/>
  </p:handoutMasterIdLst>
  <p:sldIdLst>
    <p:sldId id="708" r:id="rId2"/>
    <p:sldId id="749" r:id="rId3"/>
    <p:sldId id="750" r:id="rId4"/>
    <p:sldId id="751" r:id="rId5"/>
    <p:sldId id="752" r:id="rId6"/>
    <p:sldId id="753" r:id="rId7"/>
    <p:sldId id="754" r:id="rId8"/>
    <p:sldId id="755" r:id="rId9"/>
    <p:sldId id="756" r:id="rId10"/>
    <p:sldId id="757" r:id="rId11"/>
    <p:sldId id="758" r:id="rId12"/>
    <p:sldId id="759" r:id="rId13"/>
    <p:sldId id="760" r:id="rId14"/>
    <p:sldId id="761" r:id="rId15"/>
    <p:sldId id="762" r:id="rId16"/>
    <p:sldId id="763" r:id="rId17"/>
    <p:sldId id="764" r:id="rId18"/>
    <p:sldId id="765" r:id="rId19"/>
    <p:sldId id="766" r:id="rId20"/>
    <p:sldId id="767" r:id="rId21"/>
    <p:sldId id="768" r:id="rId22"/>
    <p:sldId id="769" r:id="rId23"/>
    <p:sldId id="770" r:id="rId24"/>
    <p:sldId id="747" r:id="rId25"/>
    <p:sldId id="723" r:id="rId26"/>
    <p:sldId id="737" r:id="rId27"/>
    <p:sldId id="676" r:id="rId28"/>
    <p:sldId id="677" r:id="rId29"/>
    <p:sldId id="678" r:id="rId30"/>
    <p:sldId id="679" r:id="rId31"/>
    <p:sldId id="680" r:id="rId32"/>
    <p:sldId id="719" r:id="rId33"/>
    <p:sldId id="720" r:id="rId34"/>
    <p:sldId id="721" r:id="rId35"/>
    <p:sldId id="722" r:id="rId36"/>
    <p:sldId id="724" r:id="rId37"/>
    <p:sldId id="725" r:id="rId38"/>
    <p:sldId id="675" r:id="rId39"/>
    <p:sldId id="681" r:id="rId40"/>
    <p:sldId id="682" r:id="rId41"/>
    <p:sldId id="683" r:id="rId42"/>
    <p:sldId id="735" r:id="rId43"/>
    <p:sldId id="684" r:id="rId44"/>
    <p:sldId id="727" r:id="rId45"/>
    <p:sldId id="686" r:id="rId46"/>
    <p:sldId id="736" r:id="rId47"/>
    <p:sldId id="748" r:id="rId48"/>
    <p:sldId id="687" r:id="rId49"/>
    <p:sldId id="688" r:id="rId50"/>
    <p:sldId id="728" r:id="rId51"/>
    <p:sldId id="729" r:id="rId52"/>
    <p:sldId id="730" r:id="rId53"/>
    <p:sldId id="731" r:id="rId54"/>
    <p:sldId id="699" r:id="rId55"/>
    <p:sldId id="700" r:id="rId56"/>
    <p:sldId id="701" r:id="rId57"/>
    <p:sldId id="702" r:id="rId58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Mitch Marcus" initials="MP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CE3838"/>
    <a:srgbClr val="FF3300"/>
    <a:srgbClr val="FFF2D9"/>
    <a:srgbClr val="B2B2B2"/>
    <a:srgbClr val="CC0066"/>
    <a:srgbClr val="FFFF00"/>
    <a:srgbClr val="008000"/>
    <a:srgbClr val="660033"/>
    <a:srgbClr val="FF66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6" autoAdjust="0"/>
    <p:restoredTop sz="84066" autoAdjust="0"/>
  </p:normalViewPr>
  <p:slideViewPr>
    <p:cSldViewPr>
      <p:cViewPr varScale="1">
        <p:scale>
          <a:sx n="105" d="100"/>
          <a:sy n="105" d="100"/>
        </p:scale>
        <p:origin x="43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2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commentAuthors" Target="commentAuthors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52CF9EB7-2149-4C48-9A18-E90763B161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122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2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2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2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B9F786AB-E3CC-427B-B0B3-E4580F4AB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1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uck_test" TargetMode="External"/><Relationship Id="rId4" Type="http://schemas.openxmlformats.org/officeDocument/2006/relationships/hyperlink" Target="https://en.wikipedia.org/wiki/Object_(computer_science)" TargetMode="External"/><Relationship Id="rId5" Type="http://schemas.openxmlformats.org/officeDocument/2006/relationships/hyperlink" Target="https://en.wikipedia.org/wiki/Method_(computer_programming)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uck_test" TargetMode="External"/><Relationship Id="rId4" Type="http://schemas.openxmlformats.org/officeDocument/2006/relationships/hyperlink" Target="https://en.wikipedia.org/wiki/Object_(computer_science)" TargetMode="External"/><Relationship Id="rId5" Type="http://schemas.openxmlformats.org/officeDocument/2006/relationships/hyperlink" Target="https://en.wikipedia.org/wiki/Method_(computer_programming)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7F43254-FC59-434B-8027-362A73560DCD}" type="slidenum">
              <a:rPr lang="en-US" sz="1200" smtClean="0"/>
              <a:pPr eaLnBrk="1" hangingPunct="1"/>
              <a:t>2</a:t>
            </a:fld>
            <a:endParaRPr 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26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DBD6106D-3C24-4E07-857D-80034C499C49}" type="slidenum">
              <a:rPr lang="en-US" sz="1200" smtClean="0"/>
              <a:pPr eaLnBrk="1" hangingPunct="1"/>
              <a:t>13</a:t>
            </a:fld>
            <a:endParaRPr lang="en-US" sz="1200"/>
          </a:p>
        </p:txBody>
      </p:sp>
      <p:sp>
        <p:nvSpPr>
          <p:cNvPr id="1003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2740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15BCEB9D-5048-44C0-B201-D526EF7825C1}" type="slidenum">
              <a:rPr lang="en-US" sz="1200" smtClean="0"/>
              <a:pPr eaLnBrk="1" hangingPunct="1"/>
              <a:t>14</a:t>
            </a:fld>
            <a:endParaRPr lang="en-US" sz="1200"/>
          </a:p>
        </p:txBody>
      </p:sp>
      <p:sp>
        <p:nvSpPr>
          <p:cNvPr id="1013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3708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314B80BD-E83D-4327-8C71-4A73783591D1}" type="slidenum">
              <a:rPr lang="en-US" sz="1200" smtClean="0"/>
              <a:pPr eaLnBrk="1" hangingPunct="1"/>
              <a:t>15</a:t>
            </a:fld>
            <a:endParaRPr 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89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26F7369-4B20-4D37-B8D3-2ED37C8AC02E}" type="slidenum">
              <a:rPr lang="en-US" sz="1200" smtClean="0"/>
              <a:pPr eaLnBrk="1" hangingPunct="1"/>
              <a:t>16</a:t>
            </a:fld>
            <a:endParaRPr lang="en-US" sz="1200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9390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26F7369-4B20-4D37-B8D3-2ED37C8AC02E}" type="slidenum">
              <a:rPr lang="en-US" sz="1200" smtClean="0"/>
              <a:pPr eaLnBrk="1" hangingPunct="1"/>
              <a:t>17</a:t>
            </a:fld>
            <a:endParaRPr lang="en-US" sz="1200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3107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26F7369-4B20-4D37-B8D3-2ED37C8AC02E}" type="slidenum">
              <a:rPr lang="en-US" sz="1200" smtClean="0"/>
              <a:pPr eaLnBrk="1" hangingPunct="1"/>
              <a:t>18</a:t>
            </a:fld>
            <a:endParaRPr lang="en-US" sz="1200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7495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26F7369-4B20-4D37-B8D3-2ED37C8AC02E}" type="slidenum">
              <a:rPr lang="en-US" sz="1200" smtClean="0"/>
              <a:pPr eaLnBrk="1" hangingPunct="1"/>
              <a:t>19</a:t>
            </a:fld>
            <a:endParaRPr lang="en-US" sz="1200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5802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9A9610D7-ED16-4E9A-8FC6-D1D5E5023FCF}" type="slidenum">
              <a:rPr lang="en-US" sz="1200" smtClean="0"/>
              <a:pPr eaLnBrk="1" hangingPunct="1"/>
              <a:t>20</a:t>
            </a:fld>
            <a:endParaRPr 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evens = [</a:t>
            </a:r>
            <a:r>
              <a:rPr lang="en-US" baseline="0" dirty="0" err="1" smtClean="0">
                <a:ea typeface="ＭＳ Ｐゴシック" pitchFamily="34" charset="-128"/>
              </a:rPr>
              <a:t>i</a:t>
            </a:r>
            <a:r>
              <a:rPr lang="en-US" baseline="0" dirty="0" smtClean="0">
                <a:ea typeface="ＭＳ Ｐゴシック" pitchFamily="34" charset="-128"/>
              </a:rPr>
              <a:t> for </a:t>
            </a:r>
            <a:r>
              <a:rPr lang="en-US" baseline="0" dirty="0" err="1" smtClean="0">
                <a:ea typeface="ＭＳ Ｐゴシック" pitchFamily="34" charset="-128"/>
              </a:rPr>
              <a:t>i</a:t>
            </a:r>
            <a:r>
              <a:rPr lang="en-US" baseline="0" dirty="0" smtClean="0">
                <a:ea typeface="ＭＳ Ｐゴシック" pitchFamily="34" charset="-128"/>
              </a:rPr>
              <a:t> in range(10) if i%2 == 0]</a:t>
            </a:r>
            <a:br>
              <a:rPr lang="en-US" baseline="0" dirty="0" smtClean="0">
                <a:ea typeface="ＭＳ Ｐゴシック" pitchFamily="34" charset="-128"/>
              </a:rPr>
            </a:br>
            <a:r>
              <a:rPr lang="en-US" baseline="0" dirty="0" smtClean="0">
                <a:ea typeface="ＭＳ Ｐゴシック" pitchFamily="34" charset="-128"/>
              </a:rPr>
              <a:t>odds = </a:t>
            </a:r>
            <a:r>
              <a:rPr lang="en-US" dirty="0" smtClean="0">
                <a:ea typeface="ＭＳ Ｐゴシック" pitchFamily="34" charset="-128"/>
              </a:rPr>
              <a:t> [</a:t>
            </a:r>
            <a:r>
              <a:rPr lang="en-US" baseline="0" dirty="0" err="1" smtClean="0">
                <a:ea typeface="ＭＳ Ｐゴシック" pitchFamily="34" charset="-128"/>
              </a:rPr>
              <a:t>i</a:t>
            </a:r>
            <a:r>
              <a:rPr lang="en-US" baseline="0" dirty="0" smtClean="0">
                <a:ea typeface="ＭＳ Ｐゴシック" pitchFamily="34" charset="-128"/>
              </a:rPr>
              <a:t> for </a:t>
            </a:r>
            <a:r>
              <a:rPr lang="en-US" baseline="0" dirty="0" err="1" smtClean="0">
                <a:ea typeface="ＭＳ Ｐゴシック" pitchFamily="34" charset="-128"/>
              </a:rPr>
              <a:t>i</a:t>
            </a:r>
            <a:r>
              <a:rPr lang="en-US" baseline="0" dirty="0" smtClean="0">
                <a:ea typeface="ＭＳ Ｐゴシック" pitchFamily="34" charset="-128"/>
              </a:rPr>
              <a:t> in range(10) if i%2 == 1]</a:t>
            </a:r>
          </a:p>
          <a:p>
            <a:pPr eaLnBrk="1" hangingPunct="1"/>
            <a:r>
              <a:rPr lang="en-US" baseline="0" dirty="0" smtClean="0">
                <a:ea typeface="ＭＳ Ｐゴシック" pitchFamily="34" charset="-128"/>
              </a:rPr>
              <a:t>merge(</a:t>
            </a:r>
            <a:r>
              <a:rPr lang="en-US" baseline="0" dirty="0" err="1" smtClean="0">
                <a:ea typeface="ＭＳ Ｐゴシック" pitchFamily="34" charset="-128"/>
              </a:rPr>
              <a:t>odds,evens</a:t>
            </a:r>
            <a:r>
              <a:rPr lang="en-US" baseline="0" dirty="0" smtClean="0">
                <a:ea typeface="ＭＳ Ｐゴシック" pitchFamily="34" charset="-128"/>
              </a:rPr>
              <a:t>)</a:t>
            </a: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9920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FD0C12E7-3A79-4440-BD9A-2516DAE5138E}" type="slidenum">
              <a:rPr lang="en-US" sz="1200" smtClean="0"/>
              <a:pPr eaLnBrk="1" hangingPunct="1"/>
              <a:t>21</a:t>
            </a:fld>
            <a:endParaRPr 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9725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2FF9C1F9-5BAD-41F3-B95C-53D3B0BE33EC}" type="slidenum">
              <a:rPr lang="en-US" sz="1200" smtClean="0"/>
              <a:pPr eaLnBrk="1" hangingPunct="1"/>
              <a:t>22</a:t>
            </a:fld>
            <a:endParaRPr 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5737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847EA04D-C456-4C86-996D-7A6D7238277E}" type="slidenum">
              <a:rPr lang="en-US" sz="1200" smtClean="0"/>
              <a:pPr eaLnBrk="1" hangingPunct="1"/>
              <a:t>3</a:t>
            </a:fld>
            <a:endParaRPr 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31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F786AB-E3CC-427B-B0B3-E4580F4AB13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7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314B80BD-E83D-4327-8C71-4A73783591D1}" type="slidenum">
              <a:rPr lang="en-US" sz="1200" smtClean="0"/>
              <a:pPr eaLnBrk="1" hangingPunct="1"/>
              <a:t>24</a:t>
            </a:fld>
            <a:endParaRPr 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79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26F7369-4B20-4D37-B8D3-2ED37C8AC02E}" type="slidenum">
              <a:rPr lang="en-US" sz="1200" smtClean="0"/>
              <a:pPr eaLnBrk="1" hangingPunct="1"/>
              <a:t>25</a:t>
            </a:fld>
            <a:endParaRPr lang="en-US" sz="1200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0243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26F7369-4B20-4D37-B8D3-2ED37C8AC02E}" type="slidenum">
              <a:rPr lang="en-US" sz="1200" smtClean="0"/>
              <a:pPr eaLnBrk="1" hangingPunct="1"/>
              <a:t>26</a:t>
            </a:fld>
            <a:endParaRPr lang="en-US" sz="1200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34" charset="-128"/>
              </a:rPr>
              <a:t>importlib</a:t>
            </a:r>
            <a:r>
              <a:rPr lang="en-US" dirty="0" smtClean="0">
                <a:ea typeface="ＭＳ Ｐゴシック" pitchFamily="34" charset="-128"/>
              </a:rPr>
              <a:t> is a library that allows</a:t>
            </a:r>
            <a:r>
              <a:rPr lang="en-US" baseline="0" dirty="0" smtClean="0">
                <a:ea typeface="ＭＳ Ｐゴシック" pitchFamily="34" charset="-128"/>
              </a:rPr>
              <a:t> you to re-import a library. </a:t>
            </a:r>
            <a:r>
              <a:rPr lang="en-US" dirty="0" smtClean="0">
                <a:ea typeface="ＭＳ Ｐゴシック" pitchFamily="34" charset="-128"/>
              </a:rPr>
              <a:t> </a:t>
            </a: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6166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8A455CB9-43E5-425E-A3E7-B737BD7DE18E}" type="slidenum">
              <a:rPr lang="en-US" sz="1200" smtClean="0"/>
              <a:pPr eaLnBrk="1" hangingPunct="1"/>
              <a:t>27</a:t>
            </a:fld>
            <a:endParaRPr 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583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DF7FBE2A-ED59-41E5-B741-E61DBAD0FC3C}" type="slidenum">
              <a:rPr lang="en-US" sz="1200" smtClean="0"/>
              <a:pPr eaLnBrk="1" hangingPunct="1"/>
              <a:t>28</a:t>
            </a:fld>
            <a:endParaRPr 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Document String example: help(</a:t>
            </a:r>
            <a:r>
              <a:rPr lang="en-US" dirty="0" err="1" smtClean="0"/>
              <a:t>math.sqrt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1970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73949568-8FF8-4A03-8104-6749C0A3DFD2}" type="slidenum">
              <a:rPr lang="en-US" sz="1200" smtClean="0"/>
              <a:pPr eaLnBrk="1" hangingPunct="1"/>
              <a:t>29</a:t>
            </a:fld>
            <a:endParaRPr 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70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DB244C7-BEA3-49CB-8324-2BD90EEE0CDA}" type="slidenum">
              <a:rPr lang="en-US" sz="1200" smtClean="0"/>
              <a:pPr eaLnBrk="1" hangingPunct="1"/>
              <a:t>30</a:t>
            </a:fld>
            <a:endParaRPr 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93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FFAB9241-86D6-4DD2-AB05-28EC67D43DF1}" type="slidenum">
              <a:rPr lang="en-US" sz="1200" smtClean="0"/>
              <a:pPr eaLnBrk="1" hangingPunct="1"/>
              <a:t>31</a:t>
            </a:fld>
            <a:endParaRPr 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486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single star </a:t>
            </a:r>
            <a:r>
              <a:rPr lang="en-US" dirty="0" smtClean="0"/>
              <a:t>*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unpacks the sequence/collection into positional arguments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double star </a:t>
            </a:r>
            <a:r>
              <a:rPr lang="en-US" dirty="0" smtClean="0"/>
              <a:t>**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does the same, only using a dictionary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F786AB-E3CC-427B-B0B3-E4580F4AB13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5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5C64DE7-C126-4B95-9F10-74570AA6F781}" type="slidenum">
              <a:rPr lang="en-US" sz="1200" smtClean="0"/>
              <a:pPr eaLnBrk="1" hangingPunct="1"/>
              <a:t>4</a:t>
            </a:fld>
            <a:endParaRPr 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CCB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to</a:t>
            </a:r>
            <a:r>
              <a:rPr lang="en-US" baseline="0" dirty="0" err="1" smtClean="0"/>
              <a:t>do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show how the list comprehension can be re-written as a for loop.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842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F786AB-E3CC-427B-B0B3-E4580F4AB13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251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EED2DE97-F4B5-4F8C-BD8D-FB9E9B27B76F}" type="slidenum">
              <a:rPr lang="en-US" sz="1200" smtClean="0"/>
              <a:pPr eaLnBrk="1" hangingPunct="1"/>
              <a:t>39</a:t>
            </a:fld>
            <a:endParaRPr 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489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5009F8B-2B77-44A5-AED9-612A5CCABFBD}" type="slidenum">
              <a:rPr lang="en-US" sz="1200" smtClean="0"/>
              <a:pPr eaLnBrk="1" hangingPunct="1"/>
              <a:t>41</a:t>
            </a:fld>
            <a:endParaRPr 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54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6BF9E3F7-6CB0-41A6-82A6-BFD31AA9289A}" type="slidenum">
              <a:rPr lang="en-US" sz="1200" smtClean="0"/>
              <a:pPr eaLnBrk="1" hangingPunct="1"/>
              <a:t>42</a:t>
            </a:fld>
            <a:endParaRPr 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767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82776CF4-07D0-4E0E-9B3C-936B041A2A21}" type="slidenum">
              <a:rPr lang="en-US" sz="1200" smtClean="0"/>
              <a:pPr eaLnBrk="1" hangingPunct="1"/>
              <a:t>43</a:t>
            </a:fld>
            <a:endParaRPr 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896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68FC50D3-E7C2-4029-B141-9816FC046DE8}" type="slidenum">
              <a:rPr lang="en-US" sz="1200" smtClean="0"/>
              <a:pPr eaLnBrk="1" hangingPunct="1"/>
              <a:t>45</a:t>
            </a:fld>
            <a:endParaRPr 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267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23EAB141-3A99-4FBD-A10E-5CFFDB5383BA}" type="slidenum">
              <a:rPr lang="en-US" sz="1200" smtClean="0"/>
              <a:pPr eaLnBrk="1" hangingPunct="1"/>
              <a:t>46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Duck typing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in computer programming is an application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 tooltip="Duck test"/>
              </a:rPr>
              <a:t>duck test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—"If it walks like a duck and it quacks like a duck, then it must be a duck"—to determine if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4" tooltip="Object (computer science)"/>
              </a:rPr>
              <a:t>object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can be used for a particular purpose. With normal typing, suitability is determined by an object's type. In duck typing, an object's suitability is determined by the presence of certain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5" tooltip="Method (computer programming)"/>
              </a:rPr>
              <a:t>methods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and properties, rather than the type of the object itself.</a:t>
            </a:r>
          </a:p>
          <a:p>
            <a:pPr eaLnBrk="1" hangingPunct="1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eaLnBrk="1" hangingPunct="1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116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23EAB141-3A99-4FBD-A10E-5CFFDB5383BA}" type="slidenum">
              <a:rPr lang="en-US" sz="1200" smtClean="0"/>
              <a:pPr eaLnBrk="1" hangingPunct="1"/>
              <a:t>47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Duck typing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in computer programming is an application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 tooltip="Duck test"/>
              </a:rPr>
              <a:t>duck test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—"If it walks like a duck and it quacks like a duck, then it must be a duck"—to determine if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4" tooltip="Object (computer science)"/>
              </a:rPr>
              <a:t>object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can be used for a particular purpose. With normal typing, suitability is determined by an object's type. In duck typing, an object's suitability is determined by the presence of certain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5" tooltip="Method (computer programming)"/>
              </a:rPr>
              <a:t>methods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and properties, rather than the type of the object itself.</a:t>
            </a:r>
          </a:p>
          <a:p>
            <a:pPr eaLnBrk="1" hangingPunct="1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eaLnBrk="1" hangingPunct="1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38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23EAB141-3A99-4FBD-A10E-5CFFDB5383BA}" type="slidenum">
              <a:rPr lang="en-US" sz="1200" smtClean="0"/>
              <a:pPr eaLnBrk="1" hangingPunct="1"/>
              <a:t>48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__ is</a:t>
            </a:r>
            <a:r>
              <a:rPr lang="en-US" baseline="0" dirty="0" smtClean="0"/>
              <a:t> pronounced “</a:t>
            </a:r>
            <a:r>
              <a:rPr lang="en-US" baseline="0" dirty="0" err="1" smtClean="0"/>
              <a:t>dunder</a:t>
            </a:r>
            <a:r>
              <a:rPr lang="en-US" baseline="0" dirty="0" smtClean="0"/>
              <a:t>” for “double underscore”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smtClean="0"/>
              <a:t>__</a:t>
            </a:r>
            <a:r>
              <a:rPr lang="en-US" baseline="0" dirty="0" err="1" smtClean="0"/>
              <a:t>repr</a:t>
            </a:r>
            <a:r>
              <a:rPr lang="en-US" baseline="0" dirty="0" smtClean="0"/>
              <a:t>__ is meant to be displayed to developers </a:t>
            </a:r>
            <a:r>
              <a:rPr lang="mr-IN" baseline="0" dirty="0" smtClean="0"/>
              <a:t>–</a:t>
            </a:r>
            <a:r>
              <a:rPr lang="en-US" baseline="0" dirty="0" smtClean="0"/>
              <a:t> might be useful to recreate the object.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__</a:t>
            </a:r>
            <a:r>
              <a:rPr lang="en-US" baseline="0" dirty="0" err="1" smtClean="0"/>
              <a:t>str</a:t>
            </a:r>
            <a:r>
              <a:rPr lang="en-US" baseline="0" dirty="0" smtClean="0"/>
              <a:t>__ is meant to be displayed to users.</a:t>
            </a:r>
            <a:endParaRPr lang="en-US" dirty="0" smtClean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375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24A50A6-2E48-47A3-9D06-731774A7C75F}" type="slidenum">
              <a:rPr lang="en-US" sz="1200" smtClean="0"/>
              <a:pPr eaLnBrk="1" hangingPunct="1"/>
              <a:t>49</a:t>
            </a:fld>
            <a:endParaRPr 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26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5C64DE7-C126-4B95-9F10-74570AA6F781}" type="slidenum">
              <a:rPr lang="en-US" sz="1200" smtClean="0"/>
              <a:pPr eaLnBrk="1" hangingPunct="1"/>
              <a:t>5</a:t>
            </a:fld>
            <a:endParaRPr 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CCB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to</a:t>
            </a:r>
            <a:r>
              <a:rPr lang="en-US" baseline="0" dirty="0" err="1" smtClean="0"/>
              <a:t>do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show how the list comprehension can be re-written as a for loop.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414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F786AB-E3CC-427B-B0B3-E4580F4AB13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172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51D81B43-2CB0-4984-80C6-11A7B3797A86}" type="slidenum">
              <a:rPr lang="en-US" sz="1200" smtClean="0"/>
              <a:pPr eaLnBrk="1" hangingPunct="1"/>
              <a:t>54</a:t>
            </a:fld>
            <a:endParaRPr 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9675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CDDA08D-3185-4194-BA26-5E57A6D47C38}" type="slidenum">
              <a:rPr lang="en-US" sz="1200" smtClean="0"/>
              <a:pPr eaLnBrk="1" hangingPunct="1"/>
              <a:t>55</a:t>
            </a:fld>
            <a:endParaRPr 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00285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303EB8B1-05B6-4E6B-B7E1-BFBEB0C11B32}" type="slidenum">
              <a:rPr lang="en-US" sz="1200" smtClean="0"/>
              <a:pPr eaLnBrk="1" hangingPunct="1"/>
              <a:t>56</a:t>
            </a:fld>
            <a:endParaRPr 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09628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F5EC08CB-F73C-4D21-9E24-6CD96902EE59}" type="slidenum">
              <a:rPr lang="en-US" sz="1200" smtClean="0"/>
              <a:pPr eaLnBrk="1" hangingPunct="1"/>
              <a:t>57</a:t>
            </a:fld>
            <a:endParaRPr 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69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4B0B51D2-9035-47E3-AB4A-35363D9A1859}" type="slidenum">
              <a:rPr lang="en-US" sz="1200" smtClean="0"/>
              <a:pPr eaLnBrk="1" hangingPunct="1"/>
              <a:t>6</a:t>
            </a:fld>
            <a:endParaRPr 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49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4B0B51D2-9035-47E3-AB4A-35363D9A1859}" type="slidenum">
              <a:rPr lang="en-US" sz="1200" smtClean="0"/>
              <a:pPr eaLnBrk="1" hangingPunct="1"/>
              <a:t>7</a:t>
            </a:fld>
            <a:endParaRPr 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46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5C64DE7-C126-4B95-9F10-74570AA6F781}" type="slidenum">
              <a:rPr lang="en-US" sz="1200" smtClean="0"/>
              <a:pPr eaLnBrk="1" hangingPunct="1"/>
              <a:t>8</a:t>
            </a:fld>
            <a:endParaRPr 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05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82715907-03C2-4443-AFC7-4B2FA994F58A}" type="slidenum">
              <a:rPr lang="en-US" sz="1200" smtClean="0"/>
              <a:pPr eaLnBrk="1" hangingPunct="1"/>
              <a:t>9</a:t>
            </a:fld>
            <a:endParaRPr 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7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F786AB-E3CC-427B-B0B3-E4580F4AB13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01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>
              <a:buFont typeface="Symbol" pitchFamily="1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ctr">
              <a:defRPr dirty="0">
                <a:latin typeface="+mj-lt"/>
              </a:defRPr>
            </a:lvl1pPr>
          </a:lstStyle>
          <a:p>
            <a:pPr>
              <a:defRPr/>
            </a:pPr>
            <a:r>
              <a:rPr lang="en-US" altLang="en-US" dirty="0"/>
              <a:t>CIS 521 - </a:t>
            </a:r>
            <a:r>
              <a:rPr lang="en-US" altLang="en-US"/>
              <a:t>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fld id="{89B37C80-BF49-4123-9258-BC74623D520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94186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</a:t>
            </a:r>
            <a:r>
              <a:rPr lang="en-US" altLang="en-US"/>
              <a:t>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197AB98B-675E-4475-A067-23AF6EC329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6502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</a:t>
            </a:r>
            <a:r>
              <a:rPr lang="en-US" altLang="en-US"/>
              <a:t>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0A370C61-DF42-4C9B-A334-158128E167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68970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0000"/>
              </a:buClr>
              <a:buSzPct val="110000"/>
              <a:buFont typeface="Wingdings" pitchFamily="2" charset="2"/>
              <a:buChar char="§"/>
              <a:defRPr/>
            </a:lvl1pPr>
            <a:lvl2pPr>
              <a:buClr>
                <a:srgbClr val="FF0000"/>
              </a:buClr>
              <a:buSzPct val="110000"/>
              <a:buFont typeface="Wingdings" pitchFamily="2" charset="2"/>
              <a:buChar char="§"/>
              <a:defRPr/>
            </a:lvl2pPr>
            <a:lvl3pPr>
              <a:buClr>
                <a:srgbClr val="FF0000"/>
              </a:buClr>
              <a:buSzPct val="110000"/>
              <a:buFont typeface="Wingdings" pitchFamily="2" charset="2"/>
              <a:buChar char="§"/>
              <a:defRPr/>
            </a:lvl3pPr>
            <a:lvl4pPr>
              <a:buClr>
                <a:srgbClr val="FF0000"/>
              </a:buClr>
              <a:buSzPct val="110000"/>
              <a:buFont typeface="Wingdings" pitchFamily="2" charset="2"/>
              <a:buChar char="§"/>
              <a:defRPr/>
            </a:lvl4pPr>
            <a:lvl5pPr>
              <a:buClr>
                <a:srgbClr val="FF0000"/>
              </a:buClr>
              <a:buSzPct val="110000"/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dirty="0">
                <a:latin typeface="+mj-lt"/>
              </a:defRPr>
            </a:lvl1pPr>
          </a:lstStyle>
          <a:p>
            <a:pPr>
              <a:defRPr/>
            </a:pPr>
            <a:r>
              <a:rPr lang="en-US" altLang="en-US" dirty="0"/>
              <a:t>CIS 521 - </a:t>
            </a:r>
            <a:r>
              <a:rPr lang="en-US" altLang="en-US"/>
              <a:t>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77987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</a:t>
            </a:r>
            <a:r>
              <a:rPr lang="en-US" altLang="en-US"/>
              <a:t>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9EE651E8-FC19-40E0-AFDF-412565E55A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9882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</a:t>
            </a:r>
            <a:r>
              <a:rPr lang="en-US" altLang="en-US"/>
              <a:t>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635579F0-0951-4DC8-8E90-7D0B97DE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906191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</a:t>
            </a:r>
            <a:r>
              <a:rPr lang="en-US" altLang="en-US"/>
              <a:t>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09B0BC51-113A-459A-86C9-18AAA6A9B5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88322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</a:t>
            </a:r>
            <a:r>
              <a:rPr lang="en-US" altLang="en-US"/>
              <a:t>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531B930E-F1D8-448E-B760-50228E3419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40149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</a:t>
            </a:r>
            <a:r>
              <a:rPr lang="en-US" altLang="en-US"/>
              <a:t>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7822C809-C6BE-4D8C-B287-2AA232B612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5011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</a:t>
            </a:r>
            <a:r>
              <a:rPr lang="en-US" altLang="en-US"/>
              <a:t>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23D31008-A8AA-4FFE-A6B8-195E4EE906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2675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</a:t>
            </a:r>
            <a:r>
              <a:rPr lang="en-US" altLang="en-US"/>
              <a:t>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771B1017-5732-4C97-8A26-997FC797C3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64515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dirty="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CIS 521 - </a:t>
            </a:r>
            <a:r>
              <a:rPr lang="en-US" altLang="en-US"/>
              <a:t>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3143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                                  </a:t>
            </a:r>
            <a:fld id="{51E56DBA-313E-4198-B99B-862C870CBA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ransition/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15000"/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1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1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1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1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treyhunner.com/2018/02/python-3-s-range-better-than-python-2-s-xrange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blog.pythonlibrary.org/2016/02/23/python-3-function-overloading-with-singledispatch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tif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4" Type="http://schemas.openxmlformats.org/officeDocument/2006/relationships/image" Target="../media/image1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tif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3.7/library/profile.html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fehammad.com/downloads/python-idioms-2014-01-16.pdf" TargetMode="External"/><Relationship Id="rId3" Type="http://schemas.openxmlformats.org/officeDocument/2006/relationships/hyperlink" Target="http://lignos.org/py_antipatterns/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For Python Lecture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/>
          <a:lstStyle/>
          <a:p>
            <a:r>
              <a:rPr lang="en-US" dirty="0" smtClean="0"/>
              <a:t>For Loops and List Comprehensions </a:t>
            </a:r>
          </a:p>
          <a:p>
            <a:r>
              <a:rPr lang="en-US" dirty="0" smtClean="0"/>
              <a:t>Generators</a:t>
            </a:r>
            <a:endParaRPr lang="en-US" dirty="0" smtClean="0"/>
          </a:p>
          <a:p>
            <a:r>
              <a:rPr lang="en-US" dirty="0" smtClean="0"/>
              <a:t>Imports</a:t>
            </a:r>
            <a:endParaRPr lang="en-US" dirty="0"/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, first class functions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“magic” methods (objects behave like built-in types)</a:t>
            </a:r>
          </a:p>
          <a:p>
            <a:r>
              <a:rPr lang="en-US" dirty="0"/>
              <a:t>Profiling</a:t>
            </a:r>
          </a:p>
          <a:p>
            <a:pPr lvl="1"/>
            <a:r>
              <a:rPr lang="en-US" dirty="0" err="1"/>
              <a:t>timeit</a:t>
            </a:r>
            <a:endParaRPr lang="en-US" dirty="0"/>
          </a:p>
          <a:p>
            <a:pPr lvl="1"/>
            <a:r>
              <a:rPr lang="en-US" dirty="0" err="1"/>
              <a:t>cProfile</a:t>
            </a:r>
            <a:endParaRPr lang="en-US" dirty="0"/>
          </a:p>
          <a:p>
            <a:r>
              <a:rPr lang="en-US" dirty="0"/>
              <a:t>Idioms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CIS 521 - </a:t>
            </a:r>
            <a:r>
              <a:rPr lang="en-US" altLang="en-US"/>
              <a:t>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9929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4572000"/>
          </a:xfrm>
        </p:spPr>
        <p:txBody>
          <a:bodyPr/>
          <a:lstStyle/>
          <a:p>
            <a:r>
              <a:rPr lang="en-US" dirty="0" err="1"/>
              <a:t>Iterable</a:t>
            </a:r>
            <a:r>
              <a:rPr lang="en-US" dirty="0"/>
              <a:t> objects can be used in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because they have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en-US" dirty="0"/>
              <a:t>magic method, which converts them to iterator objects: 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k = [1,2,3]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k.__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iter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__()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80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list_iterator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object at 0x104f8ca50&gt;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iter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(k)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80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list_iterator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object at 0x104f8ca10&gt;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CIS 421/521 - 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930453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77200" cy="4572000"/>
          </a:xfrm>
        </p:spPr>
        <p:txBody>
          <a:bodyPr/>
          <a:lstStyle/>
          <a:p>
            <a:r>
              <a:rPr lang="en-US" dirty="0"/>
              <a:t>Iterators are objects with a 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next__()</a:t>
            </a:r>
            <a:r>
              <a:rPr lang="en-US" dirty="0"/>
              <a:t> method: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iter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(k)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&gt;&gt;&gt; next(</a:t>
            </a:r>
            <a:r>
              <a:rPr lang="en-US" sz="1800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.__next__()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i.next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i.next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StopIteration</a:t>
            </a:r>
            <a:endParaRPr lang="en-US" sz="180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dirty="0"/>
              <a:t>Python iterators do not have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method!</a:t>
            </a:r>
          </a:p>
          <a:p>
            <a:r>
              <a:rPr lang="en-US" dirty="0"/>
              <a:t>Just catch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StopIteration</a:t>
            </a:r>
            <a:r>
              <a:rPr lang="en-US" dirty="0"/>
              <a:t> exception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CIS 421/521 - 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356046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457200"/>
          </a:xfrm>
        </p:spPr>
        <p:txBody>
          <a:bodyPr/>
          <a:lstStyle/>
          <a:p>
            <a:r>
              <a:rPr lang="en-US" dirty="0"/>
              <a:t>Iterators: </a:t>
            </a:r>
            <a:r>
              <a:rPr lang="en-US" sz="2800" dirty="0"/>
              <a:t>The real truth about 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For.. In..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08454"/>
            <a:ext cx="8305800" cy="495300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for </a:t>
            </a:r>
            <a:r>
              <a:rPr lang="en-US" dirty="0">
                <a:solidFill>
                  <a:srgbClr val="FF3300"/>
                </a:solidFill>
                <a:latin typeface="Courier New" pitchFamily="49" charset="0"/>
              </a:rPr>
              <a:t>&lt;item&gt;</a:t>
            </a:r>
            <a:r>
              <a:rPr lang="en-US" dirty="0">
                <a:latin typeface="Courier New" pitchFamily="49" charset="0"/>
              </a:rPr>
              <a:t> in </a:t>
            </a:r>
            <a:r>
              <a:rPr lang="en-US" dirty="0">
                <a:solidFill>
                  <a:srgbClr val="660066"/>
                </a:solidFill>
                <a:latin typeface="Courier New" pitchFamily="49" charset="0"/>
              </a:rPr>
              <a:t>&lt;</a:t>
            </a:r>
            <a:r>
              <a:rPr lang="en-US" dirty="0" err="1">
                <a:solidFill>
                  <a:srgbClr val="660066"/>
                </a:solidFill>
                <a:latin typeface="Courier New" pitchFamily="49" charset="0"/>
              </a:rPr>
              <a:t>iterable</a:t>
            </a:r>
            <a:r>
              <a:rPr lang="en-US" dirty="0">
                <a:solidFill>
                  <a:srgbClr val="660066"/>
                </a:solidFill>
                <a:latin typeface="Courier New" pitchFamily="49" charset="0"/>
              </a:rPr>
              <a:t>&gt;</a:t>
            </a:r>
            <a:r>
              <a:rPr lang="en-US" dirty="0">
                <a:latin typeface="Courier New" pitchFamily="49" charset="0"/>
              </a:rPr>
              <a:t>: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&lt;statements&gt;</a:t>
            </a:r>
          </a:p>
          <a:p>
            <a:pPr marL="0" indent="0">
              <a:buNone/>
            </a:pPr>
            <a:endParaRPr lang="en-US" sz="1050" dirty="0"/>
          </a:p>
          <a:p>
            <a:r>
              <a:rPr lang="en-US" dirty="0"/>
              <a:t>First line is just syntactic sugar for: </a:t>
            </a:r>
          </a:p>
          <a:p>
            <a:pPr lvl="1"/>
            <a:r>
              <a:rPr lang="en-US" dirty="0"/>
              <a:t>1. Initialize: Call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ea typeface="+mn-ea"/>
                <a:cs typeface="+mn-cs"/>
              </a:rPr>
              <a:t>&lt;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ea typeface="+mn-ea"/>
                <a:cs typeface="+mn-cs"/>
              </a:rPr>
              <a:t>iterable</a:t>
            </a:r>
            <a:r>
              <a:rPr lang="en-US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&gt;.__</a:t>
            </a:r>
            <a:r>
              <a:rPr lang="en-US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__() </a:t>
            </a:r>
            <a:r>
              <a:rPr lang="en-US" dirty="0"/>
              <a:t>to create an </a:t>
            </a:r>
            <a:r>
              <a:rPr lang="en-US" i="1" dirty="0"/>
              <a:t>iterator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Each iteration:</a:t>
            </a:r>
          </a:p>
          <a:p>
            <a:pPr lvl="1"/>
            <a:r>
              <a:rPr lang="en-US" dirty="0"/>
              <a:t>2. Call </a:t>
            </a:r>
            <a:r>
              <a:rPr lang="en-US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iterator.__next</a:t>
            </a:r>
            <a:r>
              <a:rPr lang="en-US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__() </a:t>
            </a:r>
            <a:r>
              <a:rPr lang="en-US" dirty="0"/>
              <a:t>and bind </a:t>
            </a:r>
            <a:r>
              <a:rPr lang="en-US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&lt;item&gt;</a:t>
            </a:r>
          </a:p>
          <a:p>
            <a:pPr lvl="1"/>
            <a:r>
              <a:rPr lang="en-US" dirty="0"/>
              <a:t>2a. Catch </a:t>
            </a:r>
            <a:r>
              <a:rPr lang="en-US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StopIteration</a:t>
            </a:r>
            <a:r>
              <a:rPr lang="en-US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dirty="0"/>
              <a:t>exceptions</a:t>
            </a:r>
          </a:p>
          <a:p>
            <a:pPr lvl="1"/>
            <a:endParaRPr lang="en-US" sz="1400" dirty="0"/>
          </a:p>
          <a:p>
            <a:r>
              <a:rPr lang="en-US" dirty="0"/>
              <a:t>To be </a:t>
            </a:r>
            <a:r>
              <a:rPr lang="en-US" dirty="0" err="1"/>
              <a:t>iterable</a:t>
            </a:r>
            <a:r>
              <a:rPr lang="en-US" dirty="0"/>
              <a:t>:  has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en-US" dirty="0"/>
              <a:t>method</a:t>
            </a:r>
          </a:p>
          <a:p>
            <a:pPr lvl="1"/>
            <a:r>
              <a:rPr lang="en-US" dirty="0"/>
              <a:t> which returns an iterator </a:t>
            </a:r>
            <a:r>
              <a:rPr lang="en-US" dirty="0" err="1"/>
              <a:t>obj</a:t>
            </a:r>
            <a:endParaRPr lang="en-US" dirty="0"/>
          </a:p>
          <a:p>
            <a:r>
              <a:rPr lang="en-US" dirty="0"/>
              <a:t>To be iterator: has __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next__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 which throws </a:t>
            </a:r>
            <a:r>
              <a:rPr lang="en-US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StopIteration</a:t>
            </a:r>
            <a:r>
              <a:rPr lang="en-US" dirty="0"/>
              <a:t> when done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CIS 421/521 - 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376495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1B6982-B0E9-4570-91F0-93F63ADA05F8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325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08038" y="228600"/>
            <a:ext cx="8162925" cy="608013"/>
          </a:xfrm>
        </p:spPr>
        <p:txBody>
          <a:bodyPr/>
          <a:lstStyle/>
          <a:p>
            <a:pPr eaLnBrk="1" hangingPunct="1"/>
            <a:r>
              <a:rPr lang="en-US" sz="4000" dirty="0">
                <a:ea typeface="ＭＳ Ｐゴシック" pitchFamily="34" charset="-128"/>
              </a:rPr>
              <a:t>An Iterator Class</a:t>
            </a:r>
          </a:p>
        </p:txBody>
      </p:sp>
      <p:sp>
        <p:nvSpPr>
          <p:cNvPr id="5570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2813" y="990600"/>
            <a:ext cx="8110537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ea typeface="ＭＳ Ｐゴシック" pitchFamily="34" charset="-128"/>
              </a:rPr>
              <a:t>class Reverse: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ea typeface="ＭＳ Ｐゴシック" pitchFamily="34" charset="-128"/>
              </a:rPr>
              <a:t>    "Iterator for looping over a sequence backwards"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ea typeface="ＭＳ Ｐゴシック" pitchFamily="34" charset="-128"/>
              </a:rPr>
              <a:t>    </a:t>
            </a:r>
            <a:r>
              <a:rPr lang="en-US" sz="1800" dirty="0" err="1">
                <a:latin typeface="Courier New" pitchFamily="49" charset="0"/>
                <a:ea typeface="ＭＳ Ｐゴシック" pitchFamily="34" charset="-128"/>
              </a:rPr>
              <a:t>def</a:t>
            </a:r>
            <a:r>
              <a:rPr lang="en-US" sz="1800" dirty="0">
                <a:latin typeface="Courier New" pitchFamily="49" charset="0"/>
                <a:ea typeface="ＭＳ Ｐゴシック" pitchFamily="34" charset="-128"/>
              </a:rPr>
              <a:t> __</a:t>
            </a:r>
            <a:r>
              <a:rPr lang="en-US" sz="1800" dirty="0" err="1">
                <a:latin typeface="Courier New" pitchFamily="49" charset="0"/>
                <a:ea typeface="ＭＳ Ｐゴシック" pitchFamily="34" charset="-128"/>
              </a:rPr>
              <a:t>init</a:t>
            </a:r>
            <a:r>
              <a:rPr lang="en-US" sz="1800" dirty="0">
                <a:latin typeface="Courier New" pitchFamily="49" charset="0"/>
                <a:ea typeface="ＭＳ Ｐゴシック" pitchFamily="34" charset="-128"/>
              </a:rPr>
              <a:t>__(self, data):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ea typeface="ＭＳ Ｐゴシック" pitchFamily="34" charset="-128"/>
              </a:rPr>
              <a:t>        </a:t>
            </a:r>
            <a:r>
              <a:rPr lang="en-US" sz="1800" dirty="0" err="1">
                <a:latin typeface="Courier New" pitchFamily="49" charset="0"/>
                <a:ea typeface="ＭＳ Ｐゴシック" pitchFamily="34" charset="-128"/>
              </a:rPr>
              <a:t>self.data</a:t>
            </a:r>
            <a:r>
              <a:rPr lang="en-US" sz="1800" dirty="0">
                <a:latin typeface="Courier New" pitchFamily="49" charset="0"/>
                <a:ea typeface="ＭＳ Ｐゴシック" pitchFamily="34" charset="-128"/>
              </a:rPr>
              <a:t> = data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ea typeface="ＭＳ Ｐゴシック" pitchFamily="34" charset="-128"/>
              </a:rPr>
              <a:t>        </a:t>
            </a:r>
            <a:r>
              <a:rPr lang="en-US" sz="1800" dirty="0" err="1">
                <a:latin typeface="Courier New" pitchFamily="49" charset="0"/>
                <a:ea typeface="ＭＳ Ｐゴシック" pitchFamily="34" charset="-128"/>
              </a:rPr>
              <a:t>self.index</a:t>
            </a:r>
            <a:r>
              <a:rPr lang="en-US" sz="1800" dirty="0">
                <a:latin typeface="Courier New" pitchFamily="49" charset="0"/>
                <a:ea typeface="ＭＳ Ｐゴシック" pitchFamily="34" charset="-128"/>
              </a:rPr>
              <a:t> = </a:t>
            </a:r>
            <a:r>
              <a:rPr lang="en-US" sz="1800" dirty="0" err="1">
                <a:latin typeface="Courier New" pitchFamily="49" charset="0"/>
                <a:ea typeface="ＭＳ Ｐゴシック" pitchFamily="34" charset="-128"/>
              </a:rPr>
              <a:t>len</a:t>
            </a:r>
            <a:r>
              <a:rPr lang="en-US" sz="1800" dirty="0">
                <a:latin typeface="Courier New" pitchFamily="49" charset="0"/>
                <a:ea typeface="ＭＳ Ｐゴシック" pitchFamily="34" charset="-128"/>
              </a:rPr>
              <a:t>(data)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ea typeface="ＭＳ Ｐゴシック" pitchFamily="34" charset="-128"/>
              </a:rPr>
              <a:t>    def __next__(self):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ea typeface="ＭＳ Ｐゴシック" pitchFamily="34" charset="-128"/>
              </a:rPr>
              <a:t>        if </a:t>
            </a:r>
            <a:r>
              <a:rPr lang="en-US" sz="1800" dirty="0" err="1">
                <a:latin typeface="Courier New" pitchFamily="49" charset="0"/>
                <a:ea typeface="ＭＳ Ｐゴシック" pitchFamily="34" charset="-128"/>
              </a:rPr>
              <a:t>self.index</a:t>
            </a:r>
            <a:r>
              <a:rPr lang="en-US" sz="1800" dirty="0">
                <a:latin typeface="Courier New" pitchFamily="49" charset="0"/>
                <a:ea typeface="ＭＳ Ｐゴシック" pitchFamily="34" charset="-128"/>
              </a:rPr>
              <a:t> == 0: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ea typeface="ＭＳ Ｐゴシック" pitchFamily="34" charset="-128"/>
              </a:rPr>
              <a:t>            raise </a:t>
            </a:r>
            <a:r>
              <a:rPr lang="en-US" sz="1800" dirty="0" err="1">
                <a:latin typeface="Courier New" pitchFamily="49" charset="0"/>
                <a:ea typeface="ＭＳ Ｐゴシック" pitchFamily="34" charset="-128"/>
              </a:rPr>
              <a:t>StopIteration</a:t>
            </a:r>
            <a:endParaRPr lang="en-US" sz="1800" dirty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ea typeface="ＭＳ Ｐゴシック" pitchFamily="34" charset="-128"/>
              </a:rPr>
              <a:t>        </a:t>
            </a:r>
            <a:r>
              <a:rPr lang="en-US" sz="1800" dirty="0" err="1">
                <a:latin typeface="Courier New" pitchFamily="49" charset="0"/>
                <a:ea typeface="ＭＳ Ｐゴシック" pitchFamily="34" charset="-128"/>
              </a:rPr>
              <a:t>self.index</a:t>
            </a:r>
            <a:r>
              <a:rPr lang="en-US" sz="1800" dirty="0">
                <a:latin typeface="Courier New" pitchFamily="49" charset="0"/>
                <a:ea typeface="ＭＳ Ｐゴシック" pitchFamily="34" charset="-128"/>
              </a:rPr>
              <a:t> = </a:t>
            </a:r>
            <a:r>
              <a:rPr lang="en-US" sz="1800" dirty="0" err="1">
                <a:latin typeface="Courier New" pitchFamily="49" charset="0"/>
                <a:ea typeface="ＭＳ Ｐゴシック" pitchFamily="34" charset="-128"/>
              </a:rPr>
              <a:t>self.index</a:t>
            </a:r>
            <a:r>
              <a:rPr lang="en-US" sz="1800" dirty="0">
                <a:latin typeface="Courier New" pitchFamily="49" charset="0"/>
                <a:ea typeface="ＭＳ Ｐゴシック" pitchFamily="34" charset="-128"/>
              </a:rPr>
              <a:t> - 1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ea typeface="ＭＳ Ｐゴシック" pitchFamily="34" charset="-128"/>
              </a:rPr>
              <a:t>        return </a:t>
            </a:r>
            <a:r>
              <a:rPr lang="en-US" sz="1800" dirty="0" err="1">
                <a:latin typeface="Courier New" pitchFamily="49" charset="0"/>
                <a:ea typeface="ＭＳ Ｐゴシック" pitchFamily="34" charset="-128"/>
              </a:rPr>
              <a:t>self.data</a:t>
            </a:r>
            <a:r>
              <a:rPr lang="en-US" sz="1800" dirty="0">
                <a:latin typeface="Courier New" pitchFamily="49" charset="0"/>
                <a:ea typeface="ＭＳ Ｐゴシック" pitchFamily="34" charset="-128"/>
              </a:rPr>
              <a:t>[</a:t>
            </a:r>
            <a:r>
              <a:rPr lang="en-US" sz="1800" dirty="0" err="1">
                <a:latin typeface="Courier New" pitchFamily="49" charset="0"/>
                <a:ea typeface="ＭＳ Ｐゴシック" pitchFamily="34" charset="-128"/>
              </a:rPr>
              <a:t>self.index</a:t>
            </a:r>
            <a:r>
              <a:rPr lang="en-US" sz="1800" dirty="0">
                <a:latin typeface="Courier New" pitchFamily="49" charset="0"/>
                <a:ea typeface="ＭＳ Ｐゴシック" pitchFamily="34" charset="-128"/>
              </a:rPr>
              <a:t>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ea typeface="ＭＳ Ｐゴシック" pitchFamily="34" charset="-128"/>
              </a:rPr>
              <a:t>    </a:t>
            </a:r>
            <a:r>
              <a:rPr lang="en-US" sz="1800" dirty="0" err="1">
                <a:latin typeface="Courier New" pitchFamily="49" charset="0"/>
                <a:ea typeface="ＭＳ Ｐゴシック" pitchFamily="34" charset="-128"/>
              </a:rPr>
              <a:t>def</a:t>
            </a:r>
            <a:r>
              <a:rPr lang="en-US" sz="1800" dirty="0">
                <a:latin typeface="Courier New" pitchFamily="49" charset="0"/>
                <a:ea typeface="ＭＳ Ｐゴシック" pitchFamily="34" charset="-128"/>
              </a:rPr>
              <a:t> __</a:t>
            </a:r>
            <a:r>
              <a:rPr lang="en-US" sz="1800" dirty="0" err="1">
                <a:latin typeface="Courier New" pitchFamily="49" charset="0"/>
                <a:ea typeface="ＭＳ Ｐゴシック" pitchFamily="34" charset="-128"/>
              </a:rPr>
              <a:t>iter</a:t>
            </a:r>
            <a:r>
              <a:rPr lang="en-US" sz="1800" dirty="0">
                <a:latin typeface="Courier New" pitchFamily="49" charset="0"/>
                <a:ea typeface="ＭＳ Ｐゴシック" pitchFamily="34" charset="-128"/>
              </a:rPr>
              <a:t>__(self):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ea typeface="ＭＳ Ｐゴシック" pitchFamily="34" charset="-128"/>
              </a:rPr>
              <a:t>        return self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ea typeface="ＭＳ Ｐゴシック" pitchFamily="34" charset="-128"/>
              </a:rPr>
              <a:t>&gt;&gt;&gt; for char in Reverse('spam'):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ea typeface="ＭＳ Ｐゴシック" pitchFamily="34" charset="-128"/>
              </a:rPr>
              <a:t>      print(char)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421/521 - </a:t>
            </a:r>
            <a:r>
              <a:rPr lang="en-US"/>
              <a:t>Fall </a:t>
            </a:r>
            <a:r>
              <a:rPr lang="is-IS" smtClean="0"/>
              <a:t>2019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0475396-45A8-804F-9704-3B5B24D603EA}"/>
              </a:ext>
            </a:extLst>
          </p:cNvPr>
          <p:cNvSpPr txBox="1"/>
          <p:nvPr/>
        </p:nvSpPr>
        <p:spPr>
          <a:xfrm>
            <a:off x="5791200" y="5276671"/>
            <a:ext cx="3225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538705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6668C-257B-414C-BCDF-C5609A4B6CE0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427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8162925" cy="608013"/>
          </a:xfrm>
        </p:spPr>
        <p:txBody>
          <a:bodyPr/>
          <a:lstStyle/>
          <a:p>
            <a:pPr eaLnBrk="1" hangingPunct="1"/>
            <a:r>
              <a:rPr lang="en-US" sz="4000" dirty="0">
                <a:ea typeface="ＭＳ Ｐゴシック" pitchFamily="34" charset="-128"/>
              </a:rPr>
              <a:t>Iterators use memory efficiently</a:t>
            </a:r>
          </a:p>
        </p:txBody>
      </p:sp>
      <p:sp>
        <p:nvSpPr>
          <p:cNvPr id="5570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472925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1800" dirty="0" err="1"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Eg</a:t>
            </a:r>
            <a:r>
              <a:rPr lang="en-US" sz="1800" dirty="0"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: File Objects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1800" dirty="0">
                <a:latin typeface="Courier New" pitchFamily="-65" charset="0"/>
                <a:ea typeface="ＭＳ Ｐゴシック" pitchFamily="-65" charset="-128"/>
              </a:rPr>
              <a:t>&gt;&gt;&gt;</a:t>
            </a:r>
            <a:r>
              <a:rPr lang="en-US" sz="1800" dirty="0">
                <a:solidFill>
                  <a:schemeClr val="folHlink"/>
                </a:solidFill>
                <a:latin typeface="Courier New" pitchFamily="-65" charset="0"/>
                <a:ea typeface="ＭＳ Ｐゴシック" pitchFamily="-65" charset="-128"/>
              </a:rPr>
              <a:t> </a:t>
            </a:r>
            <a:r>
              <a:rPr lang="en-US" sz="1800" kern="1200" dirty="0">
                <a:latin typeface="Courier New" pitchFamily="-65" charset="0"/>
                <a:ea typeface="ＭＳ Ｐゴシック" pitchFamily="-65" charset="-128"/>
              </a:rPr>
              <a:t>for line in open(“</a:t>
            </a:r>
            <a:r>
              <a:rPr lang="en-US" sz="1800" kern="1200" dirty="0" err="1">
                <a:latin typeface="Courier New" pitchFamily="-65" charset="0"/>
                <a:ea typeface="ＭＳ Ｐゴシック" pitchFamily="-65" charset="-128"/>
              </a:rPr>
              <a:t>script.py</a:t>
            </a:r>
            <a:r>
              <a:rPr lang="en-US" sz="1800" kern="1200" dirty="0">
                <a:latin typeface="Courier New" pitchFamily="-65" charset="0"/>
                <a:ea typeface="ＭＳ Ｐゴシック" pitchFamily="-65" charset="-128"/>
              </a:rPr>
              <a:t>”): 	# returns iterator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1800" kern="1200" dirty="0">
                <a:latin typeface="Courier New" pitchFamily="-65" charset="0"/>
                <a:ea typeface="ＭＳ Ｐゴシック" pitchFamily="-65" charset="-128"/>
              </a:rPr>
              <a:t>...     print(</a:t>
            </a:r>
            <a:r>
              <a:rPr lang="en-US" sz="1800" kern="1200" dirty="0" err="1">
                <a:latin typeface="Courier New" pitchFamily="-65" charset="0"/>
                <a:ea typeface="ＭＳ Ｐゴシック" pitchFamily="-65" charset="-128"/>
              </a:rPr>
              <a:t>line.upper</a:t>
            </a:r>
            <a:r>
              <a:rPr lang="en-US" sz="1800" kern="1200" dirty="0">
                <a:latin typeface="Courier New" pitchFamily="-65" charset="0"/>
                <a:ea typeface="ＭＳ Ｐゴシック" pitchFamily="-65" charset="-128"/>
              </a:rPr>
              <a:t>())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1800" kern="1200" dirty="0">
                <a:latin typeface="Courier New" pitchFamily="-65" charset="0"/>
                <a:ea typeface="ＭＳ Ｐゴシック" pitchFamily="-65" charset="-128"/>
              </a:rPr>
              <a:t>...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Courier New" pitchFamily="-65" charset="0"/>
                <a:ea typeface="ＭＳ Ｐゴシック" pitchFamily="-65" charset="-128"/>
              </a:rPr>
              <a:t>IMPORT SYS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Courier New" pitchFamily="-65" charset="0"/>
                <a:ea typeface="ＭＳ Ｐゴシック" pitchFamily="-65" charset="-128"/>
              </a:rPr>
              <a:t>PRINT(SYS.PATH)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Courier New" pitchFamily="-65" charset="0"/>
                <a:ea typeface="ＭＳ Ｐゴシック" pitchFamily="-65" charset="-128"/>
              </a:rPr>
              <a:t>X = 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Courier New" pitchFamily="-65" charset="0"/>
                <a:ea typeface="ＭＳ Ｐゴシック" pitchFamily="-65" charset="-128"/>
              </a:rPr>
              <a:t>PRINT(2 ** 3)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800" dirty="0">
              <a:solidFill>
                <a:schemeClr val="folHlink"/>
              </a:solidFill>
              <a:latin typeface="Courier New" pitchFamily="-65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instead of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1800" dirty="0">
                <a:latin typeface="Courier New" pitchFamily="-65" charset="0"/>
                <a:ea typeface="ＭＳ Ｐゴシック" pitchFamily="-65" charset="-128"/>
              </a:rPr>
              <a:t>&gt;&gt;&gt; </a:t>
            </a:r>
            <a:r>
              <a:rPr lang="en-US" sz="1800" kern="1200" dirty="0">
                <a:latin typeface="Courier New" pitchFamily="-65" charset="0"/>
                <a:ea typeface="ＭＳ Ｐゴシック" pitchFamily="-65" charset="-128"/>
              </a:rPr>
              <a:t>for line in open(“</a:t>
            </a:r>
            <a:r>
              <a:rPr lang="en-US" sz="1800" kern="1200" dirty="0" err="1">
                <a:latin typeface="Courier New" pitchFamily="-65" charset="0"/>
                <a:ea typeface="ＭＳ Ｐゴシック" pitchFamily="-65" charset="-128"/>
              </a:rPr>
              <a:t>script.py</a:t>
            </a:r>
            <a:r>
              <a:rPr lang="en-US" sz="1800" kern="1200" dirty="0">
                <a:latin typeface="Courier New" pitchFamily="-65" charset="0"/>
                <a:ea typeface="ＭＳ Ｐゴシック" pitchFamily="-65" charset="-128"/>
              </a:rPr>
              <a:t>”).</a:t>
            </a:r>
            <a:r>
              <a:rPr lang="en-US" sz="1800" kern="1200" dirty="0" err="1">
                <a:latin typeface="Courier New" pitchFamily="-65" charset="0"/>
                <a:ea typeface="ＭＳ Ｐゴシック" pitchFamily="-65" charset="-128"/>
              </a:rPr>
              <a:t>readlines</a:t>
            </a:r>
            <a:r>
              <a:rPr lang="en-US" sz="1800" kern="1200" dirty="0">
                <a:latin typeface="Courier New" pitchFamily="-65" charset="0"/>
                <a:ea typeface="ＭＳ Ｐゴシック" pitchFamily="-65" charset="-128"/>
              </a:rPr>
              <a:t>(): #returns list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1800" kern="1200" dirty="0">
                <a:latin typeface="Courier New" pitchFamily="-65" charset="0"/>
                <a:ea typeface="ＭＳ Ｐゴシック" pitchFamily="-65" charset="-128"/>
              </a:rPr>
              <a:t>...     print(</a:t>
            </a:r>
            <a:r>
              <a:rPr lang="en-US" sz="1800" kern="1200" dirty="0" err="1">
                <a:latin typeface="Courier New" pitchFamily="-65" charset="0"/>
                <a:ea typeface="ＭＳ Ｐゴシック" pitchFamily="-65" charset="-128"/>
              </a:rPr>
              <a:t>line.upper</a:t>
            </a:r>
            <a:r>
              <a:rPr lang="en-US" sz="1800" kern="1200" dirty="0">
                <a:latin typeface="Courier New" pitchFamily="-65" charset="0"/>
                <a:ea typeface="ＭＳ Ｐゴシック" pitchFamily="-65" charset="-128"/>
              </a:rPr>
              <a:t>())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dirty="0">
                <a:latin typeface="Courier New" pitchFamily="-65" charset="0"/>
                <a:ea typeface="ＭＳ Ｐゴシック" pitchFamily="-65" charset="-128"/>
              </a:rPr>
              <a:t>...</a:t>
            </a:r>
            <a:endParaRPr lang="en-US" sz="1800" dirty="0">
              <a:solidFill>
                <a:schemeClr val="folHlink"/>
              </a:solidFill>
              <a:latin typeface="Courier New" pitchFamily="-65" charset="0"/>
              <a:ea typeface="ＭＳ Ｐゴシック" pitchFamily="-65" charset="-128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Fall </a:t>
            </a:r>
            <a:r>
              <a:rPr lang="is-IS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6508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4200" y="1943100"/>
            <a:ext cx="3606800" cy="1612900"/>
          </a:xfrm>
        </p:spPr>
        <p:txBody>
          <a:bodyPr/>
          <a:lstStyle/>
          <a:p>
            <a:r>
              <a:rPr lang="en-US"/>
              <a:t>Generators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042A929-B698-9646-8036-313432E7B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9200" y="3733800"/>
            <a:ext cx="1271270" cy="2095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3556000"/>
            <a:ext cx="1334282" cy="117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5704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E1AA9-C6EA-4644-83A9-7CEA410D2B39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563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82638" y="266700"/>
            <a:ext cx="8162925" cy="83661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Generators: using </a:t>
            </a:r>
            <a:r>
              <a:rPr lang="en-US" dirty="0">
                <a:latin typeface="Courier" pitchFamily="2" charset="0"/>
                <a:ea typeface="ＭＳ Ｐゴシック" pitchFamily="34" charset="-128"/>
              </a:rPr>
              <a:t>yield</a:t>
            </a:r>
          </a:p>
        </p:txBody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2813" y="1143000"/>
            <a:ext cx="8110537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Generators are iterators (with </a:t>
            </a:r>
            <a:r>
              <a:rPr lang="en-US" dirty="0">
                <a:latin typeface="Courier" pitchFamily="2" charset="0"/>
                <a:ea typeface="ＭＳ Ｐゴシック" pitchFamily="34" charset="-128"/>
              </a:rPr>
              <a:t>__next()__ </a:t>
            </a:r>
            <a:r>
              <a:rPr lang="en-US" dirty="0">
                <a:ea typeface="ＭＳ Ｐゴシック" pitchFamily="34" charset="-128"/>
              </a:rPr>
              <a:t>method)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Creating Generators: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yield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Functions that contain the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yield</a:t>
            </a:r>
            <a:r>
              <a:rPr lang="en-US" dirty="0">
                <a:ea typeface="ＭＳ Ｐゴシック" pitchFamily="34" charset="-128"/>
              </a:rPr>
              <a:t> keyword </a:t>
            </a:r>
            <a:r>
              <a:rPr lang="en-US" b="1" i="1" dirty="0">
                <a:solidFill>
                  <a:srgbClr val="FF0000"/>
                </a:solidFill>
                <a:ea typeface="ＭＳ Ｐゴシック" pitchFamily="34" charset="-128"/>
              </a:rPr>
              <a:t>automatically</a:t>
            </a:r>
            <a:r>
              <a:rPr lang="en-US" dirty="0">
                <a:ea typeface="ＭＳ Ｐゴシック" pitchFamily="34" charset="-128"/>
              </a:rPr>
              <a:t> return a generator when called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f(n):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...   yield 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...   yield n+1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type(f)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&lt;class 'function'&gt;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type(f(5))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&lt;class 'generator'&gt;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[i for i in f(6)]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[6, 7]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ea typeface="ＭＳ Ｐゴシック" pitchFamily="34" charset="-128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ea typeface="ＭＳ Ｐゴシック" pitchFamily="34" charset="-128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Fall </a:t>
            </a:r>
            <a:r>
              <a:rPr lang="is-IS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2162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E1AA9-C6EA-4644-83A9-7CEA410D2B39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63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82638" y="266700"/>
            <a:ext cx="8162925" cy="83661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Generators: What does </a:t>
            </a:r>
            <a:r>
              <a:rPr lang="en-US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yield</a:t>
            </a:r>
            <a:r>
              <a:rPr lang="en-US" dirty="0">
                <a:ea typeface="ＭＳ Ｐゴシック" pitchFamily="34" charset="-128"/>
              </a:rPr>
              <a:t> do?</a:t>
            </a:r>
          </a:p>
        </p:txBody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2813" y="1143000"/>
            <a:ext cx="7392987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Each time we call the 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next__</a:t>
            </a:r>
            <a:r>
              <a:rPr lang="en-US" dirty="0"/>
              <a:t> method of the generator, the method runs until it encounters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dirty="0"/>
              <a:t> statement, and then it stops and returns the value that was yielded. Next time, it resumes where it left off. </a:t>
            </a:r>
            <a:endParaRPr lang="en-US" dirty="0">
              <a:ea typeface="ＭＳ Ｐゴシック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&gt;&gt;&gt; gen = f(5) # no need to say f(5).__</a:t>
            </a:r>
            <a:r>
              <a:rPr lang="en-US" sz="1800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iter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__()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&gt;&gt;&gt; gen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&lt;generator object f at 0x1008cc9b0&gt;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gen.__next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__()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5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&gt;&gt;&gt; next(gen)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6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gen.__next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__()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StopIteration</a:t>
            </a: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421/521 - </a:t>
            </a:r>
            <a:r>
              <a:rPr lang="en-US"/>
              <a:t>Fall </a:t>
            </a:r>
            <a:r>
              <a:rPr lang="is-IS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65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E1AA9-C6EA-4644-83A9-7CEA410D2B39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63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82638" y="266700"/>
            <a:ext cx="8162925" cy="83661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Generators</a:t>
            </a:r>
          </a:p>
        </p:txBody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2813" y="1143000"/>
            <a:ext cx="7545387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xrange</a:t>
            </a:r>
            <a:r>
              <a:rPr lang="en-US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(n)</a:t>
            </a:r>
            <a:r>
              <a:rPr lang="en-US" dirty="0">
                <a:ea typeface="ＭＳ Ｐゴシック" pitchFamily="34" charset="-128"/>
              </a:rPr>
              <a:t>vs </a:t>
            </a:r>
            <a:r>
              <a:rPr lang="en-US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range(n)</a:t>
            </a:r>
            <a:r>
              <a:rPr lang="en-US" dirty="0">
                <a:ea typeface="ＭＳ Ｐゴシック" pitchFamily="34" charset="-128"/>
                <a:cs typeface="Courier New" panose="02070309020205020404" pitchFamily="49" charset="0"/>
              </a:rPr>
              <a:t>in Python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xrange</a:t>
            </a:r>
            <a:r>
              <a:rPr lang="en-US" dirty="0">
                <a:ea typeface="ＭＳ Ｐゴシック" pitchFamily="34" charset="-128"/>
              </a:rPr>
              <a:t> acts like a generator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range(n)</a:t>
            </a:r>
            <a:r>
              <a:rPr lang="en-US" dirty="0">
                <a:ea typeface="ＭＳ Ｐゴシック" pitchFamily="34" charset="-128"/>
              </a:rPr>
              <a:t>keeps all n values in memory before starting a loop </a:t>
            </a:r>
            <a:r>
              <a:rPr lang="en-US" i="1" dirty="0">
                <a:ea typeface="ＭＳ Ｐゴシック" pitchFamily="34" charset="-128"/>
              </a:rPr>
              <a:t>even if n is huge</a:t>
            </a:r>
            <a:r>
              <a:rPr lang="en-US" dirty="0">
                <a:ea typeface="ＭＳ Ｐゴシック" pitchFamily="34" charset="-128"/>
              </a:rPr>
              <a:t>: </a:t>
            </a: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for k in range(n)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sum(</a:t>
            </a:r>
            <a:r>
              <a:rPr lang="en-US" b="1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xrange</a:t>
            </a: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(n))</a:t>
            </a:r>
            <a:r>
              <a:rPr lang="en-US" dirty="0">
                <a:ea typeface="ＭＳ Ｐゴシック" pitchFamily="34" charset="-128"/>
              </a:rPr>
              <a:t>much faster than </a:t>
            </a: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sum(range(n))</a:t>
            </a:r>
            <a:r>
              <a:rPr lang="en-US" dirty="0">
                <a:ea typeface="ＭＳ Ｐゴシック" pitchFamily="34" charset="-128"/>
              </a:rPr>
              <a:t>for large </a:t>
            </a:r>
            <a:r>
              <a:rPr lang="en-US" b="1" dirty="0">
                <a:latin typeface="Courier" pitchFamily="2" charset="0"/>
                <a:ea typeface="ＭＳ Ｐゴシック" pitchFamily="34" charset="-128"/>
              </a:rPr>
              <a:t>n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In Python 3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xrange</a:t>
            </a: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(n)</a:t>
            </a:r>
            <a:r>
              <a:rPr lang="en-US" dirty="0">
                <a:ea typeface="ＭＳ Ｐゴシック" pitchFamily="34" charset="-128"/>
              </a:rPr>
              <a:t>is removed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range(n)</a:t>
            </a:r>
            <a:r>
              <a:rPr lang="en-US" dirty="0">
                <a:ea typeface="ＭＳ Ｐゴシック" pitchFamily="34" charset="-128"/>
              </a:rPr>
              <a:t>acts similar to the old </a:t>
            </a:r>
            <a:r>
              <a:rPr lang="en-US" b="1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xrange</a:t>
            </a: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Can use list() to get similar behavior as in Python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  <a:hlinkClick r:id="rId3"/>
              </a:rPr>
              <a:t>Python 3’s range is more powerful than Python 2’s xrange</a:t>
            </a:r>
            <a:endParaRPr lang="en-US" sz="28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ea typeface="ＭＳ Ｐゴシック" pitchFamily="34" charset="-128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Fall </a:t>
            </a:r>
            <a:r>
              <a:rPr lang="is-IS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3869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E1AA9-C6EA-4644-83A9-7CEA410D2B39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63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82638" y="266700"/>
            <a:ext cx="8162925" cy="83661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Generators</a:t>
            </a:r>
          </a:p>
        </p:txBody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2813" y="1143000"/>
            <a:ext cx="8231187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Benefits of using generators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Less code than writing a standard iterator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Maintains local state automatically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Values are computed one at a time, as they’re needed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Avoids storing the entire sequence in memory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Good for aggregating (summing, counting) items. One pass.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Crucial for infinite sequences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Bad if you need to inspect the individual values</a:t>
            </a:r>
            <a:endParaRPr lang="en-US" dirty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ea typeface="ＭＳ Ｐゴシック" pitchFamily="34" charset="-128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Fall </a:t>
            </a:r>
            <a:r>
              <a:rPr lang="is-IS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5201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Loops and List Comprehensions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1ACEE71-A38C-6542-8ADA-7618034B1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00800" y="3429000"/>
            <a:ext cx="1854199" cy="28574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876800" y="4343400"/>
            <a:ext cx="16002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8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FCA81-23A2-4958-A820-1742BD256018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162925" cy="1090613"/>
          </a:xfrm>
        </p:spPr>
        <p:txBody>
          <a:bodyPr/>
          <a:lstStyle/>
          <a:p>
            <a:pPr eaLnBrk="1" hangingPunct="1"/>
            <a:r>
              <a:rPr lang="en-US" sz="3200" dirty="0">
                <a:ea typeface="ＭＳ Ｐゴシック" pitchFamily="34" charset="-128"/>
              </a:rPr>
              <a:t>Using generators: merging sequences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393" y="1524000"/>
            <a:ext cx="8110537" cy="42545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Problem: merge two sorted lists, using the output as a stream (i.e. not storing it). </a:t>
            </a:r>
          </a:p>
          <a:p>
            <a:pPr lvl="1" eaLnBrk="1" hangingPunct="1"/>
            <a:endParaRPr lang="en-US" dirty="0">
              <a:ea typeface="ＭＳ Ｐゴシック" pitchFamily="34" charset="-128"/>
            </a:endParaRPr>
          </a:p>
          <a:p>
            <a:pPr marL="400050" lvl="1" indent="0">
              <a:buNone/>
            </a:pPr>
            <a:r>
              <a:rPr lang="en-US" sz="1800" b="1" dirty="0" err="1">
                <a:latin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</a:rPr>
              <a:t> merge(l, r):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llen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rlen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, j = </a:t>
            </a:r>
            <a:r>
              <a:rPr lang="en-US" sz="1800" b="1" dirty="0" err="1">
                <a:latin typeface="Courier New" pitchFamily="49" charset="0"/>
              </a:rPr>
              <a:t>len</a:t>
            </a:r>
            <a:r>
              <a:rPr lang="en-US" sz="1800" b="1" dirty="0">
                <a:latin typeface="Courier New" pitchFamily="49" charset="0"/>
              </a:rPr>
              <a:t>(l), </a:t>
            </a:r>
            <a:r>
              <a:rPr lang="en-US" sz="1800" b="1" dirty="0" err="1">
                <a:latin typeface="Courier New" pitchFamily="49" charset="0"/>
              </a:rPr>
              <a:t>len</a:t>
            </a:r>
            <a:r>
              <a:rPr lang="en-US" sz="1800" b="1" dirty="0">
                <a:latin typeface="Courier New" pitchFamily="49" charset="0"/>
              </a:rPr>
              <a:t>(r), 0, 0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itchFamily="49" charset="0"/>
              </a:rPr>
              <a:t>  while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&lt; </a:t>
            </a:r>
            <a:r>
              <a:rPr lang="en-US" sz="1800" b="1" dirty="0" err="1">
                <a:latin typeface="Courier New" pitchFamily="49" charset="0"/>
              </a:rPr>
              <a:t>llen</a:t>
            </a:r>
            <a:r>
              <a:rPr lang="en-US" sz="1800" b="1" dirty="0">
                <a:latin typeface="Courier New" pitchFamily="49" charset="0"/>
              </a:rPr>
              <a:t> or j &lt; </a:t>
            </a:r>
            <a:r>
              <a:rPr lang="en-US" sz="1800" b="1" dirty="0" err="1">
                <a:latin typeface="Courier New" pitchFamily="49" charset="0"/>
              </a:rPr>
              <a:t>rlen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itchFamily="49" charset="0"/>
              </a:rPr>
              <a:t>    if j == </a:t>
            </a:r>
            <a:r>
              <a:rPr lang="en-US" sz="1800" b="1" dirty="0" err="1">
                <a:latin typeface="Courier New" pitchFamily="49" charset="0"/>
              </a:rPr>
              <a:t>rlen</a:t>
            </a:r>
            <a:r>
              <a:rPr lang="en-US" sz="1800" b="1" dirty="0">
                <a:latin typeface="Courier New" pitchFamily="49" charset="0"/>
              </a:rPr>
              <a:t> 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&lt; </a:t>
            </a:r>
            <a:r>
              <a:rPr lang="en-US" sz="1800" b="1" dirty="0" err="1">
                <a:latin typeface="Courier New" pitchFamily="49" charset="0"/>
              </a:rPr>
              <a:t>llen</a:t>
            </a:r>
            <a:r>
              <a:rPr lang="en-US" sz="1800" b="1" dirty="0">
                <a:latin typeface="Courier New" pitchFamily="49" charset="0"/>
              </a:rPr>
              <a:t> and l[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&lt; r[j]):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     yield l[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]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+= 1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itchFamily="49" charset="0"/>
              </a:rPr>
              <a:t>    else: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     yield r[j]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itchFamily="49" charset="0"/>
              </a:rPr>
              <a:t>      j += 1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Fall </a:t>
            </a:r>
            <a:r>
              <a:rPr lang="is-IS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030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2D4D3F-E510-4394-A60C-91233F059CAF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981075" y="228600"/>
            <a:ext cx="8162925" cy="109061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Using generators</a:t>
            </a:r>
          </a:p>
        </p:txBody>
      </p:sp>
      <p:sp>
        <p:nvSpPr>
          <p:cNvPr id="541699" name="Rectangle 3"/>
          <p:cNvSpPr>
            <a:spLocks noChangeArrowheads="1"/>
          </p:cNvSpPr>
          <p:nvPr/>
        </p:nvSpPr>
        <p:spPr bwMode="auto">
          <a:xfrm>
            <a:off x="1219200" y="1219200"/>
            <a:ext cx="777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&gt;&gt;&gt; 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g = merge([2,4], [1, 3, 5]) #g is an iterator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&gt;&gt;&gt; 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while True: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...	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print(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g.__next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__())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1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2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3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4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5</a:t>
            </a:r>
            <a:endParaRPr lang="en-US" sz="1800" b="1" dirty="0">
              <a:solidFill>
                <a:schemeClr val="folHlink"/>
              </a:solidFill>
              <a:latin typeface="Courier New" pitchFamily="-65" charset="0"/>
              <a:cs typeface="Arial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ourier" pitchFamily="2" charset="0"/>
              </a:rPr>
              <a:t>Traceback (most recent call last):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" pitchFamily="2" charset="0"/>
              </a:rPr>
              <a:t>  File "&lt;stdin&gt;", line 2, in &lt;module&gt;</a:t>
            </a:r>
          </a:p>
          <a:p>
            <a:r>
              <a:rPr lang="en-US" sz="1800" b="1" dirty="0" err="1">
                <a:solidFill>
                  <a:srgbClr val="FF0000"/>
                </a:solidFill>
                <a:latin typeface="Courier" pitchFamily="2" charset="0"/>
              </a:rPr>
              <a:t>StopIteration</a:t>
            </a:r>
            <a:endParaRPr lang="en-US" sz="1800" b="1" dirty="0">
              <a:solidFill>
                <a:srgbClr val="FF0000"/>
              </a:solidFill>
              <a:latin typeface="Courier" pitchFamily="2" charset="0"/>
            </a:endParaRPr>
          </a:p>
          <a:p>
            <a:pPr eaLnBrk="0" hangingPunct="0">
              <a:defRPr/>
            </a:pPr>
            <a:endParaRPr lang="en-US" sz="1800" b="1" dirty="0">
              <a:solidFill>
                <a:srgbClr val="FF0000"/>
              </a:solidFill>
              <a:latin typeface="Courier New" pitchFamily="-65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&gt;&gt;&gt; 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[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x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for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x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in merge([1,3,5],[2,4])]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[1, 2, 3, 4, 5]</a:t>
            </a:r>
          </a:p>
          <a:p>
            <a:pPr eaLnBrk="0" hangingPunct="0">
              <a:defRPr/>
            </a:pPr>
            <a:endParaRPr lang="en-US" sz="1800" b="1" dirty="0">
              <a:solidFill>
                <a:srgbClr val="FF0000"/>
              </a:solidFill>
              <a:latin typeface="Courier New" pitchFamily="-65" charset="0"/>
              <a:cs typeface="Arial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Fall </a:t>
            </a:r>
            <a:r>
              <a:rPr lang="is-IS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518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88CE3F-E587-40B0-A986-4BFE29CF7172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981075" y="369888"/>
            <a:ext cx="8162925" cy="109061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Generators and exceptions</a:t>
            </a:r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1293813" y="1708150"/>
            <a:ext cx="445827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&gt;&gt;&gt;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g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= merge([2,4], [1, 3, 5])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&gt;&gt;&gt; 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while True: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...	try: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...	  print(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g.__next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__())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...	except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StopIteration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: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...      print('Done’)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...      break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</a:rPr>
              <a:t>...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1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2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3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4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5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Done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Fall </a:t>
            </a:r>
            <a:r>
              <a:rPr lang="is-IS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8573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comprehensions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CIS 421/521 - 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531B930E-F1D8-448E-B760-50228E3419E1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64393" y="1524000"/>
            <a:ext cx="8110537" cy="4495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Review</a:t>
            </a:r>
            <a:r>
              <a:rPr lang="en-US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: </a:t>
            </a:r>
            <a:r>
              <a:rPr lang="en-US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generators are good for aggregating items.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For example, in Python 2, </a:t>
            </a: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sum(</a:t>
            </a:r>
            <a:r>
              <a:rPr lang="en-US" b="1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xrange</a:t>
            </a: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(n</a:t>
            </a:r>
            <a:r>
              <a:rPr lang="en-US" dirty="0" smtClean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)</a:t>
            </a:r>
            <a:r>
              <a:rPr lang="en-US" b="1" dirty="0" smtClean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)</a:t>
            </a:r>
            <a:r>
              <a:rPr 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was </a:t>
            </a:r>
            <a:r>
              <a:rPr lang="en-US" i="1" dirty="0" smtClean="0">
                <a:solidFill>
                  <a:srgbClr val="008000"/>
                </a:solidFill>
                <a:ea typeface="ＭＳ Ｐゴシック" pitchFamily="34" charset="-128"/>
              </a:rPr>
              <a:t>much </a:t>
            </a:r>
            <a:r>
              <a:rPr lang="en-US" i="1" dirty="0">
                <a:solidFill>
                  <a:srgbClr val="008000"/>
                </a:solidFill>
                <a:ea typeface="ＭＳ Ｐゴシック" pitchFamily="34" charset="-128"/>
              </a:rPr>
              <a:t>faster than </a:t>
            </a: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sum(range(n))</a:t>
            </a:r>
            <a:r>
              <a:rPr lang="en-US" i="1" dirty="0">
                <a:solidFill>
                  <a:srgbClr val="008000"/>
                </a:solidFill>
                <a:ea typeface="ＭＳ Ｐゴシック" pitchFamily="34" charset="-128"/>
              </a:rPr>
              <a:t>for large 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i="1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Similarly,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kern="0" dirty="0">
                <a:latin typeface="Courier New" pitchFamily="49" charset="0"/>
              </a:rPr>
              <a:t>&gt;&gt;&gt; sum(x for x in </a:t>
            </a:r>
            <a:r>
              <a:rPr lang="en-US" sz="1800" kern="0" dirty="0" err="1">
                <a:latin typeface="Courier New" pitchFamily="49" charset="0"/>
              </a:rPr>
              <a:t>xrange</a:t>
            </a:r>
            <a:r>
              <a:rPr lang="en-US" sz="1800" kern="0" dirty="0">
                <a:latin typeface="Courier New" pitchFamily="49" charset="0"/>
              </a:rPr>
              <a:t>(10**8) if x%5==0)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kern="0" dirty="0">
                <a:latin typeface="Courier New" pitchFamily="49" charset="0"/>
              </a:rPr>
              <a:t>999999950000000L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solidFill>
                  <a:schemeClr val="accent2"/>
                </a:solidFill>
                <a:ea typeface="ＭＳ Ｐゴシック" pitchFamily="34" charset="-128"/>
              </a:rPr>
              <a:t>which uses a </a:t>
            </a:r>
            <a:r>
              <a:rPr lang="en-US" sz="2000" i="1" dirty="0">
                <a:solidFill>
                  <a:schemeClr val="accent2"/>
                </a:solidFill>
                <a:ea typeface="ＭＳ Ｐゴシック" pitchFamily="34" charset="-128"/>
              </a:rPr>
              <a:t>generator comprehension </a:t>
            </a:r>
            <a:r>
              <a:rPr lang="en-US" sz="2000" dirty="0">
                <a:solidFill>
                  <a:schemeClr val="accent2"/>
                </a:solidFill>
                <a:ea typeface="ＭＳ Ｐゴシック" pitchFamily="34" charset="-128"/>
              </a:rPr>
              <a:t>is much faster than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endParaRPr lang="en-US" sz="2000" dirty="0">
              <a:ea typeface="ＭＳ Ｐゴシック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kern="0" dirty="0">
                <a:latin typeface="Courier New" pitchFamily="49" charset="0"/>
              </a:rPr>
              <a:t>&gt;&gt;&gt; sum([x for x in </a:t>
            </a:r>
            <a:r>
              <a:rPr lang="en-US" sz="1800" kern="0" dirty="0" err="1">
                <a:latin typeface="Courier New" pitchFamily="49" charset="0"/>
              </a:rPr>
              <a:t>xrange</a:t>
            </a:r>
            <a:r>
              <a:rPr lang="en-US" sz="1800" kern="0" dirty="0">
                <a:latin typeface="Courier New" pitchFamily="49" charset="0"/>
              </a:rPr>
              <a:t>(10**8) if x%5==0])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kern="0" dirty="0">
                <a:latin typeface="Courier New" pitchFamily="49" charset="0"/>
              </a:rPr>
              <a:t>999999950000000L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solidFill>
                  <a:schemeClr val="accent2"/>
                </a:solidFill>
                <a:ea typeface="ＭＳ Ｐゴシック" pitchFamily="34" charset="-128"/>
              </a:rPr>
              <a:t>which creates the entire list before computing the sum</a:t>
            </a:r>
          </a:p>
          <a:p>
            <a:pPr marL="0" indent="0" eaLnBrk="1" hangingPunct="1">
              <a:buNone/>
            </a:pPr>
            <a:r>
              <a:rPr lang="en-US" kern="0" dirty="0">
                <a:ea typeface="ＭＳ Ｐゴシック" pitchFamily="34" charset="-128"/>
              </a:rPr>
              <a:t> </a:t>
            </a:r>
          </a:p>
          <a:p>
            <a:pPr lvl="1" eaLnBrk="1" hangingPunct="1"/>
            <a:endParaRPr lang="en-US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084271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4200" y="1943100"/>
            <a:ext cx="3606800" cy="1612900"/>
          </a:xfrm>
        </p:spPr>
        <p:txBody>
          <a:bodyPr/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886200"/>
            <a:ext cx="3441700" cy="236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68" y="4419600"/>
            <a:ext cx="1499558" cy="20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40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E1AA9-C6EA-4644-83A9-7CEA410D2B39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089636"/>
            <a:ext cx="8259763" cy="538736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import math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sqrt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(9)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3.0</a:t>
            </a:r>
            <a:endParaRPr lang="en-US" sz="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Courier New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Courier New" charset="0"/>
                <a:cs typeface="Arial" panose="020B0604020202020204" pitchFamily="34" charset="0"/>
              </a:rPr>
              <a:t># </a:t>
            </a:r>
            <a:r>
              <a:rPr lang="en-US" sz="1800" dirty="0" smtClean="0">
                <a:latin typeface="Arial" panose="020B0604020202020204" pitchFamily="34" charset="0"/>
                <a:ea typeface="Courier New" charset="0"/>
                <a:cs typeface="Arial" panose="020B0604020202020204" pitchFamily="34" charset="0"/>
              </a:rPr>
              <a:t>Not as good to do this:</a:t>
            </a:r>
            <a:endParaRPr lang="en-US" sz="1800" dirty="0">
              <a:latin typeface="Arial" panose="020B0604020202020204" pitchFamily="34" charset="0"/>
              <a:ea typeface="Courier New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from math import *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sqrt(9)	# unclear where function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defined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import queue as Q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q =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Q.PriorityQueue</a:t>
            </a:r>
            <a:r>
              <a:rPr lang="en-US" sz="1800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q.put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(10)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q.put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(1)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q.put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(5)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while not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q.empty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():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print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q.get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(),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1, 5, 10</a:t>
            </a:r>
            <a:endParaRPr lang="en-US" sz="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fr-FR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</a:t>
            </a:r>
            <a:r>
              <a:rPr lang="en-US"/>
              <a:t>Fall </a:t>
            </a:r>
            <a:r>
              <a:rPr lang="is-IS" smtClean="0"/>
              <a:t>2019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5EB7E5DA-FC97-1B4A-8CEC-E839AB419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en-US" dirty="0">
                <a:ea typeface="ＭＳ Ｐゴシック" pitchFamily="34" charset="-128"/>
              </a:rPr>
              <a:t>Import Modules and Files</a:t>
            </a:r>
            <a:endParaRPr lang="en-US" kern="0" dirty="0"/>
          </a:p>
        </p:txBody>
      </p:sp>
      <p:sp>
        <p:nvSpPr>
          <p:cNvPr id="2" name="Right Arrow 1"/>
          <p:cNvSpPr/>
          <p:nvPr/>
        </p:nvSpPr>
        <p:spPr bwMode="auto">
          <a:xfrm rot="10800000">
            <a:off x="4434681" y="3886200"/>
            <a:ext cx="762000" cy="457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2428" y="3743694"/>
            <a:ext cx="2953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Hint: Super useful for </a:t>
            </a:r>
            <a:br>
              <a:rPr lang="en-US" dirty="0" smtClean="0"/>
            </a:br>
            <a:r>
              <a:rPr lang="en-US" dirty="0" smtClean="0"/>
              <a:t>search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53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E1AA9-C6EA-4644-83A9-7CEA410D2B39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089636"/>
            <a:ext cx="8259763" cy="447296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Courier New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Courier New" charset="0"/>
                <a:cs typeface="Arial" panose="020B0604020202020204" pitchFamily="34" charset="0"/>
              </a:rPr>
              <a:t># homework1.py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concatenate(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seqs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return [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seq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for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seq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in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seqs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] # This is wrong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1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Courier New" charset="0"/>
                <a:cs typeface="Arial" panose="020B0604020202020204" pitchFamily="34" charset="0"/>
              </a:rPr>
              <a:t># run python interactive interpreter (REPL) in directory of homework1.py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import homework1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assert homework1.concatenate</a:t>
            </a:r>
            <a:r>
              <a:rPr lang="sk-SK" sz="1800" dirty="0">
                <a:latin typeface="Courier New" charset="0"/>
                <a:ea typeface="Courier New" charset="0"/>
                <a:cs typeface="Courier New" charset="0"/>
              </a:rPr>
              <a:t>([[1, 2], [3, 4]]) == \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sk-SK" sz="1800" dirty="0">
                <a:latin typeface="Courier New" charset="0"/>
                <a:ea typeface="Courier New" charset="0"/>
                <a:cs typeface="Courier New" charset="0"/>
              </a:rPr>
              <a:t>        [1, 2, 3,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sk-SK" sz="1800" dirty="0">
                <a:latin typeface="Courier New" charset="0"/>
                <a:ea typeface="Courier New" charset="0"/>
                <a:cs typeface="Courier New" charset="0"/>
              </a:rPr>
              <a:t>4]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importlib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#after fixing homework1</a:t>
            </a:r>
            <a:endParaRPr lang="en-US" sz="1800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importlib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reload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(homework1)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</a:t>
            </a:r>
            <a:r>
              <a:rPr lang="en-US"/>
              <a:t>Fall </a:t>
            </a:r>
            <a:r>
              <a:rPr lang="is-IS" smtClean="0"/>
              <a:t>2019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C0C62939-6502-AC41-9F20-A91414C26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en-US" dirty="0">
                <a:ea typeface="ＭＳ Ｐゴシック" pitchFamily="34" charset="-128"/>
              </a:rPr>
              <a:t>Import Modules and Files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508371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37892" name="Picture 4" descr="j013316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124200"/>
            <a:ext cx="4672013" cy="28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006" y="2842632"/>
            <a:ext cx="1371600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6306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4267200"/>
            <a:ext cx="3863975" cy="1549400"/>
            <a:chOff x="0" y="2448"/>
            <a:chExt cx="2434" cy="976"/>
          </a:xfrm>
        </p:grpSpPr>
        <p:sp>
          <p:nvSpPr>
            <p:cNvPr id="38934" name="Text Box 6"/>
            <p:cNvSpPr txBox="1">
              <a:spLocks noChangeArrowheads="1"/>
            </p:cNvSpPr>
            <p:nvPr/>
          </p:nvSpPr>
          <p:spPr bwMode="auto">
            <a:xfrm>
              <a:off x="0" y="2784"/>
              <a:ext cx="2434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sz="2000" dirty="0">
                  <a:latin typeface="Arial" pitchFamily="34" charset="0"/>
                </a:rPr>
                <a:t>First line with less </a:t>
              </a:r>
              <a:br>
                <a:rPr lang="en-US" sz="2000" dirty="0">
                  <a:latin typeface="Arial" pitchFamily="34" charset="0"/>
                </a:rPr>
              </a:br>
              <a:r>
                <a:rPr lang="en-US" sz="2000" dirty="0">
                  <a:latin typeface="Arial" pitchFamily="34" charset="0"/>
                </a:rPr>
                <a:t>indentation is considered to be</a:t>
              </a:r>
              <a:br>
                <a:rPr lang="en-US" sz="2000" dirty="0">
                  <a:latin typeface="Arial" pitchFamily="34" charset="0"/>
                </a:rPr>
              </a:br>
              <a:r>
                <a:rPr lang="en-US" sz="2000" dirty="0">
                  <a:latin typeface="Arial" pitchFamily="34" charset="0"/>
                </a:rPr>
                <a:t>outside of the function definition.</a:t>
              </a:r>
            </a:p>
          </p:txBody>
        </p:sp>
        <p:sp>
          <p:nvSpPr>
            <p:cNvPr id="38935" name="Line 7"/>
            <p:cNvSpPr>
              <a:spLocks noChangeShapeType="1"/>
            </p:cNvSpPr>
            <p:nvPr/>
          </p:nvSpPr>
          <p:spPr bwMode="auto">
            <a:xfrm flipV="1">
              <a:off x="1056" y="2448"/>
              <a:ext cx="672" cy="384"/>
            </a:xfrm>
            <a:prstGeom prst="line">
              <a:avLst/>
            </a:prstGeom>
            <a:noFill/>
            <a:ln w="9525">
              <a:solidFill>
                <a:srgbClr val="CE3838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5943600"/>
            <a:ext cx="6248400" cy="381000"/>
          </a:xfrm>
        </p:spPr>
        <p:txBody>
          <a:bodyPr/>
          <a:lstStyle/>
          <a:p>
            <a:pPr algn="ctr">
              <a:spcBef>
                <a:spcPct val="0"/>
              </a:spcBef>
              <a:buFont typeface="Symbol" pitchFamily="18" charset="2"/>
              <a:buNone/>
            </a:pPr>
            <a:r>
              <a:rPr lang="en-US" sz="1800" dirty="0"/>
              <a:t>No declaration of </a:t>
            </a:r>
            <a:r>
              <a:rPr lang="en-US" sz="1800" u="sng" dirty="0"/>
              <a:t>types</a:t>
            </a:r>
            <a:r>
              <a:rPr lang="en-US" sz="1800" dirty="0"/>
              <a:t> of arguments or result.</a:t>
            </a:r>
            <a:endParaRPr lang="en-US" sz="2000" dirty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1906588" y="2209800"/>
            <a:ext cx="647541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1143000" lvl="2" indent="-228600">
              <a:spcBef>
                <a:spcPct val="20000"/>
              </a:spcBef>
            </a:pPr>
            <a:r>
              <a:rPr lang="en-US" sz="2000" b="1" dirty="0" err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get_final_answer</a:t>
            </a:r>
            <a:r>
              <a:rPr lang="en-US" sz="2000" b="1" dirty="0">
                <a:latin typeface="Courier New" pitchFamily="49" charset="0"/>
              </a:rPr>
              <a:t>(filename):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	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"""Documentation String"""</a:t>
            </a:r>
            <a:r>
              <a:rPr lang="en-US" sz="2000" b="1" dirty="0">
                <a:latin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line1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	 line2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	 </a:t>
            </a:r>
            <a:r>
              <a:rPr lang="en-US" sz="2000" b="1" dirty="0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total_counter</a:t>
            </a:r>
            <a:endParaRPr lang="en-US" sz="2000" b="1" dirty="0">
              <a:latin typeface="Courier New" pitchFamily="49" charset="0"/>
            </a:endParaRPr>
          </a:p>
          <a:p>
            <a:pPr marL="1143000" lvl="2" indent="-228600">
              <a:spcBef>
                <a:spcPct val="20000"/>
              </a:spcBef>
            </a:pPr>
            <a:r>
              <a:rPr lang="en-US" sz="2000" b="1" dirty="0">
                <a:solidFill>
                  <a:srgbClr val="FF6600"/>
                </a:solidFill>
                <a:latin typeface="Courier New" pitchFamily="49" charset="0"/>
              </a:rPr>
              <a:t>...</a:t>
            </a:r>
            <a:endParaRPr lang="en-US" sz="2000" b="1" dirty="0">
              <a:latin typeface="Courier New" pitchFamily="49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81000" y="1365250"/>
            <a:ext cx="4308476" cy="996950"/>
            <a:chOff x="0" y="1148"/>
            <a:chExt cx="2714" cy="628"/>
          </a:xfrm>
        </p:grpSpPr>
        <p:sp>
          <p:nvSpPr>
            <p:cNvPr id="38932" name="Text Box 9"/>
            <p:cNvSpPr txBox="1">
              <a:spLocks noChangeArrowheads="1"/>
            </p:cNvSpPr>
            <p:nvPr/>
          </p:nvSpPr>
          <p:spPr bwMode="auto">
            <a:xfrm>
              <a:off x="0" y="1148"/>
              <a:ext cx="27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sz="2000" dirty="0">
                  <a:latin typeface="Arial" pitchFamily="34" charset="0"/>
                </a:rPr>
                <a:t>Function definition begins with </a:t>
              </a:r>
              <a:r>
                <a:rPr lang="en-US" sz="2000" b="1" dirty="0">
                  <a:solidFill>
                    <a:srgbClr val="FF6600"/>
                  </a:solidFill>
                  <a:latin typeface="Courier New" pitchFamily="49" charset="0"/>
                </a:rPr>
                <a:t>def</a:t>
              </a:r>
              <a:r>
                <a:rPr lang="en-US" sz="2000" dirty="0">
                  <a:latin typeface="Arial" panose="020B0604020202020204" pitchFamily="34" charset="0"/>
                </a:rPr>
                <a:t>.</a:t>
              </a:r>
            </a:p>
          </p:txBody>
        </p:sp>
        <p:sp>
          <p:nvSpPr>
            <p:cNvPr id="38933" name="Line 10"/>
            <p:cNvSpPr>
              <a:spLocks noChangeShapeType="1"/>
            </p:cNvSpPr>
            <p:nvPr/>
          </p:nvSpPr>
          <p:spPr bwMode="auto">
            <a:xfrm>
              <a:off x="912" y="1440"/>
              <a:ext cx="576" cy="336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848225" y="1381125"/>
            <a:ext cx="4019550" cy="920750"/>
            <a:chOff x="2496" y="1148"/>
            <a:chExt cx="2532" cy="580"/>
          </a:xfrm>
        </p:grpSpPr>
        <p:sp>
          <p:nvSpPr>
            <p:cNvPr id="38929" name="Text Box 12"/>
            <p:cNvSpPr txBox="1">
              <a:spLocks noChangeArrowheads="1"/>
            </p:cNvSpPr>
            <p:nvPr/>
          </p:nvSpPr>
          <p:spPr bwMode="auto">
            <a:xfrm>
              <a:off x="2496" y="1148"/>
              <a:ext cx="25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sz="2000" dirty="0">
                  <a:latin typeface="Arial" pitchFamily="34" charset="0"/>
                </a:rPr>
                <a:t>Function name and its arguments.</a:t>
              </a:r>
              <a:endParaRPr lang="en-US" sz="2000" dirty="0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38930" name="Line 13"/>
            <p:cNvSpPr>
              <a:spLocks noChangeShapeType="1"/>
            </p:cNvSpPr>
            <p:nvPr/>
          </p:nvSpPr>
          <p:spPr bwMode="auto">
            <a:xfrm flipH="1">
              <a:off x="3024" y="1392"/>
              <a:ext cx="96" cy="288"/>
            </a:xfrm>
            <a:prstGeom prst="line">
              <a:avLst/>
            </a:prstGeom>
            <a:noFill/>
            <a:ln w="9525">
              <a:solidFill>
                <a:srgbClr val="CE3838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8931" name="Line 14"/>
            <p:cNvSpPr>
              <a:spLocks noChangeShapeType="1"/>
            </p:cNvSpPr>
            <p:nvPr/>
          </p:nvSpPr>
          <p:spPr bwMode="auto">
            <a:xfrm flipH="1">
              <a:off x="3792" y="1392"/>
              <a:ext cx="192" cy="336"/>
            </a:xfrm>
            <a:prstGeom prst="line">
              <a:avLst/>
            </a:prstGeom>
            <a:noFill/>
            <a:ln w="9525">
              <a:solidFill>
                <a:srgbClr val="CE3838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114800" y="3962400"/>
            <a:ext cx="4381500" cy="1539875"/>
            <a:chOff x="2592" y="2496"/>
            <a:chExt cx="2760" cy="970"/>
          </a:xfrm>
        </p:grpSpPr>
        <p:sp>
          <p:nvSpPr>
            <p:cNvPr id="38927" name="Text Box 16"/>
            <p:cNvSpPr txBox="1">
              <a:spLocks noChangeArrowheads="1"/>
            </p:cNvSpPr>
            <p:nvPr/>
          </p:nvSpPr>
          <p:spPr bwMode="auto">
            <a:xfrm>
              <a:off x="2784" y="3020"/>
              <a:ext cx="256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sz="2000" dirty="0">
                  <a:latin typeface="Arial" pitchFamily="34" charset="0"/>
                </a:rPr>
                <a:t>‘return’ indicates the </a:t>
              </a:r>
              <a:br>
                <a:rPr lang="en-US" sz="2000" dirty="0">
                  <a:latin typeface="Arial" pitchFamily="34" charset="0"/>
                </a:rPr>
              </a:br>
              <a:r>
                <a:rPr lang="en-US" sz="2000" dirty="0">
                  <a:latin typeface="Arial" pitchFamily="34" charset="0"/>
                </a:rPr>
                <a:t>value to be sent back to the caller.</a:t>
              </a:r>
              <a:endParaRPr lang="en-US" sz="2000" dirty="0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38928" name="Line 17"/>
            <p:cNvSpPr>
              <a:spLocks noChangeShapeType="1"/>
            </p:cNvSpPr>
            <p:nvPr/>
          </p:nvSpPr>
          <p:spPr bwMode="auto">
            <a:xfrm flipH="1" flipV="1">
              <a:off x="2592" y="2496"/>
              <a:ext cx="1008" cy="576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7361239" y="2606675"/>
            <a:ext cx="1736725" cy="1009650"/>
            <a:chOff x="2736" y="2496"/>
            <a:chExt cx="1094" cy="636"/>
          </a:xfrm>
        </p:grpSpPr>
        <p:sp>
          <p:nvSpPr>
            <p:cNvPr id="38925" name="Text Box 19"/>
            <p:cNvSpPr txBox="1">
              <a:spLocks noChangeArrowheads="1"/>
            </p:cNvSpPr>
            <p:nvPr/>
          </p:nvSpPr>
          <p:spPr bwMode="auto">
            <a:xfrm>
              <a:off x="2736" y="2880"/>
              <a:ext cx="109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sz="2000" dirty="0">
                  <a:latin typeface="Times" pitchFamily="18" charset="0"/>
                </a:rPr>
                <a:t>	Colon</a:t>
              </a:r>
              <a:endParaRPr lang="en-US" sz="2000" dirty="0">
                <a:solidFill>
                  <a:schemeClr val="hlink"/>
                </a:solidFill>
                <a:latin typeface="Times" pitchFamily="18" charset="0"/>
              </a:endParaRPr>
            </a:p>
          </p:txBody>
        </p:sp>
        <p:sp>
          <p:nvSpPr>
            <p:cNvPr id="38926" name="Line 20"/>
            <p:cNvSpPr>
              <a:spLocks noChangeShapeType="1"/>
            </p:cNvSpPr>
            <p:nvPr/>
          </p:nvSpPr>
          <p:spPr bwMode="auto">
            <a:xfrm flipH="1" flipV="1">
              <a:off x="2928" y="2496"/>
              <a:ext cx="624" cy="432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A61A6E4A-743E-476E-BB9E-9A2CC537BC1C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</a:t>
            </a:r>
            <a:r>
              <a:rPr lang="en-US" altLang="en-US"/>
              <a:t>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428003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Function</a:t>
            </a:r>
            <a:r>
              <a:rPr lang="en-US" dirty="0"/>
              <a:t> overloading? No.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305800" cy="4419600"/>
          </a:xfrm>
        </p:spPr>
        <p:txBody>
          <a:bodyPr/>
          <a:lstStyle/>
          <a:p>
            <a:r>
              <a:rPr lang="en-US" dirty="0"/>
              <a:t>There is no function overloading in Python 2</a:t>
            </a:r>
          </a:p>
          <a:p>
            <a:pPr lvl="1"/>
            <a:r>
              <a:rPr lang="en-US" dirty="0"/>
              <a:t>Unlike Java, a Python function is specified by its name alone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Two different functions can’t have the same name, even if they have different numbers, order, or names of arguments</a:t>
            </a:r>
          </a:p>
          <a:p>
            <a:pPr lvl="1">
              <a:spcAft>
                <a:spcPts val="600"/>
              </a:spcAft>
            </a:pPr>
            <a:r>
              <a:rPr lang="en-US" i="1" dirty="0"/>
              <a:t>But </a:t>
            </a:r>
            <a:r>
              <a:rPr lang="en-US" b="1" i="1" dirty="0"/>
              <a:t>operator</a:t>
            </a:r>
            <a:r>
              <a:rPr lang="en-US" i="1" dirty="0"/>
              <a:t> overloading – overloading +, ==, -, etc. – is possible using special methods on various </a:t>
            </a:r>
            <a:r>
              <a:rPr lang="en-US" i="1" dirty="0" smtClean="0"/>
              <a:t>classes</a:t>
            </a:r>
          </a:p>
          <a:p>
            <a:r>
              <a:rPr lang="en-US" dirty="0" smtClean="0"/>
              <a:t>In Python 3.4, partial support</a:t>
            </a:r>
          </a:p>
          <a:p>
            <a:pPr lvl="1"/>
            <a:r>
              <a:rPr lang="en-US" dirty="0" smtClean="0">
                <a:hlinkClick r:id="rId3"/>
              </a:rPr>
              <a:t>Python </a:t>
            </a:r>
            <a:r>
              <a:rPr lang="en-US" dirty="0">
                <a:hlinkClick r:id="rId3"/>
              </a:rPr>
              <a:t>3 – Function Overloading with singledispatch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41F56DC1-049E-42ED-ABC0-3D30C2091779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</a:t>
            </a:r>
            <a:r>
              <a:rPr lang="is-IS" altLang="en-US" dirty="0" smtClean="0"/>
              <a:t>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369662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990600" y="1219200"/>
            <a:ext cx="4572000" cy="914400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/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572000"/>
          </a:xfrm>
        </p:spPr>
        <p:txBody>
          <a:bodyPr/>
          <a:lstStyle/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</a:rPr>
              <a:t>for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&lt;item&gt;</a:t>
            </a:r>
            <a:r>
              <a:rPr lang="en-US" b="1" dirty="0">
                <a:latin typeface="Courier New" pitchFamily="49" charset="0"/>
              </a:rPr>
              <a:t> in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&lt;collection&gt;</a:t>
            </a:r>
            <a:r>
              <a:rPr lang="en-US" b="1" dirty="0">
                <a:latin typeface="Courier New" pitchFamily="49" charset="0"/>
              </a:rPr>
              <a:t>: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&lt;statements&gt;</a:t>
            </a:r>
            <a:br>
              <a:rPr lang="en-US" b="1" dirty="0">
                <a:solidFill>
                  <a:schemeClr val="accent2"/>
                </a:solidFill>
                <a:latin typeface="Courier New" pitchFamily="49" charset="0"/>
              </a:rPr>
            </a:br>
            <a:endParaRPr lang="en-US" dirty="0"/>
          </a:p>
          <a:p>
            <a:r>
              <a:rPr lang="en-US" b="0" dirty="0" smtClean="0"/>
              <a:t>If you’ve got an existing list, this iterates each item in it.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0" dirty="0" smtClean="0"/>
              <a:t>You can generate a list with </a:t>
            </a:r>
            <a:r>
              <a:rPr lang="en-US" dirty="0" smtClean="0"/>
              <a:t>Range:</a:t>
            </a:r>
          </a:p>
          <a:p>
            <a:pPr lvl="1"/>
            <a:r>
              <a:rPr lang="en-US" b="1" dirty="0" smtClean="0">
                <a:solidFill>
                  <a:srgbClr val="660066"/>
                </a:solidFill>
                <a:latin typeface="Courier New" pitchFamily="49" charset="0"/>
              </a:rPr>
              <a:t>list(range(5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)) </a:t>
            </a:r>
            <a:r>
              <a:rPr lang="en-US" sz="1800" b="1" dirty="0">
                <a:latin typeface="Courier New" pitchFamily="49" charset="0"/>
              </a:rPr>
              <a:t>returns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[0,1,2,3,4]</a:t>
            </a:r>
          </a:p>
          <a:p>
            <a:pPr lvl="1"/>
            <a:r>
              <a:rPr lang="en-US" dirty="0"/>
              <a:t>So we can say: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sz="1800" b="1" dirty="0">
                <a:latin typeface="Courier New" pitchFamily="49" charset="0"/>
              </a:rPr>
              <a:t>for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x</a:t>
            </a:r>
            <a:r>
              <a:rPr lang="en-US" sz="1800" b="1" dirty="0">
                <a:latin typeface="Courier New" pitchFamily="49" charset="0"/>
              </a:rPr>
              <a:t> in </a:t>
            </a:r>
            <a:r>
              <a:rPr lang="en-US" sz="1800" b="1" dirty="0">
                <a:solidFill>
                  <a:srgbClr val="660066"/>
                </a:solidFill>
                <a:latin typeface="Courier New" pitchFamily="49" charset="0"/>
              </a:rPr>
              <a:t>range(5)</a:t>
            </a:r>
            <a:r>
              <a:rPr lang="en-US" sz="1800" b="1" dirty="0">
                <a:latin typeface="Courier New" pitchFamily="49" charset="0"/>
              </a:rPr>
              <a:t>: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  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print(x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r>
              <a:rPr lang="en-US" sz="20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can be more complex than a single variable name.</a:t>
            </a:r>
            <a:endParaRPr lang="en-US" sz="20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for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(x, y)</a:t>
            </a:r>
            <a:r>
              <a:rPr lang="en-US" sz="1800" b="1" dirty="0">
                <a:latin typeface="Courier New" pitchFamily="49" charset="0"/>
              </a:rPr>
              <a:t> in </a:t>
            </a:r>
            <a:r>
              <a:rPr lang="en-US" sz="1800" b="1" dirty="0">
                <a:solidFill>
                  <a:srgbClr val="660066"/>
                </a:solidFill>
                <a:latin typeface="Courier New" pitchFamily="49" charset="0"/>
              </a:rPr>
              <a:t>[('a',1), ('b',2), ('c',3), ('d',4)]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 lvl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print(x)</a:t>
            </a:r>
          </a:p>
          <a:p>
            <a:pPr lvl="1"/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13ABB420-A104-4220-A4FB-9DEB8EAC3FD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421/521 - Fall </a:t>
            </a:r>
            <a:r>
              <a:rPr lang="is-IS" altLang="en-US" dirty="0" smtClean="0"/>
              <a:t>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6235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Default Values for Arguments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You can provide </a:t>
            </a:r>
            <a:r>
              <a:rPr lang="en-US" dirty="0"/>
              <a:t>default</a:t>
            </a:r>
            <a:r>
              <a:rPr lang="en-US" sz="1800" dirty="0"/>
              <a:t> </a:t>
            </a:r>
            <a:r>
              <a:rPr lang="en-US" sz="2000" dirty="0"/>
              <a:t>values for a function’s arguments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These arguments are optional when the function is called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(b, c=3, d=</a:t>
            </a:r>
            <a:r>
              <a:rPr lang="en-US" sz="1800" dirty="0">
                <a:solidFill>
                  <a:srgbClr val="008000"/>
                </a:solidFill>
                <a:latin typeface="Courier New" pitchFamily="49" charset="0"/>
              </a:rPr>
              <a:t>"hello"</a:t>
            </a:r>
            <a:r>
              <a:rPr lang="en-US" sz="1800" dirty="0">
                <a:latin typeface="Courier New" pitchFamily="49" charset="0"/>
              </a:rPr>
              <a:t>):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FF6600"/>
                </a:solidFill>
                <a:latin typeface="Courier New" pitchFamily="49" charset="0"/>
              </a:rPr>
              <a:t>		return</a:t>
            </a:r>
            <a:r>
              <a:rPr lang="en-US" sz="1800" dirty="0">
                <a:latin typeface="Courier New" pitchFamily="49" charset="0"/>
              </a:rPr>
              <a:t> b + c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(5,3,</a:t>
            </a:r>
            <a:r>
              <a:rPr lang="en-US" sz="1800" dirty="0">
                <a:solidFill>
                  <a:srgbClr val="008000"/>
                </a:solidFill>
                <a:latin typeface="Courier New" pitchFamily="49" charset="0"/>
              </a:rPr>
              <a:t>"bob"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8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(5,3)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8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(5)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8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sz="18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Non-default argument should always </a:t>
            </a:r>
            <a:r>
              <a:rPr lang="en-US" sz="2000" dirty="0" smtClean="0"/>
              <a:t>precede default </a:t>
            </a:r>
            <a:r>
              <a:rPr lang="en-US" sz="2000" dirty="0"/>
              <a:t>arguments; otherwise, it reports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endParaRPr lang="en-US" sz="2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4A49121D-0088-4354-85A2-2420715F562D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</a:t>
            </a:r>
            <a:r>
              <a:rPr lang="is-IS" altLang="en-US" dirty="0" smtClean="0"/>
              <a:t>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871988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0498"/>
            <a:ext cx="8305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Functions can be called with arguments out of order </a:t>
            </a:r>
          </a:p>
          <a:p>
            <a:pPr>
              <a:lnSpc>
                <a:spcPct val="90000"/>
              </a:lnSpc>
            </a:pPr>
            <a:r>
              <a:rPr lang="en-US" dirty="0"/>
              <a:t>These arguments are specified in the call</a:t>
            </a:r>
          </a:p>
          <a:p>
            <a:pPr>
              <a:lnSpc>
                <a:spcPct val="90000"/>
              </a:lnSpc>
            </a:pPr>
            <a:r>
              <a:rPr lang="en-US" dirty="0"/>
              <a:t>Keyword arguments can be used after all other arguments. 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(a, b, c):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FF6600"/>
                </a:solidFill>
                <a:latin typeface="Courier New" pitchFamily="49" charset="0"/>
              </a:rPr>
              <a:t>		return</a:t>
            </a:r>
            <a:r>
              <a:rPr lang="en-US" sz="1800" dirty="0">
                <a:latin typeface="Courier New" pitchFamily="49" charset="0"/>
              </a:rPr>
              <a:t> a – b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(2, 1, 43)		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# 1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c=43, b=1, a=2</a:t>
            </a:r>
            <a:r>
              <a:rPr lang="en-US" sz="1800" dirty="0">
                <a:latin typeface="Courier New" pitchFamily="49" charset="0"/>
              </a:rPr>
              <a:t>)	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# 1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(2,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c=43, b=1</a:t>
            </a:r>
            <a:r>
              <a:rPr lang="en-US" sz="1800" dirty="0">
                <a:latin typeface="Courier New" pitchFamily="49" charset="0"/>
              </a:rPr>
              <a:t>)	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# 1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latin typeface="Courier New" pitchFamily="49" charset="0"/>
              </a:rPr>
              <a:t>&gt;&gt;&gt;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(a=2, b=3, 5)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" pitchFamily="2" charset="0"/>
              </a:rPr>
              <a:t> 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"&lt;stdin&gt;", line 1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positional argument follows keyword argument</a:t>
            </a: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Keyword Arguments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E2FED47-7B40-438E-88E8-CA1B7DD285F2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</a:t>
            </a:r>
            <a:r>
              <a:rPr lang="is-IS" altLang="en-US" dirty="0" smtClean="0"/>
              <a:t>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181589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76800"/>
          </a:xfrm>
        </p:spPr>
        <p:txBody>
          <a:bodyPr/>
          <a:lstStyle/>
          <a:p>
            <a:r>
              <a:rPr lang="en-US" dirty="0"/>
              <a:t>Suppose you want to accept a variable number of </a:t>
            </a:r>
            <a:r>
              <a:rPr lang="en-US" dirty="0">
                <a:solidFill>
                  <a:srgbClr val="FF0000"/>
                </a:solidFill>
              </a:rPr>
              <a:t>non-keyword</a:t>
            </a:r>
            <a:r>
              <a:rPr lang="en-US" dirty="0"/>
              <a:t> arguments to your function.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print_everything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(*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):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"""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is a tuple of arguments passed to the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fn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"""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for count, thing in enumerate(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print('{0}. {1}'.format(count, thing))</a:t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endParaRPr lang="en-US" sz="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lst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['a', 'b', 'c']</a:t>
            </a:r>
            <a:endParaRPr lang="en-US" sz="10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print_everything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('a', ’b', 'c')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0. a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1. b </a:t>
            </a:r>
          </a:p>
          <a:p>
            <a:pPr marL="0" lv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2. c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print_everything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lst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# Same results as above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</a:t>
            </a:r>
            <a:r>
              <a:rPr lang="is-IS" altLang="en-US" dirty="0" smtClean="0"/>
              <a:t>2019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05368"/>
            <a:ext cx="1265663" cy="126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0687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-11473" b="11473"/>
          <a:stretch/>
        </p:blipFill>
        <p:spPr>
          <a:xfrm>
            <a:off x="3048000" y="-762000"/>
            <a:ext cx="2256263" cy="23909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**</a:t>
            </a:r>
            <a:r>
              <a:rPr lang="en-US" dirty="0" err="1"/>
              <a:t>kwargs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05800" cy="5105400"/>
          </a:xfrm>
        </p:spPr>
        <p:txBody>
          <a:bodyPr/>
          <a:lstStyle/>
          <a:p>
            <a:r>
              <a:rPr lang="en-US" dirty="0"/>
              <a:t>Suppose you want to accept a variable number of </a:t>
            </a:r>
            <a:r>
              <a:rPr lang="en-US" dirty="0">
                <a:solidFill>
                  <a:srgbClr val="FF0000"/>
                </a:solidFill>
              </a:rPr>
              <a:t>keyword</a:t>
            </a:r>
            <a:r>
              <a:rPr lang="en-US" dirty="0"/>
              <a:t> arguments to your function.</a:t>
            </a:r>
            <a:endParaRPr lang="en-US" sz="105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def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print_keyword_args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**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kwargs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):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#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kwargs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is a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dict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of the keyword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passed to the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fn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for key, value in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kwargs.items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(): #.items() is list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print("%s = %s" % (key, value))</a:t>
            </a:r>
          </a:p>
          <a:p>
            <a:pPr marL="0" indent="0">
              <a:buNone/>
            </a:pPr>
            <a:endParaRPr lang="en-US" sz="11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kwargs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{'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first_name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': 'Bobby', '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last_name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': 'Smith'} </a:t>
            </a:r>
            <a:endParaRPr lang="en-US" sz="11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print_keyword_args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**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kwargs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first_name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= Bobby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last_name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= Smith</a:t>
            </a:r>
            <a:endParaRPr lang="en-US" sz="11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print_keyword_args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first_name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="John",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last_name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="Doe")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first_name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= John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last_name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= Doe</a:t>
            </a:r>
            <a:endParaRPr lang="en-US" sz="11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</a:t>
            </a:r>
            <a:r>
              <a:rPr lang="is-IS" altLang="en-US" dirty="0" smtClean="0"/>
              <a:t>2019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65143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uses dynamic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305800" cy="4572000"/>
          </a:xfrm>
        </p:spPr>
        <p:txBody>
          <a:bodyPr/>
          <a:lstStyle/>
          <a:p>
            <a:r>
              <a:rPr lang="en-US" dirty="0"/>
              <a:t>Function sees the most current value of variables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10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def add(x):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x 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add(5)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20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add(5)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</a:t>
            </a:r>
            <a:r>
              <a:rPr lang="is-IS" altLang="en-US" dirty="0" smtClean="0"/>
              <a:t>2019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32614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 &amp; </a:t>
            </a:r>
            <a:r>
              <a:rPr lang="en-US" dirty="0" err="1"/>
              <a:t>Memoization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4572000"/>
          </a:xfrm>
        </p:spPr>
        <p:txBody>
          <a:bodyPr/>
          <a:lstStyle/>
          <a:p>
            <a:r>
              <a:rPr lang="en-US" i="1" dirty="0"/>
              <a:t>Default parameter values are evaluated only when the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i="1" dirty="0"/>
              <a:t> statement they belong to is first executed.</a:t>
            </a:r>
          </a:p>
          <a:p>
            <a:r>
              <a:rPr lang="en-US" dirty="0"/>
              <a:t>The function uses the same default object each call</a:t>
            </a:r>
          </a:p>
          <a:p>
            <a:pPr marL="0" indent="0">
              <a:buNone/>
            </a:pPr>
            <a:endParaRPr lang="en-US" sz="1600" dirty="0">
              <a:latin typeface="Courier" pitchFamily="2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def fib(n,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fibs={}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if n in fibs: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print('n = %d exists' % n)</a:t>
            </a:r>
            <a:endParaRPr lang="en-US" sz="180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    return fibs[n]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if n &lt;= 1: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    fibs[n] = n	#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Changes fibs!!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else: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    fibs[n] = fib(n-1) + fib(n-2)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return fibs[n]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</a:t>
            </a:r>
            <a:r>
              <a:rPr lang="is-IS" altLang="en-US" dirty="0" smtClean="0"/>
              <a:t>2019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F2F5273-04E0-444C-ACF6-DCF6EF650D72}"/>
              </a:ext>
            </a:extLst>
          </p:cNvPr>
          <p:cNvSpPr/>
          <p:nvPr/>
        </p:nvSpPr>
        <p:spPr>
          <a:xfrm>
            <a:off x="6172200" y="2819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&gt;&gt;&gt; fib(3)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1 exists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869412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are “first-class”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4572000"/>
          </a:xfrm>
        </p:spPr>
        <p:txBody>
          <a:bodyPr/>
          <a:lstStyle/>
          <a:p>
            <a:r>
              <a:rPr lang="en-US" dirty="0"/>
              <a:t>First class object</a:t>
            </a:r>
            <a:endParaRPr lang="en-US" b="0" dirty="0"/>
          </a:p>
          <a:p>
            <a:pPr lvl="1"/>
            <a:r>
              <a:rPr lang="en-US" b="0" dirty="0"/>
              <a:t>An entity that can be dynamically created, destroyed, passed to a function, returned as a value, and have all the rights as other variables in the programming language have</a:t>
            </a:r>
            <a:endParaRPr lang="en-US" dirty="0"/>
          </a:p>
          <a:p>
            <a:r>
              <a:rPr lang="en-US" dirty="0"/>
              <a:t>Functions are “first-class citizens”</a:t>
            </a:r>
          </a:p>
          <a:p>
            <a:pPr lvl="1"/>
            <a:r>
              <a:rPr lang="en-US" b="0" dirty="0"/>
              <a:t>Pass functions as arguments to other functions</a:t>
            </a:r>
          </a:p>
          <a:p>
            <a:pPr lvl="1"/>
            <a:r>
              <a:rPr lang="en-US" dirty="0"/>
              <a:t>R</a:t>
            </a:r>
            <a:r>
              <a:rPr lang="en-US" b="0" dirty="0"/>
              <a:t>etur</a:t>
            </a:r>
            <a:r>
              <a:rPr lang="en-US" dirty="0"/>
              <a:t>n</a:t>
            </a:r>
            <a:r>
              <a:rPr lang="en-US" b="0" dirty="0"/>
              <a:t> functions as the values from other functions</a:t>
            </a:r>
          </a:p>
          <a:p>
            <a:pPr lvl="1"/>
            <a:r>
              <a:rPr lang="en-US" b="0" dirty="0"/>
              <a:t>Assign functions to variables or store them in data structures</a:t>
            </a:r>
          </a:p>
          <a:p>
            <a:r>
              <a:rPr lang="en-US" dirty="0"/>
              <a:t>Higher order functions: take functions as input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compose (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x):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</a:t>
            </a:r>
            <a:r>
              <a:rPr lang="is-IS" altLang="en-US" dirty="0" smtClean="0"/>
              <a:t>2019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D8CFDE-957A-5141-97C9-D6576EAF03DB}"/>
              </a:ext>
            </a:extLst>
          </p:cNvPr>
          <p:cNvSpPr/>
          <p:nvPr/>
        </p:nvSpPr>
        <p:spPr>
          <a:xfrm>
            <a:off x="4191000" y="4953000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compose(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sum, [1, 2, 3])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'6'</a:t>
            </a:r>
          </a:p>
        </p:txBody>
      </p:sp>
    </p:spTree>
    <p:extLst>
      <p:ext uri="{BB962C8B-B14F-4D97-AF65-F5344CB8AC3E}">
        <p14:creationId xmlns:p14="http://schemas.microsoft.com/office/powerpoint/2010/main" val="80011588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495300"/>
          </a:xfrm>
        </p:spPr>
        <p:txBody>
          <a:bodyPr/>
          <a:lstStyle/>
          <a:p>
            <a:r>
              <a:rPr lang="en-US" dirty="0"/>
              <a:t>Higher Order Functions: Map,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['1', '2']]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list(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</a:t>
            </a:r>
            <a:r>
              <a:rPr lang="en-US" sz="1800" dirty="0" err="1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['1', '2'])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	#equivalent to above</a:t>
            </a:r>
          </a:p>
          <a:p>
            <a:pPr marL="0" indent="0">
              <a:buNone/>
            </a:pPr>
            <a:endParaRPr lang="en-US" sz="105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% 2 == 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[1, 2, 3, 4, 5] if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)]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 4]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list(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sz="1800" dirty="0" err="1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[1, 2, 3, 4, 5])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#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equivalent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dirty="0" smtClean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sz="1800" dirty="0" smtClean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x%2==0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en-US" sz="1800" dirty="0" smtClean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filter(lambda 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 x%2==</a:t>
            </a:r>
            <a:r>
              <a:rPr lang="en-US" sz="1800" dirty="0" smtClean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4, 5])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#also equivalent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</a:t>
            </a:r>
            <a:r>
              <a:rPr lang="is-IS" altLang="en-US" dirty="0" smtClean="0"/>
              <a:t>2019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131797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077200" cy="457200"/>
          </a:xfrm>
        </p:spPr>
        <p:txBody>
          <a:bodyPr/>
          <a:lstStyle/>
          <a:p>
            <a:r>
              <a:rPr lang="en-US" dirty="0"/>
              <a:t>Sorted list of 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45720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from operator import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itemgetter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def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calc_ngram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inputstring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nlen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):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ngram_list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 [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inputstring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x:x+nlen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] for x in \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range(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inputstring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)-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nlen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+ 1)]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ngram_freq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 {}	 </a:t>
            </a:r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16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dict</a:t>
            </a:r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for storing results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for n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ngram_list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# collect the distinct n-grams and count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if n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ngram_freq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ngram_freq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[n] += 1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	else: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ngram_freq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[n] = 1 </a:t>
            </a:r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# human counting numbers start at 1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# Can set reverse to change order of sort </a:t>
            </a:r>
          </a:p>
          <a:p>
            <a:pPr>
              <a:buNone/>
              <a:defRPr/>
            </a:pPr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	 # (reverse=True for ascending; reverse=False for descending)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return sorted(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ngram_freq.items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(), \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    key=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itemgetter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(1), reverse=True)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</a:t>
            </a:r>
            <a:r>
              <a:rPr lang="is-IS" altLang="en-US" dirty="0" smtClean="0"/>
              <a:t>2019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94B64E74-8BC4-4586-A0E4-C857800B82E2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73619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Classes and Inheritance</a:t>
            </a:r>
          </a:p>
        </p:txBody>
      </p:sp>
      <p:pic>
        <p:nvPicPr>
          <p:cNvPr id="43012" name="Picture 4" descr="BD07897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810000"/>
            <a:ext cx="2122488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740576"/>
            <a:ext cx="50800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483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ChangeArrowheads="1"/>
          </p:cNvSpPr>
          <p:nvPr/>
        </p:nvSpPr>
        <p:spPr bwMode="auto">
          <a:xfrm>
            <a:off x="838200" y="1657719"/>
            <a:ext cx="7696200" cy="2914282"/>
          </a:xfrm>
          <a:prstGeom prst="rect">
            <a:avLst/>
          </a:prstGeom>
          <a:solidFill>
            <a:schemeClr val="accent2">
              <a:alpha val="5098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01675"/>
            <a:ext cx="8153400" cy="457200"/>
          </a:xfrm>
        </p:spPr>
        <p:txBody>
          <a:bodyPr/>
          <a:lstStyle/>
          <a:p>
            <a:r>
              <a:rPr lang="en-US" dirty="0"/>
              <a:t>List Comprehensions replace loops!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69152"/>
            <a:ext cx="7543800" cy="2855248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Symbol" pitchFamily="18" charset="2"/>
              <a:buNone/>
            </a:pPr>
            <a:r>
              <a:rPr lang="en-US" sz="2000" dirty="0" err="1" smtClean="0">
                <a:latin typeface="Courier New" pitchFamily="49" charset="0"/>
              </a:rPr>
              <a:t>nums</a:t>
            </a:r>
            <a:r>
              <a:rPr lang="en-US" sz="2000" dirty="0" smtClean="0">
                <a:latin typeface="Courier New" pitchFamily="49" charset="0"/>
              </a:rPr>
              <a:t> = [0, 1, 2, 3, 4, 5, 6, 7, 8, 9]</a:t>
            </a:r>
          </a:p>
          <a:p>
            <a:pPr marL="457200" indent="-457200">
              <a:lnSpc>
                <a:spcPct val="90000"/>
              </a:lnSpc>
              <a:buFont typeface="Symbol" pitchFamily="18" charset="2"/>
              <a:buNone/>
            </a:pPr>
            <a:r>
              <a:rPr lang="en-US" i="1" dirty="0" smtClean="0">
                <a:solidFill>
                  <a:srgbClr val="C00000"/>
                </a:solidFill>
              </a:rPr>
              <a:t># </a:t>
            </a:r>
            <a:r>
              <a:rPr lang="en-US" dirty="0" smtClean="0">
                <a:solidFill>
                  <a:srgbClr val="C00000"/>
                </a:solidFill>
              </a:rPr>
              <a:t> I want 'n*n' for each 'n’ in </a:t>
            </a:r>
            <a:r>
              <a:rPr lang="en-US" dirty="0" err="1" smtClean="0">
                <a:solidFill>
                  <a:srgbClr val="C00000"/>
                </a:solidFill>
              </a:rPr>
              <a:t>nums</a:t>
            </a:r>
            <a:endParaRPr lang="en-US" dirty="0" smtClean="0">
              <a:solidFill>
                <a:srgbClr val="C00000"/>
              </a:solidFill>
            </a:endParaRPr>
          </a:p>
          <a:p>
            <a:pPr marL="457200" indent="-457200">
              <a:lnSpc>
                <a:spcPct val="90000"/>
              </a:lnSpc>
              <a:buFont typeface="Symbol" pitchFamily="18" charset="2"/>
              <a:buNone/>
            </a:pPr>
            <a:r>
              <a:rPr lang="en-US" dirty="0" smtClean="0">
                <a:latin typeface="Courier New" pitchFamily="49" charset="0"/>
              </a:rPr>
              <a:t>squares = []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dirty="0" smtClean="0">
                <a:latin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</a:rPr>
              <a:t>nums</a:t>
            </a:r>
            <a:r>
              <a:rPr lang="en-US" dirty="0" smtClean="0">
                <a:latin typeface="Courier New" pitchFamily="49" charset="0"/>
              </a:rPr>
              <a:t>: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i="1" dirty="0" smtClea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</a:rPr>
              <a:t>nums</a:t>
            </a:r>
            <a:r>
              <a:rPr lang="en-US" dirty="0" smtClean="0">
                <a:latin typeface="Courier New" pitchFamily="49" charset="0"/>
              </a:rPr>
              <a:t>: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i="1" dirty="0" smtClean="0">
                <a:solidFill>
                  <a:srgbClr val="C00000"/>
                </a:solidFill>
                <a:latin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</a:rPr>
              <a:t>squares.append</a:t>
            </a:r>
            <a:r>
              <a:rPr lang="en-US" dirty="0" smtClean="0">
                <a:latin typeface="Courier New" pitchFamily="49" charset="0"/>
              </a:rPr>
              <a:t>(x*x)</a:t>
            </a:r>
            <a:endParaRPr lang="en-US" i="1" dirty="0" smtClean="0">
              <a:solidFill>
                <a:srgbClr val="C00000"/>
              </a:solidFill>
            </a:endParaRPr>
          </a:p>
          <a:p>
            <a:pPr marL="457200" indent="-457200">
              <a:lnSpc>
                <a:spcPct val="90000"/>
              </a:lnSpc>
              <a:buFont typeface="Symbol" pitchFamily="18" charset="2"/>
              <a:buNone/>
            </a:pPr>
            <a:r>
              <a:rPr lang="en-US" dirty="0" smtClean="0">
                <a:latin typeface="Courier New" pitchFamily="49" charset="0"/>
              </a:rPr>
              <a:t>print(squares)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5105400" y="228600"/>
            <a:ext cx="3733800" cy="396875"/>
          </a:xfrm>
          <a:prstGeom prst="rect">
            <a:avLst/>
          </a:prstGeom>
          <a:solidFill>
            <a:srgbClr val="00B0F0">
              <a:alpha val="34901"/>
            </a:srgb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b="1" dirty="0">
                <a:latin typeface="Arial" pitchFamily="34" charset="0"/>
              </a:rPr>
              <a:t>[ </a:t>
            </a:r>
            <a:r>
              <a:rPr lang="en-US" sz="2000" b="1" u="sng" dirty="0">
                <a:solidFill>
                  <a:schemeClr val="accent2"/>
                </a:solidFill>
                <a:latin typeface="Arial" pitchFamily="34" charset="0"/>
              </a:rPr>
              <a:t>expression</a:t>
            </a:r>
            <a:r>
              <a:rPr lang="en-US" sz="2000" b="1" dirty="0">
                <a:latin typeface="Arial" pitchFamily="34" charset="0"/>
              </a:rPr>
              <a:t> for </a:t>
            </a:r>
            <a:r>
              <a:rPr lang="en-US" sz="2000" b="1" u="sng" dirty="0" smtClean="0">
                <a:solidFill>
                  <a:srgbClr val="FF3300"/>
                </a:solidFill>
                <a:latin typeface="Arial" pitchFamily="34" charset="0"/>
              </a:rPr>
              <a:t>name</a:t>
            </a:r>
            <a:r>
              <a:rPr lang="en-US" sz="2000" b="1" dirty="0" smtClean="0">
                <a:latin typeface="Arial" pitchFamily="34" charset="0"/>
              </a:rPr>
              <a:t> in </a:t>
            </a:r>
            <a:r>
              <a:rPr lang="en-US" sz="2000" b="1" u="sng" dirty="0" smtClean="0">
                <a:solidFill>
                  <a:srgbClr val="660066"/>
                </a:solidFill>
                <a:latin typeface="Arial" pitchFamily="34" charset="0"/>
              </a:rPr>
              <a:t>list</a:t>
            </a:r>
            <a:r>
              <a:rPr lang="en-US" sz="2000" b="1" dirty="0" smtClean="0">
                <a:solidFill>
                  <a:srgbClr val="660066"/>
                </a:solidFill>
                <a:latin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</a:rPr>
              <a:t>]</a:t>
            </a:r>
            <a:endParaRPr lang="en-US" sz="2000" b="1" dirty="0">
              <a:latin typeface="Arial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3E15839C-F799-4056-8022-ABD596DEEB1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421/521 - Fall </a:t>
            </a:r>
            <a:r>
              <a:rPr lang="is-IS" altLang="en-US" dirty="0" smtClean="0"/>
              <a:t>2019</a:t>
            </a:r>
            <a:endParaRPr lang="en-US" altLang="en-US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838200" y="4896095"/>
            <a:ext cx="7696200" cy="895105"/>
          </a:xfrm>
          <a:prstGeom prst="rect">
            <a:avLst/>
          </a:prstGeom>
          <a:solidFill>
            <a:schemeClr val="accent2">
              <a:alpha val="5098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4961046"/>
            <a:ext cx="7543800" cy="83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lnSpc>
                <a:spcPct val="900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squares = [x*x for x in </a:t>
            </a:r>
            <a:r>
              <a:rPr lang="en-US" sz="2000" kern="0" dirty="0" err="1" smtClean="0">
                <a:latin typeface="Courier New" pitchFamily="49" charset="0"/>
              </a:rPr>
              <a:t>nums</a:t>
            </a:r>
            <a:r>
              <a:rPr lang="en-US" sz="2000" kern="0" dirty="0" smtClean="0">
                <a:latin typeface="Courier New" pitchFamily="49" charset="0"/>
              </a:rPr>
              <a:t>]</a:t>
            </a:r>
            <a:endParaRPr lang="en-US" sz="2000" i="1" dirty="0">
              <a:solidFill>
                <a:srgbClr val="C00000"/>
              </a:solidFill>
            </a:endParaRPr>
          </a:p>
          <a:p>
            <a:pPr marL="457200" indent="-457200">
              <a:lnSpc>
                <a:spcPct val="90000"/>
              </a:lnSpc>
              <a:buFont typeface="Symbol" pitchFamily="18" charset="2"/>
              <a:buNone/>
            </a:pPr>
            <a:r>
              <a:rPr lang="en-US" sz="2000" dirty="0">
                <a:latin typeface="Courier New" pitchFamily="49" charset="0"/>
              </a:rPr>
              <a:t>print(squares)</a:t>
            </a:r>
            <a:endParaRPr lang="en-US" sz="2000" i="1" dirty="0">
              <a:solidFill>
                <a:srgbClr val="C00000"/>
              </a:solidFill>
            </a:endParaRPr>
          </a:p>
          <a:p>
            <a:pPr marL="457200" indent="-457200">
              <a:lnSpc>
                <a:spcPct val="90000"/>
              </a:lnSpc>
              <a:buFont typeface="Symbol" pitchFamily="18" charset="2"/>
              <a:buNone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34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953000"/>
          </a:xfrm>
        </p:spPr>
        <p:txBody>
          <a:bodyPr>
            <a:normAutofit fontScale="700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 smtClean="0">
                <a:solidFill>
                  <a:srgbClr val="C00000"/>
                </a:solidFill>
              </a:rPr>
              <a:t>class </a:t>
            </a:r>
            <a:r>
              <a:rPr lang="en-US" sz="2900" dirty="0">
                <a:solidFill>
                  <a:srgbClr val="C00000"/>
                </a:solidFill>
              </a:rPr>
              <a:t>Student: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B050"/>
                </a:solidFill>
              </a:rPr>
              <a:t>   </a:t>
            </a:r>
            <a:r>
              <a:rPr lang="en-US" sz="2900" dirty="0">
                <a:solidFill>
                  <a:srgbClr val="000000"/>
                </a:solidFill>
              </a:rPr>
              <a:t> </a:t>
            </a:r>
            <a:r>
              <a:rPr lang="en-US" sz="2900" dirty="0" err="1">
                <a:solidFill>
                  <a:srgbClr val="000000"/>
                </a:solidFill>
              </a:rPr>
              <a:t>univ</a:t>
            </a:r>
            <a:r>
              <a:rPr lang="en-US" sz="2900" dirty="0">
                <a:solidFill>
                  <a:srgbClr val="000000"/>
                </a:solidFill>
              </a:rPr>
              <a:t> = "</a:t>
            </a:r>
            <a:r>
              <a:rPr lang="en-US" sz="2900" dirty="0" err="1">
                <a:solidFill>
                  <a:srgbClr val="000000"/>
                </a:solidFill>
              </a:rPr>
              <a:t>upenn</a:t>
            </a:r>
            <a:r>
              <a:rPr lang="en-US" sz="2900" dirty="0">
                <a:solidFill>
                  <a:srgbClr val="000000"/>
                </a:solidFill>
              </a:rPr>
              <a:t>" # class attribute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sz="2900" dirty="0">
              <a:solidFill>
                <a:srgbClr val="00B05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B050"/>
                </a:solidFill>
              </a:rPr>
              <a:t>    </a:t>
            </a:r>
            <a:r>
              <a:rPr lang="en-US" sz="2900" dirty="0" err="1">
                <a:solidFill>
                  <a:srgbClr val="C00000"/>
                </a:solidFill>
              </a:rPr>
              <a:t>def</a:t>
            </a:r>
            <a:r>
              <a:rPr lang="en-US" sz="2900" dirty="0">
                <a:solidFill>
                  <a:srgbClr val="C00000"/>
                </a:solidFill>
              </a:rPr>
              <a:t>  </a:t>
            </a:r>
            <a:r>
              <a:rPr lang="en-US" sz="2900" spc="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900" dirty="0" err="1">
                <a:solidFill>
                  <a:srgbClr val="C00000"/>
                </a:solidFill>
              </a:rPr>
              <a:t>init</a:t>
            </a:r>
            <a:r>
              <a:rPr lang="en-US" sz="2900" spc="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900" dirty="0">
                <a:solidFill>
                  <a:srgbClr val="C00000"/>
                </a:solidFill>
              </a:rPr>
              <a:t>(self, name, </a:t>
            </a:r>
            <a:r>
              <a:rPr lang="en-US" sz="2900" dirty="0" err="1">
                <a:solidFill>
                  <a:srgbClr val="C00000"/>
                </a:solidFill>
              </a:rPr>
              <a:t>dept</a:t>
            </a:r>
            <a:r>
              <a:rPr lang="en-US" sz="2900" dirty="0">
                <a:solidFill>
                  <a:srgbClr val="C00000"/>
                </a:solidFill>
              </a:rPr>
              <a:t>):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B050"/>
                </a:solidFill>
              </a:rPr>
              <a:t>        </a:t>
            </a:r>
            <a:r>
              <a:rPr lang="en-US" sz="2900" dirty="0" err="1">
                <a:solidFill>
                  <a:srgbClr val="000000"/>
                </a:solidFill>
              </a:rPr>
              <a:t>self.student_name</a:t>
            </a:r>
            <a:r>
              <a:rPr lang="en-US" sz="2900" dirty="0">
                <a:solidFill>
                  <a:srgbClr val="000000"/>
                </a:solidFill>
              </a:rPr>
              <a:t> = name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0000"/>
                </a:solidFill>
              </a:rPr>
              <a:t>        </a:t>
            </a:r>
            <a:r>
              <a:rPr lang="en-US" sz="2900" dirty="0" err="1">
                <a:solidFill>
                  <a:srgbClr val="000000"/>
                </a:solidFill>
              </a:rPr>
              <a:t>self.student_dept</a:t>
            </a:r>
            <a:r>
              <a:rPr lang="en-US" sz="2900" dirty="0">
                <a:solidFill>
                  <a:srgbClr val="000000"/>
                </a:solidFill>
              </a:rPr>
              <a:t> = </a:t>
            </a:r>
            <a:r>
              <a:rPr lang="en-US" sz="2900" dirty="0" err="1">
                <a:solidFill>
                  <a:srgbClr val="000000"/>
                </a:solidFill>
              </a:rPr>
              <a:t>dept</a:t>
            </a:r>
            <a:endParaRPr lang="en-US" sz="3200" kern="1200" dirty="0">
              <a:solidFill>
                <a:srgbClr val="00000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sz="2900" dirty="0">
              <a:solidFill>
                <a:srgbClr val="00B05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B050"/>
                </a:solidFill>
              </a:rPr>
              <a:t>    </a:t>
            </a:r>
            <a:r>
              <a:rPr lang="en-US" sz="2900" dirty="0" err="1">
                <a:solidFill>
                  <a:srgbClr val="C00000"/>
                </a:solidFill>
              </a:rPr>
              <a:t>def</a:t>
            </a:r>
            <a:r>
              <a:rPr lang="en-US" sz="2900" dirty="0">
                <a:solidFill>
                  <a:srgbClr val="C00000"/>
                </a:solidFill>
              </a:rPr>
              <a:t> </a:t>
            </a:r>
            <a:r>
              <a:rPr lang="en-US" sz="2900" dirty="0" err="1">
                <a:solidFill>
                  <a:srgbClr val="C00000"/>
                </a:solidFill>
              </a:rPr>
              <a:t>print_details</a:t>
            </a:r>
            <a:r>
              <a:rPr lang="en-US" sz="2900" dirty="0">
                <a:solidFill>
                  <a:srgbClr val="C00000"/>
                </a:solidFill>
              </a:rPr>
              <a:t>(self):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B050"/>
                </a:solidFill>
              </a:rPr>
              <a:t>       </a:t>
            </a:r>
            <a:r>
              <a:rPr lang="en-US" sz="2900" dirty="0">
                <a:solidFill>
                  <a:srgbClr val="000000"/>
                </a:solidFill>
              </a:rPr>
              <a:t> print("Name: " + </a:t>
            </a:r>
            <a:r>
              <a:rPr lang="en-US" sz="2900" dirty="0" err="1">
                <a:solidFill>
                  <a:srgbClr val="000000"/>
                </a:solidFill>
              </a:rPr>
              <a:t>self.student_name</a:t>
            </a:r>
            <a:r>
              <a:rPr lang="en-US" sz="2900" dirty="0">
                <a:solidFill>
                  <a:srgbClr val="000000"/>
                </a:solidFill>
              </a:rPr>
              <a:t>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0000"/>
                </a:solidFill>
              </a:rPr>
              <a:t>        print("Dept: " + </a:t>
            </a:r>
            <a:r>
              <a:rPr lang="en-US" sz="2900" dirty="0" err="1">
                <a:solidFill>
                  <a:srgbClr val="000000"/>
                </a:solidFill>
              </a:rPr>
              <a:t>self.student_dept</a:t>
            </a:r>
            <a:r>
              <a:rPr lang="en-US" sz="2900" dirty="0">
                <a:solidFill>
                  <a:srgbClr val="000000"/>
                </a:solidFill>
              </a:rPr>
              <a:t>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0000"/>
                </a:solidFill>
              </a:rPr>
              <a:t>        </a:t>
            </a:r>
            <a:endParaRPr lang="en-US" sz="2900" dirty="0">
              <a:solidFill>
                <a:srgbClr val="00B05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sz="2900" dirty="0">
              <a:solidFill>
                <a:srgbClr val="00B05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0000"/>
                </a:solidFill>
              </a:rPr>
              <a:t>student1 = Student</a:t>
            </a:r>
            <a:r>
              <a:rPr lang="en-US" sz="2900" dirty="0" smtClean="0">
                <a:solidFill>
                  <a:srgbClr val="000000"/>
                </a:solidFill>
              </a:rPr>
              <a:t>("</a:t>
            </a:r>
            <a:r>
              <a:rPr lang="en-US" sz="2900" dirty="0" err="1" smtClean="0">
                <a:solidFill>
                  <a:srgbClr val="000000"/>
                </a:solidFill>
              </a:rPr>
              <a:t>julie</a:t>
            </a:r>
            <a:r>
              <a:rPr lang="en-US" sz="2900" dirty="0" smtClean="0">
                <a:solidFill>
                  <a:srgbClr val="000000"/>
                </a:solidFill>
              </a:rPr>
              <a:t>", </a:t>
            </a:r>
            <a:r>
              <a:rPr lang="en-US" sz="2900" dirty="0">
                <a:solidFill>
                  <a:srgbClr val="000000"/>
                </a:solidFill>
              </a:rPr>
              <a:t>"cis")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0000"/>
                </a:solidFill>
              </a:rPr>
              <a:t>student1.print_details()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 err="1">
                <a:solidFill>
                  <a:srgbClr val="000000"/>
                </a:solidFill>
              </a:rPr>
              <a:t>Student.print_details</a:t>
            </a:r>
            <a:r>
              <a:rPr lang="en-US" sz="2900" dirty="0">
                <a:solidFill>
                  <a:srgbClr val="000000"/>
                </a:solidFill>
              </a:rPr>
              <a:t>(student1)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 err="1">
                <a:solidFill>
                  <a:srgbClr val="000000"/>
                </a:solidFill>
              </a:rPr>
              <a:t>Student.univ</a:t>
            </a:r>
            <a:endParaRPr lang="en-US" sz="2900" dirty="0">
              <a:solidFill>
                <a:srgbClr val="00000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sz="2900" dirty="0">
              <a:solidFill>
                <a:srgbClr val="00000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sz="2900" dirty="0">
              <a:solidFill>
                <a:srgbClr val="00B05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class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448300" y="304800"/>
            <a:ext cx="2209800" cy="990600"/>
          </a:xfrm>
          <a:prstGeom prst="wedgeRectCallout">
            <a:avLst>
              <a:gd name="adj1" fmla="val -193888"/>
              <a:gd name="adj2" fmla="val 145433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  <a:ea typeface="ＭＳ Ｐゴシック" charset="0"/>
              </a:rPr>
              <a:t>Called when an object is instantiated</a:t>
            </a:r>
            <a:endParaRPr lang="en-US" sz="2800" dirty="0">
              <a:solidFill>
                <a:schemeClr val="tx1"/>
              </a:solidFill>
              <a:latin typeface="+mj-lt"/>
              <a:ea typeface="ＭＳ Ｐゴシック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715000" y="3200400"/>
            <a:ext cx="2209800" cy="838200"/>
          </a:xfrm>
          <a:prstGeom prst="wedgeRectCallout">
            <a:avLst>
              <a:gd name="adj1" fmla="val -136490"/>
              <a:gd name="adj2" fmla="val -3823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Another member method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550436" y="4632960"/>
            <a:ext cx="2971800" cy="609600"/>
          </a:xfrm>
          <a:prstGeom prst="wedgeRectCallout">
            <a:avLst>
              <a:gd name="adj1" fmla="val -74927"/>
              <a:gd name="adj2" fmla="val 8843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Creating an instance, note no </a:t>
            </a:r>
            <a:r>
              <a:rPr lang="en-US" sz="2000" b="1" dirty="0">
                <a:solidFill>
                  <a:srgbClr val="FF3300"/>
                </a:solidFill>
              </a:rPr>
              <a:t>self</a:t>
            </a:r>
            <a:endParaRPr lang="en-US" b="1" dirty="0">
              <a:solidFill>
                <a:srgbClr val="FF3300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686300" y="5410200"/>
            <a:ext cx="2133600" cy="533400"/>
          </a:xfrm>
          <a:prstGeom prst="wedgeRectCallout">
            <a:avLst>
              <a:gd name="adj1" fmla="val -91337"/>
              <a:gd name="adj2" fmla="val -50300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Calling methods of an object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</a:t>
            </a:r>
            <a:r>
              <a:rPr lang="is-IS" altLang="en-US" dirty="0" smtClean="0"/>
              <a:t>2019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13792F9C-565C-44A4-8E70-8535B16BB9E4}" type="slidenum">
              <a:rPr lang="en-US" altLang="en-US" smtClean="0"/>
              <a:pPr>
                <a:defRPr/>
              </a:pPr>
              <a:t>40</a:t>
            </a:fld>
            <a:endParaRPr lang="en-US" alt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6281956" y="1447800"/>
            <a:ext cx="2209800" cy="990600"/>
          </a:xfrm>
          <a:prstGeom prst="wedgeRectCallout">
            <a:avLst>
              <a:gd name="adj1" fmla="val -185157"/>
              <a:gd name="adj2" fmla="val 25180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  <a:ea typeface="ＭＳ Ｐゴシック" charset="0"/>
              </a:rPr>
              <a:t>Every method begins with the variable </a:t>
            </a:r>
            <a:r>
              <a:rPr lang="en-US" sz="2000" b="1" dirty="0">
                <a:solidFill>
                  <a:srgbClr val="C00000"/>
                </a:solidFill>
              </a:rPr>
              <a:t>self</a:t>
            </a:r>
          </a:p>
        </p:txBody>
      </p:sp>
    </p:spTree>
    <p:extLst>
      <p:ext uri="{BB962C8B-B14F-4D97-AF65-F5344CB8AC3E}">
        <p14:creationId xmlns:p14="http://schemas.microsoft.com/office/powerpoint/2010/main" val="169075772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8CFCA0C1-D957-4754-8B20-2431A141B2FD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Subclasses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77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class can </a:t>
            </a:r>
            <a:r>
              <a:rPr lang="en-US" i="1" dirty="0">
                <a:solidFill>
                  <a:srgbClr val="C00000"/>
                </a:solidFill>
              </a:rPr>
              <a:t>extend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dirty="0"/>
              <a:t>the definition of another class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Allows use (or extension) of methods and attributes already defined in the previous one.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New class: </a:t>
            </a:r>
            <a:r>
              <a:rPr lang="en-US" i="1" dirty="0">
                <a:solidFill>
                  <a:srgbClr val="C00000"/>
                </a:solidFill>
              </a:rPr>
              <a:t>subclass</a:t>
            </a:r>
            <a:r>
              <a:rPr lang="en-US" dirty="0"/>
              <a:t>. Original: </a:t>
            </a:r>
            <a:r>
              <a:rPr lang="en-US" i="1" dirty="0">
                <a:solidFill>
                  <a:srgbClr val="C00000"/>
                </a:solidFill>
              </a:rPr>
              <a:t>parent</a:t>
            </a:r>
            <a:r>
              <a:rPr lang="en-US" dirty="0"/>
              <a:t>, </a:t>
            </a:r>
            <a:r>
              <a:rPr lang="en-US" i="1" dirty="0">
                <a:solidFill>
                  <a:srgbClr val="C00000"/>
                </a:solidFill>
              </a:rPr>
              <a:t>ancestor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or </a:t>
            </a:r>
            <a:r>
              <a:rPr lang="en-US" i="1" dirty="0">
                <a:solidFill>
                  <a:srgbClr val="C00000"/>
                </a:solidFill>
              </a:rPr>
              <a:t>superclass</a:t>
            </a:r>
          </a:p>
          <a:p>
            <a:pPr lvl="1">
              <a:lnSpc>
                <a:spcPct val="90000"/>
              </a:lnSpc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To define a subclass, put the name of the superclass in parentheses after the subclass’s name on the first line of the definition.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dirty="0">
                <a:latin typeface="Courier New" pitchFamily="49" charset="0"/>
              </a:rPr>
              <a:t>   </a:t>
            </a:r>
            <a:r>
              <a:rPr lang="en-US" sz="1800" dirty="0">
                <a:solidFill>
                  <a:srgbClr val="FF9933"/>
                </a:solidFill>
                <a:latin typeface="Courier New" pitchFamily="49" charset="0"/>
              </a:rPr>
              <a:t>class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AiStudent</a:t>
            </a:r>
            <a:r>
              <a:rPr lang="en-US" sz="1800" dirty="0">
                <a:latin typeface="Courier New" pitchFamily="49" charset="0"/>
              </a:rPr>
              <a:t>(Student):</a:t>
            </a:r>
          </a:p>
          <a:p>
            <a:pPr>
              <a:lnSpc>
                <a:spcPct val="90000"/>
              </a:lnSpc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Python has no ‘extends’ keyword like Java.</a:t>
            </a:r>
          </a:p>
          <a:p>
            <a:pPr>
              <a:lnSpc>
                <a:spcPct val="90000"/>
              </a:lnSpc>
            </a:pPr>
            <a:r>
              <a:rPr lang="en-US" dirty="0"/>
              <a:t>Multiple inheritance is supported.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</a:t>
            </a:r>
            <a:r>
              <a:rPr lang="is-IS" altLang="en-US" dirty="0" smtClean="0"/>
              <a:t>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143335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67BB26A-19CA-4A67-88C6-02C407A56757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Constructors:  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91000"/>
          </a:xfrm>
        </p:spPr>
        <p:txBody>
          <a:bodyPr/>
          <a:lstStyle/>
          <a:p>
            <a:r>
              <a:rPr lang="en-US" sz="2200" dirty="0"/>
              <a:t>Very similar to Java</a:t>
            </a:r>
          </a:p>
          <a:p>
            <a:r>
              <a:rPr lang="en-US" sz="2200" dirty="0"/>
              <a:t>Commonly, the ancestor’s </a:t>
            </a:r>
            <a:r>
              <a:rPr lang="en-US" sz="2200" dirty="0">
                <a:latin typeface="Courier New" pitchFamily="49" charset="0"/>
              </a:rPr>
              <a:t>__</a:t>
            </a:r>
            <a:r>
              <a:rPr lang="en-US" sz="2200" dirty="0" err="1">
                <a:latin typeface="Courier New" pitchFamily="49" charset="0"/>
              </a:rPr>
              <a:t>init</a:t>
            </a:r>
            <a:r>
              <a:rPr lang="en-US" sz="2200" dirty="0">
                <a:latin typeface="Courier New" pitchFamily="49" charset="0"/>
              </a:rPr>
              <a:t>__</a:t>
            </a:r>
            <a:r>
              <a:rPr lang="en-US" sz="2200" dirty="0"/>
              <a:t> method is executed in addition to new commands</a:t>
            </a:r>
          </a:p>
          <a:p>
            <a:r>
              <a:rPr lang="en-US" sz="2200" i="1" dirty="0"/>
              <a:t>Must be done explicitly </a:t>
            </a:r>
          </a:p>
          <a:p>
            <a:r>
              <a:rPr lang="en-US" sz="2200" dirty="0"/>
              <a:t>You’ll often see something like this in the </a:t>
            </a:r>
            <a:r>
              <a:rPr lang="en-US" sz="2200" dirty="0">
                <a:latin typeface="Courier New" pitchFamily="49" charset="0"/>
              </a:rPr>
              <a:t>__</a:t>
            </a:r>
            <a:r>
              <a:rPr lang="en-US" sz="2200" dirty="0" err="1">
                <a:latin typeface="Courier New" pitchFamily="49" charset="0"/>
              </a:rPr>
              <a:t>init</a:t>
            </a:r>
            <a:r>
              <a:rPr lang="en-US" sz="2200" dirty="0">
                <a:latin typeface="Courier New" pitchFamily="49" charset="0"/>
              </a:rPr>
              <a:t>__</a:t>
            </a:r>
            <a:r>
              <a:rPr lang="en-US" sz="2200" dirty="0"/>
              <a:t> method of subclasses:</a:t>
            </a:r>
          </a:p>
          <a:p>
            <a:endParaRPr lang="en-US" sz="700" b="0" dirty="0">
              <a:latin typeface="Courier New" pitchFamily="49" charset="0"/>
            </a:endParaRPr>
          </a:p>
          <a:p>
            <a:pPr>
              <a:buFont typeface="Symbol" pitchFamily="18" charset="2"/>
              <a:buNone/>
            </a:pPr>
            <a:r>
              <a:rPr lang="en-US" sz="2000" b="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parentClass</a:t>
            </a:r>
            <a:r>
              <a:rPr lang="en-US" sz="2000" dirty="0">
                <a:latin typeface="Courier New" pitchFamily="49" charset="0"/>
              </a:rPr>
              <a:t>.__</a:t>
            </a:r>
            <a:r>
              <a:rPr lang="en-US" sz="2000" dirty="0" err="1">
                <a:latin typeface="Courier New" pitchFamily="49" charset="0"/>
              </a:rPr>
              <a:t>init</a:t>
            </a:r>
            <a:r>
              <a:rPr lang="en-US" sz="2000" dirty="0">
                <a:latin typeface="Courier New" pitchFamily="49" charset="0"/>
              </a:rPr>
              <a:t>__(self, x, y</a:t>
            </a:r>
            <a:r>
              <a:rPr lang="en-US" sz="2000" dirty="0" smtClean="0">
                <a:latin typeface="Courier New" pitchFamily="49" charset="0"/>
              </a:rPr>
              <a:t>) </a:t>
            </a:r>
            <a:r>
              <a:rPr lang="en-US" sz="2000" dirty="0">
                <a:latin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</a:rPr>
            </a:br>
            <a:r>
              <a:rPr lang="en-US" sz="2000" b="0" dirty="0">
                <a:latin typeface="Courier New" pitchFamily="49" charset="0"/>
              </a:rPr>
              <a:t/>
            </a:r>
            <a:br>
              <a:rPr lang="en-US" sz="2000" b="0" dirty="0">
                <a:latin typeface="Courier New" pitchFamily="49" charset="0"/>
              </a:rPr>
            </a:br>
            <a:r>
              <a:rPr lang="en-US" sz="2200" dirty="0"/>
              <a:t>where </a:t>
            </a:r>
            <a:r>
              <a:rPr lang="en-US" sz="2200" dirty="0" err="1"/>
              <a:t>parentClass</a:t>
            </a:r>
            <a:r>
              <a:rPr lang="en-US" sz="2200" dirty="0"/>
              <a:t> is the name of the parent’s </a:t>
            </a:r>
            <a:r>
              <a:rPr lang="en-US" sz="2200" dirty="0" smtClean="0"/>
              <a:t>class</a:t>
            </a:r>
            <a:endParaRPr lang="en-US" sz="2000" dirty="0">
              <a:latin typeface="Courier New" pitchFamily="49" charset="0"/>
            </a:endParaRPr>
          </a:p>
          <a:p>
            <a:pPr>
              <a:buFont typeface="Symbol" pitchFamily="18" charset="2"/>
              <a:buNone/>
            </a:pPr>
            <a:r>
              <a:rPr lang="en-US" sz="2000" dirty="0">
                <a:latin typeface="Courier New" pitchFamily="49" charset="0"/>
              </a:rPr>
              <a:t>  Student.__</a:t>
            </a:r>
            <a:r>
              <a:rPr lang="en-US" sz="2000" dirty="0" err="1">
                <a:latin typeface="Courier New" pitchFamily="49" charset="0"/>
              </a:rPr>
              <a:t>init</a:t>
            </a:r>
            <a:r>
              <a:rPr lang="en-US" sz="2000" dirty="0">
                <a:latin typeface="Courier New" pitchFamily="49" charset="0"/>
              </a:rPr>
              <a:t>__(self, x, y) </a:t>
            </a:r>
            <a:endParaRPr lang="en-US" sz="2200" dirty="0"/>
          </a:p>
          <a:p>
            <a:pPr>
              <a:buFont typeface="Wingdings" pitchFamily="2" charset="2"/>
              <a:buNone/>
            </a:pPr>
            <a:endParaRPr lang="en-US" sz="1800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</a:t>
            </a:r>
            <a:r>
              <a:rPr lang="is-IS" altLang="en-US" dirty="0" smtClean="0"/>
              <a:t>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966225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416CCC60-BB83-400A-A9FC-EAB7235598AD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Redefining Methods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Very similar to over-riding methods in Java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To </a:t>
            </a:r>
            <a:r>
              <a:rPr lang="en-US" sz="2000" i="1" dirty="0">
                <a:solidFill>
                  <a:srgbClr val="C00000"/>
                </a:solidFill>
              </a:rPr>
              <a:t>redefine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i="1" dirty="0">
                <a:solidFill>
                  <a:srgbClr val="C00000"/>
                </a:solidFill>
              </a:rPr>
              <a:t>a method </a:t>
            </a:r>
            <a:r>
              <a:rPr lang="en-US" sz="2000" dirty="0"/>
              <a:t>of the parent class, include a new definition using the same name in the subclass.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old code in the parent class won’t get executed.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To execute the method in the parent class </a:t>
            </a:r>
            <a:r>
              <a:rPr lang="en-US" sz="2000" i="1" dirty="0">
                <a:solidFill>
                  <a:srgbClr val="C00000"/>
                </a:solidFill>
              </a:rPr>
              <a:t>in addition to </a:t>
            </a:r>
            <a:r>
              <a:rPr lang="en-US" sz="2000" dirty="0"/>
              <a:t>new code for some method, explicitly call the parent’s version of the method.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b="1" dirty="0" err="1">
                <a:latin typeface="Courier New" pitchFamily="49" charset="0"/>
              </a:rPr>
              <a:t>parentClass.methodName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u="sng" dirty="0">
                <a:solidFill>
                  <a:srgbClr val="FF3300"/>
                </a:solidFill>
                <a:latin typeface="Courier New" pitchFamily="49" charset="0"/>
              </a:rPr>
              <a:t>self</a:t>
            </a:r>
            <a:r>
              <a:rPr lang="en-US" b="1" dirty="0">
                <a:latin typeface="Courier New" pitchFamily="49" charset="0"/>
              </a:rPr>
              <a:t>, a, b, c)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ea typeface="+mn-ea"/>
                <a:cs typeface="+mn-cs"/>
              </a:rPr>
              <a:t>The only time you ever explicitly pass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self </a:t>
            </a:r>
            <a:r>
              <a:rPr lang="en-US" b="1" dirty="0">
                <a:ea typeface="+mn-ea"/>
                <a:cs typeface="+mn-cs"/>
              </a:rPr>
              <a:t>as an argument is when calling a method of an ancestor.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dirty="0"/>
              <a:t>So use  </a:t>
            </a:r>
            <a:r>
              <a:rPr lang="en-US" b="1" dirty="0" err="1">
                <a:latin typeface="Courier New" pitchFamily="49" charset="0"/>
              </a:rPr>
              <a:t>myOwnSubClass.methodName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a,b,c</a:t>
            </a:r>
            <a:r>
              <a:rPr lang="en-US" b="1" dirty="0">
                <a:latin typeface="Courier New" pitchFamily="49" charset="0"/>
              </a:rPr>
              <a:t>)</a:t>
            </a:r>
            <a:endParaRPr lang="en-US" sz="1800" b="1" dirty="0">
              <a:solidFill>
                <a:srgbClr val="FF33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</a:t>
            </a:r>
            <a:r>
              <a:rPr lang="is-IS" altLang="en-US" dirty="0" smtClean="0"/>
              <a:t>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38128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 </a:t>
            </a:r>
            <a:r>
              <a:rPr lang="en-US" dirty="0" smtClean="0"/>
              <a:t>can be tricky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A(object):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foo(self):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print('Foo!')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B(object):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foo(self):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print('Foo?')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bar(self):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print('Bar!') 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C(A, B):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(self):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super().foo() # Foo!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super().bar() # Bar!</a:t>
            </a:r>
            <a:endParaRPr lang="en-US" sz="180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</a:t>
            </a:r>
            <a:r>
              <a:rPr lang="en-US" altLang="en-US"/>
              <a:t>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612330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Special Built-In </a:t>
            </a:r>
            <a:br>
              <a:rPr lang="en-US"/>
            </a:br>
            <a:r>
              <a:rPr lang="en-US"/>
              <a:t>Methods and Attributes</a:t>
            </a:r>
          </a:p>
        </p:txBody>
      </p:sp>
      <p:pic>
        <p:nvPicPr>
          <p:cNvPr id="48132" name="Picture 4" descr="j009117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19600"/>
            <a:ext cx="4672013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8025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426729B3-5F31-4DC1-8F0E-364A526F20DD}" type="slidenum">
              <a:rPr lang="en-US" altLang="en-US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4915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Magic Methods and Duck Typing</a:t>
            </a:r>
          </a:p>
        </p:txBody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457200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ea typeface="Courier New" charset="0"/>
                <a:cs typeface="Courier New" charset="0"/>
              </a:rPr>
              <a:t>Magic Methods </a:t>
            </a:r>
            <a:r>
              <a:rPr lang="en-US" dirty="0">
                <a:ea typeface="Courier New" charset="0"/>
                <a:cs typeface="Courier New" charset="0"/>
              </a:rPr>
              <a:t>allow user-defined classes to behave like built in types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i="1" dirty="0">
                <a:solidFill>
                  <a:srgbClr val="C00000"/>
                </a:solidFill>
                <a:ea typeface="Courier New" charset="0"/>
                <a:cs typeface="Courier New" charset="0"/>
              </a:rPr>
              <a:t>Duck typing </a:t>
            </a:r>
            <a:r>
              <a:rPr lang="en-US" dirty="0">
                <a:ea typeface="Courier New" charset="0"/>
                <a:cs typeface="Courier New" charset="0"/>
              </a:rPr>
              <a:t>establishes suitability of an object by determining presence of methods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Does it swim like a duck and quack like a duck? It’s a duck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Not to be confused with ‘rubber duck debugging’  </a:t>
            </a:r>
          </a:p>
          <a:p>
            <a:pPr>
              <a:buFont typeface="Symbol" pitchFamily="18" charset="2"/>
              <a:buNone/>
            </a:pPr>
            <a:endParaRPr lang="en-US" sz="1800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</a:t>
            </a:r>
            <a:r>
              <a:rPr lang="en-US"/>
              <a:t>Fall </a:t>
            </a:r>
            <a:r>
              <a:rPr lang="is-IS" smtClean="0"/>
              <a:t>2019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770" y="3810000"/>
            <a:ext cx="1638411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8845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426729B3-5F31-4DC1-8F0E-364A526F20DD}" type="slidenum">
              <a:rPr lang="en-US" altLang="en-US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4915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Magic Methods and Duck Typing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</a:t>
            </a:r>
            <a:r>
              <a:rPr lang="en-US"/>
              <a:t>Fall </a:t>
            </a:r>
            <a:r>
              <a:rPr lang="is-IS" smtClean="0"/>
              <a:t>2019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7" y="1295400"/>
            <a:ext cx="7033846" cy="4572000"/>
          </a:xfrm>
        </p:spPr>
      </p:pic>
    </p:spTree>
    <p:extLst>
      <p:ext uri="{BB962C8B-B14F-4D97-AF65-F5344CB8AC3E}">
        <p14:creationId xmlns:p14="http://schemas.microsoft.com/office/powerpoint/2010/main" val="78416889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426729B3-5F31-4DC1-8F0E-364A526F20DD}" type="slidenum">
              <a:rPr lang="en-US" altLang="en-US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4915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Example Magic Method</a:t>
            </a:r>
          </a:p>
        </p:txBody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45720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sz="1800" dirty="0">
                <a:solidFill>
                  <a:srgbClr val="FF9933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Student:</a:t>
            </a:r>
          </a:p>
          <a:p>
            <a:pPr>
              <a:buFont typeface="Symbol" pitchFamily="18" charset="2"/>
              <a:buNone/>
            </a:pPr>
            <a:r>
              <a:rPr lang="en-US" sz="1800" dirty="0">
                <a:solidFill>
                  <a:srgbClr val="FF9933"/>
                </a:solidFill>
                <a:latin typeface="Courier New" charset="0"/>
                <a:ea typeface="Courier New" charset="0"/>
                <a:cs typeface="Courier New" charset="0"/>
              </a:rPr>
              <a:t>	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__</a:t>
            </a:r>
            <a:r>
              <a:rPr lang="en-US" sz="180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__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(self,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full_name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, age):</a:t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self.full_name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full_name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Symbol" pitchFamily="18" charset="2"/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self.age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age</a:t>
            </a:r>
          </a:p>
          <a:p>
            <a:pPr>
              <a:buFont typeface="Symbol" pitchFamily="18" charset="2"/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err="1">
                <a:solidFill>
                  <a:srgbClr val="FF9933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__</a:t>
            </a:r>
            <a:r>
              <a:rPr lang="en-US" sz="1800" dirty="0" err="1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1800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__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self):</a:t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>
                <a:solidFill>
                  <a:srgbClr val="FF9933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"I'm named "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self.full_name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sz="18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" – age: "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+ 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self.age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pPr>
              <a:buFont typeface="Symbol" pitchFamily="18" charset="2"/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Symbol" pitchFamily="18" charset="2"/>
              <a:buNone/>
            </a:pPr>
            <a:r>
              <a:rPr lang="en-US" sz="1800" dirty="0">
                <a:solidFill>
                  <a:srgbClr val="660066"/>
                </a:solidFill>
                <a:latin typeface="Courier New" charset="0"/>
                <a:ea typeface="Courier New" charset="0"/>
                <a:cs typeface="Courier New" charset="0"/>
              </a:rPr>
              <a:t>&gt;&gt;&gt;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f = Student(</a:t>
            </a:r>
            <a:r>
              <a:rPr lang="en-US" sz="18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"Bob Smith"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, 23)</a:t>
            </a:r>
          </a:p>
          <a:p>
            <a:pPr>
              <a:buFont typeface="Symbol" pitchFamily="18" charset="2"/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Symbol" pitchFamily="18" charset="2"/>
              <a:buNone/>
            </a:pPr>
            <a:r>
              <a:rPr lang="en-US" sz="1800" dirty="0">
                <a:solidFill>
                  <a:srgbClr val="660066"/>
                </a:solidFill>
                <a:latin typeface="Courier New" charset="0"/>
                <a:ea typeface="Courier New" charset="0"/>
                <a:cs typeface="Courier New" charset="0"/>
              </a:rPr>
              <a:t>&gt;&gt;&gt;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solidFill>
                  <a:srgbClr val="FF9933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(f)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Symbol" pitchFamily="18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I’m named Bob Smith – age: 23</a:t>
            </a:r>
          </a:p>
          <a:p>
            <a:pPr>
              <a:buFont typeface="Symbol" pitchFamily="18" charset="2"/>
              <a:buNone/>
            </a:pPr>
            <a:endParaRPr lang="en-US" sz="1800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</a:t>
            </a:r>
            <a:r>
              <a:rPr lang="en-US"/>
              <a:t>Fall </a:t>
            </a:r>
            <a:r>
              <a:rPr lang="is-IS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05661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5AAD258E-EC2C-4F9D-97F0-DE076AEF6868}" type="slidenum">
              <a:rPr lang="en-US" altLang="en-US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“Magic” Methods 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4838700"/>
          </a:xfrm>
        </p:spPr>
        <p:txBody>
          <a:bodyPr/>
          <a:lstStyle/>
          <a:p>
            <a:r>
              <a:rPr lang="en-US" dirty="0"/>
              <a:t>Used to implement operator overloading</a:t>
            </a:r>
          </a:p>
          <a:p>
            <a:pPr lvl="1"/>
            <a:r>
              <a:rPr lang="en-US" dirty="0"/>
              <a:t>Most operators trigger a special method, dependent on class</a:t>
            </a:r>
          </a:p>
          <a:p>
            <a:pPr lvl="1"/>
            <a:endParaRPr lang="en-US" dirty="0"/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__</a:t>
            </a:r>
            <a:r>
              <a:rPr lang="en-US" b="1" dirty="0" err="1">
                <a:latin typeface="Courier New" pitchFamily="49" charset="0"/>
              </a:rPr>
              <a:t>init</a:t>
            </a:r>
            <a:r>
              <a:rPr lang="en-US" b="1" dirty="0">
                <a:latin typeface="Courier New" pitchFamily="49" charset="0"/>
              </a:rPr>
              <a:t>__</a:t>
            </a:r>
            <a:r>
              <a:rPr lang="en-US" dirty="0">
                <a:latin typeface="Courier New" pitchFamily="49" charset="0"/>
              </a:rPr>
              <a:t>:</a:t>
            </a:r>
            <a:r>
              <a:rPr lang="en-US" dirty="0"/>
              <a:t> The constructor for the class.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__</a:t>
            </a:r>
            <a:r>
              <a:rPr lang="en-US" b="1" dirty="0" err="1">
                <a:latin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</a:rPr>
              <a:t>__</a:t>
            </a:r>
            <a:r>
              <a:rPr lang="en-US" dirty="0">
                <a:latin typeface="Courier New" pitchFamily="49" charset="0"/>
              </a:rPr>
              <a:t> :</a:t>
            </a:r>
            <a:r>
              <a:rPr lang="en-US" dirty="0"/>
              <a:t> Define how  </a:t>
            </a:r>
            <a:r>
              <a:rPr lang="en-US" b="1" dirty="0" err="1">
                <a:latin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)</a:t>
            </a:r>
            <a:r>
              <a:rPr lang="en-US" dirty="0"/>
              <a:t> works.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__copy__</a:t>
            </a:r>
            <a:r>
              <a:rPr lang="en-US" dirty="0">
                <a:latin typeface="Courier New" pitchFamily="49" charset="0"/>
              </a:rPr>
              <a:t>:</a:t>
            </a:r>
            <a:r>
              <a:rPr lang="en-US" dirty="0"/>
              <a:t> Define how to copy a class.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</a:rPr>
              <a:t>__</a:t>
            </a:r>
            <a:r>
              <a:rPr lang="en-US" b="1" dirty="0" err="1">
                <a:latin typeface="Courier New" pitchFamily="49" charset="0"/>
              </a:rPr>
              <a:t>cmp</a:t>
            </a:r>
            <a:r>
              <a:rPr lang="en-US" b="1" dirty="0">
                <a:latin typeface="Courier New" pitchFamily="49" charset="0"/>
              </a:rPr>
              <a:t>__</a:t>
            </a:r>
            <a:r>
              <a:rPr lang="en-US" dirty="0">
                <a:latin typeface="Courier New" pitchFamily="49" charset="0"/>
              </a:rPr>
              <a:t> :</a:t>
            </a:r>
            <a:r>
              <a:rPr lang="en-US" dirty="0"/>
              <a:t> Define how </a:t>
            </a:r>
            <a:r>
              <a:rPr lang="en-US" b="1" dirty="0">
                <a:latin typeface="Courier New" pitchFamily="49" charset="0"/>
              </a:rPr>
              <a:t>==</a:t>
            </a:r>
            <a:r>
              <a:rPr lang="en-US" dirty="0"/>
              <a:t> works for class.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__add__ : </a:t>
            </a:r>
            <a:r>
              <a:rPr lang="en-US" dirty="0"/>
              <a:t>Define how </a:t>
            </a:r>
            <a:r>
              <a:rPr lang="en-US" b="1" dirty="0">
                <a:latin typeface="Courier New" pitchFamily="49" charset="0"/>
              </a:rPr>
              <a:t>+ </a:t>
            </a:r>
            <a:r>
              <a:rPr lang="en-US" dirty="0"/>
              <a:t>works for class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__</a:t>
            </a:r>
            <a:r>
              <a:rPr lang="en-US" b="1" dirty="0" err="1">
                <a:latin typeface="Courier New" pitchFamily="49" charset="0"/>
              </a:rPr>
              <a:t>neg</a:t>
            </a:r>
            <a:r>
              <a:rPr lang="en-US" b="1" dirty="0">
                <a:latin typeface="Courier New" pitchFamily="49" charset="0"/>
              </a:rPr>
              <a:t>__ : </a:t>
            </a:r>
            <a:r>
              <a:rPr lang="en-US" dirty="0"/>
              <a:t>Define how unary negation works for class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   </a:t>
            </a:r>
          </a:p>
          <a:p>
            <a:r>
              <a:rPr lang="en-US" dirty="0"/>
              <a:t>Other built-in methods allow you to give a class the ability to use [ ] notation like an array or ( ) notation like a function call.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</a:t>
            </a:r>
            <a:r>
              <a:rPr lang="en-US"/>
              <a:t>Fall </a:t>
            </a:r>
            <a:r>
              <a:rPr lang="is-IS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6606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ChangeArrowheads="1"/>
          </p:cNvSpPr>
          <p:nvPr/>
        </p:nvSpPr>
        <p:spPr bwMode="auto">
          <a:xfrm>
            <a:off x="838200" y="1657719"/>
            <a:ext cx="4648200" cy="1447800"/>
          </a:xfrm>
          <a:prstGeom prst="rect">
            <a:avLst/>
          </a:prstGeom>
          <a:solidFill>
            <a:schemeClr val="accent2">
              <a:alpha val="5098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01675"/>
            <a:ext cx="8153400" cy="457200"/>
          </a:xfrm>
        </p:spPr>
        <p:txBody>
          <a:bodyPr/>
          <a:lstStyle/>
          <a:p>
            <a:r>
              <a:rPr lang="en-US" dirty="0"/>
              <a:t>List Comprehensions replace loops!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69152"/>
            <a:ext cx="7543800" cy="1124319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Symbol" pitchFamily="18" charset="2"/>
              <a:buNone/>
            </a:pPr>
            <a:r>
              <a:rPr lang="en-US" sz="2000" dirty="0">
                <a:latin typeface="Courier New" pitchFamily="49" charset="0"/>
              </a:rPr>
              <a:t>&gt;&gt;&gt; li = [3, 6, 2, 7]</a:t>
            </a:r>
          </a:p>
          <a:p>
            <a:pPr marL="457200" indent="-457200">
              <a:lnSpc>
                <a:spcPct val="90000"/>
              </a:lnSpc>
              <a:buFont typeface="Symbol" pitchFamily="18" charset="2"/>
              <a:buNone/>
            </a:pPr>
            <a:r>
              <a:rPr lang="en-US" sz="2000" dirty="0">
                <a:latin typeface="Courier New" pitchFamily="49" charset="0"/>
              </a:rPr>
              <a:t>&gt;&gt;&gt; [</a:t>
            </a:r>
            <a:r>
              <a:rPr lang="en-US" sz="2000" dirty="0" err="1">
                <a:solidFill>
                  <a:schemeClr val="accent2"/>
                </a:solidFill>
                <a:latin typeface="Courier New" pitchFamily="49" charset="0"/>
              </a:rPr>
              <a:t>elem</a:t>
            </a:r>
            <a:r>
              <a:rPr lang="en-US" sz="2000" dirty="0">
                <a:solidFill>
                  <a:schemeClr val="accent2"/>
                </a:solidFill>
                <a:latin typeface="Courier New" pitchFamily="49" charset="0"/>
              </a:rPr>
              <a:t> * 2</a:t>
            </a:r>
            <a:r>
              <a:rPr lang="en-US" sz="2000" dirty="0">
                <a:latin typeface="Courier New" pitchFamily="49" charset="0"/>
              </a:rPr>
              <a:t> for </a:t>
            </a:r>
            <a:r>
              <a:rPr lang="en-US" sz="2000" dirty="0" err="1">
                <a:solidFill>
                  <a:srgbClr val="FF3300"/>
                </a:solidFill>
                <a:latin typeface="Courier New" pitchFamily="49" charset="0"/>
              </a:rPr>
              <a:t>elem</a:t>
            </a:r>
            <a:r>
              <a:rPr lang="en-US" sz="2000" dirty="0">
                <a:latin typeface="Courier New" pitchFamily="49" charset="0"/>
              </a:rPr>
              <a:t> in </a:t>
            </a:r>
            <a:r>
              <a:rPr lang="en-US" sz="2000" dirty="0">
                <a:solidFill>
                  <a:srgbClr val="660066"/>
                </a:solidFill>
                <a:latin typeface="Courier New" pitchFamily="49" charset="0"/>
              </a:rPr>
              <a:t>li</a:t>
            </a:r>
            <a:r>
              <a:rPr lang="en-US" sz="2000" dirty="0">
                <a:latin typeface="Courier New" pitchFamily="49" charset="0"/>
              </a:rPr>
              <a:t>]</a:t>
            </a:r>
          </a:p>
          <a:p>
            <a:pPr marL="457200" indent="-457200">
              <a:lnSpc>
                <a:spcPct val="90000"/>
              </a:lnSpc>
              <a:buFont typeface="Symbol" pitchFamily="18" charset="2"/>
              <a:buNone/>
            </a:pPr>
            <a:r>
              <a:rPr lang="en-US" sz="2000" dirty="0">
                <a:latin typeface="Courier New" pitchFamily="49" charset="0"/>
              </a:rPr>
              <a:t>[6, 12, 4, 14]</a:t>
            </a:r>
            <a:endParaRPr lang="en-US" sz="1800" dirty="0">
              <a:latin typeface="Courier New" pitchFamily="49" charset="0"/>
            </a:endParaRPr>
          </a:p>
          <a:p>
            <a:pPr marL="457200" indent="-457200">
              <a:lnSpc>
                <a:spcPct val="90000"/>
              </a:lnSpc>
              <a:buFont typeface="Symbol" pitchFamily="18" charset="2"/>
              <a:buNone/>
            </a:pP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5105400" y="228600"/>
            <a:ext cx="3733800" cy="396875"/>
          </a:xfrm>
          <a:prstGeom prst="rect">
            <a:avLst/>
          </a:prstGeom>
          <a:solidFill>
            <a:srgbClr val="00B0F0">
              <a:alpha val="34901"/>
            </a:srgb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b="1" dirty="0">
                <a:latin typeface="Arial" pitchFamily="34" charset="0"/>
              </a:rPr>
              <a:t>[ </a:t>
            </a:r>
            <a:r>
              <a:rPr lang="en-US" sz="2000" b="1" u="sng" dirty="0">
                <a:solidFill>
                  <a:schemeClr val="accent2"/>
                </a:solidFill>
                <a:latin typeface="Arial" pitchFamily="34" charset="0"/>
              </a:rPr>
              <a:t>expression</a:t>
            </a:r>
            <a:r>
              <a:rPr lang="en-US" sz="2000" b="1" dirty="0">
                <a:latin typeface="Arial" pitchFamily="34" charset="0"/>
              </a:rPr>
              <a:t> for </a:t>
            </a:r>
            <a:r>
              <a:rPr lang="en-US" sz="2000" b="1" u="sng" dirty="0" smtClean="0">
                <a:solidFill>
                  <a:srgbClr val="FF3300"/>
                </a:solidFill>
                <a:latin typeface="Arial" pitchFamily="34" charset="0"/>
              </a:rPr>
              <a:t>name</a:t>
            </a:r>
            <a:r>
              <a:rPr lang="en-US" sz="2000" b="1" dirty="0" smtClean="0">
                <a:latin typeface="Arial" pitchFamily="34" charset="0"/>
              </a:rPr>
              <a:t> in </a:t>
            </a:r>
            <a:r>
              <a:rPr lang="en-US" sz="2000" b="1" u="sng" dirty="0" smtClean="0">
                <a:solidFill>
                  <a:srgbClr val="660066"/>
                </a:solidFill>
                <a:latin typeface="Arial" pitchFamily="34" charset="0"/>
              </a:rPr>
              <a:t>list</a:t>
            </a:r>
            <a:r>
              <a:rPr lang="en-US" sz="2000" b="1" dirty="0" smtClean="0">
                <a:solidFill>
                  <a:srgbClr val="660066"/>
                </a:solidFill>
                <a:latin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</a:rPr>
              <a:t>]</a:t>
            </a:r>
            <a:endParaRPr lang="en-US" sz="2000" b="1" dirty="0">
              <a:latin typeface="Arial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3E15839C-F799-4056-8022-ABD596DEEB1A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421/521 - Fall </a:t>
            </a:r>
            <a:r>
              <a:rPr lang="is-IS" altLang="en-US" dirty="0" smtClean="0"/>
              <a:t>2019</a:t>
            </a:r>
            <a:endParaRPr lang="en-US" altLang="en-US" dirty="0"/>
          </a:p>
        </p:txBody>
      </p:sp>
      <p:sp>
        <p:nvSpPr>
          <p:cNvPr id="35849" name="Rectangle 4"/>
          <p:cNvSpPr>
            <a:spLocks noChangeArrowheads="1"/>
          </p:cNvSpPr>
          <p:nvPr/>
        </p:nvSpPr>
        <p:spPr bwMode="auto">
          <a:xfrm>
            <a:off x="838200" y="3810000"/>
            <a:ext cx="6324600" cy="1447800"/>
          </a:xfrm>
          <a:prstGeom prst="rect">
            <a:avLst/>
          </a:prstGeom>
          <a:solidFill>
            <a:schemeClr val="accent2">
              <a:alpha val="5098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914400" y="4019919"/>
            <a:ext cx="75438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10000"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&gt;&gt;&gt; </a:t>
            </a:r>
            <a:r>
              <a:rPr lang="en-US" sz="2000" b="1" kern="0" dirty="0">
                <a:solidFill>
                  <a:srgbClr val="660066"/>
                </a:solidFill>
                <a:latin typeface="Courier New" pitchFamily="49" charset="0"/>
                <a:cs typeface="+mn-cs"/>
              </a:rPr>
              <a:t>li = [('a</a:t>
            </a:r>
            <a:r>
              <a:rPr lang="en-US" sz="2000" b="1" kern="0" dirty="0">
                <a:solidFill>
                  <a:srgbClr val="660066"/>
                </a:solidFill>
                <a:latin typeface="Courier New" pitchFamily="49" charset="0"/>
              </a:rPr>
              <a:t>'</a:t>
            </a:r>
            <a:r>
              <a:rPr lang="en-US" sz="2000" b="1" kern="0" dirty="0">
                <a:solidFill>
                  <a:srgbClr val="660066"/>
                </a:solidFill>
                <a:latin typeface="Courier New" pitchFamily="49" charset="0"/>
                <a:cs typeface="+mn-cs"/>
              </a:rPr>
              <a:t>, 1), (</a:t>
            </a:r>
            <a:r>
              <a:rPr lang="en-US" sz="2000" b="1" kern="0" dirty="0">
                <a:solidFill>
                  <a:srgbClr val="660066"/>
                </a:solidFill>
                <a:latin typeface="Courier New" pitchFamily="49" charset="0"/>
              </a:rPr>
              <a:t>'</a:t>
            </a:r>
            <a:r>
              <a:rPr lang="en-US" sz="2000" b="1" kern="0" dirty="0">
                <a:solidFill>
                  <a:srgbClr val="660066"/>
                </a:solidFill>
                <a:latin typeface="Courier New" pitchFamily="49" charset="0"/>
                <a:cs typeface="+mn-cs"/>
              </a:rPr>
              <a:t>b</a:t>
            </a:r>
            <a:r>
              <a:rPr lang="en-US" sz="2000" b="1" kern="0" dirty="0">
                <a:solidFill>
                  <a:srgbClr val="660066"/>
                </a:solidFill>
                <a:latin typeface="Courier New" pitchFamily="49" charset="0"/>
              </a:rPr>
              <a:t>'</a:t>
            </a:r>
            <a:r>
              <a:rPr lang="en-US" sz="2000" b="1" kern="0" dirty="0">
                <a:solidFill>
                  <a:srgbClr val="660066"/>
                </a:solidFill>
                <a:latin typeface="Courier New" pitchFamily="49" charset="0"/>
                <a:cs typeface="+mn-cs"/>
              </a:rPr>
              <a:t>, 2), (</a:t>
            </a:r>
            <a:r>
              <a:rPr lang="en-US" sz="2000" b="1" kern="0" dirty="0">
                <a:solidFill>
                  <a:srgbClr val="660066"/>
                </a:solidFill>
                <a:latin typeface="Courier New" pitchFamily="49" charset="0"/>
              </a:rPr>
              <a:t>'</a:t>
            </a:r>
            <a:r>
              <a:rPr lang="en-US" sz="2000" b="1" kern="0" dirty="0">
                <a:solidFill>
                  <a:srgbClr val="660066"/>
                </a:solidFill>
                <a:latin typeface="Courier New" pitchFamily="49" charset="0"/>
                <a:cs typeface="+mn-cs"/>
              </a:rPr>
              <a:t>c</a:t>
            </a:r>
            <a:r>
              <a:rPr lang="en-US" sz="2000" b="1" kern="0" dirty="0">
                <a:solidFill>
                  <a:srgbClr val="660066"/>
                </a:solidFill>
                <a:latin typeface="Courier New" pitchFamily="49" charset="0"/>
              </a:rPr>
              <a:t>'</a:t>
            </a:r>
            <a:r>
              <a:rPr lang="en-US" sz="2000" b="1" kern="0" dirty="0">
                <a:solidFill>
                  <a:srgbClr val="660066"/>
                </a:solidFill>
                <a:latin typeface="Courier New" pitchFamily="49" charset="0"/>
                <a:cs typeface="+mn-cs"/>
              </a:rPr>
              <a:t>, 7)]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10000"/>
              <a:buFont typeface="Symbol" pitchFamily="18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&gt;&gt;&gt; [</a:t>
            </a:r>
            <a:r>
              <a:rPr lang="en-US" sz="2000" b="1" kern="0" dirty="0">
                <a:solidFill>
                  <a:schemeClr val="accent2"/>
                </a:solidFill>
                <a:latin typeface="Courier New" pitchFamily="49" charset="0"/>
                <a:cs typeface="+mn-cs"/>
              </a:rPr>
              <a:t>n * 3</a:t>
            </a:r>
            <a:r>
              <a:rPr lang="en-US" sz="2000" b="1" kern="0" dirty="0">
                <a:latin typeface="Courier New" pitchFamily="49" charset="0"/>
                <a:cs typeface="+mn-cs"/>
              </a:rPr>
              <a:t> for </a:t>
            </a:r>
            <a:r>
              <a:rPr lang="en-US" sz="2000" b="1" kern="0" dirty="0">
                <a:solidFill>
                  <a:srgbClr val="FF3300"/>
                </a:solidFill>
                <a:latin typeface="Courier New" pitchFamily="49" charset="0"/>
                <a:cs typeface="+mn-cs"/>
              </a:rPr>
              <a:t>(x, n)</a:t>
            </a:r>
            <a:r>
              <a:rPr lang="en-US" sz="2000" b="1" kern="0" dirty="0">
                <a:latin typeface="Courier New" pitchFamily="49" charset="0"/>
                <a:cs typeface="+mn-cs"/>
              </a:rPr>
              <a:t> in </a:t>
            </a:r>
            <a:r>
              <a:rPr lang="en-US" sz="2000" b="1" kern="0" dirty="0">
                <a:solidFill>
                  <a:srgbClr val="660066"/>
                </a:solidFill>
                <a:latin typeface="Courier New" pitchFamily="49" charset="0"/>
                <a:cs typeface="+mn-cs"/>
              </a:rPr>
              <a:t>li</a:t>
            </a:r>
            <a:r>
              <a:rPr lang="en-US" sz="2000" b="1" kern="0" dirty="0">
                <a:latin typeface="Courier New" pitchFamily="49" charset="0"/>
                <a:cs typeface="+mn-cs"/>
              </a:rPr>
              <a:t>]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10000"/>
              <a:buFont typeface="Symbol" pitchFamily="18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[3, 6, 21]</a:t>
            </a:r>
          </a:p>
        </p:txBody>
      </p:sp>
    </p:spTree>
    <p:extLst>
      <p:ext uri="{BB962C8B-B14F-4D97-AF65-F5344CB8AC3E}">
        <p14:creationId xmlns:p14="http://schemas.microsoft.com/office/powerpoint/2010/main" val="2087785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Profiling, function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572000"/>
          </a:xfrm>
        </p:spPr>
        <p:txBody>
          <a:bodyPr/>
          <a:lstStyle/>
          <a:p>
            <a:r>
              <a:rPr lang="en-US" dirty="0"/>
              <a:t>Rudimentary</a:t>
            </a:r>
          </a:p>
          <a:p>
            <a:pPr marL="85725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import time </a:t>
            </a:r>
          </a:p>
          <a:p>
            <a:pPr marL="85725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t0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time.time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</a:p>
          <a:p>
            <a:pPr marL="85725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code_block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85725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t1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time.time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</a:p>
          <a:p>
            <a:pPr marL="85725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total = t1-t0</a:t>
            </a:r>
          </a:p>
          <a:p>
            <a:r>
              <a:rPr lang="en-US" dirty="0" err="1"/>
              <a:t>Timeit</a:t>
            </a:r>
            <a:r>
              <a:rPr lang="en-US" dirty="0"/>
              <a:t> (more precise)</a:t>
            </a:r>
          </a:p>
          <a:p>
            <a:pPr marL="80010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import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timeit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80010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t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timeit.Timer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(”&lt;statement to time&gt;", ”&lt;setup code&gt;") </a:t>
            </a:r>
          </a:p>
          <a:p>
            <a:pPr marL="80010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t.timeit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lvl="1"/>
            <a:r>
              <a:rPr lang="en-US" dirty="0"/>
              <a:t>The second argument is usually an import that sets up a virtual environment for the statement 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/>
              <a:t> calls the statement 1 million times and returns the total elapsed </a:t>
            </a:r>
            <a:r>
              <a:rPr lang="en-US" dirty="0" smtClean="0"/>
              <a:t>time,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dirty="0"/>
              <a:t> </a:t>
            </a:r>
            <a:r>
              <a:rPr lang="en-US" dirty="0" smtClean="0"/>
              <a:t>argument specifies number of times to run it.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</a:t>
            </a:r>
            <a:r>
              <a:rPr lang="en-US" altLang="en-US"/>
              <a:t>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163128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Profiling, script level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900" y="1391920"/>
            <a:ext cx="38862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to_time.py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get_number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():   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for x in range(500000):       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yield x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exp_fn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():   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for x in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get_number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():       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x ^ x ^ x   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return 'some result!'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if __name__ == '__main__':   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exp_fn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</a:t>
            </a:r>
            <a:r>
              <a:rPr lang="en-US" altLang="en-US"/>
              <a:t>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867899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Profiling, script level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90678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 python interactive interpreter (REPL)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1700" dirty="0">
                <a:solidFill>
                  <a:srgbClr val="CE3838"/>
                </a:solidFill>
                <a:latin typeface="Courier New" charset="0"/>
                <a:ea typeface="Courier New" charset="0"/>
                <a:cs typeface="Courier New" charset="0"/>
              </a:rPr>
              <a:t>python -m </a:t>
            </a:r>
            <a:r>
              <a:rPr lang="en-US" sz="1700" dirty="0" err="1">
                <a:solidFill>
                  <a:srgbClr val="CE3838"/>
                </a:solidFill>
                <a:latin typeface="Courier New" charset="0"/>
                <a:ea typeface="Courier New" charset="0"/>
                <a:cs typeface="Courier New" charset="0"/>
              </a:rPr>
              <a:t>cProfile</a:t>
            </a:r>
            <a:r>
              <a:rPr lang="en-US" sz="1700" dirty="0">
                <a:solidFill>
                  <a:srgbClr val="CE383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 dirty="0" err="1">
                <a:solidFill>
                  <a:srgbClr val="CE3838"/>
                </a:solidFill>
                <a:latin typeface="Courier New" charset="0"/>
                <a:ea typeface="Courier New" charset="0"/>
                <a:cs typeface="Courier New" charset="0"/>
              </a:rPr>
              <a:t>to_time.py</a:t>
            </a:r>
            <a:r>
              <a:rPr lang="en-US" sz="1700" dirty="0">
                <a:solidFill>
                  <a:srgbClr val="CE3838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</a:p>
          <a:p>
            <a:pPr marL="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500004 function calls in 0.203 seconds   </a:t>
            </a:r>
          </a:p>
          <a:p>
            <a:pPr marL="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Ordered by: standard name   </a:t>
            </a:r>
          </a:p>
          <a:p>
            <a:pPr marL="0" indent="0">
              <a:buNone/>
            </a:pP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ncalls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tottime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percall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cumtime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percall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filename:lineno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(function)        </a:t>
            </a:r>
          </a:p>
          <a:p>
            <a:pPr marL="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1    	0.000    0.000    0.203    0.203 	to_time.py:1(&lt;module&gt;)   </a:t>
            </a:r>
          </a:p>
          <a:p>
            <a:pPr marL="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500001	0.071    0.000    0.071    0.000 	to_time.py:1(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get_number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)        1    	0.133    0.133    0.203    0.203 	to_time.py:5(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exp_fn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)        1    	0.000    0.000    0.000    0.000 	{method 'disable' of '_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lsprof.Profiler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' objects}</a:t>
            </a:r>
          </a:p>
          <a:p>
            <a:pPr marL="0" indent="0">
              <a:buNone/>
            </a:pPr>
            <a:endParaRPr lang="en-US" sz="17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ea typeface="Courier New" charset="0"/>
                <a:cs typeface="Courier New" charset="0"/>
              </a:rPr>
              <a:t>For details see </a:t>
            </a:r>
            <a:r>
              <a:rPr lang="en-US" sz="2000" dirty="0">
                <a:ea typeface="Courier New" charset="0"/>
                <a:cs typeface="Courier New" charset="0"/>
                <a:hlinkClick r:id="rId2"/>
              </a:rPr>
              <a:t>https://</a:t>
            </a:r>
            <a:r>
              <a:rPr lang="en-US" sz="2000" dirty="0" smtClean="0">
                <a:ea typeface="Courier New" charset="0"/>
                <a:cs typeface="Courier New" charset="0"/>
                <a:hlinkClick r:id="rId2"/>
              </a:rPr>
              <a:t>docs.python.org/3.7/library/profile.html</a:t>
            </a:r>
            <a:endParaRPr lang="en-US" sz="2000" dirty="0"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</a:t>
            </a:r>
            <a:r>
              <a:rPr lang="en-US" altLang="en-US"/>
              <a:t>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52470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frequently-written tasks should be written Python-style even though you could write them Java-style in Python</a:t>
            </a:r>
          </a:p>
          <a:p>
            <a:r>
              <a:rPr lang="en-US" dirty="0"/>
              <a:t>Remember beauty and readability!</a:t>
            </a:r>
          </a:p>
          <a:p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http://safehammad.com/downloads/python-idioms-2014-01-16.pdf</a:t>
            </a:r>
            <a:r>
              <a:rPr lang="en-US" dirty="0"/>
              <a:t> </a:t>
            </a:r>
          </a:p>
          <a:p>
            <a:r>
              <a:rPr lang="en-US" dirty="0"/>
              <a:t>A list of anti-patterns:  </a:t>
            </a:r>
            <a:r>
              <a:rPr lang="en-US" dirty="0">
                <a:hlinkClick r:id="rId3"/>
              </a:rPr>
              <a:t>http://lignos.org/py_antipatterns/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</a:t>
            </a:r>
            <a:r>
              <a:rPr lang="en-US" altLang="en-US"/>
              <a:t>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17303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DEE38-239E-49CA-BF7B-D2F30338DBA5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A directed graph class</a:t>
            </a:r>
          </a:p>
        </p:txBody>
      </p:sp>
      <p:sp>
        <p:nvSpPr>
          <p:cNvPr id="526339" name="Rectangle 3"/>
          <p:cNvSpPr>
            <a:spLocks noChangeArrowheads="1"/>
          </p:cNvSpPr>
          <p:nvPr/>
        </p:nvSpPr>
        <p:spPr bwMode="auto">
          <a:xfrm>
            <a:off x="914400" y="1670050"/>
            <a:ext cx="680186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d = DiGraph([(1,2),(1,3),(2,4),(4,3),(4,1)])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print(d)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1 -&gt; 2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1 -&gt; 3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2 -&gt; 4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4 -&gt; 3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4 -&gt; 1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</a:t>
            </a:r>
            <a:r>
              <a:rPr lang="en-US"/>
              <a:t>Fall </a:t>
            </a:r>
            <a:r>
              <a:rPr lang="is-IS" smtClean="0"/>
              <a:t>2019</a:t>
            </a:r>
            <a:endParaRPr lang="en-US" dirty="0"/>
          </a:p>
        </p:txBody>
      </p:sp>
      <p:sp>
        <p:nvSpPr>
          <p:cNvPr id="15" name="Oval 4">
            <a:extLst>
              <a:ext uri="{FF2B5EF4-FFF2-40B4-BE49-F238E27FC236}">
                <a16:creationId xmlns="" xmlns:a16="http://schemas.microsoft.com/office/drawing/2014/main" id="{6C924D08-67A4-D748-8858-721974C08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26543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1</a:t>
            </a:r>
          </a:p>
        </p:txBody>
      </p:sp>
      <p:sp>
        <p:nvSpPr>
          <p:cNvPr id="17" name="Oval 5">
            <a:extLst>
              <a:ext uri="{FF2B5EF4-FFF2-40B4-BE49-F238E27FC236}">
                <a16:creationId xmlns="" xmlns:a16="http://schemas.microsoft.com/office/drawing/2014/main" id="{9B2984E9-11AB-104D-B0E7-92D486B3B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0" y="36068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3</a:t>
            </a:r>
          </a:p>
        </p:txBody>
      </p:sp>
      <p:sp>
        <p:nvSpPr>
          <p:cNvPr id="18" name="Oval 6">
            <a:extLst>
              <a:ext uri="{FF2B5EF4-FFF2-40B4-BE49-F238E27FC236}">
                <a16:creationId xmlns="" xmlns:a16="http://schemas.microsoft.com/office/drawing/2014/main" id="{5CC9C9A4-E7DA-3840-AF6D-45C012C74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39878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4</a:t>
            </a:r>
          </a:p>
        </p:txBody>
      </p:sp>
      <p:sp>
        <p:nvSpPr>
          <p:cNvPr id="19" name="Oval 7">
            <a:extLst>
              <a:ext uri="{FF2B5EF4-FFF2-40B4-BE49-F238E27FC236}">
                <a16:creationId xmlns="" xmlns:a16="http://schemas.microsoft.com/office/drawing/2014/main" id="{8BC9590D-F7EA-BB4D-9805-67449EB21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300" y="25400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cs typeface="Arial" charset="0"/>
              </a:rPr>
              <a:t>2</a:t>
            </a:r>
          </a:p>
        </p:txBody>
      </p:sp>
      <p:sp>
        <p:nvSpPr>
          <p:cNvPr id="20" name="Line 8">
            <a:extLst>
              <a:ext uri="{FF2B5EF4-FFF2-40B4-BE49-F238E27FC236}">
                <a16:creationId xmlns="" xmlns:a16="http://schemas.microsoft.com/office/drawing/2014/main" id="{2D746926-2ABE-124E-9A2D-CD5BA982C9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2400" y="2755900"/>
            <a:ext cx="711200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21" name="Line 9">
            <a:extLst>
              <a:ext uri="{FF2B5EF4-FFF2-40B4-BE49-F238E27FC236}">
                <a16:creationId xmlns="" xmlns:a16="http://schemas.microsoft.com/office/drawing/2014/main" id="{49C6A837-CA53-E642-921C-6EF1FC9FF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8900" y="3035300"/>
            <a:ext cx="9144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22" name="Line 10">
            <a:extLst>
              <a:ext uri="{FF2B5EF4-FFF2-40B4-BE49-F238E27FC236}">
                <a16:creationId xmlns="" xmlns:a16="http://schemas.microsoft.com/office/drawing/2014/main" id="{B5ABAB3E-66C8-5743-AEC1-E242B6FDFC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42100" y="2959100"/>
            <a:ext cx="6985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23" name="Line 11">
            <a:extLst>
              <a:ext uri="{FF2B5EF4-FFF2-40B4-BE49-F238E27FC236}">
                <a16:creationId xmlns="" xmlns:a16="http://schemas.microsoft.com/office/drawing/2014/main" id="{628C883A-20DA-3E49-B1B5-ACA7E2285E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3898900"/>
            <a:ext cx="5588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24" name="Line 12">
            <a:extLst>
              <a:ext uri="{FF2B5EF4-FFF2-40B4-BE49-F238E27FC236}">
                <a16:creationId xmlns="" xmlns:a16="http://schemas.microsoft.com/office/drawing/2014/main" id="{5A1B3BAD-45F6-0E45-824D-556E1262D8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24600" y="3086100"/>
            <a:ext cx="1905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235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9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D1E5-658D-44AF-9C33-922EE6DD3ED8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A directed graph class</a:t>
            </a:r>
          </a:p>
        </p:txBody>
      </p:sp>
      <p:sp>
        <p:nvSpPr>
          <p:cNvPr id="526339" name="Rectangle 3"/>
          <p:cNvSpPr>
            <a:spLocks noChangeArrowheads="1"/>
          </p:cNvSpPr>
          <p:nvPr/>
        </p:nvSpPr>
        <p:spPr bwMode="auto">
          <a:xfrm>
            <a:off x="914400" y="1670050"/>
            <a:ext cx="6801862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d = DiGraph([(1,2),(1,3),(2,4),(4,3),(4,1)])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[v for v in d.search(1, set())]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4, 3]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v for v in d.search(4, set())]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 3, 1, 2]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[v for v in d.search(2, set())]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 4, 3, 1]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[v for v in d.search(3, set())]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</a:p>
        </p:txBody>
      </p:sp>
      <p:sp>
        <p:nvSpPr>
          <p:cNvPr id="61445" name="Oval 4"/>
          <p:cNvSpPr>
            <a:spLocks noChangeArrowheads="1"/>
          </p:cNvSpPr>
          <p:nvPr/>
        </p:nvSpPr>
        <p:spPr bwMode="auto">
          <a:xfrm>
            <a:off x="6070600" y="26543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1</a:t>
            </a:r>
          </a:p>
        </p:txBody>
      </p:sp>
      <p:sp>
        <p:nvSpPr>
          <p:cNvPr id="61446" name="Oval 5"/>
          <p:cNvSpPr>
            <a:spLocks noChangeArrowheads="1"/>
          </p:cNvSpPr>
          <p:nvPr/>
        </p:nvSpPr>
        <p:spPr bwMode="auto">
          <a:xfrm>
            <a:off x="7327900" y="36068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3</a:t>
            </a:r>
          </a:p>
        </p:txBody>
      </p:sp>
      <p:sp>
        <p:nvSpPr>
          <p:cNvPr id="61447" name="Oval 6"/>
          <p:cNvSpPr>
            <a:spLocks noChangeArrowheads="1"/>
          </p:cNvSpPr>
          <p:nvPr/>
        </p:nvSpPr>
        <p:spPr bwMode="auto">
          <a:xfrm>
            <a:off x="6362700" y="39878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4</a:t>
            </a:r>
          </a:p>
        </p:txBody>
      </p:sp>
      <p:sp>
        <p:nvSpPr>
          <p:cNvPr id="526343" name="Oval 7"/>
          <p:cNvSpPr>
            <a:spLocks noChangeArrowheads="1"/>
          </p:cNvSpPr>
          <p:nvPr/>
        </p:nvSpPr>
        <p:spPr bwMode="auto">
          <a:xfrm>
            <a:off x="7226300" y="25400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cs typeface="Arial" charset="0"/>
              </a:rPr>
              <a:t>2</a:t>
            </a:r>
          </a:p>
        </p:txBody>
      </p:sp>
      <p:sp>
        <p:nvSpPr>
          <p:cNvPr id="526344" name="Line 8"/>
          <p:cNvSpPr>
            <a:spLocks noChangeShapeType="1"/>
          </p:cNvSpPr>
          <p:nvPr/>
        </p:nvSpPr>
        <p:spPr bwMode="auto">
          <a:xfrm flipV="1">
            <a:off x="6502400" y="2755900"/>
            <a:ext cx="711200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526345" name="Line 9"/>
          <p:cNvSpPr>
            <a:spLocks noChangeShapeType="1"/>
          </p:cNvSpPr>
          <p:nvPr/>
        </p:nvSpPr>
        <p:spPr bwMode="auto">
          <a:xfrm>
            <a:off x="6438900" y="3035300"/>
            <a:ext cx="9144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526346" name="Line 10"/>
          <p:cNvSpPr>
            <a:spLocks noChangeShapeType="1"/>
          </p:cNvSpPr>
          <p:nvPr/>
        </p:nvSpPr>
        <p:spPr bwMode="auto">
          <a:xfrm flipH="1">
            <a:off x="6642100" y="2959100"/>
            <a:ext cx="6985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526347" name="Line 11"/>
          <p:cNvSpPr>
            <a:spLocks noChangeShapeType="1"/>
          </p:cNvSpPr>
          <p:nvPr/>
        </p:nvSpPr>
        <p:spPr bwMode="auto">
          <a:xfrm flipV="1">
            <a:off x="6781800" y="3898900"/>
            <a:ext cx="5588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526348" name="Line 12"/>
          <p:cNvSpPr>
            <a:spLocks noChangeShapeType="1"/>
          </p:cNvSpPr>
          <p:nvPr/>
        </p:nvSpPr>
        <p:spPr bwMode="auto">
          <a:xfrm flipH="1" flipV="1">
            <a:off x="6324600" y="3086100"/>
            <a:ext cx="1905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61454" name="TextBox 14"/>
          <p:cNvSpPr txBox="1">
            <a:spLocks noChangeArrowheads="1"/>
          </p:cNvSpPr>
          <p:nvPr/>
        </p:nvSpPr>
        <p:spPr bwMode="auto">
          <a:xfrm>
            <a:off x="899160" y="4780875"/>
            <a:ext cx="702564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search</a:t>
            </a:r>
            <a:r>
              <a:rPr lang="en-US" b="1" dirty="0">
                <a:latin typeface="Courier"/>
                <a:ea typeface="Courier"/>
                <a:cs typeface="Courier"/>
              </a:rPr>
              <a:t> </a:t>
            </a:r>
            <a:r>
              <a:rPr lang="en-US" b="1" dirty="0">
                <a:latin typeface="Arial" panose="020B0604020202020204" pitchFamily="34" charset="0"/>
              </a:rPr>
              <a:t>method returns a </a:t>
            </a:r>
            <a:r>
              <a:rPr lang="en-US" b="1" i="1" dirty="0">
                <a:latin typeface="Arial" panose="020B0604020202020204" pitchFamily="34" charset="0"/>
              </a:rPr>
              <a:t>generator </a:t>
            </a:r>
            <a:r>
              <a:rPr lang="en-US" b="1" dirty="0">
                <a:latin typeface="Arial" panose="020B0604020202020204" pitchFamily="34" charset="0"/>
              </a:rPr>
              <a:t>for the nodes that can be reached from a given node by following arrows “from tail to head”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</a:t>
            </a:r>
            <a:r>
              <a:rPr lang="en-US"/>
              <a:t>Fall </a:t>
            </a:r>
            <a:r>
              <a:rPr lang="is-IS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4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3A2A3-3C0C-4FCA-AEFB-6E333C9C9749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0"/>
            <a:ext cx="8162925" cy="773113"/>
          </a:xfrm>
        </p:spPr>
        <p:txBody>
          <a:bodyPr/>
          <a:lstStyle/>
          <a:p>
            <a:pPr eaLnBrk="1" hangingPunct="1"/>
            <a:r>
              <a:rPr lang="en-US" sz="4000" dirty="0">
                <a:ea typeface="ＭＳ Ｐゴシック" pitchFamily="34" charset="-128"/>
              </a:rPr>
              <a:t>The </a:t>
            </a:r>
            <a:r>
              <a:rPr lang="en-US" sz="4000" dirty="0" err="1">
                <a:ea typeface="ＭＳ Ｐゴシック" pitchFamily="34" charset="-128"/>
              </a:rPr>
              <a:t>DiGraph</a:t>
            </a:r>
            <a:r>
              <a:rPr lang="en-US" sz="4000" dirty="0">
                <a:ea typeface="ＭＳ Ｐゴシック" pitchFamily="34" charset="-128"/>
              </a:rPr>
              <a:t> constructor</a:t>
            </a:r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454025" y="904396"/>
            <a:ext cx="868997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  <a:cs typeface="Arial" charset="0"/>
              </a:rPr>
              <a:t>class </a:t>
            </a:r>
            <a:r>
              <a:rPr lang="en-US" sz="1800" b="1" dirty="0" err="1">
                <a:solidFill>
                  <a:schemeClr val="tx2"/>
                </a:solidFill>
                <a:latin typeface="Courier New" pitchFamily="-65" charset="0"/>
                <a:cs typeface="Arial" charset="0"/>
              </a:rPr>
              <a:t>DiGraph</a:t>
            </a:r>
            <a:r>
              <a:rPr lang="en-US" sz="1800" b="1" dirty="0">
                <a:solidFill>
                  <a:schemeClr val="folHlink"/>
                </a:solidFill>
                <a:latin typeface="Courier New" pitchFamily="-65" charset="0"/>
                <a:cs typeface="Arial" charset="0"/>
              </a:rPr>
              <a:t>: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folHlink"/>
                </a:solidFill>
                <a:latin typeface="Courier New" pitchFamily="-65" charset="0"/>
                <a:cs typeface="Arial" charset="0"/>
              </a:rPr>
              <a:t>  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def __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init__(self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, edges):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self.adj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= {}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for u, v in edges: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if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not in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self.adj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: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self.adj[u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] = [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v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else: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self.adj[u].append(v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)  </a:t>
            </a:r>
          </a:p>
          <a:p>
            <a:pPr eaLnBrk="0" hangingPunct="0">
              <a:spcAft>
                <a:spcPts val="0"/>
              </a:spcAft>
              <a:defRPr/>
            </a:pPr>
            <a:endParaRPr lang="en-US" sz="1800" b="1" dirty="0">
              <a:solidFill>
                <a:schemeClr val="folHlink"/>
              </a:solidFill>
              <a:latin typeface="Courier New" pitchFamily="-65" charset="0"/>
              <a:cs typeface="Arial" charset="0"/>
            </a:endParaRP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folHlink"/>
                </a:solidFill>
                <a:latin typeface="Courier New" pitchFamily="-65" charset="0"/>
                <a:cs typeface="Arial" charset="0"/>
              </a:rPr>
              <a:t>  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def __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str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__(self):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return '\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n'.join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(['%s -&gt; %s'%(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u,v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) \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              for u in self.adj for v in self.adj[u]])</a:t>
            </a:r>
          </a:p>
          <a:p>
            <a:pPr eaLnBrk="0" hangingPunct="0">
              <a:spcAft>
                <a:spcPts val="0"/>
              </a:spcAft>
              <a:defRPr/>
            </a:pPr>
            <a:endParaRPr lang="en-US" sz="1800" b="1" dirty="0">
              <a:solidFill>
                <a:schemeClr val="folHlink"/>
              </a:solidFill>
              <a:latin typeface="Courier New" pitchFamily="-65" charset="0"/>
              <a:cs typeface="Arial" charset="0"/>
            </a:endParaRP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&gt;&gt;&gt;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d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= DiGraph([(1,2),(1,3),(2,4),(4,3),(4,1)])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&gt;&gt;&gt;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d.adj</a:t>
            </a:r>
            <a:endParaRPr lang="en-US" sz="1800" b="1" dirty="0">
              <a:latin typeface="Courier New" pitchFamily="-65" charset="0"/>
              <a:ea typeface="ＭＳ Ｐゴシック" pitchFamily="-65" charset="-128"/>
              <a:cs typeface="+mn-cs"/>
            </a:endParaRP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ea typeface="ＭＳ Ｐゴシック" pitchFamily="-65" charset="-128"/>
                <a:cs typeface="+mn-cs"/>
              </a:rPr>
              <a:t>{1: [2, 3], 2: [4], 4: [3, 1]}</a:t>
            </a:r>
          </a:p>
        </p:txBody>
      </p:sp>
      <p:grpSp>
        <p:nvGrpSpPr>
          <p:cNvPr id="62469" name="Group 13"/>
          <p:cNvGrpSpPr>
            <a:grpSpLocks/>
          </p:cNvGrpSpPr>
          <p:nvPr/>
        </p:nvGrpSpPr>
        <p:grpSpPr bwMode="auto">
          <a:xfrm>
            <a:off x="7029450" y="568325"/>
            <a:ext cx="1574800" cy="1663700"/>
            <a:chOff x="6921500" y="292100"/>
            <a:chExt cx="1701800" cy="1892300"/>
          </a:xfrm>
        </p:grpSpPr>
        <p:sp>
          <p:nvSpPr>
            <p:cNvPr id="62473" name="Oval 4"/>
            <p:cNvSpPr>
              <a:spLocks noChangeArrowheads="1"/>
            </p:cNvSpPr>
            <p:nvPr/>
          </p:nvSpPr>
          <p:spPr bwMode="auto">
            <a:xfrm>
              <a:off x="6921500" y="406400"/>
              <a:ext cx="444500" cy="444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62474" name="Oval 5"/>
            <p:cNvSpPr>
              <a:spLocks noChangeArrowheads="1"/>
            </p:cNvSpPr>
            <p:nvPr/>
          </p:nvSpPr>
          <p:spPr bwMode="auto">
            <a:xfrm>
              <a:off x="8178800" y="1358900"/>
              <a:ext cx="444500" cy="444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3</a:t>
              </a:r>
            </a:p>
          </p:txBody>
        </p:sp>
        <p:sp>
          <p:nvSpPr>
            <p:cNvPr id="62475" name="Oval 6"/>
            <p:cNvSpPr>
              <a:spLocks noChangeArrowheads="1"/>
            </p:cNvSpPr>
            <p:nvPr/>
          </p:nvSpPr>
          <p:spPr bwMode="auto">
            <a:xfrm>
              <a:off x="7213600" y="1739900"/>
              <a:ext cx="444500" cy="444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4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8077763" y="292100"/>
              <a:ext cx="444321" cy="4441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cs typeface="Arial" charset="0"/>
                </a:rPr>
                <a:t>2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7353812" y="508776"/>
              <a:ext cx="710227" cy="63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7290338" y="786843"/>
              <a:ext cx="914374" cy="660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7492770" y="711006"/>
              <a:ext cx="698218" cy="10418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7633443" y="1651740"/>
              <a:ext cx="557545" cy="240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 flipV="1">
              <a:off x="7175398" y="837400"/>
              <a:ext cx="190424" cy="890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</p:grpSp>
      <p:sp>
        <p:nvSpPr>
          <p:cNvPr id="62470" name="TextBox 14"/>
          <p:cNvSpPr txBox="1">
            <a:spLocks noChangeArrowheads="1"/>
          </p:cNvSpPr>
          <p:nvPr/>
        </p:nvSpPr>
        <p:spPr bwMode="auto">
          <a:xfrm>
            <a:off x="454025" y="4919164"/>
            <a:ext cx="83851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</a:rPr>
              <a:t>The constructor builds a dictionary (</a:t>
            </a:r>
            <a:r>
              <a:rPr lang="en-US" b="1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self.adj</a:t>
            </a:r>
            <a:r>
              <a:rPr lang="en-US" b="1" dirty="0">
                <a:latin typeface="Arial" panose="020B0604020202020204" pitchFamily="34" charset="0"/>
              </a:rPr>
              <a:t>) mapping each node name to a list of node names that can be reached by following one edge (an “adjacency list”)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</a:t>
            </a:r>
            <a:r>
              <a:rPr lang="en-US"/>
              <a:t>Fall </a:t>
            </a:r>
            <a:r>
              <a:rPr lang="is-IS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60849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19E667-0C58-4A3A-B95A-E7491E263362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0"/>
            <a:ext cx="8162925" cy="773113"/>
          </a:xfrm>
        </p:spPr>
        <p:txBody>
          <a:bodyPr/>
          <a:lstStyle/>
          <a:p>
            <a:pPr eaLnBrk="1" hangingPunct="1"/>
            <a:r>
              <a:rPr lang="en-US" sz="4000" dirty="0">
                <a:ea typeface="ＭＳ Ｐゴシック" pitchFamily="34" charset="-128"/>
              </a:rPr>
              <a:t>The </a:t>
            </a:r>
            <a:r>
              <a:rPr lang="en-US" sz="4000" dirty="0">
                <a:latin typeface="Courier"/>
                <a:ea typeface="ＭＳ Ｐゴシック" pitchFamily="34" charset="-128"/>
                <a:cs typeface="Courier"/>
              </a:rPr>
              <a:t>search </a:t>
            </a:r>
            <a:r>
              <a:rPr lang="en-US" sz="4000" dirty="0">
                <a:ea typeface="ＭＳ Ｐゴシック" pitchFamily="34" charset="-128"/>
              </a:rPr>
              <a:t>method</a:t>
            </a:r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454025" y="1016000"/>
            <a:ext cx="8982075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class </a:t>
            </a:r>
            <a:r>
              <a:rPr lang="en-US" sz="1800" b="1" dirty="0" err="1">
                <a:latin typeface="Courier New" pitchFamily="-65" charset="0"/>
                <a:cs typeface="Arial" charset="0"/>
              </a:rPr>
              <a:t>DiGraph</a:t>
            </a:r>
            <a:r>
              <a:rPr lang="en-US" sz="1800" b="1" dirty="0">
                <a:latin typeface="Courier New" pitchFamily="-65" charset="0"/>
                <a:cs typeface="Arial" charset="0"/>
              </a:rPr>
              <a:t>: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  ...</a:t>
            </a:r>
          </a:p>
          <a:p>
            <a:pPr eaLnBrk="0" hangingPunct="0">
              <a:spcAft>
                <a:spcPts val="0"/>
              </a:spcAft>
              <a:defRPr/>
            </a:pPr>
            <a:endParaRPr lang="en-US" sz="1800" b="1" dirty="0">
              <a:solidFill>
                <a:schemeClr val="folHlink"/>
              </a:solidFill>
              <a:latin typeface="Courier New" pitchFamily="-65" charset="0"/>
              <a:cs typeface="Arial" charset="0"/>
            </a:endParaRP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folHlink"/>
                </a:solidFill>
                <a:latin typeface="Courier New" pitchFamily="-65" charset="0"/>
                <a:cs typeface="Arial" charset="0"/>
              </a:rPr>
              <a:t>  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def search(self, u, visited):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# If we haven't already visited this node...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if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not in visited:  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# yield it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</a:t>
            </a:r>
            <a:r>
              <a:rPr lang="en-US" sz="1800" b="1" dirty="0">
                <a:solidFill>
                  <a:srgbClr val="C00000"/>
                </a:solidFill>
                <a:latin typeface="Courier New" pitchFamily="-65" charset="0"/>
                <a:ea typeface="ＭＳ Ｐゴシック" pitchFamily="-65" charset="-128"/>
                <a:cs typeface="+mn-cs"/>
              </a:rPr>
              <a:t>yield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     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# and remember we've visited it now.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visited.add(u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)      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# Then, if there are any adjacent nodes...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if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in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self.adj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:   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# for each adjacent node...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for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v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in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self.adj[u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]:   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  # search for all nodes reachable from *it*...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  for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w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in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self.search(v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, visited):  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    # and yield each one.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    </a:t>
            </a:r>
            <a:r>
              <a:rPr lang="en-US" sz="1800" b="1" dirty="0">
                <a:solidFill>
                  <a:srgbClr val="C00000"/>
                </a:solidFill>
                <a:latin typeface="Courier New" pitchFamily="-65" charset="0"/>
                <a:ea typeface="ＭＳ Ｐゴシック" pitchFamily="-65" charset="-128"/>
                <a:cs typeface="+mn-cs"/>
              </a:rPr>
              <a:t>yield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w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chemeClr val="folHlink"/>
                </a:solidFill>
                <a:latin typeface="Courier New" pitchFamily="-65" charset="0"/>
                <a:cs typeface="Arial" charset="0"/>
              </a:rPr>
              <a:t>`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</a:t>
            </a:r>
            <a:r>
              <a:rPr lang="en-US"/>
              <a:t>Fall </a:t>
            </a:r>
            <a:r>
              <a:rPr lang="is-IS" smtClean="0"/>
              <a:t>2019</a:t>
            </a:r>
            <a:endParaRPr lang="en-US" dirty="0"/>
          </a:p>
        </p:txBody>
      </p:sp>
      <p:grpSp>
        <p:nvGrpSpPr>
          <p:cNvPr id="16" name="Group 13">
            <a:extLst>
              <a:ext uri="{FF2B5EF4-FFF2-40B4-BE49-F238E27FC236}">
                <a16:creationId xmlns="" xmlns:a16="http://schemas.microsoft.com/office/drawing/2014/main" id="{31898CB2-3AB6-D94B-8568-DCCF85D8E71D}"/>
              </a:ext>
            </a:extLst>
          </p:cNvPr>
          <p:cNvGrpSpPr>
            <a:grpSpLocks/>
          </p:cNvGrpSpPr>
          <p:nvPr/>
        </p:nvGrpSpPr>
        <p:grpSpPr bwMode="auto">
          <a:xfrm>
            <a:off x="7029450" y="568325"/>
            <a:ext cx="1574800" cy="1663700"/>
            <a:chOff x="6921500" y="292100"/>
            <a:chExt cx="1701800" cy="1892300"/>
          </a:xfrm>
        </p:grpSpPr>
        <p:sp>
          <p:nvSpPr>
            <p:cNvPr id="17" name="Oval 4">
              <a:extLst>
                <a:ext uri="{FF2B5EF4-FFF2-40B4-BE49-F238E27FC236}">
                  <a16:creationId xmlns="" xmlns:a16="http://schemas.microsoft.com/office/drawing/2014/main" id="{3765F4C7-F564-594F-8C14-7492D5720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1500" y="406400"/>
              <a:ext cx="444500" cy="444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18" name="Oval 5">
              <a:extLst>
                <a:ext uri="{FF2B5EF4-FFF2-40B4-BE49-F238E27FC236}">
                  <a16:creationId xmlns="" xmlns:a16="http://schemas.microsoft.com/office/drawing/2014/main" id="{D681725F-8CE5-E145-945D-02E4CCBE8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8800" y="1358900"/>
              <a:ext cx="444500" cy="444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3</a:t>
              </a:r>
            </a:p>
          </p:txBody>
        </p:sp>
        <p:sp>
          <p:nvSpPr>
            <p:cNvPr id="19" name="Oval 6">
              <a:extLst>
                <a:ext uri="{FF2B5EF4-FFF2-40B4-BE49-F238E27FC236}">
                  <a16:creationId xmlns="" xmlns:a16="http://schemas.microsoft.com/office/drawing/2014/main" id="{07F3D708-D2F5-084E-8E14-374277A1A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1739900"/>
              <a:ext cx="444500" cy="444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4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C1CB2C7F-2CA0-B846-993F-E1F4A16A3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763" y="292100"/>
              <a:ext cx="444321" cy="4441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cs typeface="Arial" charset="0"/>
                </a:rPr>
                <a:t>2</a:t>
              </a:r>
            </a:p>
          </p:txBody>
        </p:sp>
        <p:sp>
          <p:nvSpPr>
            <p:cNvPr id="21" name="Line 8">
              <a:extLst>
                <a:ext uri="{FF2B5EF4-FFF2-40B4-BE49-F238E27FC236}">
                  <a16:creationId xmlns="" xmlns:a16="http://schemas.microsoft.com/office/drawing/2014/main" id="{A4085B5F-E3FB-B042-BF1F-A30E8A067F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53812" y="508776"/>
              <a:ext cx="710227" cy="63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22" name="Line 9">
              <a:extLst>
                <a:ext uri="{FF2B5EF4-FFF2-40B4-BE49-F238E27FC236}">
                  <a16:creationId xmlns="" xmlns:a16="http://schemas.microsoft.com/office/drawing/2014/main" id="{D14CE565-0815-6448-B6D3-EA1B84365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90338" y="786843"/>
              <a:ext cx="914374" cy="660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23" name="Line 10">
              <a:extLst>
                <a:ext uri="{FF2B5EF4-FFF2-40B4-BE49-F238E27FC236}">
                  <a16:creationId xmlns="" xmlns:a16="http://schemas.microsoft.com/office/drawing/2014/main" id="{A5F1122D-B1D2-E44D-BD46-0B9B66D776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92770" y="711006"/>
              <a:ext cx="698218" cy="10418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24" name="Line 11">
              <a:extLst>
                <a:ext uri="{FF2B5EF4-FFF2-40B4-BE49-F238E27FC236}">
                  <a16:creationId xmlns="" xmlns:a16="http://schemas.microsoft.com/office/drawing/2014/main" id="{CA3C86DC-60ED-F542-8604-A0F7B3958C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33443" y="1651740"/>
              <a:ext cx="557545" cy="240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25" name="Line 12">
              <a:extLst>
                <a:ext uri="{FF2B5EF4-FFF2-40B4-BE49-F238E27FC236}">
                  <a16:creationId xmlns="" xmlns:a16="http://schemas.microsoft.com/office/drawing/2014/main" id="{ED1BC692-BAB1-B24B-8D45-8E1D49EA36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75398" y="837400"/>
              <a:ext cx="190424" cy="890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190950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762000" y="1564657"/>
            <a:ext cx="6553200" cy="1219200"/>
          </a:xfrm>
          <a:prstGeom prst="rect">
            <a:avLst/>
          </a:prstGeom>
          <a:solidFill>
            <a:schemeClr val="accent2">
              <a:alpha val="5098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696200" cy="45720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 typeface="Symbol" pitchFamily="18" charset="2"/>
              <a:buNone/>
            </a:pPr>
            <a:r>
              <a:rPr lang="en-US" sz="2000" dirty="0">
                <a:latin typeface="Courier New" pitchFamily="49" charset="0"/>
              </a:rPr>
              <a:t>&gt;&gt;&gt; li = [3, 6, 2, 7, 1, 9]</a:t>
            </a:r>
          </a:p>
          <a:p>
            <a:pPr>
              <a:buFont typeface="Symbol" pitchFamily="18" charset="2"/>
              <a:buNone/>
            </a:pPr>
            <a:r>
              <a:rPr lang="en-US" sz="2000" dirty="0">
                <a:latin typeface="Courier New" pitchFamily="49" charset="0"/>
              </a:rPr>
              <a:t>&gt;&gt;&gt; [</a:t>
            </a:r>
            <a:r>
              <a:rPr lang="en-US" sz="2000" dirty="0" err="1">
                <a:solidFill>
                  <a:schemeClr val="accent2"/>
                </a:solidFill>
                <a:latin typeface="Courier New" pitchFamily="49" charset="0"/>
              </a:rPr>
              <a:t>elem</a:t>
            </a:r>
            <a:r>
              <a:rPr lang="en-US" sz="2000" dirty="0">
                <a:solidFill>
                  <a:schemeClr val="accent2"/>
                </a:solidFill>
                <a:latin typeface="Courier New" pitchFamily="49" charset="0"/>
              </a:rPr>
              <a:t> * 2</a:t>
            </a:r>
            <a:r>
              <a:rPr lang="en-US" sz="2000" dirty="0">
                <a:latin typeface="Courier New" pitchFamily="49" charset="0"/>
              </a:rPr>
              <a:t> for </a:t>
            </a:r>
            <a:r>
              <a:rPr lang="en-US" sz="2000" dirty="0" err="1">
                <a:solidFill>
                  <a:srgbClr val="FF3300"/>
                </a:solidFill>
                <a:latin typeface="Courier New" pitchFamily="49" charset="0"/>
              </a:rPr>
              <a:t>elem</a:t>
            </a:r>
            <a:r>
              <a:rPr lang="en-US" sz="2000" dirty="0">
                <a:latin typeface="Courier New" pitchFamily="49" charset="0"/>
              </a:rPr>
              <a:t> in </a:t>
            </a:r>
            <a:r>
              <a:rPr lang="en-US" sz="2000" dirty="0">
                <a:solidFill>
                  <a:srgbClr val="660066"/>
                </a:solidFill>
                <a:latin typeface="Courier New" pitchFamily="49" charset="0"/>
              </a:rPr>
              <a:t>li </a:t>
            </a:r>
            <a:r>
              <a:rPr lang="en-US" sz="2000" dirty="0">
                <a:latin typeface="Courier New" pitchFamily="49" charset="0"/>
              </a:rPr>
              <a:t>if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urier New" pitchFamily="49" charset="0"/>
              </a:rPr>
              <a:t>elem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</a:rPr>
              <a:t> &gt; 4</a:t>
            </a:r>
            <a:r>
              <a:rPr lang="en-US" sz="2000" dirty="0">
                <a:latin typeface="Courier New" pitchFamily="49" charset="0"/>
              </a:rPr>
              <a:t>]</a:t>
            </a:r>
          </a:p>
          <a:p>
            <a:pPr>
              <a:buFont typeface="Symbol" pitchFamily="18" charset="2"/>
              <a:buNone/>
            </a:pPr>
            <a:r>
              <a:rPr lang="en-US" sz="2000" dirty="0">
                <a:latin typeface="Courier New" pitchFamily="49" charset="0"/>
              </a:rPr>
              <a:t>[12, 14, 18]</a:t>
            </a:r>
          </a:p>
          <a:p>
            <a:pPr>
              <a:buFont typeface="Symbol" pitchFamily="18" charset="2"/>
              <a:buNone/>
            </a:pPr>
            <a:endParaRPr lang="en-US" sz="1800" dirty="0">
              <a:latin typeface="Courier New" pitchFamily="49" charset="0"/>
            </a:endParaRPr>
          </a:p>
          <a:p>
            <a:r>
              <a:rPr lang="en-US" dirty="0"/>
              <a:t>Only 6, 7, and 9 satisfy the filter condition. </a:t>
            </a:r>
          </a:p>
          <a:p>
            <a:r>
              <a:rPr lang="en-US" dirty="0"/>
              <a:t>So, only 12, 14, and 18 are produced.</a:t>
            </a:r>
            <a:endParaRPr lang="en-US" sz="2000" dirty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17062"/>
            <a:ext cx="7772400" cy="457200"/>
          </a:xfrm>
        </p:spPr>
        <p:txBody>
          <a:bodyPr/>
          <a:lstStyle/>
          <a:p>
            <a:r>
              <a:rPr lang="en-US" dirty="0"/>
              <a:t>Filtered List Comprehensions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114800" y="228600"/>
            <a:ext cx="4724400" cy="457200"/>
          </a:xfrm>
          <a:prstGeom prst="rect">
            <a:avLst/>
          </a:prstGeom>
          <a:solidFill>
            <a:srgbClr val="00B0F0">
              <a:alpha val="34901"/>
            </a:srgb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 smtClean="0">
                <a:latin typeface="Arial" pitchFamily="34" charset="0"/>
              </a:rPr>
              <a:t>[ </a:t>
            </a:r>
            <a:r>
              <a:rPr lang="en-US" sz="2000" b="1" u="sng" dirty="0" smtClean="0">
                <a:solidFill>
                  <a:schemeClr val="accent2"/>
                </a:solidFill>
                <a:latin typeface="Arial" pitchFamily="34" charset="0"/>
              </a:rPr>
              <a:t>expression</a:t>
            </a:r>
            <a:r>
              <a:rPr lang="en-US" sz="2000" b="1" dirty="0" smtClean="0">
                <a:latin typeface="Arial" pitchFamily="34" charset="0"/>
              </a:rPr>
              <a:t> for </a:t>
            </a:r>
            <a:r>
              <a:rPr lang="en-US" sz="2000" b="1" u="sng" dirty="0" smtClean="0">
                <a:solidFill>
                  <a:srgbClr val="FF3300"/>
                </a:solidFill>
                <a:latin typeface="Arial" pitchFamily="34" charset="0"/>
              </a:rPr>
              <a:t>name</a:t>
            </a:r>
            <a:r>
              <a:rPr lang="en-US" sz="2000" b="1" dirty="0" smtClean="0">
                <a:latin typeface="Arial" pitchFamily="34" charset="0"/>
              </a:rPr>
              <a:t> in </a:t>
            </a:r>
            <a:r>
              <a:rPr lang="en-US" sz="2000" b="1" u="sng" dirty="0" smtClean="0">
                <a:solidFill>
                  <a:srgbClr val="660066"/>
                </a:solidFill>
                <a:latin typeface="Arial" pitchFamily="34" charset="0"/>
              </a:rPr>
              <a:t>list</a:t>
            </a:r>
            <a:r>
              <a:rPr lang="en-US" sz="2000" b="1" dirty="0" smtClean="0">
                <a:solidFill>
                  <a:srgbClr val="660066"/>
                </a:solidFill>
                <a:latin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</a:rPr>
              <a:t>if </a:t>
            </a:r>
            <a:r>
              <a:rPr lang="en-US" b="1" u="sng" dirty="0">
                <a:solidFill>
                  <a:srgbClr val="008000"/>
                </a:solidFill>
                <a:latin typeface="Arial" pitchFamily="34" charset="0"/>
              </a:rPr>
              <a:t>filter</a:t>
            </a:r>
            <a:r>
              <a:rPr lang="en-US" sz="2000" b="1" dirty="0">
                <a:latin typeface="Arial" pitchFamily="34" charset="0"/>
              </a:rPr>
              <a:t>]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0E84DB93-CED9-40B8-9223-6EE53D07255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421/521 - Fall </a:t>
            </a:r>
            <a:r>
              <a:rPr lang="is-IS" altLang="en-US" dirty="0" smtClean="0"/>
              <a:t>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061917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572000"/>
          </a:xfrm>
        </p:spPr>
        <p:txBody>
          <a:bodyPr/>
          <a:lstStyle/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lst1, lst2, lst3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3], [2, 3, 4], [3, 4, 5]</a:t>
            </a:r>
          </a:p>
          <a:p>
            <a:pPr>
              <a:buFont typeface="Symbol" pitchFamily="18" charset="2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Symbol" pitchFamily="18" charset="2"/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res = [(x, y, z) for x in lst1 if x &lt; 2 \</a:t>
            </a:r>
          </a:p>
          <a:p>
            <a:pPr>
              <a:buFont typeface="Symbol" pitchFamily="18" charset="2"/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			for y in lst2 \</a:t>
            </a:r>
          </a:p>
          <a:p>
            <a:pPr>
              <a:buFont typeface="Symbol" pitchFamily="18" charset="2"/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			for z in lst3 if x + y + z &lt; 8] </a:t>
            </a:r>
          </a:p>
          <a:p>
            <a:pPr>
              <a:buFont typeface="Symbol" pitchFamily="18" charset="2"/>
              <a:buNone/>
            </a:pPr>
            <a:endParaRPr lang="en-US" sz="180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>
              <a:buFont typeface="Symbol" pitchFamily="18" charset="2"/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res = []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 translation</a:t>
            </a:r>
          </a:p>
          <a:p>
            <a:pPr>
              <a:buFont typeface="Symbol" pitchFamily="18" charset="2"/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for x in lst1: </a:t>
            </a:r>
          </a:p>
          <a:p>
            <a:pPr>
              <a:buFont typeface="Symbol" pitchFamily="18" charset="2"/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if x &lt; 2: </a:t>
            </a:r>
          </a:p>
          <a:p>
            <a:pPr>
              <a:buFont typeface="Symbol" pitchFamily="18" charset="2"/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    for y in lst2: </a:t>
            </a:r>
          </a:p>
          <a:p>
            <a:pPr>
              <a:buFont typeface="Symbol" pitchFamily="18" charset="2"/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        for z in lst3: </a:t>
            </a:r>
          </a:p>
          <a:p>
            <a:pPr>
              <a:buFont typeface="Symbol" pitchFamily="18" charset="2"/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            if x + y + z &lt; 8: </a:t>
            </a:r>
          </a:p>
          <a:p>
            <a:pPr>
              <a:buFont typeface="Symbol" pitchFamily="18" charset="2"/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                </a:t>
            </a:r>
            <a:r>
              <a:rPr lang="en-US" sz="1800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res.append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((x, y, z))</a:t>
            </a:r>
          </a:p>
          <a:p>
            <a:pPr>
              <a:buFont typeface="Symbol" pitchFamily="18" charset="2"/>
              <a:buNone/>
            </a:pPr>
            <a:endParaRPr lang="en-US" sz="180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Both value of res: [(1, 2, 3), (1, 2, 4), (1, 3, 3)]</a:t>
            </a:r>
          </a:p>
          <a:p>
            <a:pPr>
              <a:buFont typeface="Symbol" pitchFamily="18" charset="2"/>
              <a:buNone/>
            </a:pPr>
            <a:endParaRPr lang="en-US" sz="180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 extra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0E84DB93-CED9-40B8-9223-6EE53D072555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CIS 421/521 - 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315497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Dictionary, Set Comprehensions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5720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lst1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[('a', 1), ('b', 2), ('c', 'hi')]</a:t>
            </a:r>
          </a:p>
          <a:p>
            <a:pPr marL="457200" indent="-457200"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lst2 = ['x', 'a', 6]</a:t>
            </a:r>
          </a:p>
          <a:p>
            <a:pPr marL="457200" indent="-457200">
              <a:lnSpc>
                <a:spcPct val="90000"/>
              </a:lnSpc>
              <a:buFont typeface="Symbol" pitchFamily="18" charset="2"/>
              <a:buNone/>
            </a:pPr>
            <a:endParaRPr lang="en-US" sz="180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 = {k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: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v for </a:t>
            </a:r>
            <a:r>
              <a:rPr lang="en-US" sz="1800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k,v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in lst1}</a:t>
            </a:r>
          </a:p>
          <a:p>
            <a:pPr marL="457200" indent="-457200"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 = {x for x in lst2}</a:t>
            </a:r>
          </a:p>
          <a:p>
            <a:pPr marL="457200" indent="-457200">
              <a:lnSpc>
                <a:spcPct val="90000"/>
              </a:lnSpc>
              <a:buFont typeface="Symbol" pitchFamily="18" charset="2"/>
              <a:buNone/>
            </a:pPr>
            <a:endParaRPr lang="en-US" sz="180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90000"/>
              </a:lnSpc>
              <a:buFont typeface="Symbol" pitchFamily="18" charset="2"/>
              <a:buNone/>
            </a:pPr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 = </a:t>
            </a:r>
            <a:r>
              <a:rPr lang="en-US" sz="1800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dict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()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 translation</a:t>
            </a:r>
          </a:p>
          <a:p>
            <a:pPr marL="457200" indent="-457200"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for k, v in lst1: </a:t>
            </a:r>
          </a:p>
          <a:p>
            <a:pPr marL="457200" indent="-457200"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d[k] = v</a:t>
            </a:r>
          </a:p>
          <a:p>
            <a:pPr marL="457200" indent="-457200"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 = set()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 translation</a:t>
            </a:r>
          </a:p>
          <a:p>
            <a:pPr marL="457200" indent="-457200"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for x in </a:t>
            </a:r>
            <a:r>
              <a:rPr lang="en-US" sz="1800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lst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: </a:t>
            </a:r>
          </a:p>
          <a:p>
            <a:pPr marL="457200" indent="-457200"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s.add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(x)</a:t>
            </a:r>
          </a:p>
          <a:p>
            <a:pPr marL="457200" indent="-457200">
              <a:lnSpc>
                <a:spcPct val="90000"/>
              </a:lnSpc>
              <a:buFont typeface="Symbol" pitchFamily="18" charset="2"/>
              <a:buNone/>
            </a:pPr>
            <a:endParaRPr lang="en-US" sz="180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 Both value of d: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{'a': 1, 'b': 2, 'c': 'hi’}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 Both value of d: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{'x', 'a', 6}</a:t>
            </a:r>
            <a:r>
              <a:rPr lang="en-US" sz="6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3E15839C-F799-4056-8022-ABD596DEEB1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CIS 421/521 - 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414666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Iterators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CC45D8D-655A-6442-BA27-168066481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48400" y="3886200"/>
            <a:ext cx="2609850" cy="1526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CC45D8D-655A-6442-BA27-168066481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15359" y="3886200"/>
            <a:ext cx="2609850" cy="15268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CC45D8D-655A-6442-BA27-168066481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2318" y="3886200"/>
            <a:ext cx="2609850" cy="152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9880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bbn-upenn">
  <a:themeElements>
    <a:clrScheme name="2_bbn-upenn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2_bbn-upe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2_bbn-upen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bn-upen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10009</TotalTime>
  <Words>3573</Words>
  <Application>Microsoft Macintosh PowerPoint</Application>
  <PresentationFormat>On-screen Show (4:3)</PresentationFormat>
  <Paragraphs>830</Paragraphs>
  <Slides>57</Slides>
  <Notes>44</Notes>
  <HiddenSlides>5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Courier</vt:lpstr>
      <vt:lpstr>Courier New</vt:lpstr>
      <vt:lpstr>Mangal</vt:lpstr>
      <vt:lpstr>ＭＳ Ｐゴシック</vt:lpstr>
      <vt:lpstr>Symbol</vt:lpstr>
      <vt:lpstr>Times</vt:lpstr>
      <vt:lpstr>Times New Roman</vt:lpstr>
      <vt:lpstr>Wingdings</vt:lpstr>
      <vt:lpstr>Wingdings 3</vt:lpstr>
      <vt:lpstr>Arial</vt:lpstr>
      <vt:lpstr>2_bbn-upenn</vt:lpstr>
      <vt:lpstr>Plan For Python Lecture 2</vt:lpstr>
      <vt:lpstr>For Loops and List Comprehensions</vt:lpstr>
      <vt:lpstr>For Loops</vt:lpstr>
      <vt:lpstr>List Comprehensions replace loops!</vt:lpstr>
      <vt:lpstr>List Comprehensions replace loops!</vt:lpstr>
      <vt:lpstr>Filtered List Comprehensions</vt:lpstr>
      <vt:lpstr>List Comprehension extra for</vt:lpstr>
      <vt:lpstr>Dictionary, Set Comprehensions</vt:lpstr>
      <vt:lpstr>Iterators</vt:lpstr>
      <vt:lpstr>Iterator Objects</vt:lpstr>
      <vt:lpstr>Iterators</vt:lpstr>
      <vt:lpstr>Iterators: The real truth about For.. In..</vt:lpstr>
      <vt:lpstr>An Iterator Class</vt:lpstr>
      <vt:lpstr>Iterators use memory efficiently</vt:lpstr>
      <vt:lpstr>Generators</vt:lpstr>
      <vt:lpstr>Generators: using yield</vt:lpstr>
      <vt:lpstr>Generators: What does yield do?</vt:lpstr>
      <vt:lpstr>Generators</vt:lpstr>
      <vt:lpstr>Generators</vt:lpstr>
      <vt:lpstr>Using generators: merging sequences</vt:lpstr>
      <vt:lpstr>Using generators</vt:lpstr>
      <vt:lpstr>Generators and exceptions</vt:lpstr>
      <vt:lpstr>Generator comprehensions</vt:lpstr>
      <vt:lpstr>Imports</vt:lpstr>
      <vt:lpstr>PowerPoint Presentation</vt:lpstr>
      <vt:lpstr>PowerPoint Presentation</vt:lpstr>
      <vt:lpstr>Functions</vt:lpstr>
      <vt:lpstr>Defining Functions</vt:lpstr>
      <vt:lpstr>Function overloading? No.</vt:lpstr>
      <vt:lpstr>Default Values for Arguments</vt:lpstr>
      <vt:lpstr>Keyword Arguments</vt:lpstr>
      <vt:lpstr>*args</vt:lpstr>
      <vt:lpstr>**kwargs</vt:lpstr>
      <vt:lpstr>Python uses dynamic scope</vt:lpstr>
      <vt:lpstr>Default Arguments &amp; Memoization</vt:lpstr>
      <vt:lpstr>Functions are “first-class” objects</vt:lpstr>
      <vt:lpstr>Higher Order Functions: Map, Filter</vt:lpstr>
      <vt:lpstr>Sorted list of n-grams</vt:lpstr>
      <vt:lpstr>Classes and Inheritance</vt:lpstr>
      <vt:lpstr>Creating a class</vt:lpstr>
      <vt:lpstr>Subclasses</vt:lpstr>
      <vt:lpstr>Constructors:  __init__</vt:lpstr>
      <vt:lpstr>Redefining Methods</vt:lpstr>
      <vt:lpstr>Multiple Inheritance can be tricky</vt:lpstr>
      <vt:lpstr>Special Built-In  Methods and Attributes</vt:lpstr>
      <vt:lpstr>Magic Methods and Duck Typing</vt:lpstr>
      <vt:lpstr>Magic Methods and Duck Typing</vt:lpstr>
      <vt:lpstr>Example Magic Method</vt:lpstr>
      <vt:lpstr>Other “Magic” Methods </vt:lpstr>
      <vt:lpstr>Profiling, function level</vt:lpstr>
      <vt:lpstr>Profiling, script level 1</vt:lpstr>
      <vt:lpstr>Profiling, script level 2</vt:lpstr>
      <vt:lpstr>Idioms</vt:lpstr>
      <vt:lpstr>A directed graph class</vt:lpstr>
      <vt:lpstr>A directed graph class</vt:lpstr>
      <vt:lpstr>The DiGraph constructor</vt:lpstr>
      <vt:lpstr>The search method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Matt Huenerfauth</dc:creator>
  <cp:lastModifiedBy>Callison-Burch, Christopher</cp:lastModifiedBy>
  <cp:revision>751</cp:revision>
  <cp:lastPrinted>2019-09-03T15:19:11Z</cp:lastPrinted>
  <dcterms:created xsi:type="dcterms:W3CDTF">2004-01-09T06:54:45Z</dcterms:created>
  <dcterms:modified xsi:type="dcterms:W3CDTF">2019-09-03T15:51:37Z</dcterms:modified>
</cp:coreProperties>
</file>