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3.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4.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5.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notesSlides/notesSlide6.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57"/>
  </p:notesMasterIdLst>
  <p:handoutMasterIdLst>
    <p:handoutMasterId r:id="rId58"/>
  </p:handoutMasterIdLst>
  <p:sldIdLst>
    <p:sldId id="490" r:id="rId2"/>
    <p:sldId id="478" r:id="rId3"/>
    <p:sldId id="480" r:id="rId4"/>
    <p:sldId id="481" r:id="rId5"/>
    <p:sldId id="483" r:id="rId6"/>
    <p:sldId id="484" r:id="rId7"/>
    <p:sldId id="485" r:id="rId8"/>
    <p:sldId id="486" r:id="rId9"/>
    <p:sldId id="487" r:id="rId10"/>
    <p:sldId id="488" r:id="rId11"/>
    <p:sldId id="489" r:id="rId12"/>
    <p:sldId id="455" r:id="rId13"/>
    <p:sldId id="457" r:id="rId14"/>
    <p:sldId id="464" r:id="rId15"/>
    <p:sldId id="448" r:id="rId16"/>
    <p:sldId id="449" r:id="rId17"/>
    <p:sldId id="435" r:id="rId18"/>
    <p:sldId id="469" r:id="rId19"/>
    <p:sldId id="471" r:id="rId20"/>
    <p:sldId id="440" r:id="rId21"/>
    <p:sldId id="407" r:id="rId22"/>
    <p:sldId id="408" r:id="rId23"/>
    <p:sldId id="409" r:id="rId24"/>
    <p:sldId id="441" r:id="rId25"/>
    <p:sldId id="411" r:id="rId26"/>
    <p:sldId id="439" r:id="rId27"/>
    <p:sldId id="415" r:id="rId28"/>
    <p:sldId id="451" r:id="rId29"/>
    <p:sldId id="470" r:id="rId30"/>
    <p:sldId id="450" r:id="rId31"/>
    <p:sldId id="472" r:id="rId32"/>
    <p:sldId id="454" r:id="rId33"/>
    <p:sldId id="446" r:id="rId34"/>
    <p:sldId id="416" r:id="rId35"/>
    <p:sldId id="417" r:id="rId36"/>
    <p:sldId id="456" r:id="rId37"/>
    <p:sldId id="458" r:id="rId38"/>
    <p:sldId id="466" r:id="rId39"/>
    <p:sldId id="460" r:id="rId40"/>
    <p:sldId id="461" r:id="rId41"/>
    <p:sldId id="462" r:id="rId42"/>
    <p:sldId id="463" r:id="rId43"/>
    <p:sldId id="422" r:id="rId44"/>
    <p:sldId id="423" r:id="rId45"/>
    <p:sldId id="467" r:id="rId46"/>
    <p:sldId id="424" r:id="rId47"/>
    <p:sldId id="468" r:id="rId48"/>
    <p:sldId id="431" r:id="rId49"/>
    <p:sldId id="432" r:id="rId50"/>
    <p:sldId id="413" r:id="rId51"/>
    <p:sldId id="428" r:id="rId52"/>
    <p:sldId id="433" r:id="rId53"/>
    <p:sldId id="442" r:id="rId54"/>
    <p:sldId id="429" r:id="rId55"/>
    <p:sldId id="430" r:id="rId56"/>
  </p:sldIdLst>
  <p:sldSz cx="12192000" cy="6858000"/>
  <p:notesSz cx="7099300" cy="10234613"/>
  <p:custDataLst>
    <p:tags r:id="rId59"/>
  </p:custDataLst>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E6B2"/>
    <a:srgbClr val="FFCCCC"/>
    <a:srgbClr val="FFCCFF"/>
    <a:srgbClr val="FFFF00"/>
    <a:srgbClr val="3333FF"/>
    <a:srgbClr val="FF3300"/>
    <a:srgbClr val="CC00CC"/>
    <a:srgbClr val="6699FF"/>
    <a:srgbClr val="CC99FF"/>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autoAdjust="0"/>
    <p:restoredTop sz="94637" autoAdjust="0"/>
  </p:normalViewPr>
  <p:slideViewPr>
    <p:cSldViewPr>
      <p:cViewPr>
        <p:scale>
          <a:sx n="200" d="100"/>
          <a:sy n="200" d="100"/>
        </p:scale>
        <p:origin x="1744" y="4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2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tags" Target="tags/tag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pPr>
              <a:defRPr/>
            </a:pPr>
            <a:endParaRPr lang="en-US"/>
          </a:p>
        </p:txBody>
      </p:sp>
      <p:sp>
        <p:nvSpPr>
          <p:cNvPr id="2293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pPr>
              <a:defRPr/>
            </a:pPr>
            <a:endParaRPr lang="en-US"/>
          </a:p>
        </p:txBody>
      </p:sp>
      <p:sp>
        <p:nvSpPr>
          <p:cNvPr id="2293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pPr>
              <a:defRPr/>
            </a:pPr>
            <a:endParaRPr lang="en-US"/>
          </a:p>
        </p:txBody>
      </p:sp>
      <p:sp>
        <p:nvSpPr>
          <p:cNvPr id="2293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charset="0"/>
              </a:defRPr>
            </a:lvl1pPr>
          </a:lstStyle>
          <a:p>
            <a:pPr>
              <a:defRPr/>
            </a:pPr>
            <a:fld id="{0FF84380-B695-4AAA-BD6D-02A02864A80C}" type="slidenum">
              <a:rPr lang="en-US"/>
              <a:pPr>
                <a:defRPr/>
              </a:pPr>
              <a:t>‹#›</a:t>
            </a:fld>
            <a:endParaRPr lang="en-US"/>
          </a:p>
        </p:txBody>
      </p:sp>
    </p:spTree>
    <p:extLst>
      <p:ext uri="{BB962C8B-B14F-4D97-AF65-F5344CB8AC3E}">
        <p14:creationId xmlns:p14="http://schemas.microsoft.com/office/powerpoint/2010/main" val="549464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pPr>
              <a:defRPr/>
            </a:pPr>
            <a:endParaRPr lang="en-US"/>
          </a:p>
        </p:txBody>
      </p:sp>
      <p:sp>
        <p:nvSpPr>
          <p:cNvPr id="17305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pPr>
              <a:defRPr/>
            </a:pPr>
            <a:endParaRPr lang="en-US"/>
          </a:p>
        </p:txBody>
      </p:sp>
      <p:sp>
        <p:nvSpPr>
          <p:cNvPr id="4813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173061"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306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pPr>
              <a:defRPr/>
            </a:pPr>
            <a:endParaRPr lang="en-US"/>
          </a:p>
        </p:txBody>
      </p:sp>
      <p:sp>
        <p:nvSpPr>
          <p:cNvPr id="17306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charset="0"/>
              </a:defRPr>
            </a:lvl1pPr>
          </a:lstStyle>
          <a:p>
            <a:pPr>
              <a:defRPr/>
            </a:pPr>
            <a:fld id="{7BDF81BA-2724-47AE-8C5A-18C6541FAE5A}" type="slidenum">
              <a:rPr lang="en-US"/>
              <a:pPr>
                <a:defRPr/>
              </a:pPr>
              <a:t>‹#›</a:t>
            </a:fld>
            <a:endParaRPr lang="en-US"/>
          </a:p>
        </p:txBody>
      </p:sp>
    </p:spTree>
    <p:extLst>
      <p:ext uri="{BB962C8B-B14F-4D97-AF65-F5344CB8AC3E}">
        <p14:creationId xmlns:p14="http://schemas.microsoft.com/office/powerpoint/2010/main" val="1372918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Please retain proper</a:t>
            </a:r>
            <a:r>
              <a:rPr lang="en-US" baseline="0" dirty="0" smtClean="0"/>
              <a:t> attribution, including the reference to </a:t>
            </a:r>
            <a:r>
              <a:rPr lang="en-US" baseline="0" dirty="0" err="1" smtClean="0"/>
              <a:t>ai.berkeley.edu</a:t>
            </a:r>
            <a:r>
              <a:rPr lang="en-US" baseline="0" dirty="0" smtClean="0"/>
              <a:t>.  Thanks!</a:t>
            </a:r>
            <a:endParaRPr lang="en-US" sz="1200" dirty="0" smtClean="0">
              <a:latin typeface="Calibri"/>
              <a:cs typeface="Calibri"/>
            </a:endParaRPr>
          </a:p>
          <a:p>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1</a:t>
            </a:fld>
            <a:endParaRPr lang="en-US"/>
          </a:p>
        </p:txBody>
      </p:sp>
    </p:spTree>
    <p:extLst>
      <p:ext uri="{BB962C8B-B14F-4D97-AF65-F5344CB8AC3E}">
        <p14:creationId xmlns:p14="http://schemas.microsoft.com/office/powerpoint/2010/main" val="2069877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Choice point is </a:t>
            </a:r>
            <a:r>
              <a:rPr lang="en-US" sz="2000" dirty="0" smtClean="0">
                <a:ea typeface="ＭＳ Ｐゴシック" pitchFamily="34" charset="-128"/>
              </a:rPr>
              <a:t>Pick a hidden variable H</a:t>
            </a:r>
            <a:r>
              <a:rPr lang="en-US" sz="1200" dirty="0" smtClean="0">
                <a:ea typeface="ＭＳ Ｐゴシック" charset="0"/>
              </a:rPr>
              <a:t>.</a:t>
            </a:r>
            <a:r>
              <a:rPr lang="en-US" sz="1200" baseline="0" dirty="0" smtClean="0">
                <a:ea typeface="ＭＳ Ｐゴシック" charset="0"/>
              </a:rPr>
              <a:t>  Any ordering of hidden variables is valid. All will give you a correct answer.  Some orderings will lead to very big factors being generated along the way.  Others will lead to smaller factors.  Algorithms can try to pick out orderings that will keep the factors small, to lessen the computation. </a:t>
            </a:r>
            <a:endParaRPr lang="en-US" sz="2000" dirty="0" smtClean="0">
              <a:ea typeface="ＭＳ Ｐゴシック" pitchFamily="34" charset="-128"/>
            </a:endParaRPr>
          </a:p>
        </p:txBody>
      </p:sp>
      <p:sp>
        <p:nvSpPr>
          <p:cNvPr id="4" name="Slide Number Placeholder 3"/>
          <p:cNvSpPr>
            <a:spLocks noGrp="1"/>
          </p:cNvSpPr>
          <p:nvPr>
            <p:ph type="sldNum" sz="quarter" idx="10"/>
          </p:nvPr>
        </p:nvSpPr>
        <p:spPr/>
        <p:txBody>
          <a:bodyPr/>
          <a:lstStyle/>
          <a:p>
            <a:fld id="{6BBA52A2-6AE2-47FE-A754-A7EB9B5F06DC}" type="slidenum">
              <a:rPr lang="en-US" smtClean="0"/>
              <a:pPr/>
              <a:t>2</a:t>
            </a:fld>
            <a:endParaRPr lang="en-US"/>
          </a:p>
        </p:txBody>
      </p:sp>
    </p:spTree>
    <p:extLst>
      <p:ext uri="{BB962C8B-B14F-4D97-AF65-F5344CB8AC3E}">
        <p14:creationId xmlns:p14="http://schemas.microsoft.com/office/powerpoint/2010/main" val="390235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Let’s take a look at different ordering without actually don’t the computation.</a:t>
            </a:r>
            <a:br>
              <a:rPr lang="en-US" dirty="0" smtClean="0"/>
            </a:br>
            <a:endParaRPr lang="en-US" dirty="0" smtClean="0"/>
          </a:p>
          <a:p>
            <a:r>
              <a:rPr lang="en-US" dirty="0" smtClean="0"/>
              <a:t>Initial factors are given by the Bayes</a:t>
            </a:r>
            <a:r>
              <a:rPr lang="en-US" baseline="0" dirty="0" smtClean="0"/>
              <a:t> Net in the top box.</a:t>
            </a:r>
          </a:p>
          <a:p>
            <a:r>
              <a:rPr lang="en-US" dirty="0" smtClean="0"/>
              <a:t>Step</a:t>
            </a:r>
            <a:r>
              <a:rPr lang="en-US" baseline="0" dirty="0" smtClean="0"/>
              <a:t> 1: </a:t>
            </a:r>
            <a:r>
              <a:rPr lang="en-US" dirty="0" smtClean="0"/>
              <a:t>Choose</a:t>
            </a:r>
            <a:r>
              <a:rPr lang="en-US" baseline="0" dirty="0" smtClean="0"/>
              <a:t> </a:t>
            </a:r>
            <a:r>
              <a:rPr lang="en-US" baseline="0" dirty="0" smtClean="0"/>
              <a:t>a hidden variable to eliminate</a:t>
            </a:r>
            <a:r>
              <a:rPr lang="en-US" baseline="0" dirty="0" smtClean="0"/>
              <a:t>.</a:t>
            </a:r>
          </a:p>
          <a:p>
            <a:r>
              <a:rPr lang="en-US" baseline="0" dirty="0" smtClean="0"/>
              <a:t>Here’s a rule about what appears in the what part of the conditioning sign: Anything that ever appeared in front the conditioning sign will appear in the front.  Anything that only ever appeared in the back will be in the back.  </a:t>
            </a:r>
            <a:r>
              <a:rPr lang="en-US" baseline="0" dirty="0" err="1" smtClean="0"/>
              <a:t>j,m,A</a:t>
            </a:r>
            <a:r>
              <a:rPr lang="en-US" baseline="0" dirty="0" smtClean="0"/>
              <a:t> appeared in the front some times.  A appeared in the back, but appearing once in the front is enough to keep it here. </a:t>
            </a:r>
          </a:p>
          <a:p>
            <a:r>
              <a:rPr lang="en-US" baseline="0" dirty="0" smtClean="0"/>
              <a:t>Step 2: Next we sum out A.  Then we get our second factor which is only over </a:t>
            </a:r>
            <a:r>
              <a:rPr lang="en-US" baseline="0" dirty="0" err="1" smtClean="0"/>
              <a:t>j,m,B,E</a:t>
            </a:r>
            <a:r>
              <a:rPr lang="en-US" baseline="0" dirty="0" smtClean="0"/>
              <a:t>.  How many rows in the table for P(</a:t>
            </a:r>
            <a:r>
              <a:rPr lang="en-US" baseline="0" dirty="0" err="1" smtClean="0"/>
              <a:t>j,m|B,E</a:t>
            </a:r>
            <a:r>
              <a:rPr lang="en-US" baseline="0" dirty="0" smtClean="0"/>
              <a:t>)?  4 since there are two variables (B and E) which are both binary. </a:t>
            </a:r>
          </a:p>
          <a:p>
            <a:r>
              <a:rPr lang="en-US" baseline="0" dirty="0" smtClean="0"/>
              <a:t>Step 3: We’re left with these 3 factors.  All the ones with Alarm in it are gone.  We still have the hidden variable E.</a:t>
            </a:r>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3</a:t>
            </a:fld>
            <a:endParaRPr lang="en-US"/>
          </a:p>
        </p:txBody>
      </p:sp>
    </p:spTree>
    <p:extLst>
      <p:ext uri="{BB962C8B-B14F-4D97-AF65-F5344CB8AC3E}">
        <p14:creationId xmlns:p14="http://schemas.microsoft.com/office/powerpoint/2010/main" val="950919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Step</a:t>
            </a:r>
            <a:r>
              <a:rPr lang="en-US" baseline="0" dirty="0" smtClean="0"/>
              <a:t> 1: Join on E.</a:t>
            </a:r>
          </a:p>
          <a:p>
            <a:r>
              <a:rPr lang="en-US" dirty="0" smtClean="0"/>
              <a:t>Step 2: Sum over E.</a:t>
            </a:r>
            <a:r>
              <a:rPr lang="en-US" baseline="0" dirty="0" smtClean="0"/>
              <a:t> </a:t>
            </a:r>
            <a:r>
              <a:rPr lang="en-US" dirty="0" smtClean="0"/>
              <a:t>This favor has 2 rows,</a:t>
            </a:r>
            <a:r>
              <a:rPr lang="en-US" baseline="0" dirty="0" smtClean="0"/>
              <a:t> one for +e one for </a:t>
            </a:r>
            <a:r>
              <a:rPr lang="mr-IN" baseline="0" dirty="0" smtClean="0"/>
              <a:t>–</a:t>
            </a:r>
            <a:r>
              <a:rPr lang="en-US" baseline="0" dirty="0" smtClean="0"/>
              <a:t>e.</a:t>
            </a:r>
          </a:p>
          <a:p>
            <a:endParaRPr lang="en-US" baseline="0" dirty="0" smtClean="0"/>
          </a:p>
          <a:p>
            <a:r>
              <a:rPr lang="en-US" baseline="0" dirty="0" smtClean="0"/>
              <a:t>Now we’re left with these.</a:t>
            </a:r>
          </a:p>
          <a:p>
            <a:r>
              <a:rPr lang="en-US" baseline="0" dirty="0" smtClean="0"/>
              <a:t>Step 1: Join over them.  We get the joint over </a:t>
            </a:r>
            <a:r>
              <a:rPr lang="en-US" baseline="0" dirty="0" err="1" smtClean="0"/>
              <a:t>j,m,B</a:t>
            </a:r>
            <a:endParaRPr lang="en-US" baseline="0" dirty="0" smtClean="0"/>
          </a:p>
          <a:p>
            <a:r>
              <a:rPr lang="en-US" baseline="0" dirty="0" smtClean="0"/>
              <a:t>Finally: normalize to get P(</a:t>
            </a:r>
            <a:r>
              <a:rPr lang="en-US" baseline="0" dirty="0" err="1" smtClean="0"/>
              <a:t>B|j,m</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7BDF81BA-2724-47AE-8C5A-18C6541FAE5A}" type="slidenum">
              <a:rPr lang="en-US" smtClean="0"/>
              <a:pPr>
                <a:defRPr/>
              </a:pPr>
              <a:t>4</a:t>
            </a:fld>
            <a:endParaRPr lang="en-US"/>
          </a:p>
        </p:txBody>
      </p:sp>
    </p:spTree>
    <p:extLst>
      <p:ext uri="{BB962C8B-B14F-4D97-AF65-F5344CB8AC3E}">
        <p14:creationId xmlns:p14="http://schemas.microsoft.com/office/powerpoint/2010/main" val="1126424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Please retain proper</a:t>
            </a:r>
            <a:r>
              <a:rPr lang="en-US" baseline="0" dirty="0" smtClean="0"/>
              <a:t> attribution, including the reference to </a:t>
            </a:r>
            <a:r>
              <a:rPr lang="en-US" baseline="0" dirty="0" err="1" smtClean="0"/>
              <a:t>ai.berkeley.edu</a:t>
            </a:r>
            <a:r>
              <a:rPr lang="en-US" baseline="0" dirty="0" smtClean="0"/>
              <a:t>.  Thanks!</a:t>
            </a:r>
            <a:endParaRPr lang="en-US" sz="1200" dirty="0" smtClean="0">
              <a:latin typeface="Calibri"/>
              <a:cs typeface="Calibri"/>
            </a:endParaRPr>
          </a:p>
          <a:p>
            <a:endParaRPr lang="en-US" dirty="0"/>
          </a:p>
        </p:txBody>
      </p:sp>
      <p:sp>
        <p:nvSpPr>
          <p:cNvPr id="4" name="Slide Number Placeholder 3"/>
          <p:cNvSpPr>
            <a:spLocks noGrp="1"/>
          </p:cNvSpPr>
          <p:nvPr>
            <p:ph type="sldNum" sz="quarter" idx="10"/>
          </p:nvPr>
        </p:nvSpPr>
        <p:spPr/>
        <p:txBody>
          <a:bodyPr/>
          <a:lstStyle/>
          <a:p>
            <a:pPr>
              <a:defRPr/>
            </a:pPr>
            <a:fld id="{7BDF81BA-2724-47AE-8C5A-18C6541FAE5A}" type="slidenum">
              <a:rPr lang="en-US" smtClean="0"/>
              <a:pPr>
                <a:defRPr/>
              </a:pPr>
              <a:t>12</a:t>
            </a:fld>
            <a:endParaRPr lang="en-US"/>
          </a:p>
        </p:txBody>
      </p:sp>
    </p:spTree>
    <p:extLst>
      <p:ext uri="{BB962C8B-B14F-4D97-AF65-F5344CB8AC3E}">
        <p14:creationId xmlns:p14="http://schemas.microsoft.com/office/powerpoint/2010/main" val="3375797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BDF81BA-2724-47AE-8C5A-18C6541FAE5A}" type="slidenum">
              <a:rPr lang="en-US" smtClean="0"/>
              <a:pPr>
                <a:defRPr/>
              </a:pPr>
              <a:t>51</a:t>
            </a:fld>
            <a:endParaRPr lang="en-US"/>
          </a:p>
        </p:txBody>
      </p:sp>
    </p:spTree>
    <p:extLst>
      <p:ext uri="{BB962C8B-B14F-4D97-AF65-F5344CB8AC3E}">
        <p14:creationId xmlns:p14="http://schemas.microsoft.com/office/powerpoint/2010/main" val="1349137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1044578"/>
            <a:ext cx="12192000" cy="1470025"/>
          </a:xfrm>
        </p:spPr>
        <p:txBody>
          <a:bodyPr/>
          <a:lstStyle>
            <a:lvl1pPr>
              <a:defRPr>
                <a:solidFill>
                  <a:schemeClr val="accent2"/>
                </a:solidFill>
              </a:defRPr>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0" y="3657600"/>
            <a:ext cx="12192000" cy="1524000"/>
          </a:xfrm>
        </p:spPr>
        <p:txBody>
          <a:bodyPr/>
          <a:lstStyle>
            <a:lvl1pPr marL="0" indent="0" algn="ctr">
              <a:buFont typeface="Wingdings" pitchFamily="2" charset="2"/>
              <a:buNone/>
              <a:defRPr>
                <a:solidFill>
                  <a:schemeClr val="tx1"/>
                </a:solidFill>
              </a:defRPr>
            </a:lvl1pPr>
          </a:lstStyle>
          <a:p>
            <a:r>
              <a:rPr lang="en-US" smtClean="0"/>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30272DA2-3CE2-4D8F-8D36-0B4268137578}"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9216CB4-232B-44FE-B9B7-35A4219F0FD7}"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0CE9712-67AD-4F8B-8E43-C0603CB0E680}"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55F2DB-5E2F-43F9-868D-96E834BECC0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78" indent="0">
              <a:buNone/>
              <a:defRPr sz="1900"/>
            </a:lvl2pPr>
            <a:lvl3pPr marL="914354" indent="0">
              <a:buNone/>
              <a:defRPr sz="1600"/>
            </a:lvl3pPr>
            <a:lvl4pPr marL="1371532" indent="0">
              <a:buNone/>
              <a:defRPr sz="1500"/>
            </a:lvl4pPr>
            <a:lvl5pPr marL="1828709" indent="0">
              <a:buNone/>
              <a:defRPr sz="1500"/>
            </a:lvl5pPr>
            <a:lvl6pPr marL="2285886" indent="0">
              <a:buNone/>
              <a:defRPr sz="1500"/>
            </a:lvl6pPr>
            <a:lvl7pPr marL="2743062" indent="0">
              <a:buNone/>
              <a:defRPr sz="1500"/>
            </a:lvl7pPr>
            <a:lvl8pPr marL="3200240" indent="0">
              <a:buNone/>
              <a:defRPr sz="1500"/>
            </a:lvl8pPr>
            <a:lvl9pPr marL="3657418" indent="0">
              <a:buNone/>
              <a:defRPr sz="15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D3B8590-D25A-427F-820A-B82C7A423285}"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D8C5193-1026-4794-8663-01E65A01DB78}"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1CC84FA-3003-4F13-B610-A564542E3678}"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C2268BA-431C-4D9E-849E-30926F99764C}"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F89A438-0B24-4EB8-B981-2260CC8E554D}"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9699CB0-FC20-4D9A-A29C-89F5F9414B98}"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6893E6A-B6F6-4BDF-AD15-C93DDC558204}"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5400"/>
            <a:ext cx="12192000"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smtClean="0"/>
              <a:t>Click to edit Master title style</a:t>
            </a:r>
            <a:endParaRPr lang="en-US" dirty="0" smtClean="0"/>
          </a:p>
        </p:txBody>
      </p:sp>
      <p:sp>
        <p:nvSpPr>
          <p:cNvPr id="3075" name="Rectangle 3"/>
          <p:cNvSpPr>
            <a:spLocks noGrp="1" noChangeArrowheads="1"/>
          </p:cNvSpPr>
          <p:nvPr>
            <p:ph type="body" idx="1"/>
          </p:nvPr>
        </p:nvSpPr>
        <p:spPr bwMode="auto">
          <a:xfrm>
            <a:off x="406400" y="1397001"/>
            <a:ext cx="11379200" cy="4729164"/>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100" name="Rectangle 4"/>
          <p:cNvSpPr>
            <a:spLocks noGrp="1" noChangeArrowheads="1"/>
          </p:cNvSpPr>
          <p:nvPr>
            <p:ph type="dt" sz="half" idx="2"/>
          </p:nvPr>
        </p:nvSpPr>
        <p:spPr bwMode="auto">
          <a:xfrm>
            <a:off x="457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defRPr sz="1500"/>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ctr">
              <a:defRPr sz="1500"/>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a:defRPr sz="1500"/>
            </a:lvl1pPr>
          </a:lstStyle>
          <a:p>
            <a:pPr>
              <a:defRPr/>
            </a:pPr>
            <a:fld id="{DBD443E1-4B43-4BA2-A59F-0DCD9251A842}" type="slidenum">
              <a:rPr lang="en-US" smtClean="0"/>
              <a:pPr>
                <a:defRPr/>
              </a:pPr>
              <a:t>‹#›</a:t>
            </a:fld>
            <a:endParaRPr lang="en-US"/>
          </a:p>
        </p:txBody>
      </p:sp>
      <p:sp>
        <p:nvSpPr>
          <p:cNvPr id="4103" name="Rectangle 7"/>
          <p:cNvSpPr>
            <a:spLocks noChangeArrowheads="1"/>
          </p:cNvSpPr>
          <p:nvPr/>
        </p:nvSpPr>
        <p:spPr bwMode="auto">
          <a:xfrm>
            <a:off x="0" y="1031242"/>
            <a:ext cx="12192000" cy="60959"/>
          </a:xfrm>
          <a:prstGeom prst="rect">
            <a:avLst/>
          </a:prstGeom>
          <a:gradFill rotWithShape="1">
            <a:gsLst>
              <a:gs pos="0">
                <a:srgbClr val="0000CC"/>
              </a:gs>
              <a:gs pos="100000">
                <a:schemeClr val="tx1"/>
              </a:gs>
            </a:gsLst>
            <a:lin ang="0" scaled="1"/>
          </a:gradFill>
          <a:ln w="9525">
            <a:solidFill>
              <a:schemeClr val="tx1"/>
            </a:solidFill>
            <a:miter lim="800000"/>
            <a:headEnd/>
            <a:tailEnd/>
          </a:ln>
          <a:effectLst/>
        </p:spPr>
        <p:txBody>
          <a:bodyPr wrap="none" lIns="91436" tIns="45718" rIns="91436" bIns="45718"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s>
</file>

<file path=ppt/slides/_rels/slide12.xml.rels><?xml version="1.0" encoding="UTF-8" standalone="yes"?>
<Relationships xmlns="http://schemas.openxmlformats.org/package/2006/relationships"><Relationship Id="rId3" Type="http://schemas.openxmlformats.org/officeDocument/2006/relationships/image" Target="../media/image62.png"/><Relationship Id="rId4" Type="http://schemas.openxmlformats.org/officeDocument/2006/relationships/image" Target="../media/image63.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6.wmf"/><Relationship Id="rId4" Type="http://schemas.openxmlformats.org/officeDocument/2006/relationships/image" Target="../media/image67.png"/><Relationship Id="rId5" Type="http://schemas.openxmlformats.org/officeDocument/2006/relationships/image" Target="../media/image68.png"/><Relationship Id="rId6" Type="http://schemas.openxmlformats.org/officeDocument/2006/relationships/image" Target="../media/image69.png"/><Relationship Id="rId1" Type="http://schemas.openxmlformats.org/officeDocument/2006/relationships/slideLayout" Target="../slideLayouts/slideLayout2.xml"/><Relationship Id="rId2" Type="http://schemas.openxmlformats.org/officeDocument/2006/relationships/image" Target="../media/image6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xml"/><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 Type="http://schemas.openxmlformats.org/officeDocument/2006/relationships/tags" Target="../tags/tag2.xml"/><Relationship Id="rId2"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tags" Target="../tags/tag94.xml"/><Relationship Id="rId4" Type="http://schemas.openxmlformats.org/officeDocument/2006/relationships/slideLayout" Target="../slideLayouts/slideLayout2.xml"/><Relationship Id="rId5" Type="http://schemas.openxmlformats.org/officeDocument/2006/relationships/image" Target="../media/image72.png"/><Relationship Id="rId6" Type="http://schemas.openxmlformats.org/officeDocument/2006/relationships/image" Target="../media/image73.png"/><Relationship Id="rId7" Type="http://schemas.openxmlformats.org/officeDocument/2006/relationships/image" Target="../media/image74.png"/><Relationship Id="rId8" Type="http://schemas.openxmlformats.org/officeDocument/2006/relationships/image" Target="../media/image75.png"/><Relationship Id="rId1" Type="http://schemas.openxmlformats.org/officeDocument/2006/relationships/tags" Target="../tags/tag92.xml"/><Relationship Id="rId2" Type="http://schemas.openxmlformats.org/officeDocument/2006/relationships/tags" Target="../tags/tag93.xml"/></Relationships>
</file>

<file path=ppt/slides/_rels/slide21.xml.rels><?xml version="1.0" encoding="UTF-8" standalone="yes"?>
<Relationships xmlns="http://schemas.openxmlformats.org/package/2006/relationships"><Relationship Id="rId3" Type="http://schemas.openxmlformats.org/officeDocument/2006/relationships/tags" Target="../tags/tag97.xml"/><Relationship Id="rId4" Type="http://schemas.openxmlformats.org/officeDocument/2006/relationships/slideLayout" Target="../slideLayouts/slideLayout2.xml"/><Relationship Id="rId5" Type="http://schemas.openxmlformats.org/officeDocument/2006/relationships/image" Target="../media/image75.png"/><Relationship Id="rId6" Type="http://schemas.openxmlformats.org/officeDocument/2006/relationships/image" Target="../media/image76.png"/><Relationship Id="rId7" Type="http://schemas.openxmlformats.org/officeDocument/2006/relationships/image" Target="../media/image77.png"/><Relationship Id="rId1" Type="http://schemas.openxmlformats.org/officeDocument/2006/relationships/tags" Target="../tags/tag95.xml"/><Relationship Id="rId2" Type="http://schemas.openxmlformats.org/officeDocument/2006/relationships/tags" Target="../tags/tag96.xml"/></Relationships>
</file>

<file path=ppt/slides/_rels/slide22.xml.rels><?xml version="1.0" encoding="UTF-8" standalone="yes"?>
<Relationships xmlns="http://schemas.openxmlformats.org/package/2006/relationships"><Relationship Id="rId11" Type="http://schemas.openxmlformats.org/officeDocument/2006/relationships/image" Target="../media/image81.png"/><Relationship Id="rId12" Type="http://schemas.openxmlformats.org/officeDocument/2006/relationships/image" Target="../media/image82.png"/><Relationship Id="rId1" Type="http://schemas.openxmlformats.org/officeDocument/2006/relationships/tags" Target="../tags/tag98.xml"/><Relationship Id="rId2" Type="http://schemas.openxmlformats.org/officeDocument/2006/relationships/tags" Target="../tags/tag99.xml"/><Relationship Id="rId3" Type="http://schemas.openxmlformats.org/officeDocument/2006/relationships/tags" Target="../tags/tag100.xml"/><Relationship Id="rId4" Type="http://schemas.openxmlformats.org/officeDocument/2006/relationships/tags" Target="../tags/tag101.xml"/><Relationship Id="rId5" Type="http://schemas.openxmlformats.org/officeDocument/2006/relationships/tags" Target="../tags/tag102.xml"/><Relationship Id="rId6" Type="http://schemas.openxmlformats.org/officeDocument/2006/relationships/tags" Target="../tags/tag103.xml"/><Relationship Id="rId7" Type="http://schemas.openxmlformats.org/officeDocument/2006/relationships/slideLayout" Target="../slideLayouts/slideLayout2.xml"/><Relationship Id="rId8" Type="http://schemas.openxmlformats.org/officeDocument/2006/relationships/image" Target="../media/image78.png"/><Relationship Id="rId9" Type="http://schemas.openxmlformats.org/officeDocument/2006/relationships/image" Target="../media/image79.png"/><Relationship Id="rId10" Type="http://schemas.openxmlformats.org/officeDocument/2006/relationships/image" Target="../media/image8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106.xml"/><Relationship Id="rId4" Type="http://schemas.openxmlformats.org/officeDocument/2006/relationships/slideLayout" Target="../slideLayouts/slideLayout2.xml"/><Relationship Id="rId5" Type="http://schemas.openxmlformats.org/officeDocument/2006/relationships/image" Target="../media/image83.png"/><Relationship Id="rId6" Type="http://schemas.openxmlformats.org/officeDocument/2006/relationships/image" Target="../media/image84.png"/><Relationship Id="rId7" Type="http://schemas.openxmlformats.org/officeDocument/2006/relationships/image" Target="../media/image85.png"/><Relationship Id="rId1" Type="http://schemas.openxmlformats.org/officeDocument/2006/relationships/tags" Target="../tags/tag104.xml"/><Relationship Id="rId2" Type="http://schemas.openxmlformats.org/officeDocument/2006/relationships/tags" Target="../tags/tag10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tags" Target="../tags/tag107.xml"/><Relationship Id="rId2" Type="http://schemas.openxmlformats.org/officeDocument/2006/relationships/slideLayout" Target="../slideLayouts/slideLayout2.xml"/><Relationship Id="rId3" Type="http://schemas.openxmlformats.org/officeDocument/2006/relationships/image" Target="../media/image86.png"/></Relationships>
</file>

<file path=ppt/slides/_rels/slide27.xml.rels><?xml version="1.0" encoding="UTF-8" standalone="yes"?>
<Relationships xmlns="http://schemas.openxmlformats.org/package/2006/relationships"><Relationship Id="rId3" Type="http://schemas.openxmlformats.org/officeDocument/2006/relationships/tags" Target="../tags/tag110.xml"/><Relationship Id="rId4" Type="http://schemas.openxmlformats.org/officeDocument/2006/relationships/tags" Target="../tags/tag111.xml"/><Relationship Id="rId5" Type="http://schemas.openxmlformats.org/officeDocument/2006/relationships/slideLayout" Target="../slideLayouts/slideLayout2.xml"/><Relationship Id="rId6" Type="http://schemas.openxmlformats.org/officeDocument/2006/relationships/image" Target="../media/image86.png"/><Relationship Id="rId7" Type="http://schemas.openxmlformats.org/officeDocument/2006/relationships/image" Target="../media/image87.png"/><Relationship Id="rId8" Type="http://schemas.openxmlformats.org/officeDocument/2006/relationships/image" Target="../media/image88.png"/><Relationship Id="rId9" Type="http://schemas.openxmlformats.org/officeDocument/2006/relationships/image" Target="../media/image89.png"/><Relationship Id="rId1" Type="http://schemas.openxmlformats.org/officeDocument/2006/relationships/tags" Target="../tags/tag108.xml"/><Relationship Id="rId2" Type="http://schemas.openxmlformats.org/officeDocument/2006/relationships/tags" Target="../tags/tag10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1.png"/><Relationship Id="rId4" Type="http://schemas.openxmlformats.org/officeDocument/2006/relationships/image" Target="../media/image92.png"/><Relationship Id="rId1" Type="http://schemas.openxmlformats.org/officeDocument/2006/relationships/slideLayout" Target="../slideLayouts/slideLayout2.xml"/><Relationship Id="rId2" Type="http://schemas.openxmlformats.org/officeDocument/2006/relationships/image" Target="../media/image90.png"/></Relationships>
</file>

<file path=ppt/slides/_rels/slide3.xml.rels><?xml version="1.0" encoding="UTF-8" standalone="yes"?>
<Relationships xmlns="http://schemas.openxmlformats.org/package/2006/relationships"><Relationship Id="rId9" Type="http://schemas.openxmlformats.org/officeDocument/2006/relationships/tags" Target="../tags/tag12.xml"/><Relationship Id="rId20" Type="http://schemas.openxmlformats.org/officeDocument/2006/relationships/image" Target="../media/image8.png"/><Relationship Id="rId21" Type="http://schemas.openxmlformats.org/officeDocument/2006/relationships/image" Target="../media/image9.png"/><Relationship Id="rId22" Type="http://schemas.openxmlformats.org/officeDocument/2006/relationships/image" Target="../media/image10.png"/><Relationship Id="rId23" Type="http://schemas.openxmlformats.org/officeDocument/2006/relationships/image" Target="../media/image11.png"/><Relationship Id="rId24" Type="http://schemas.openxmlformats.org/officeDocument/2006/relationships/image" Target="../media/image12.png"/><Relationship Id="rId25" Type="http://schemas.openxmlformats.org/officeDocument/2006/relationships/image" Target="../media/image13.png"/><Relationship Id="rId26" Type="http://schemas.openxmlformats.org/officeDocument/2006/relationships/image" Target="../media/image14.png"/><Relationship Id="rId27" Type="http://schemas.openxmlformats.org/officeDocument/2006/relationships/image" Target="../media/image15.png"/><Relationship Id="rId28" Type="http://schemas.openxmlformats.org/officeDocument/2006/relationships/image" Target="../media/image16.png"/><Relationship Id="rId29" Type="http://schemas.openxmlformats.org/officeDocument/2006/relationships/image" Target="../media/image17.png"/><Relationship Id="rId10" Type="http://schemas.openxmlformats.org/officeDocument/2006/relationships/tags" Target="../tags/tag13.xml"/><Relationship Id="rId11" Type="http://schemas.openxmlformats.org/officeDocument/2006/relationships/tags" Target="../tags/tag14.xml"/><Relationship Id="rId12" Type="http://schemas.openxmlformats.org/officeDocument/2006/relationships/tags" Target="../tags/tag15.xml"/><Relationship Id="rId13" Type="http://schemas.openxmlformats.org/officeDocument/2006/relationships/tags" Target="../tags/tag16.xml"/><Relationship Id="rId14" Type="http://schemas.openxmlformats.org/officeDocument/2006/relationships/tags" Target="../tags/tag17.xml"/><Relationship Id="rId15" Type="http://schemas.openxmlformats.org/officeDocument/2006/relationships/tags" Target="../tags/tag18.xml"/><Relationship Id="rId16" Type="http://schemas.openxmlformats.org/officeDocument/2006/relationships/tags" Target="../tags/tag19.xml"/><Relationship Id="rId17" Type="http://schemas.openxmlformats.org/officeDocument/2006/relationships/slideLayout" Target="../slideLayouts/slideLayout2.xml"/><Relationship Id="rId18" Type="http://schemas.openxmlformats.org/officeDocument/2006/relationships/notesSlide" Target="../notesSlides/notesSlide3.xml"/><Relationship Id="rId19" Type="http://schemas.openxmlformats.org/officeDocument/2006/relationships/image" Target="../media/image7.png"/><Relationship Id="rId1" Type="http://schemas.openxmlformats.org/officeDocument/2006/relationships/tags" Target="../tags/tag4.xml"/><Relationship Id="rId2" Type="http://schemas.openxmlformats.org/officeDocument/2006/relationships/tags" Target="../tags/tag5.xml"/><Relationship Id="rId3" Type="http://schemas.openxmlformats.org/officeDocument/2006/relationships/tags" Target="../tags/tag6.xml"/><Relationship Id="rId4" Type="http://schemas.openxmlformats.org/officeDocument/2006/relationships/tags" Target="../tags/tag7.xml"/><Relationship Id="rId5" Type="http://schemas.openxmlformats.org/officeDocument/2006/relationships/tags" Target="../tags/tag8.xml"/><Relationship Id="rId6" Type="http://schemas.openxmlformats.org/officeDocument/2006/relationships/tags" Target="../tags/tag9.xml"/><Relationship Id="rId7" Type="http://schemas.openxmlformats.org/officeDocument/2006/relationships/tags" Target="../tags/tag10.xml"/><Relationship Id="rId8" Type="http://schemas.openxmlformats.org/officeDocument/2006/relationships/tags" Target="../tags/tag11.xml"/></Relationships>
</file>

<file path=ppt/slides/_rels/slide30.xml.rels><?xml version="1.0" encoding="UTF-8" standalone="yes"?>
<Relationships xmlns="http://schemas.openxmlformats.org/package/2006/relationships"><Relationship Id="rId3" Type="http://schemas.openxmlformats.org/officeDocument/2006/relationships/image" Target="../media/image94.png"/><Relationship Id="rId4" Type="http://schemas.openxmlformats.org/officeDocument/2006/relationships/image" Target="../media/image95.png"/><Relationship Id="rId1" Type="http://schemas.openxmlformats.org/officeDocument/2006/relationships/slideLayout" Target="../slideLayouts/slideLayout2.xml"/><Relationship Id="rId2" Type="http://schemas.openxmlformats.org/officeDocument/2006/relationships/image" Target="../media/image93.png"/></Relationships>
</file>

<file path=ppt/slides/_rels/slide31.xml.rels><?xml version="1.0" encoding="UTF-8" standalone="yes"?>
<Relationships xmlns="http://schemas.openxmlformats.org/package/2006/relationships"><Relationship Id="rId3" Type="http://schemas.openxmlformats.org/officeDocument/2006/relationships/image" Target="../media/image97.png"/><Relationship Id="rId4" Type="http://schemas.openxmlformats.org/officeDocument/2006/relationships/image" Target="../media/image98.png"/><Relationship Id="rId1" Type="http://schemas.openxmlformats.org/officeDocument/2006/relationships/slideLayout" Target="../slideLayouts/slideLayout2.xml"/><Relationship Id="rId2" Type="http://schemas.openxmlformats.org/officeDocument/2006/relationships/image" Target="../media/image9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6.png"/></Relationships>
</file>

<file path=ppt/slides/_rels/slide33.xml.rels><?xml version="1.0" encoding="UTF-8" standalone="yes"?>
<Relationships xmlns="http://schemas.openxmlformats.org/package/2006/relationships"><Relationship Id="rId9" Type="http://schemas.openxmlformats.org/officeDocument/2006/relationships/tags" Target="../tags/tag120.xml"/><Relationship Id="rId20" Type="http://schemas.openxmlformats.org/officeDocument/2006/relationships/image" Target="../media/image105.png"/><Relationship Id="rId21" Type="http://schemas.openxmlformats.org/officeDocument/2006/relationships/image" Target="../media/image106.png"/><Relationship Id="rId22" Type="http://schemas.openxmlformats.org/officeDocument/2006/relationships/image" Target="../media/image107.png"/><Relationship Id="rId23" Type="http://schemas.openxmlformats.org/officeDocument/2006/relationships/image" Target="../media/image108.png"/><Relationship Id="rId24" Type="http://schemas.openxmlformats.org/officeDocument/2006/relationships/image" Target="../media/image109.png"/><Relationship Id="rId25" Type="http://schemas.openxmlformats.org/officeDocument/2006/relationships/image" Target="../media/image110.png"/><Relationship Id="rId26" Type="http://schemas.openxmlformats.org/officeDocument/2006/relationships/image" Target="../media/image96.png"/><Relationship Id="rId10" Type="http://schemas.openxmlformats.org/officeDocument/2006/relationships/tags" Target="../tags/tag121.xml"/><Relationship Id="rId11" Type="http://schemas.openxmlformats.org/officeDocument/2006/relationships/tags" Target="../tags/tag122.xml"/><Relationship Id="rId12" Type="http://schemas.openxmlformats.org/officeDocument/2006/relationships/tags" Target="../tags/tag123.xml"/><Relationship Id="rId13" Type="http://schemas.openxmlformats.org/officeDocument/2006/relationships/slideLayout" Target="../slideLayouts/slideLayout2.xml"/><Relationship Id="rId14" Type="http://schemas.openxmlformats.org/officeDocument/2006/relationships/image" Target="../media/image99.png"/><Relationship Id="rId15" Type="http://schemas.openxmlformats.org/officeDocument/2006/relationships/image" Target="../media/image100.png"/><Relationship Id="rId16" Type="http://schemas.openxmlformats.org/officeDocument/2006/relationships/image" Target="../media/image101.png"/><Relationship Id="rId17" Type="http://schemas.openxmlformats.org/officeDocument/2006/relationships/image" Target="../media/image102.png"/><Relationship Id="rId18" Type="http://schemas.openxmlformats.org/officeDocument/2006/relationships/image" Target="../media/image103.png"/><Relationship Id="rId19" Type="http://schemas.openxmlformats.org/officeDocument/2006/relationships/image" Target="../media/image104.png"/><Relationship Id="rId1" Type="http://schemas.openxmlformats.org/officeDocument/2006/relationships/tags" Target="../tags/tag112.xml"/><Relationship Id="rId2" Type="http://schemas.openxmlformats.org/officeDocument/2006/relationships/tags" Target="../tags/tag113.xml"/><Relationship Id="rId3" Type="http://schemas.openxmlformats.org/officeDocument/2006/relationships/tags" Target="../tags/tag114.xml"/><Relationship Id="rId4" Type="http://schemas.openxmlformats.org/officeDocument/2006/relationships/tags" Target="../tags/tag115.xml"/><Relationship Id="rId5" Type="http://schemas.openxmlformats.org/officeDocument/2006/relationships/tags" Target="../tags/tag116.xml"/><Relationship Id="rId6" Type="http://schemas.openxmlformats.org/officeDocument/2006/relationships/tags" Target="../tags/tag117.xml"/><Relationship Id="rId7" Type="http://schemas.openxmlformats.org/officeDocument/2006/relationships/tags" Target="../tags/tag118.xml"/><Relationship Id="rId8" Type="http://schemas.openxmlformats.org/officeDocument/2006/relationships/tags" Target="../tags/tag119.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111.png"/><Relationship Id="rId5" Type="http://schemas.openxmlformats.org/officeDocument/2006/relationships/image" Target="../media/image112.png"/><Relationship Id="rId6" Type="http://schemas.openxmlformats.org/officeDocument/2006/relationships/image" Target="../media/image96.png"/><Relationship Id="rId1" Type="http://schemas.openxmlformats.org/officeDocument/2006/relationships/tags" Target="../tags/tag124.xml"/><Relationship Id="rId2" Type="http://schemas.openxmlformats.org/officeDocument/2006/relationships/tags" Target="../tags/tag1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3.png"/></Relationships>
</file>

<file path=ppt/slides/_rels/slide37.xml.rels><?xml version="1.0" encoding="UTF-8" standalone="yes"?>
<Relationships xmlns="http://schemas.openxmlformats.org/package/2006/relationships"><Relationship Id="rId3" Type="http://schemas.openxmlformats.org/officeDocument/2006/relationships/tags" Target="../tags/tag128.xml"/><Relationship Id="rId4" Type="http://schemas.openxmlformats.org/officeDocument/2006/relationships/slideLayout" Target="../slideLayouts/slideLayout2.xml"/><Relationship Id="rId5" Type="http://schemas.openxmlformats.org/officeDocument/2006/relationships/image" Target="../media/image114.png"/><Relationship Id="rId6" Type="http://schemas.openxmlformats.org/officeDocument/2006/relationships/image" Target="../media/image115.png"/><Relationship Id="rId7" Type="http://schemas.openxmlformats.org/officeDocument/2006/relationships/image" Target="../media/image116.png"/><Relationship Id="rId8" Type="http://schemas.openxmlformats.org/officeDocument/2006/relationships/image" Target="../media/image117.png"/><Relationship Id="rId1" Type="http://schemas.openxmlformats.org/officeDocument/2006/relationships/tags" Target="../tags/tag126.xml"/><Relationship Id="rId2" Type="http://schemas.openxmlformats.org/officeDocument/2006/relationships/tags" Target="../tags/tag1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1" Type="http://schemas.openxmlformats.org/officeDocument/2006/relationships/image" Target="../media/image120.png"/><Relationship Id="rId12" Type="http://schemas.openxmlformats.org/officeDocument/2006/relationships/image" Target="../media/image121.png"/><Relationship Id="rId13" Type="http://schemas.openxmlformats.org/officeDocument/2006/relationships/image" Target="../media/image122.png"/><Relationship Id="rId1" Type="http://schemas.openxmlformats.org/officeDocument/2006/relationships/tags" Target="../tags/tag129.xml"/><Relationship Id="rId2" Type="http://schemas.openxmlformats.org/officeDocument/2006/relationships/tags" Target="../tags/tag130.xml"/><Relationship Id="rId3" Type="http://schemas.openxmlformats.org/officeDocument/2006/relationships/tags" Target="../tags/tag131.xml"/><Relationship Id="rId4" Type="http://schemas.openxmlformats.org/officeDocument/2006/relationships/tags" Target="../tags/tag132.xml"/><Relationship Id="rId5" Type="http://schemas.openxmlformats.org/officeDocument/2006/relationships/tags" Target="../tags/tag133.xml"/><Relationship Id="rId6" Type="http://schemas.openxmlformats.org/officeDocument/2006/relationships/tags" Target="../tags/tag134.xml"/><Relationship Id="rId7" Type="http://schemas.openxmlformats.org/officeDocument/2006/relationships/slideLayout" Target="../slideLayouts/slideLayout2.xml"/><Relationship Id="rId8" Type="http://schemas.openxmlformats.org/officeDocument/2006/relationships/image" Target="../media/image114.png"/><Relationship Id="rId9" Type="http://schemas.openxmlformats.org/officeDocument/2006/relationships/image" Target="../media/image118.png"/><Relationship Id="rId10" Type="http://schemas.openxmlformats.org/officeDocument/2006/relationships/image" Target="../media/image119.png"/></Relationships>
</file>

<file path=ppt/slides/_rels/slide4.xml.rels><?xml version="1.0" encoding="UTF-8" standalone="yes"?>
<Relationships xmlns="http://schemas.openxmlformats.org/package/2006/relationships"><Relationship Id="rId9" Type="http://schemas.openxmlformats.org/officeDocument/2006/relationships/tags" Target="../tags/tag28.xml"/><Relationship Id="rId20" Type="http://schemas.openxmlformats.org/officeDocument/2006/relationships/image" Target="../media/image14.png"/><Relationship Id="rId21" Type="http://schemas.openxmlformats.org/officeDocument/2006/relationships/image" Target="../media/image18.png"/><Relationship Id="rId22" Type="http://schemas.openxmlformats.org/officeDocument/2006/relationships/image" Target="../media/image16.png"/><Relationship Id="rId23" Type="http://schemas.openxmlformats.org/officeDocument/2006/relationships/image" Target="../media/image8.png"/><Relationship Id="rId24" Type="http://schemas.openxmlformats.org/officeDocument/2006/relationships/image" Target="../media/image12.png"/><Relationship Id="rId25" Type="http://schemas.openxmlformats.org/officeDocument/2006/relationships/image" Target="../media/image19.png"/><Relationship Id="rId26" Type="http://schemas.openxmlformats.org/officeDocument/2006/relationships/image" Target="../media/image20.png"/><Relationship Id="rId27" Type="http://schemas.openxmlformats.org/officeDocument/2006/relationships/image" Target="../media/image21.png"/><Relationship Id="rId28" Type="http://schemas.openxmlformats.org/officeDocument/2006/relationships/image" Target="../media/image17.png"/><Relationship Id="rId10" Type="http://schemas.openxmlformats.org/officeDocument/2006/relationships/tags" Target="../tags/tag29.xml"/><Relationship Id="rId11" Type="http://schemas.openxmlformats.org/officeDocument/2006/relationships/tags" Target="../tags/tag30.xml"/><Relationship Id="rId12" Type="http://schemas.openxmlformats.org/officeDocument/2006/relationships/tags" Target="../tags/tag31.xml"/><Relationship Id="rId13" Type="http://schemas.openxmlformats.org/officeDocument/2006/relationships/tags" Target="../tags/tag32.xml"/><Relationship Id="rId14" Type="http://schemas.openxmlformats.org/officeDocument/2006/relationships/tags" Target="../tags/tag33.xml"/><Relationship Id="rId15" Type="http://schemas.openxmlformats.org/officeDocument/2006/relationships/tags" Target="../tags/tag34.xml"/><Relationship Id="rId16" Type="http://schemas.openxmlformats.org/officeDocument/2006/relationships/tags" Target="../tags/tag35.xml"/><Relationship Id="rId17" Type="http://schemas.openxmlformats.org/officeDocument/2006/relationships/slideLayout" Target="../slideLayouts/slideLayout2.xml"/><Relationship Id="rId18" Type="http://schemas.openxmlformats.org/officeDocument/2006/relationships/notesSlide" Target="../notesSlides/notesSlide4.xml"/><Relationship Id="rId19" Type="http://schemas.openxmlformats.org/officeDocument/2006/relationships/image" Target="../media/image13.png"/><Relationship Id="rId1" Type="http://schemas.openxmlformats.org/officeDocument/2006/relationships/tags" Target="../tags/tag20.xml"/><Relationship Id="rId2" Type="http://schemas.openxmlformats.org/officeDocument/2006/relationships/tags" Target="../tags/tag21.xml"/><Relationship Id="rId3" Type="http://schemas.openxmlformats.org/officeDocument/2006/relationships/tags" Target="../tags/tag22.xml"/><Relationship Id="rId4" Type="http://schemas.openxmlformats.org/officeDocument/2006/relationships/tags" Target="../tags/tag23.xml"/><Relationship Id="rId5" Type="http://schemas.openxmlformats.org/officeDocument/2006/relationships/tags" Target="../tags/tag24.xml"/><Relationship Id="rId6" Type="http://schemas.openxmlformats.org/officeDocument/2006/relationships/tags" Target="../tags/tag25.xml"/><Relationship Id="rId7" Type="http://schemas.openxmlformats.org/officeDocument/2006/relationships/tags" Target="../tags/tag26.xml"/><Relationship Id="rId8" Type="http://schemas.openxmlformats.org/officeDocument/2006/relationships/tags" Target="../tags/tag2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3.png"/><Relationship Id="rId3" Type="http://schemas.openxmlformats.org/officeDocument/2006/relationships/image" Target="../media/image124.png"/></Relationships>
</file>

<file path=ppt/slides/_rels/slide41.xml.rels><?xml version="1.0" encoding="UTF-8" standalone="yes"?>
<Relationships xmlns="http://schemas.openxmlformats.org/package/2006/relationships"><Relationship Id="rId3" Type="http://schemas.openxmlformats.org/officeDocument/2006/relationships/tags" Target="../tags/tag137.xml"/><Relationship Id="rId4" Type="http://schemas.openxmlformats.org/officeDocument/2006/relationships/tags" Target="../tags/tag138.xml"/><Relationship Id="rId5" Type="http://schemas.openxmlformats.org/officeDocument/2006/relationships/slideLayout" Target="../slideLayouts/slideLayout2.xml"/><Relationship Id="rId6" Type="http://schemas.openxmlformats.org/officeDocument/2006/relationships/image" Target="../media/image125.png"/><Relationship Id="rId7" Type="http://schemas.openxmlformats.org/officeDocument/2006/relationships/image" Target="../media/image126.png"/><Relationship Id="rId8" Type="http://schemas.openxmlformats.org/officeDocument/2006/relationships/image" Target="../media/image127.png"/><Relationship Id="rId9" Type="http://schemas.openxmlformats.org/officeDocument/2006/relationships/image" Target="../media/image128.png"/><Relationship Id="rId1" Type="http://schemas.openxmlformats.org/officeDocument/2006/relationships/tags" Target="../tags/tag135.xml"/><Relationship Id="rId2" Type="http://schemas.openxmlformats.org/officeDocument/2006/relationships/tags" Target="../tags/tag136.xml"/></Relationships>
</file>

<file path=ppt/slides/_rels/slide42.xml.rels><?xml version="1.0" encoding="UTF-8" standalone="yes"?>
<Relationships xmlns="http://schemas.openxmlformats.org/package/2006/relationships"><Relationship Id="rId3" Type="http://schemas.openxmlformats.org/officeDocument/2006/relationships/tags" Target="../tags/tag141.xml"/><Relationship Id="rId4" Type="http://schemas.openxmlformats.org/officeDocument/2006/relationships/tags" Target="../tags/tag142.xml"/><Relationship Id="rId5" Type="http://schemas.openxmlformats.org/officeDocument/2006/relationships/tags" Target="../tags/tag143.xml"/><Relationship Id="rId6" Type="http://schemas.openxmlformats.org/officeDocument/2006/relationships/slideLayout" Target="../slideLayouts/slideLayout2.xml"/><Relationship Id="rId7" Type="http://schemas.openxmlformats.org/officeDocument/2006/relationships/image" Target="../media/image129.png"/><Relationship Id="rId8" Type="http://schemas.openxmlformats.org/officeDocument/2006/relationships/image" Target="../media/image130.png"/><Relationship Id="rId9" Type="http://schemas.openxmlformats.org/officeDocument/2006/relationships/image" Target="../media/image131.png"/><Relationship Id="rId10" Type="http://schemas.openxmlformats.org/officeDocument/2006/relationships/image" Target="../media/image132.png"/><Relationship Id="rId11" Type="http://schemas.openxmlformats.org/officeDocument/2006/relationships/image" Target="../media/image133.png"/><Relationship Id="rId1" Type="http://schemas.openxmlformats.org/officeDocument/2006/relationships/tags" Target="../tags/tag139.xml"/><Relationship Id="rId2" Type="http://schemas.openxmlformats.org/officeDocument/2006/relationships/tags" Target="../tags/tag140.xml"/></Relationships>
</file>

<file path=ppt/slides/_rels/slide43.xml.rels><?xml version="1.0" encoding="UTF-8" standalone="yes"?>
<Relationships xmlns="http://schemas.openxmlformats.org/package/2006/relationships"><Relationship Id="rId1" Type="http://schemas.openxmlformats.org/officeDocument/2006/relationships/tags" Target="../tags/tag144.xml"/><Relationship Id="rId2" Type="http://schemas.openxmlformats.org/officeDocument/2006/relationships/slideLayout" Target="../slideLayouts/slideLayout2.xml"/><Relationship Id="rId3" Type="http://schemas.openxmlformats.org/officeDocument/2006/relationships/image" Target="../media/image134.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111.png"/><Relationship Id="rId5" Type="http://schemas.openxmlformats.org/officeDocument/2006/relationships/image" Target="../media/image112.png"/><Relationship Id="rId6" Type="http://schemas.openxmlformats.org/officeDocument/2006/relationships/image" Target="../media/image97.png"/><Relationship Id="rId1" Type="http://schemas.openxmlformats.org/officeDocument/2006/relationships/tags" Target="../tags/tag145.xml"/><Relationship Id="rId2" Type="http://schemas.openxmlformats.org/officeDocument/2006/relationships/tags" Target="../tags/tag14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5.png"/></Relationships>
</file>

<file path=ppt/slides/_rels/slide46.xml.rels><?xml version="1.0" encoding="UTF-8" standalone="yes"?>
<Relationships xmlns="http://schemas.openxmlformats.org/package/2006/relationships"><Relationship Id="rId11" Type="http://schemas.openxmlformats.org/officeDocument/2006/relationships/image" Target="../media/image140.png"/><Relationship Id="rId12" Type="http://schemas.openxmlformats.org/officeDocument/2006/relationships/image" Target="../media/image141.png"/><Relationship Id="rId13" Type="http://schemas.openxmlformats.org/officeDocument/2006/relationships/image" Target="../media/image142.png"/><Relationship Id="rId14" Type="http://schemas.openxmlformats.org/officeDocument/2006/relationships/image" Target="../media/image143.png"/><Relationship Id="rId1" Type="http://schemas.openxmlformats.org/officeDocument/2006/relationships/tags" Target="../tags/tag147.xml"/><Relationship Id="rId2" Type="http://schemas.openxmlformats.org/officeDocument/2006/relationships/tags" Target="../tags/tag148.xml"/><Relationship Id="rId3" Type="http://schemas.openxmlformats.org/officeDocument/2006/relationships/tags" Target="../tags/tag149.xml"/><Relationship Id="rId4" Type="http://schemas.openxmlformats.org/officeDocument/2006/relationships/tags" Target="../tags/tag150.xml"/><Relationship Id="rId5" Type="http://schemas.openxmlformats.org/officeDocument/2006/relationships/tags" Target="../tags/tag151.xml"/><Relationship Id="rId6" Type="http://schemas.openxmlformats.org/officeDocument/2006/relationships/slideLayout" Target="../slideLayouts/slideLayout2.xml"/><Relationship Id="rId7" Type="http://schemas.openxmlformats.org/officeDocument/2006/relationships/image" Target="../media/image136.png"/><Relationship Id="rId8" Type="http://schemas.openxmlformats.org/officeDocument/2006/relationships/image" Target="../media/image137.png"/><Relationship Id="rId9" Type="http://schemas.openxmlformats.org/officeDocument/2006/relationships/image" Target="../media/image138.png"/><Relationship Id="rId10" Type="http://schemas.openxmlformats.org/officeDocument/2006/relationships/image" Target="../media/image13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5.png"/></Relationships>
</file>

<file path=ppt/slides/_rels/slide5.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22.png"/><Relationship Id="rId16" Type="http://schemas.openxmlformats.org/officeDocument/2006/relationships/image" Target="../media/image17.png"/><Relationship Id="rId1" Type="http://schemas.openxmlformats.org/officeDocument/2006/relationships/tags" Target="../tags/tag36.xml"/><Relationship Id="rId2" Type="http://schemas.openxmlformats.org/officeDocument/2006/relationships/tags" Target="../tags/tag37.xml"/><Relationship Id="rId3" Type="http://schemas.openxmlformats.org/officeDocument/2006/relationships/tags" Target="../tags/tag38.xml"/><Relationship Id="rId4" Type="http://schemas.openxmlformats.org/officeDocument/2006/relationships/tags" Target="../tags/tag39.xml"/><Relationship Id="rId5" Type="http://schemas.openxmlformats.org/officeDocument/2006/relationships/tags" Target="../tags/tag40.xml"/><Relationship Id="rId6" Type="http://schemas.openxmlformats.org/officeDocument/2006/relationships/tags" Target="../tags/tag41.xml"/><Relationship Id="rId7" Type="http://schemas.openxmlformats.org/officeDocument/2006/relationships/tags" Target="../tags/tag42.xml"/><Relationship Id="rId8" Type="http://schemas.openxmlformats.org/officeDocument/2006/relationships/slideLayout" Target="../slideLayouts/slideLayout2.xml"/><Relationship Id="rId9" Type="http://schemas.openxmlformats.org/officeDocument/2006/relationships/image" Target="../media/image7.png"/><Relationship Id="rId10"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1" Type="http://schemas.openxmlformats.org/officeDocument/2006/relationships/image" Target="../media/image147.png"/><Relationship Id="rId12" Type="http://schemas.openxmlformats.org/officeDocument/2006/relationships/image" Target="../media/image137.png"/><Relationship Id="rId1" Type="http://schemas.openxmlformats.org/officeDocument/2006/relationships/tags" Target="../tags/tag152.xml"/><Relationship Id="rId2" Type="http://schemas.openxmlformats.org/officeDocument/2006/relationships/tags" Target="../tags/tag153.xml"/><Relationship Id="rId3" Type="http://schemas.openxmlformats.org/officeDocument/2006/relationships/tags" Target="../tags/tag154.xml"/><Relationship Id="rId4" Type="http://schemas.openxmlformats.org/officeDocument/2006/relationships/tags" Target="../tags/tag155.xml"/><Relationship Id="rId5" Type="http://schemas.openxmlformats.org/officeDocument/2006/relationships/tags" Target="../tags/tag156.xml"/><Relationship Id="rId6" Type="http://schemas.openxmlformats.org/officeDocument/2006/relationships/tags" Target="../tags/tag157.xml"/><Relationship Id="rId7" Type="http://schemas.openxmlformats.org/officeDocument/2006/relationships/tags" Target="../tags/tag158.xml"/><Relationship Id="rId8" Type="http://schemas.openxmlformats.org/officeDocument/2006/relationships/slideLayout" Target="../slideLayouts/slideLayout2.xml"/><Relationship Id="rId9" Type="http://schemas.openxmlformats.org/officeDocument/2006/relationships/notesSlide" Target="../notesSlides/notesSlide6.xml"/><Relationship Id="rId10" Type="http://schemas.openxmlformats.org/officeDocument/2006/relationships/image" Target="../media/image14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tags" Target="../tags/tag161.xml"/><Relationship Id="rId4" Type="http://schemas.openxmlformats.org/officeDocument/2006/relationships/tags" Target="../tags/tag162.xml"/><Relationship Id="rId5" Type="http://schemas.openxmlformats.org/officeDocument/2006/relationships/slideLayout" Target="../slideLayouts/slideLayout2.xml"/><Relationship Id="rId6" Type="http://schemas.openxmlformats.org/officeDocument/2006/relationships/image" Target="../media/image148.png"/><Relationship Id="rId7" Type="http://schemas.openxmlformats.org/officeDocument/2006/relationships/image" Target="../media/image149.png"/><Relationship Id="rId8" Type="http://schemas.openxmlformats.org/officeDocument/2006/relationships/image" Target="../media/image150.png"/><Relationship Id="rId9" Type="http://schemas.openxmlformats.org/officeDocument/2006/relationships/image" Target="../media/image151.png"/><Relationship Id="rId1" Type="http://schemas.openxmlformats.org/officeDocument/2006/relationships/tags" Target="../tags/tag159.xml"/><Relationship Id="rId2" Type="http://schemas.openxmlformats.org/officeDocument/2006/relationships/tags" Target="../tags/tag160.xml"/></Relationships>
</file>

<file path=ppt/slides/_rels/slide6.xml.rels><?xml version="1.0" encoding="UTF-8" standalone="yes"?>
<Relationships xmlns="http://schemas.openxmlformats.org/package/2006/relationships"><Relationship Id="rId11" Type="http://schemas.openxmlformats.org/officeDocument/2006/relationships/image" Target="../media/image23.png"/><Relationship Id="rId12" Type="http://schemas.openxmlformats.org/officeDocument/2006/relationships/image" Target="../media/image24.png"/><Relationship Id="rId13" Type="http://schemas.openxmlformats.org/officeDocument/2006/relationships/image" Target="../media/image25.png"/><Relationship Id="rId14" Type="http://schemas.openxmlformats.org/officeDocument/2006/relationships/image" Target="../media/image26.png"/><Relationship Id="rId15" Type="http://schemas.openxmlformats.org/officeDocument/2006/relationships/image" Target="../media/image27.png"/><Relationship Id="rId16" Type="http://schemas.openxmlformats.org/officeDocument/2006/relationships/image" Target="../media/image28.png"/><Relationship Id="rId17" Type="http://schemas.openxmlformats.org/officeDocument/2006/relationships/image" Target="../media/image29.png"/><Relationship Id="rId18" Type="http://schemas.openxmlformats.org/officeDocument/2006/relationships/image" Target="../media/image30.png"/><Relationship Id="rId19" Type="http://schemas.openxmlformats.org/officeDocument/2006/relationships/image" Target="../media/image31.png"/><Relationship Id="rId1" Type="http://schemas.openxmlformats.org/officeDocument/2006/relationships/tags" Target="../tags/tag43.xml"/><Relationship Id="rId2" Type="http://schemas.openxmlformats.org/officeDocument/2006/relationships/tags" Target="../tags/tag44.xml"/><Relationship Id="rId3" Type="http://schemas.openxmlformats.org/officeDocument/2006/relationships/tags" Target="../tags/tag45.xml"/><Relationship Id="rId4" Type="http://schemas.openxmlformats.org/officeDocument/2006/relationships/tags" Target="../tags/tag46.xml"/><Relationship Id="rId5" Type="http://schemas.openxmlformats.org/officeDocument/2006/relationships/tags" Target="../tags/tag47.xml"/><Relationship Id="rId6" Type="http://schemas.openxmlformats.org/officeDocument/2006/relationships/tags" Target="../tags/tag48.xml"/><Relationship Id="rId7" Type="http://schemas.openxmlformats.org/officeDocument/2006/relationships/tags" Target="../tags/tag49.xml"/><Relationship Id="rId8" Type="http://schemas.openxmlformats.org/officeDocument/2006/relationships/tags" Target="../tags/tag50.xml"/><Relationship Id="rId9" Type="http://schemas.openxmlformats.org/officeDocument/2006/relationships/tags" Target="../tags/tag51.xml"/><Relationship Id="rId10"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1" Type="http://schemas.openxmlformats.org/officeDocument/2006/relationships/image" Target="../media/image26.png"/><Relationship Id="rId12" Type="http://schemas.openxmlformats.org/officeDocument/2006/relationships/image" Target="../media/image27.png"/><Relationship Id="rId13" Type="http://schemas.openxmlformats.org/officeDocument/2006/relationships/image" Target="../media/image29.png"/><Relationship Id="rId14" Type="http://schemas.openxmlformats.org/officeDocument/2006/relationships/image" Target="../media/image25.png"/><Relationship Id="rId15" Type="http://schemas.openxmlformats.org/officeDocument/2006/relationships/image" Target="../media/image30.png"/><Relationship Id="rId16" Type="http://schemas.openxmlformats.org/officeDocument/2006/relationships/image" Target="../media/image32.png"/><Relationship Id="rId17" Type="http://schemas.openxmlformats.org/officeDocument/2006/relationships/image" Target="../media/image33.png"/><Relationship Id="rId18" Type="http://schemas.openxmlformats.org/officeDocument/2006/relationships/image" Target="../media/image34.png"/><Relationship Id="rId19" Type="http://schemas.openxmlformats.org/officeDocument/2006/relationships/image" Target="../media/image35.png"/><Relationship Id="rId1" Type="http://schemas.openxmlformats.org/officeDocument/2006/relationships/tags" Target="../tags/tag52.xml"/><Relationship Id="rId2" Type="http://schemas.openxmlformats.org/officeDocument/2006/relationships/tags" Target="../tags/tag53.xml"/><Relationship Id="rId3" Type="http://schemas.openxmlformats.org/officeDocument/2006/relationships/tags" Target="../tags/tag54.xml"/><Relationship Id="rId4" Type="http://schemas.openxmlformats.org/officeDocument/2006/relationships/tags" Target="../tags/tag55.xml"/><Relationship Id="rId5" Type="http://schemas.openxmlformats.org/officeDocument/2006/relationships/tags" Target="../tags/tag56.xml"/><Relationship Id="rId6" Type="http://schemas.openxmlformats.org/officeDocument/2006/relationships/tags" Target="../tags/tag57.xml"/><Relationship Id="rId7" Type="http://schemas.openxmlformats.org/officeDocument/2006/relationships/tags" Target="../tags/tag58.xml"/><Relationship Id="rId8" Type="http://schemas.openxmlformats.org/officeDocument/2006/relationships/tags" Target="../tags/tag59.xml"/><Relationship Id="rId9" Type="http://schemas.openxmlformats.org/officeDocument/2006/relationships/tags" Target="../tags/tag60.xml"/><Relationship Id="rId10"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3" Type="http://schemas.openxmlformats.org/officeDocument/2006/relationships/tags" Target="../tags/tag73.xml"/><Relationship Id="rId14" Type="http://schemas.openxmlformats.org/officeDocument/2006/relationships/tags" Target="../tags/tag74.xml"/><Relationship Id="rId15" Type="http://schemas.openxmlformats.org/officeDocument/2006/relationships/tags" Target="../tags/tag75.xml"/><Relationship Id="rId16" Type="http://schemas.openxmlformats.org/officeDocument/2006/relationships/tags" Target="../tags/tag76.xml"/><Relationship Id="rId17" Type="http://schemas.openxmlformats.org/officeDocument/2006/relationships/tags" Target="../tags/tag77.xml"/><Relationship Id="rId18" Type="http://schemas.openxmlformats.org/officeDocument/2006/relationships/tags" Target="../tags/tag78.xml"/><Relationship Id="rId19" Type="http://schemas.openxmlformats.org/officeDocument/2006/relationships/tags" Target="../tags/tag79.xml"/><Relationship Id="rId63" Type="http://schemas.openxmlformats.org/officeDocument/2006/relationships/image" Target="../media/image60.png"/><Relationship Id="rId50" Type="http://schemas.openxmlformats.org/officeDocument/2006/relationships/image" Target="../media/image47.png"/><Relationship Id="rId51" Type="http://schemas.openxmlformats.org/officeDocument/2006/relationships/image" Target="../media/image48.png"/><Relationship Id="rId52" Type="http://schemas.openxmlformats.org/officeDocument/2006/relationships/image" Target="../media/image49.png"/><Relationship Id="rId53" Type="http://schemas.openxmlformats.org/officeDocument/2006/relationships/image" Target="../media/image50.png"/><Relationship Id="rId54" Type="http://schemas.openxmlformats.org/officeDocument/2006/relationships/image" Target="../media/image51.png"/><Relationship Id="rId55" Type="http://schemas.openxmlformats.org/officeDocument/2006/relationships/image" Target="../media/image52.png"/><Relationship Id="rId56" Type="http://schemas.openxmlformats.org/officeDocument/2006/relationships/image" Target="../media/image53.png"/><Relationship Id="rId57" Type="http://schemas.openxmlformats.org/officeDocument/2006/relationships/image" Target="../media/image54.png"/><Relationship Id="rId58" Type="http://schemas.openxmlformats.org/officeDocument/2006/relationships/image" Target="../media/image55.png"/><Relationship Id="rId59" Type="http://schemas.openxmlformats.org/officeDocument/2006/relationships/image" Target="../media/image56.png"/><Relationship Id="rId40" Type="http://schemas.openxmlformats.org/officeDocument/2006/relationships/image" Target="../media/image25.png"/><Relationship Id="rId41" Type="http://schemas.openxmlformats.org/officeDocument/2006/relationships/image" Target="../media/image30.png"/><Relationship Id="rId42" Type="http://schemas.openxmlformats.org/officeDocument/2006/relationships/image" Target="../media/image31.png"/><Relationship Id="rId43" Type="http://schemas.openxmlformats.org/officeDocument/2006/relationships/image" Target="../media/image40.png"/><Relationship Id="rId44" Type="http://schemas.openxmlformats.org/officeDocument/2006/relationships/image" Target="../media/image41.png"/><Relationship Id="rId45" Type="http://schemas.openxmlformats.org/officeDocument/2006/relationships/image" Target="../media/image42.png"/><Relationship Id="rId46" Type="http://schemas.openxmlformats.org/officeDocument/2006/relationships/image" Target="../media/image43.png"/><Relationship Id="rId47" Type="http://schemas.openxmlformats.org/officeDocument/2006/relationships/image" Target="../media/image44.png"/><Relationship Id="rId48" Type="http://schemas.openxmlformats.org/officeDocument/2006/relationships/image" Target="../media/image45.png"/><Relationship Id="rId49" Type="http://schemas.openxmlformats.org/officeDocument/2006/relationships/image" Target="../media/image46.png"/><Relationship Id="rId1" Type="http://schemas.openxmlformats.org/officeDocument/2006/relationships/tags" Target="../tags/tag61.xml"/><Relationship Id="rId2" Type="http://schemas.openxmlformats.org/officeDocument/2006/relationships/tags" Target="../tags/tag62.xml"/><Relationship Id="rId3" Type="http://schemas.openxmlformats.org/officeDocument/2006/relationships/tags" Target="../tags/tag63.xml"/><Relationship Id="rId4" Type="http://schemas.openxmlformats.org/officeDocument/2006/relationships/tags" Target="../tags/tag64.xml"/><Relationship Id="rId5" Type="http://schemas.openxmlformats.org/officeDocument/2006/relationships/tags" Target="../tags/tag65.xml"/><Relationship Id="rId6" Type="http://schemas.openxmlformats.org/officeDocument/2006/relationships/tags" Target="../tags/tag66.xml"/><Relationship Id="rId7" Type="http://schemas.openxmlformats.org/officeDocument/2006/relationships/tags" Target="../tags/tag67.xml"/><Relationship Id="rId8" Type="http://schemas.openxmlformats.org/officeDocument/2006/relationships/tags" Target="../tags/tag68.xml"/><Relationship Id="rId9" Type="http://schemas.openxmlformats.org/officeDocument/2006/relationships/tags" Target="../tags/tag69.xml"/><Relationship Id="rId30" Type="http://schemas.openxmlformats.org/officeDocument/2006/relationships/tags" Target="../tags/tag90.xml"/><Relationship Id="rId31" Type="http://schemas.openxmlformats.org/officeDocument/2006/relationships/tags" Target="../tags/tag91.xml"/><Relationship Id="rId32" Type="http://schemas.openxmlformats.org/officeDocument/2006/relationships/slideLayout" Target="../slideLayouts/slideLayout2.xml"/><Relationship Id="rId33" Type="http://schemas.openxmlformats.org/officeDocument/2006/relationships/image" Target="../media/image29.png"/><Relationship Id="rId34" Type="http://schemas.openxmlformats.org/officeDocument/2006/relationships/image" Target="../media/image27.png"/><Relationship Id="rId35" Type="http://schemas.openxmlformats.org/officeDocument/2006/relationships/image" Target="../media/image28.png"/><Relationship Id="rId36" Type="http://schemas.openxmlformats.org/officeDocument/2006/relationships/image" Target="../media/image36.png"/><Relationship Id="rId37" Type="http://schemas.openxmlformats.org/officeDocument/2006/relationships/image" Target="../media/image37.png"/><Relationship Id="rId38" Type="http://schemas.openxmlformats.org/officeDocument/2006/relationships/image" Target="../media/image38.png"/><Relationship Id="rId39" Type="http://schemas.openxmlformats.org/officeDocument/2006/relationships/image" Target="../media/image39.png"/><Relationship Id="rId20" Type="http://schemas.openxmlformats.org/officeDocument/2006/relationships/tags" Target="../tags/tag80.xml"/><Relationship Id="rId21" Type="http://schemas.openxmlformats.org/officeDocument/2006/relationships/tags" Target="../tags/tag81.xml"/><Relationship Id="rId22" Type="http://schemas.openxmlformats.org/officeDocument/2006/relationships/tags" Target="../tags/tag82.xml"/><Relationship Id="rId23" Type="http://schemas.openxmlformats.org/officeDocument/2006/relationships/tags" Target="../tags/tag83.xml"/><Relationship Id="rId24" Type="http://schemas.openxmlformats.org/officeDocument/2006/relationships/tags" Target="../tags/tag84.xml"/><Relationship Id="rId25" Type="http://schemas.openxmlformats.org/officeDocument/2006/relationships/tags" Target="../tags/tag85.xml"/><Relationship Id="rId26" Type="http://schemas.openxmlformats.org/officeDocument/2006/relationships/tags" Target="../tags/tag86.xml"/><Relationship Id="rId27" Type="http://schemas.openxmlformats.org/officeDocument/2006/relationships/tags" Target="../tags/tag87.xml"/><Relationship Id="rId28" Type="http://schemas.openxmlformats.org/officeDocument/2006/relationships/tags" Target="../tags/tag88.xml"/><Relationship Id="rId29" Type="http://schemas.openxmlformats.org/officeDocument/2006/relationships/tags" Target="../tags/tag89.xml"/><Relationship Id="rId60" Type="http://schemas.openxmlformats.org/officeDocument/2006/relationships/image" Target="../media/image57.png"/><Relationship Id="rId61" Type="http://schemas.openxmlformats.org/officeDocument/2006/relationships/image" Target="../media/image58.png"/><Relationship Id="rId62" Type="http://schemas.openxmlformats.org/officeDocument/2006/relationships/image" Target="../media/image59.png"/><Relationship Id="rId10" Type="http://schemas.openxmlformats.org/officeDocument/2006/relationships/tags" Target="../tags/tag70.xml"/><Relationship Id="rId11" Type="http://schemas.openxmlformats.org/officeDocument/2006/relationships/tags" Target="../tags/tag71.xml"/><Relationship Id="rId12"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ctrTitle"/>
          </p:nvPr>
        </p:nvSpPr>
        <p:spPr>
          <a:xfrm>
            <a:off x="0" y="279403"/>
            <a:ext cx="12192000" cy="1470025"/>
          </a:xfrm>
        </p:spPr>
        <p:txBody>
          <a:bodyPr/>
          <a:lstStyle/>
          <a:p>
            <a:r>
              <a:rPr lang="en-US" dirty="0"/>
              <a:t>Bayes’ </a:t>
            </a:r>
            <a:r>
              <a:rPr lang="en-US" dirty="0" smtClean="0"/>
              <a:t>Nets</a:t>
            </a:r>
            <a:r>
              <a:rPr lang="en-US" dirty="0"/>
              <a:t> </a:t>
            </a:r>
            <a:r>
              <a:rPr lang="mr-IN" dirty="0" smtClean="0"/>
              <a:t>–</a:t>
            </a:r>
            <a:r>
              <a:rPr lang="en-US" dirty="0" smtClean="0"/>
              <a:t> wrap up</a:t>
            </a:r>
            <a:endParaRPr lang="en-US" dirty="0"/>
          </a:p>
        </p:txBody>
      </p:sp>
      <p:sp>
        <p:nvSpPr>
          <p:cNvPr id="5124" name="Text Box 7"/>
          <p:cNvSpPr txBox="1">
            <a:spLocks noChangeArrowheads="1"/>
          </p:cNvSpPr>
          <p:nvPr/>
        </p:nvSpPr>
        <p:spPr bwMode="auto">
          <a:xfrm>
            <a:off x="1524000" y="6248403"/>
            <a:ext cx="5867400" cy="369328"/>
          </a:xfrm>
          <a:prstGeom prst="rect">
            <a:avLst/>
          </a:prstGeom>
          <a:noFill/>
          <a:ln w="9525">
            <a:noFill/>
            <a:miter lim="800000"/>
            <a:headEnd/>
            <a:tailEnd/>
          </a:ln>
        </p:spPr>
        <p:txBody>
          <a:bodyPr lIns="91432" tIns="45718" rIns="91432" bIns="45718">
            <a:spAutoFit/>
          </a:bodyPr>
          <a:lstStyle/>
          <a:p>
            <a:pPr>
              <a:spcBef>
                <a:spcPct val="50000"/>
              </a:spcBef>
            </a:pPr>
            <a:endParaRPr lang="en-US"/>
          </a:p>
        </p:txBody>
      </p:sp>
      <p:sp>
        <p:nvSpPr>
          <p:cNvPr id="7" name="Text Box 8"/>
          <p:cNvSpPr txBox="1">
            <a:spLocks noChangeArrowheads="1"/>
          </p:cNvSpPr>
          <p:nvPr/>
        </p:nvSpPr>
        <p:spPr bwMode="auto">
          <a:xfrm>
            <a:off x="0" y="6003922"/>
            <a:ext cx="12192000" cy="761745"/>
          </a:xfrm>
          <a:prstGeom prst="rect">
            <a:avLst/>
          </a:prstGeom>
          <a:noFill/>
          <a:ln w="9525">
            <a:noFill/>
            <a:miter lim="800000"/>
            <a:headEnd/>
            <a:tailEnd/>
          </a:ln>
        </p:spPr>
        <p:txBody>
          <a:bodyPr wrap="square" lIns="68579" tIns="34289" rIns="68579" bIns="34289">
            <a:spAutoFit/>
          </a:bodyPr>
          <a:lstStyle/>
          <a:p>
            <a:pPr algn="ctr">
              <a:spcBef>
                <a:spcPct val="50000"/>
              </a:spcBef>
            </a:pPr>
            <a:r>
              <a:rPr lang="en-US" sz="2400" dirty="0" smtClean="0">
                <a:latin typeface="Calibri"/>
                <a:cs typeface="Calibri"/>
              </a:rPr>
              <a:t>Slides courtesy of Dan Klein and Pieter Abbeel --- University of California, Berkeley</a:t>
            </a:r>
          </a:p>
          <a:p>
            <a:pPr algn="ctr">
              <a:spcBef>
                <a:spcPct val="50000"/>
              </a:spcBef>
            </a:pPr>
            <a:r>
              <a:rPr lang="en-US" sz="1400" dirty="0" smtClean="0">
                <a:latin typeface="Calibri"/>
                <a:cs typeface="Calibri"/>
              </a:rPr>
              <a:t>[These slides were created by Dan Klein and Pieter Abbeel for CS188 Intro to AI at UC Berkeley.  All CS188 materials are available at http://</a:t>
            </a:r>
            <a:r>
              <a:rPr lang="en-US" sz="1400" dirty="0" err="1" smtClean="0">
                <a:latin typeface="Calibri"/>
                <a:cs typeface="Calibri"/>
              </a:rPr>
              <a:t>ai.berkeley.edu</a:t>
            </a:r>
            <a:r>
              <a:rPr lang="en-US" sz="1400" dirty="0" smtClean="0">
                <a:latin typeface="Calibri"/>
                <a:cs typeface="Calibri"/>
              </a:rPr>
              <a:t>.]</a:t>
            </a:r>
            <a:endParaRPr lang="en-US" sz="1400" dirty="0">
              <a:latin typeface="Calibri"/>
              <a:cs typeface="Calibri"/>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2133600"/>
            <a:ext cx="6886665" cy="3525166"/>
          </a:xfrm>
          <a:prstGeom prst="rect">
            <a:avLst/>
          </a:prstGeom>
        </p:spPr>
      </p:pic>
    </p:spTree>
    <p:extLst>
      <p:ext uri="{BB962C8B-B14F-4D97-AF65-F5344CB8AC3E}">
        <p14:creationId xmlns:p14="http://schemas.microsoft.com/office/powerpoint/2010/main" val="20335053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r>
              <a:rPr lang="en-US" smtClean="0">
                <a:ea typeface="ＭＳ Ｐゴシック" pitchFamily="34" charset="-128"/>
              </a:rPr>
              <a:t>Polytrees</a:t>
            </a:r>
          </a:p>
        </p:txBody>
      </p:sp>
      <p:sp>
        <p:nvSpPr>
          <p:cNvPr id="50178" name="Content Placeholder 2"/>
          <p:cNvSpPr>
            <a:spLocks noGrp="1"/>
          </p:cNvSpPr>
          <p:nvPr>
            <p:ph idx="1"/>
          </p:nvPr>
        </p:nvSpPr>
        <p:spPr>
          <a:xfrm>
            <a:off x="1066800" y="1676399"/>
            <a:ext cx="10718800" cy="4449765"/>
          </a:xfrm>
        </p:spPr>
        <p:txBody>
          <a:bodyPr/>
          <a:lstStyle/>
          <a:p>
            <a:r>
              <a:rPr lang="en-US" sz="2400" dirty="0" smtClean="0">
                <a:ea typeface="ＭＳ Ｐゴシック" pitchFamily="34" charset="-128"/>
              </a:rPr>
              <a:t>A </a:t>
            </a:r>
            <a:r>
              <a:rPr lang="en-US" sz="2400" dirty="0" err="1" smtClean="0">
                <a:ea typeface="ＭＳ Ｐゴシック" pitchFamily="34" charset="-128"/>
              </a:rPr>
              <a:t>polytree</a:t>
            </a:r>
            <a:r>
              <a:rPr lang="en-US" sz="2400" dirty="0" smtClean="0">
                <a:ea typeface="ＭＳ Ｐゴシック" pitchFamily="34" charset="-128"/>
              </a:rPr>
              <a:t> is a directed graph with no undirected cycles</a:t>
            </a:r>
          </a:p>
          <a:p>
            <a:endParaRPr lang="en-US" sz="2400" dirty="0" smtClean="0">
              <a:ea typeface="ＭＳ Ｐゴシック" pitchFamily="34" charset="-128"/>
            </a:endParaRPr>
          </a:p>
          <a:p>
            <a:r>
              <a:rPr lang="en-US" sz="2400" dirty="0" smtClean="0">
                <a:ea typeface="ＭＳ Ｐゴシック" pitchFamily="34" charset="-128"/>
              </a:rPr>
              <a:t>For poly-trees you can always find an ordering that is efficient </a:t>
            </a:r>
          </a:p>
          <a:p>
            <a:pPr lvl="1"/>
            <a:r>
              <a:rPr lang="en-US" sz="2000" dirty="0" smtClean="0">
                <a:ea typeface="ＭＳ Ｐゴシック" pitchFamily="34" charset="-128"/>
              </a:rPr>
              <a:t>Try it!!</a:t>
            </a:r>
          </a:p>
          <a:p>
            <a:pPr lvl="1"/>
            <a:endParaRPr lang="en-US" sz="2000" dirty="0" smtClean="0">
              <a:ea typeface="ＭＳ Ｐゴシック" pitchFamily="34" charset="-128"/>
            </a:endParaRPr>
          </a:p>
          <a:p>
            <a:r>
              <a:rPr lang="en-US" sz="2400" dirty="0" smtClean="0">
                <a:ea typeface="ＭＳ Ｐゴシック" pitchFamily="34" charset="-128"/>
              </a:rPr>
              <a:t>Cut-set conditioning for Bayes</a:t>
            </a:r>
            <a:r>
              <a:rPr lang="en-US" altLang="en-US" sz="2400" dirty="0" smtClean="0">
                <a:ea typeface="ＭＳ Ｐゴシック" pitchFamily="34" charset="-128"/>
              </a:rPr>
              <a:t>’</a:t>
            </a:r>
            <a:r>
              <a:rPr lang="en-US" sz="2400" dirty="0" smtClean="0">
                <a:ea typeface="ＭＳ Ｐゴシック" pitchFamily="34" charset="-128"/>
              </a:rPr>
              <a:t> net inference</a:t>
            </a:r>
          </a:p>
          <a:p>
            <a:pPr lvl="6"/>
            <a:endParaRPr lang="en-US" sz="500" dirty="0" smtClean="0">
              <a:ea typeface="ＭＳ Ｐゴシック" pitchFamily="34" charset="-128"/>
            </a:endParaRPr>
          </a:p>
          <a:p>
            <a:pPr lvl="1"/>
            <a:r>
              <a:rPr lang="en-US" sz="2000" dirty="0" smtClean="0">
                <a:ea typeface="ＭＳ Ｐゴシック" pitchFamily="34" charset="-128"/>
              </a:rPr>
              <a:t>Choose set of variables such that if removed only a </a:t>
            </a:r>
            <a:r>
              <a:rPr lang="en-US" sz="2000" dirty="0" err="1" smtClean="0">
                <a:ea typeface="ＭＳ Ｐゴシック" pitchFamily="34" charset="-128"/>
              </a:rPr>
              <a:t>polytree</a:t>
            </a:r>
            <a:r>
              <a:rPr lang="en-US" sz="2000" dirty="0" smtClean="0">
                <a:ea typeface="ＭＳ Ｐゴシック" pitchFamily="34" charset="-128"/>
              </a:rPr>
              <a:t> remains</a:t>
            </a:r>
          </a:p>
          <a:p>
            <a:pPr lvl="1"/>
            <a:r>
              <a:rPr lang="en-US" sz="2000" dirty="0" smtClean="0">
                <a:ea typeface="ＭＳ Ｐゴシック" pitchFamily="34" charset="-128"/>
              </a:rPr>
              <a:t>Exercise: Think about how the specifics would work out!</a:t>
            </a:r>
          </a:p>
          <a:p>
            <a:pPr lvl="1"/>
            <a:endParaRPr lang="en-US" sz="2000" dirty="0" smtClean="0">
              <a:ea typeface="ＭＳ Ｐゴシック" pitchFamily="34" charset="-128"/>
            </a:endParaRPr>
          </a:p>
          <a:p>
            <a:pPr lvl="1"/>
            <a:endParaRPr lang="en-US" sz="2000" dirty="0" smtClean="0">
              <a:ea typeface="ＭＳ Ｐゴシック" pitchFamily="34" charset="-128"/>
            </a:endParaRPr>
          </a:p>
        </p:txBody>
      </p:sp>
    </p:spTree>
    <p:extLst>
      <p:ext uri="{BB962C8B-B14F-4D97-AF65-F5344CB8AC3E}">
        <p14:creationId xmlns:p14="http://schemas.microsoft.com/office/powerpoint/2010/main" val="13113039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smtClean="0">
                <a:ea typeface="ＭＳ Ｐゴシック" pitchFamily="34" charset="-128"/>
              </a:rPr>
              <a:t>Bayes</a:t>
            </a:r>
            <a:r>
              <a:rPr lang="en-US" altLang="en-US" smtClean="0">
                <a:ea typeface="ＭＳ Ｐゴシック" pitchFamily="34" charset="-128"/>
              </a:rPr>
              <a:t>’</a:t>
            </a:r>
            <a:r>
              <a:rPr lang="en-US" smtClean="0">
                <a:ea typeface="ＭＳ Ｐゴシック" pitchFamily="34" charset="-128"/>
              </a:rPr>
              <a:t> Nets</a:t>
            </a:r>
          </a:p>
        </p:txBody>
      </p:sp>
      <p:sp>
        <p:nvSpPr>
          <p:cNvPr id="17410" name="Content Placeholder 2"/>
          <p:cNvSpPr>
            <a:spLocks noGrp="1"/>
          </p:cNvSpPr>
          <p:nvPr>
            <p:ph idx="1"/>
          </p:nvPr>
        </p:nvSpPr>
        <p:spPr>
          <a:xfrm>
            <a:off x="3352800" y="1447800"/>
            <a:ext cx="5410200" cy="4729164"/>
          </a:xfrm>
        </p:spPr>
        <p:txBody>
          <a:bodyPr/>
          <a:lstStyle/>
          <a:p>
            <a:r>
              <a:rPr lang="en-US" sz="2400" dirty="0" smtClean="0">
                <a:ea typeface="ＭＳ Ｐゴシック" pitchFamily="34" charset="-128"/>
              </a:rPr>
              <a:t>Representation</a:t>
            </a:r>
          </a:p>
          <a:p>
            <a:pPr lvl="6"/>
            <a:endParaRPr lang="en-US" sz="900" dirty="0" smtClean="0">
              <a:ea typeface="ＭＳ Ｐゴシック" pitchFamily="34" charset="-128"/>
            </a:endParaRPr>
          </a:p>
          <a:p>
            <a:pPr lvl="4"/>
            <a:endParaRPr lang="en-US" sz="200" dirty="0" smtClean="0">
              <a:ea typeface="ＭＳ Ｐゴシック" pitchFamily="34" charset="-128"/>
            </a:endParaRPr>
          </a:p>
          <a:p>
            <a:r>
              <a:rPr lang="en-US" sz="2400" dirty="0" smtClean="0">
                <a:ea typeface="ＭＳ Ｐゴシック" pitchFamily="34" charset="-128"/>
              </a:rPr>
              <a:t>Conditional Independences</a:t>
            </a:r>
          </a:p>
          <a:p>
            <a:pPr lvl="8"/>
            <a:endParaRPr lang="en-US" sz="900" dirty="0" smtClean="0">
              <a:ea typeface="ＭＳ Ｐゴシック" pitchFamily="34" charset="-128"/>
            </a:endParaRPr>
          </a:p>
          <a:p>
            <a:pPr lvl="4"/>
            <a:endParaRPr lang="en-US" sz="200" dirty="0" smtClean="0">
              <a:ea typeface="ＭＳ Ｐゴシック" pitchFamily="34" charset="-128"/>
            </a:endParaRPr>
          </a:p>
          <a:p>
            <a:r>
              <a:rPr lang="en-US" sz="2400" dirty="0" smtClean="0">
                <a:ea typeface="ＭＳ Ｐゴシック" pitchFamily="34" charset="-128"/>
              </a:rPr>
              <a:t>Probabilistic Inference</a:t>
            </a:r>
          </a:p>
          <a:p>
            <a:pPr lvl="7"/>
            <a:endParaRPr lang="en-US" sz="900" dirty="0" smtClean="0">
              <a:ea typeface="ＭＳ Ｐゴシック" pitchFamily="34" charset="-128"/>
            </a:endParaRPr>
          </a:p>
          <a:p>
            <a:pPr lvl="1"/>
            <a:r>
              <a:rPr lang="en-US" sz="2000" dirty="0" smtClean="0">
                <a:ea typeface="ＭＳ Ｐゴシック" pitchFamily="34" charset="-128"/>
              </a:rPr>
              <a:t>Enumeration (exact, exponential complexity)</a:t>
            </a:r>
          </a:p>
          <a:p>
            <a:pPr lvl="6"/>
            <a:endParaRPr lang="en-US" sz="900" dirty="0" smtClean="0">
              <a:ea typeface="ＭＳ Ｐゴシック" pitchFamily="34" charset="-128"/>
            </a:endParaRPr>
          </a:p>
          <a:p>
            <a:pPr lvl="1"/>
            <a:r>
              <a:rPr lang="en-US" sz="2000" dirty="0" smtClean="0">
                <a:ea typeface="ＭＳ Ｐゴシック" pitchFamily="34" charset="-128"/>
              </a:rPr>
              <a:t>Variable elimination (exact, worst-case exponential complexity, often </a:t>
            </a:r>
            <a:r>
              <a:rPr lang="en-US" sz="2000" smtClean="0">
                <a:ea typeface="ＭＳ Ｐゴシック" pitchFamily="34" charset="-128"/>
              </a:rPr>
              <a:t>better</a:t>
            </a:r>
            <a:r>
              <a:rPr lang="en-US" sz="2000" smtClean="0">
                <a:ea typeface="ＭＳ Ｐゴシック" pitchFamily="34" charset="-128"/>
              </a:rPr>
              <a:t>)</a:t>
            </a:r>
            <a:endParaRPr lang="en-US" sz="2400" dirty="0" smtClean="0">
              <a:ea typeface="ＭＳ Ｐゴシック" pitchFamily="34" charset="-128"/>
            </a:endParaRPr>
          </a:p>
        </p:txBody>
      </p:sp>
      <p:pic>
        <p:nvPicPr>
          <p:cNvPr id="17412"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2800" y="1524000"/>
            <a:ext cx="348762"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2800" y="2133600"/>
            <a:ext cx="348762"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0" y="3352800"/>
            <a:ext cx="348762"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0" y="4191000"/>
            <a:ext cx="348762"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61746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ctrTitle"/>
          </p:nvPr>
        </p:nvSpPr>
        <p:spPr>
          <a:xfrm>
            <a:off x="0" y="152400"/>
            <a:ext cx="12192000" cy="1470025"/>
          </a:xfrm>
        </p:spPr>
        <p:txBody>
          <a:bodyPr/>
          <a:lstStyle/>
          <a:p>
            <a:r>
              <a:rPr lang="en-US" dirty="0"/>
              <a:t>Naïve Bayes</a:t>
            </a:r>
          </a:p>
        </p:txBody>
      </p:sp>
      <p:sp>
        <p:nvSpPr>
          <p:cNvPr id="5124" name="Text Box 7"/>
          <p:cNvSpPr txBox="1">
            <a:spLocks noChangeArrowheads="1"/>
          </p:cNvSpPr>
          <p:nvPr/>
        </p:nvSpPr>
        <p:spPr bwMode="auto">
          <a:xfrm>
            <a:off x="1524000" y="6248403"/>
            <a:ext cx="5867400" cy="369328"/>
          </a:xfrm>
          <a:prstGeom prst="rect">
            <a:avLst/>
          </a:prstGeom>
          <a:noFill/>
          <a:ln w="9525">
            <a:noFill/>
            <a:miter lim="800000"/>
            <a:headEnd/>
            <a:tailEnd/>
          </a:ln>
        </p:spPr>
        <p:txBody>
          <a:bodyPr lIns="91432" tIns="45718" rIns="91432" bIns="45718">
            <a:spAutoFit/>
          </a:bodyPr>
          <a:lstStyle/>
          <a:p>
            <a:pPr>
              <a:spcBef>
                <a:spcPct val="50000"/>
              </a:spcBef>
            </a:pPr>
            <a:endParaRPr lang="en-US"/>
          </a:p>
        </p:txBody>
      </p:sp>
      <p:pic>
        <p:nvPicPr>
          <p:cNvPr id="532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514600" y="1625677"/>
            <a:ext cx="7315200" cy="4124379"/>
          </a:xfrm>
          <a:prstGeom prst="rect">
            <a:avLst/>
          </a:prstGeom>
          <a:noFill/>
        </p:spPr>
      </p:pic>
      <p:pic>
        <p:nvPicPr>
          <p:cNvPr id="8" name="Picture 2" descr="C:\Users\Dan\Dropbox\Office\CS 188\Ketrina Art\Learning I\Lecture20-MachineLearning.png"/>
          <p:cNvPicPr>
            <a:picLocks noChangeAspect="1" noChangeArrowheads="1"/>
          </p:cNvPicPr>
          <p:nvPr/>
        </p:nvPicPr>
        <p:blipFill>
          <a:blip r:embed="rId4" cstate="print"/>
          <a:srcRect l="27083" t="8626" r="41667" b="71054"/>
          <a:stretch>
            <a:fillRect/>
          </a:stretch>
        </p:blipFill>
        <p:spPr bwMode="auto">
          <a:xfrm>
            <a:off x="4329545" y="1981200"/>
            <a:ext cx="2909455" cy="1066800"/>
          </a:xfrm>
          <a:prstGeom prst="rect">
            <a:avLst/>
          </a:prstGeom>
          <a:noFill/>
        </p:spPr>
      </p:pic>
      <p:sp>
        <p:nvSpPr>
          <p:cNvPr id="9" name="Text Box 8"/>
          <p:cNvSpPr txBox="1">
            <a:spLocks noChangeArrowheads="1"/>
          </p:cNvSpPr>
          <p:nvPr/>
        </p:nvSpPr>
        <p:spPr bwMode="auto">
          <a:xfrm>
            <a:off x="0" y="6003922"/>
            <a:ext cx="12192000" cy="761745"/>
          </a:xfrm>
          <a:prstGeom prst="rect">
            <a:avLst/>
          </a:prstGeom>
          <a:noFill/>
          <a:ln w="9525">
            <a:noFill/>
            <a:miter lim="800000"/>
            <a:headEnd/>
            <a:tailEnd/>
          </a:ln>
        </p:spPr>
        <p:txBody>
          <a:bodyPr wrap="square" lIns="68579" tIns="34289" rIns="68579" bIns="34289">
            <a:spAutoFit/>
          </a:bodyPr>
          <a:lstStyle/>
          <a:p>
            <a:pPr algn="ctr">
              <a:spcBef>
                <a:spcPct val="50000"/>
              </a:spcBef>
            </a:pPr>
            <a:r>
              <a:rPr lang="en-US" sz="2400" dirty="0" smtClean="0">
                <a:latin typeface="Calibri"/>
                <a:cs typeface="Calibri"/>
              </a:rPr>
              <a:t>Slides courtesy of </a:t>
            </a:r>
            <a:r>
              <a:rPr lang="en-US" sz="2400" dirty="0" smtClean="0">
                <a:latin typeface="Calibri"/>
                <a:cs typeface="Calibri"/>
              </a:rPr>
              <a:t>Dan Klein and Pieter Abbeel --- University of California, Berkeley</a:t>
            </a:r>
          </a:p>
          <a:p>
            <a:pPr algn="ctr">
              <a:spcBef>
                <a:spcPct val="50000"/>
              </a:spcBef>
            </a:pPr>
            <a:r>
              <a:rPr lang="en-US" sz="1400" dirty="0" smtClean="0">
                <a:latin typeface="Calibri"/>
                <a:cs typeface="Calibri"/>
              </a:rPr>
              <a:t>[These slides were created by Dan Klein and Pieter Abbeel for CS188 Intro to AI at UC Berkeley.  All CS188 materials are available at http://</a:t>
            </a:r>
            <a:r>
              <a:rPr lang="en-US" sz="1400" dirty="0" err="1" smtClean="0">
                <a:latin typeface="Calibri"/>
                <a:cs typeface="Calibri"/>
              </a:rPr>
              <a:t>ai.berkeley.edu</a:t>
            </a:r>
            <a:r>
              <a:rPr lang="en-US" sz="1400" dirty="0" smtClean="0">
                <a:latin typeface="Calibri"/>
                <a:cs typeface="Calibri"/>
              </a:rPr>
              <a:t>.]</a:t>
            </a:r>
            <a:endParaRPr lang="en-US" sz="1400" dirty="0">
              <a:latin typeface="Calibri"/>
              <a:cs typeface="Calibri"/>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smtClean="0"/>
              <a:t>Machine Learning</a:t>
            </a:r>
          </a:p>
        </p:txBody>
      </p:sp>
      <p:sp>
        <p:nvSpPr>
          <p:cNvPr id="26627" name="Rectangle 3"/>
          <p:cNvSpPr>
            <a:spLocks noGrp="1" noChangeArrowheads="1"/>
          </p:cNvSpPr>
          <p:nvPr>
            <p:ph idx="1"/>
          </p:nvPr>
        </p:nvSpPr>
        <p:spPr>
          <a:xfrm>
            <a:off x="914400" y="1595436"/>
            <a:ext cx="10363200" cy="4729164"/>
          </a:xfrm>
        </p:spPr>
        <p:txBody>
          <a:bodyPr/>
          <a:lstStyle/>
          <a:p>
            <a:pPr eaLnBrk="1" hangingPunct="1"/>
            <a:r>
              <a:rPr lang="en-US" sz="2800" dirty="0" smtClean="0"/>
              <a:t>Up until now: how use a model to make optimal decisions</a:t>
            </a:r>
          </a:p>
          <a:p>
            <a:pPr lvl="1" eaLnBrk="1" hangingPunct="1"/>
            <a:endParaRPr lang="en-US" sz="2400" dirty="0" smtClean="0"/>
          </a:p>
          <a:p>
            <a:pPr eaLnBrk="1" hangingPunct="1"/>
            <a:r>
              <a:rPr lang="en-US" sz="2800" dirty="0" smtClean="0"/>
              <a:t>Machine learning: how to acquire a model from data / experience</a:t>
            </a:r>
          </a:p>
          <a:p>
            <a:pPr lvl="1" eaLnBrk="1" hangingPunct="1"/>
            <a:r>
              <a:rPr lang="en-US" sz="2400" dirty="0" smtClean="0"/>
              <a:t>Learning parameters (e.g. probabilities)</a:t>
            </a:r>
          </a:p>
          <a:p>
            <a:pPr lvl="1" eaLnBrk="1" hangingPunct="1"/>
            <a:r>
              <a:rPr lang="en-US" sz="2400" dirty="0" smtClean="0"/>
              <a:t>Learning structure (e.g. BN graphs)</a:t>
            </a:r>
          </a:p>
          <a:p>
            <a:pPr lvl="1" eaLnBrk="1" hangingPunct="1"/>
            <a:r>
              <a:rPr lang="en-US" sz="2400" dirty="0" smtClean="0"/>
              <a:t>Learning hidden concepts (e.g. clustering)</a:t>
            </a:r>
          </a:p>
          <a:p>
            <a:pPr lvl="1" eaLnBrk="1" hangingPunct="1"/>
            <a:endParaRPr lang="en-US" sz="2400" dirty="0" smtClean="0"/>
          </a:p>
          <a:p>
            <a:r>
              <a:rPr lang="en-US" sz="2800" dirty="0" smtClean="0"/>
              <a:t>Today: model-based classification with Naive </a:t>
            </a:r>
            <a:r>
              <a:rPr lang="en-US" sz="2800" dirty="0" err="1" smtClean="0"/>
              <a:t>Bayes</a:t>
            </a:r>
            <a:endParaRPr lang="en-US" sz="28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76600" y="1174750"/>
            <a:ext cx="5681935" cy="5073649"/>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Example: Spam Filter</a:t>
            </a:r>
          </a:p>
        </p:txBody>
      </p:sp>
      <p:sp>
        <p:nvSpPr>
          <p:cNvPr id="8195" name="Rectangle 3"/>
          <p:cNvSpPr>
            <a:spLocks noGrp="1" noChangeArrowheads="1"/>
          </p:cNvSpPr>
          <p:nvPr>
            <p:ph idx="1"/>
          </p:nvPr>
        </p:nvSpPr>
        <p:spPr>
          <a:xfrm>
            <a:off x="304800" y="1447800"/>
            <a:ext cx="6553200" cy="5029200"/>
          </a:xfrm>
        </p:spPr>
        <p:txBody>
          <a:bodyPr/>
          <a:lstStyle/>
          <a:p>
            <a:pPr eaLnBrk="1" hangingPunct="1">
              <a:lnSpc>
                <a:spcPct val="80000"/>
              </a:lnSpc>
            </a:pPr>
            <a:r>
              <a:rPr lang="en-US" sz="2400" dirty="0" smtClean="0"/>
              <a:t>Input: an email</a:t>
            </a:r>
          </a:p>
          <a:p>
            <a:pPr eaLnBrk="1" hangingPunct="1">
              <a:lnSpc>
                <a:spcPct val="80000"/>
              </a:lnSpc>
            </a:pPr>
            <a:r>
              <a:rPr lang="en-US" sz="2400" dirty="0" smtClean="0"/>
              <a:t>Output: spam/ham</a:t>
            </a:r>
          </a:p>
          <a:p>
            <a:pPr lvl="1">
              <a:lnSpc>
                <a:spcPct val="80000"/>
              </a:lnSpc>
            </a:pPr>
            <a:endParaRPr lang="en-US" sz="2000" dirty="0" smtClean="0"/>
          </a:p>
          <a:p>
            <a:pPr eaLnBrk="1" hangingPunct="1">
              <a:lnSpc>
                <a:spcPct val="80000"/>
              </a:lnSpc>
            </a:pPr>
            <a:r>
              <a:rPr lang="en-US" sz="2400" dirty="0" smtClean="0"/>
              <a:t>Setup:</a:t>
            </a:r>
          </a:p>
          <a:p>
            <a:pPr lvl="1" eaLnBrk="1" hangingPunct="1">
              <a:lnSpc>
                <a:spcPct val="80000"/>
              </a:lnSpc>
            </a:pPr>
            <a:r>
              <a:rPr lang="en-US" sz="2000" dirty="0" smtClean="0"/>
              <a:t>Get a large collection of example emails, each labeled “spam” or “ham”</a:t>
            </a:r>
          </a:p>
          <a:p>
            <a:pPr lvl="1" eaLnBrk="1" hangingPunct="1">
              <a:lnSpc>
                <a:spcPct val="80000"/>
              </a:lnSpc>
            </a:pPr>
            <a:r>
              <a:rPr lang="en-US" sz="2000" dirty="0" smtClean="0"/>
              <a:t>Note: someone has to hand label all this data!</a:t>
            </a:r>
          </a:p>
          <a:p>
            <a:pPr lvl="1" eaLnBrk="1" hangingPunct="1">
              <a:lnSpc>
                <a:spcPct val="80000"/>
              </a:lnSpc>
            </a:pPr>
            <a:r>
              <a:rPr lang="en-US" sz="2000" dirty="0" smtClean="0"/>
              <a:t>Want to learn to predict labels of new, future emails</a:t>
            </a:r>
          </a:p>
          <a:p>
            <a:pPr lvl="1">
              <a:lnSpc>
                <a:spcPct val="80000"/>
              </a:lnSpc>
            </a:pPr>
            <a:endParaRPr lang="en-US" sz="2000" dirty="0" smtClean="0"/>
          </a:p>
          <a:p>
            <a:pPr eaLnBrk="1" hangingPunct="1">
              <a:lnSpc>
                <a:spcPct val="80000"/>
              </a:lnSpc>
            </a:pPr>
            <a:r>
              <a:rPr lang="en-US" sz="2400" dirty="0" smtClean="0"/>
              <a:t>Features: The attributes used to make the ham / spam decision</a:t>
            </a:r>
            <a:endParaRPr lang="en-US" sz="2000" dirty="0" smtClean="0"/>
          </a:p>
          <a:p>
            <a:pPr lvl="1" eaLnBrk="1" hangingPunct="1">
              <a:lnSpc>
                <a:spcPct val="80000"/>
              </a:lnSpc>
            </a:pPr>
            <a:r>
              <a:rPr lang="en-US" sz="2000" dirty="0" smtClean="0"/>
              <a:t>Words: FREE!</a:t>
            </a:r>
          </a:p>
          <a:p>
            <a:pPr lvl="1" eaLnBrk="1" hangingPunct="1">
              <a:lnSpc>
                <a:spcPct val="80000"/>
              </a:lnSpc>
            </a:pPr>
            <a:r>
              <a:rPr lang="en-US" sz="2000" dirty="0" smtClean="0"/>
              <a:t>Text Patterns: $</a:t>
            </a:r>
            <a:r>
              <a:rPr lang="en-US" sz="2000" dirty="0" err="1" smtClean="0"/>
              <a:t>dd</a:t>
            </a:r>
            <a:r>
              <a:rPr lang="en-US" sz="2000" dirty="0" smtClean="0"/>
              <a:t>, CAPS</a:t>
            </a:r>
          </a:p>
          <a:p>
            <a:pPr lvl="1" eaLnBrk="1" hangingPunct="1">
              <a:lnSpc>
                <a:spcPct val="80000"/>
              </a:lnSpc>
            </a:pPr>
            <a:r>
              <a:rPr lang="en-US" sz="2000" dirty="0" smtClean="0"/>
              <a:t>Non-text: </a:t>
            </a:r>
            <a:r>
              <a:rPr lang="en-US" sz="2000" dirty="0" err="1" smtClean="0"/>
              <a:t>SenderInContacts</a:t>
            </a:r>
            <a:endParaRPr lang="en-US" sz="2000" dirty="0" smtClean="0"/>
          </a:p>
          <a:p>
            <a:pPr lvl="1" eaLnBrk="1" hangingPunct="1">
              <a:lnSpc>
                <a:spcPct val="80000"/>
              </a:lnSpc>
            </a:pPr>
            <a:r>
              <a:rPr lang="en-US" sz="2000" dirty="0" smtClean="0"/>
              <a:t>…</a:t>
            </a:r>
          </a:p>
          <a:p>
            <a:pPr lvl="1" eaLnBrk="1" hangingPunct="1">
              <a:lnSpc>
                <a:spcPct val="80000"/>
              </a:lnSpc>
            </a:pPr>
            <a:endParaRPr lang="en-US" sz="2000" dirty="0" smtClean="0"/>
          </a:p>
        </p:txBody>
      </p:sp>
      <p:sp>
        <p:nvSpPr>
          <p:cNvPr id="8196" name="Text Box 4"/>
          <p:cNvSpPr txBox="1">
            <a:spLocks noChangeArrowheads="1"/>
          </p:cNvSpPr>
          <p:nvPr/>
        </p:nvSpPr>
        <p:spPr bwMode="auto">
          <a:xfrm>
            <a:off x="8001000" y="1447800"/>
            <a:ext cx="3581400" cy="1569660"/>
          </a:xfrm>
          <a:prstGeom prst="rect">
            <a:avLst/>
          </a:prstGeom>
          <a:noFill/>
          <a:ln w="9525">
            <a:solidFill>
              <a:schemeClr val="tx1"/>
            </a:solidFill>
            <a:miter lim="800000"/>
            <a:headEnd/>
            <a:tailEnd/>
          </a:ln>
        </p:spPr>
        <p:txBody>
          <a:bodyPr>
            <a:spAutoFit/>
          </a:bodyPr>
          <a:lstStyle/>
          <a:p>
            <a:r>
              <a:rPr lang="en-US" sz="1600">
                <a:latin typeface="Calibri"/>
                <a:cs typeface="Calibri"/>
              </a:rPr>
              <a:t>Dear Sir.</a:t>
            </a:r>
          </a:p>
          <a:p>
            <a:endParaRPr lang="en-US" sz="1600">
              <a:latin typeface="Calibri"/>
              <a:cs typeface="Calibri"/>
            </a:endParaRPr>
          </a:p>
          <a:p>
            <a:r>
              <a:rPr lang="en-US" sz="1600">
                <a:latin typeface="Calibri"/>
                <a:cs typeface="Calibri"/>
              </a:rPr>
              <a:t>First, I must solicit your confidence in this transaction, this is by virture of its nature as being utterly confidencial and top secret. …</a:t>
            </a:r>
          </a:p>
        </p:txBody>
      </p:sp>
      <p:sp>
        <p:nvSpPr>
          <p:cNvPr id="8197" name="Text Box 5"/>
          <p:cNvSpPr txBox="1">
            <a:spLocks noChangeArrowheads="1"/>
          </p:cNvSpPr>
          <p:nvPr/>
        </p:nvSpPr>
        <p:spPr bwMode="auto">
          <a:xfrm>
            <a:off x="8001000" y="3048000"/>
            <a:ext cx="3505200" cy="1815882"/>
          </a:xfrm>
          <a:prstGeom prst="rect">
            <a:avLst/>
          </a:prstGeom>
          <a:noFill/>
          <a:ln w="9525">
            <a:solidFill>
              <a:schemeClr val="tx1"/>
            </a:solidFill>
            <a:miter lim="800000"/>
            <a:headEnd/>
            <a:tailEnd/>
          </a:ln>
        </p:spPr>
        <p:txBody>
          <a:bodyPr>
            <a:spAutoFit/>
          </a:bodyPr>
          <a:lstStyle/>
          <a:p>
            <a:r>
              <a:rPr lang="en-US" sz="1600">
                <a:latin typeface="Calibri"/>
                <a:cs typeface="Calibri"/>
              </a:rPr>
              <a:t>TO BE REMOVED FROM FUTURE MAILINGS, SIMPLY REPLY TO THIS MESSAGE AND PUT "REMOVE" IN THE SUBJECT.</a:t>
            </a:r>
          </a:p>
          <a:p>
            <a:endParaRPr lang="en-US" sz="1600">
              <a:latin typeface="Calibri"/>
              <a:cs typeface="Calibri"/>
            </a:endParaRPr>
          </a:p>
          <a:p>
            <a:r>
              <a:rPr lang="en-US" sz="1600">
                <a:latin typeface="Calibri"/>
                <a:cs typeface="Calibri"/>
              </a:rPr>
              <a:t>99  MILLION EMAIL ADDRESSES</a:t>
            </a:r>
          </a:p>
          <a:p>
            <a:r>
              <a:rPr lang="en-US" sz="1600">
                <a:latin typeface="Calibri"/>
                <a:cs typeface="Calibri"/>
              </a:rPr>
              <a:t>  FOR ONLY $99</a:t>
            </a:r>
          </a:p>
        </p:txBody>
      </p:sp>
      <p:sp>
        <p:nvSpPr>
          <p:cNvPr id="8198" name="Text Box 6"/>
          <p:cNvSpPr txBox="1">
            <a:spLocks noChangeArrowheads="1"/>
          </p:cNvSpPr>
          <p:nvPr/>
        </p:nvSpPr>
        <p:spPr bwMode="auto">
          <a:xfrm>
            <a:off x="8001000" y="4876800"/>
            <a:ext cx="3505200" cy="1815882"/>
          </a:xfrm>
          <a:prstGeom prst="rect">
            <a:avLst/>
          </a:prstGeom>
          <a:noFill/>
          <a:ln w="9525">
            <a:solidFill>
              <a:schemeClr val="tx1"/>
            </a:solidFill>
            <a:miter lim="800000"/>
            <a:headEnd/>
            <a:tailEnd/>
          </a:ln>
        </p:spPr>
        <p:txBody>
          <a:bodyPr>
            <a:spAutoFit/>
          </a:bodyPr>
          <a:lstStyle/>
          <a:p>
            <a:r>
              <a:rPr lang="en-US" sz="1600">
                <a:latin typeface="Calibri"/>
                <a:cs typeface="Calibri"/>
              </a:rPr>
              <a:t>Ok, Iknow this is blatantly OT but I'm beginning to go insane. Had an old Dell Dimension XPS sitting in the corner and decided to put it to use, I know it was working pre being stuck in the corner, but when I plugged it in, hit the power nothing happened.</a:t>
            </a:r>
          </a:p>
        </p:txBody>
      </p:sp>
      <p:sp>
        <p:nvSpPr>
          <p:cNvPr id="1282055" name="Freeform 7"/>
          <p:cNvSpPr>
            <a:spLocks/>
          </p:cNvSpPr>
          <p:nvPr/>
        </p:nvSpPr>
        <p:spPr bwMode="auto">
          <a:xfrm>
            <a:off x="7061200" y="5334000"/>
            <a:ext cx="635000" cy="457200"/>
          </a:xfrm>
          <a:custGeom>
            <a:avLst/>
            <a:gdLst>
              <a:gd name="T0" fmla="*/ 2147483647 w 248"/>
              <a:gd name="T1" fmla="*/ 2147483647 h 144"/>
              <a:gd name="T2" fmla="*/ 2147483647 w 248"/>
              <a:gd name="T3" fmla="*/ 0 h 144"/>
              <a:gd name="T4" fmla="*/ 2147483647 w 248"/>
              <a:gd name="T5" fmla="*/ 2147483647 h 144"/>
              <a:gd name="T6" fmla="*/ 0 w 248"/>
              <a:gd name="T7" fmla="*/ 2147483647 h 144"/>
              <a:gd name="T8" fmla="*/ 2147483647 w 248"/>
              <a:gd name="T9" fmla="*/ 2147483647 h 144"/>
              <a:gd name="T10" fmla="*/ 0 60000 65536"/>
              <a:gd name="T11" fmla="*/ 0 60000 65536"/>
              <a:gd name="T12" fmla="*/ 0 60000 65536"/>
              <a:gd name="T13" fmla="*/ 0 60000 65536"/>
              <a:gd name="T14" fmla="*/ 0 60000 65536"/>
              <a:gd name="T15" fmla="*/ 0 w 248"/>
              <a:gd name="T16" fmla="*/ 0 h 144"/>
              <a:gd name="T17" fmla="*/ 248 w 248"/>
              <a:gd name="T18" fmla="*/ 144 h 144"/>
            </a:gdLst>
            <a:ahLst/>
            <a:cxnLst>
              <a:cxn ang="T10">
                <a:pos x="T0" y="T1"/>
              </a:cxn>
              <a:cxn ang="T11">
                <a:pos x="T2" y="T3"/>
              </a:cxn>
              <a:cxn ang="T12">
                <a:pos x="T4" y="T5"/>
              </a:cxn>
              <a:cxn ang="T13">
                <a:pos x="T6" y="T7"/>
              </a:cxn>
              <a:cxn ang="T14">
                <a:pos x="T8" y="T9"/>
              </a:cxn>
            </a:cxnLst>
            <a:rect l="T15" t="T16" r="T17" b="T18"/>
            <a:pathLst>
              <a:path w="248" h="144">
                <a:moveTo>
                  <a:pt x="77" y="144"/>
                </a:moveTo>
                <a:lnTo>
                  <a:pt x="248" y="0"/>
                </a:lnTo>
                <a:lnTo>
                  <a:pt x="86" y="94"/>
                </a:lnTo>
                <a:lnTo>
                  <a:pt x="0" y="51"/>
                </a:lnTo>
                <a:lnTo>
                  <a:pt x="77" y="144"/>
                </a:lnTo>
                <a:close/>
              </a:path>
            </a:pathLst>
          </a:custGeom>
          <a:solidFill>
            <a:srgbClr val="008000"/>
          </a:solidFill>
          <a:ln w="9525">
            <a:solidFill>
              <a:schemeClr val="tx1"/>
            </a:solidFill>
            <a:round/>
            <a:headEnd/>
            <a:tailEnd/>
          </a:ln>
        </p:spPr>
        <p:txBody>
          <a:bodyPr/>
          <a:lstStyle/>
          <a:p>
            <a:endParaRPr lang="en-US"/>
          </a:p>
        </p:txBody>
      </p:sp>
      <p:sp>
        <p:nvSpPr>
          <p:cNvPr id="1282056" name="Freeform 8"/>
          <p:cNvSpPr>
            <a:spLocks/>
          </p:cNvSpPr>
          <p:nvPr/>
        </p:nvSpPr>
        <p:spPr bwMode="auto">
          <a:xfrm>
            <a:off x="7165975" y="1905000"/>
            <a:ext cx="454025" cy="457200"/>
          </a:xfrm>
          <a:custGeom>
            <a:avLst/>
            <a:gdLst>
              <a:gd name="T0" fmla="*/ 0 w 409"/>
              <a:gd name="T1" fmla="*/ 2147483647 h 412"/>
              <a:gd name="T2" fmla="*/ 2147483647 w 409"/>
              <a:gd name="T3" fmla="*/ 2147483647 h 412"/>
              <a:gd name="T4" fmla="*/ 2147483647 w 409"/>
              <a:gd name="T5" fmla="*/ 2147483647 h 412"/>
              <a:gd name="T6" fmla="*/ 2147483647 w 409"/>
              <a:gd name="T7" fmla="*/ 2147483647 h 412"/>
              <a:gd name="T8" fmla="*/ 2147483647 w 409"/>
              <a:gd name="T9" fmla="*/ 2147483647 h 412"/>
              <a:gd name="T10" fmla="*/ 2147483647 w 409"/>
              <a:gd name="T11" fmla="*/ 2147483647 h 412"/>
              <a:gd name="T12" fmla="*/ 2147483647 w 409"/>
              <a:gd name="T13" fmla="*/ 2147483647 h 412"/>
              <a:gd name="T14" fmla="*/ 2147483647 w 409"/>
              <a:gd name="T15" fmla="*/ 2147483647 h 412"/>
              <a:gd name="T16" fmla="*/ 2147483647 w 409"/>
              <a:gd name="T17" fmla="*/ 2147483647 h 412"/>
              <a:gd name="T18" fmla="*/ 2147483647 w 409"/>
              <a:gd name="T19" fmla="*/ 0 h 412"/>
              <a:gd name="T20" fmla="*/ 2147483647 w 409"/>
              <a:gd name="T21" fmla="*/ 2147483647 h 412"/>
              <a:gd name="T22" fmla="*/ 2147483647 w 409"/>
              <a:gd name="T23" fmla="*/ 0 h 412"/>
              <a:gd name="T24" fmla="*/ 0 w 409"/>
              <a:gd name="T25" fmla="*/ 2147483647 h 4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9"/>
              <a:gd name="T40" fmla="*/ 0 h 412"/>
              <a:gd name="T41" fmla="*/ 409 w 409"/>
              <a:gd name="T42" fmla="*/ 412 h 4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9" h="412">
                <a:moveTo>
                  <a:pt x="0" y="59"/>
                </a:moveTo>
                <a:lnTo>
                  <a:pt x="160" y="220"/>
                </a:lnTo>
                <a:lnTo>
                  <a:pt x="16" y="364"/>
                </a:lnTo>
                <a:lnTo>
                  <a:pt x="64" y="412"/>
                </a:lnTo>
                <a:lnTo>
                  <a:pt x="208" y="268"/>
                </a:lnTo>
                <a:lnTo>
                  <a:pt x="352" y="412"/>
                </a:lnTo>
                <a:lnTo>
                  <a:pt x="400" y="364"/>
                </a:lnTo>
                <a:lnTo>
                  <a:pt x="256" y="220"/>
                </a:lnTo>
                <a:lnTo>
                  <a:pt x="409" y="59"/>
                </a:lnTo>
                <a:lnTo>
                  <a:pt x="355" y="0"/>
                </a:lnTo>
                <a:lnTo>
                  <a:pt x="208" y="172"/>
                </a:lnTo>
                <a:lnTo>
                  <a:pt x="54" y="0"/>
                </a:lnTo>
                <a:lnTo>
                  <a:pt x="0" y="59"/>
                </a:lnTo>
                <a:close/>
              </a:path>
            </a:pathLst>
          </a:custGeom>
          <a:solidFill>
            <a:srgbClr val="CC0000"/>
          </a:solidFill>
          <a:ln w="9525">
            <a:solidFill>
              <a:schemeClr val="tx1"/>
            </a:solidFill>
            <a:round/>
            <a:headEnd/>
            <a:tailEnd/>
          </a:ln>
        </p:spPr>
        <p:txBody>
          <a:bodyPr/>
          <a:lstStyle/>
          <a:p>
            <a:endParaRPr lang="en-US"/>
          </a:p>
        </p:txBody>
      </p:sp>
      <p:sp>
        <p:nvSpPr>
          <p:cNvPr id="1282057" name="Freeform 9"/>
          <p:cNvSpPr>
            <a:spLocks/>
          </p:cNvSpPr>
          <p:nvPr/>
        </p:nvSpPr>
        <p:spPr bwMode="auto">
          <a:xfrm>
            <a:off x="7162800" y="3505200"/>
            <a:ext cx="454025" cy="457200"/>
          </a:xfrm>
          <a:custGeom>
            <a:avLst/>
            <a:gdLst>
              <a:gd name="T0" fmla="*/ 0 w 409"/>
              <a:gd name="T1" fmla="*/ 2147483647 h 412"/>
              <a:gd name="T2" fmla="*/ 2147483647 w 409"/>
              <a:gd name="T3" fmla="*/ 2147483647 h 412"/>
              <a:gd name="T4" fmla="*/ 2147483647 w 409"/>
              <a:gd name="T5" fmla="*/ 2147483647 h 412"/>
              <a:gd name="T6" fmla="*/ 2147483647 w 409"/>
              <a:gd name="T7" fmla="*/ 2147483647 h 412"/>
              <a:gd name="T8" fmla="*/ 2147483647 w 409"/>
              <a:gd name="T9" fmla="*/ 2147483647 h 412"/>
              <a:gd name="T10" fmla="*/ 2147483647 w 409"/>
              <a:gd name="T11" fmla="*/ 2147483647 h 412"/>
              <a:gd name="T12" fmla="*/ 2147483647 w 409"/>
              <a:gd name="T13" fmla="*/ 2147483647 h 412"/>
              <a:gd name="T14" fmla="*/ 2147483647 w 409"/>
              <a:gd name="T15" fmla="*/ 2147483647 h 412"/>
              <a:gd name="T16" fmla="*/ 2147483647 w 409"/>
              <a:gd name="T17" fmla="*/ 2147483647 h 412"/>
              <a:gd name="T18" fmla="*/ 2147483647 w 409"/>
              <a:gd name="T19" fmla="*/ 0 h 412"/>
              <a:gd name="T20" fmla="*/ 2147483647 w 409"/>
              <a:gd name="T21" fmla="*/ 2147483647 h 412"/>
              <a:gd name="T22" fmla="*/ 2147483647 w 409"/>
              <a:gd name="T23" fmla="*/ 0 h 412"/>
              <a:gd name="T24" fmla="*/ 0 w 409"/>
              <a:gd name="T25" fmla="*/ 2147483647 h 4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9"/>
              <a:gd name="T40" fmla="*/ 0 h 412"/>
              <a:gd name="T41" fmla="*/ 409 w 409"/>
              <a:gd name="T42" fmla="*/ 412 h 4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9" h="412">
                <a:moveTo>
                  <a:pt x="0" y="59"/>
                </a:moveTo>
                <a:lnTo>
                  <a:pt x="160" y="220"/>
                </a:lnTo>
                <a:lnTo>
                  <a:pt x="16" y="364"/>
                </a:lnTo>
                <a:lnTo>
                  <a:pt x="64" y="412"/>
                </a:lnTo>
                <a:lnTo>
                  <a:pt x="208" y="268"/>
                </a:lnTo>
                <a:lnTo>
                  <a:pt x="352" y="412"/>
                </a:lnTo>
                <a:lnTo>
                  <a:pt x="400" y="364"/>
                </a:lnTo>
                <a:lnTo>
                  <a:pt x="256" y="220"/>
                </a:lnTo>
                <a:lnTo>
                  <a:pt x="409" y="59"/>
                </a:lnTo>
                <a:lnTo>
                  <a:pt x="355" y="0"/>
                </a:lnTo>
                <a:lnTo>
                  <a:pt x="208" y="172"/>
                </a:lnTo>
                <a:lnTo>
                  <a:pt x="54" y="0"/>
                </a:lnTo>
                <a:lnTo>
                  <a:pt x="0" y="59"/>
                </a:lnTo>
                <a:close/>
              </a:path>
            </a:pathLst>
          </a:custGeom>
          <a:solidFill>
            <a:srgbClr val="CC0000"/>
          </a:solid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20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20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820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2055" grpId="0" animBg="1"/>
      <p:bldP spid="1282056" grpId="0" animBg="1"/>
      <p:bldP spid="128205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latin typeface="Calibri"/>
                <a:cs typeface="Calibri"/>
              </a:rPr>
              <a:t>Example: Digit Recognition</a:t>
            </a:r>
          </a:p>
        </p:txBody>
      </p:sp>
      <p:sp>
        <p:nvSpPr>
          <p:cNvPr id="10243" name="Rectangle 3"/>
          <p:cNvSpPr>
            <a:spLocks noGrp="1" noChangeArrowheads="1"/>
          </p:cNvSpPr>
          <p:nvPr>
            <p:ph idx="1"/>
          </p:nvPr>
        </p:nvSpPr>
        <p:spPr>
          <a:xfrm>
            <a:off x="457200" y="1570037"/>
            <a:ext cx="8001000" cy="4525963"/>
          </a:xfrm>
        </p:spPr>
        <p:txBody>
          <a:bodyPr/>
          <a:lstStyle/>
          <a:p>
            <a:pPr eaLnBrk="1" hangingPunct="1"/>
            <a:r>
              <a:rPr lang="en-US" sz="2400" dirty="0" smtClean="0">
                <a:latin typeface="Calibri"/>
                <a:cs typeface="Calibri"/>
              </a:rPr>
              <a:t>Input: images / pixel grids</a:t>
            </a:r>
          </a:p>
          <a:p>
            <a:pPr eaLnBrk="1" hangingPunct="1"/>
            <a:r>
              <a:rPr lang="en-US" sz="2400" dirty="0" smtClean="0">
                <a:latin typeface="Calibri"/>
                <a:cs typeface="Calibri"/>
              </a:rPr>
              <a:t>Output: a digit 0-9</a:t>
            </a:r>
          </a:p>
          <a:p>
            <a:pPr eaLnBrk="1" hangingPunct="1"/>
            <a:endParaRPr lang="en-US" sz="2400" dirty="0" smtClean="0">
              <a:latin typeface="Calibri"/>
              <a:cs typeface="Calibri"/>
            </a:endParaRPr>
          </a:p>
          <a:p>
            <a:pPr eaLnBrk="1" hangingPunct="1">
              <a:lnSpc>
                <a:spcPct val="80000"/>
              </a:lnSpc>
            </a:pPr>
            <a:r>
              <a:rPr lang="en-US" sz="2400" dirty="0" smtClean="0">
                <a:latin typeface="Calibri"/>
                <a:cs typeface="Calibri"/>
              </a:rPr>
              <a:t>Setup:</a:t>
            </a:r>
          </a:p>
          <a:p>
            <a:pPr lvl="1" eaLnBrk="1" hangingPunct="1">
              <a:lnSpc>
                <a:spcPct val="80000"/>
              </a:lnSpc>
            </a:pPr>
            <a:r>
              <a:rPr lang="en-US" sz="2000" dirty="0" smtClean="0">
                <a:latin typeface="Calibri"/>
                <a:cs typeface="Calibri"/>
              </a:rPr>
              <a:t>Get a large collection of example images, each labeled with a digit</a:t>
            </a:r>
          </a:p>
          <a:p>
            <a:pPr lvl="1" eaLnBrk="1" hangingPunct="1">
              <a:lnSpc>
                <a:spcPct val="80000"/>
              </a:lnSpc>
            </a:pPr>
            <a:r>
              <a:rPr lang="en-US" sz="2000" dirty="0" smtClean="0">
                <a:latin typeface="Calibri"/>
                <a:cs typeface="Calibri"/>
              </a:rPr>
              <a:t>Note: someone has to hand label all this data!</a:t>
            </a:r>
          </a:p>
          <a:p>
            <a:pPr lvl="1" eaLnBrk="1" hangingPunct="1">
              <a:lnSpc>
                <a:spcPct val="80000"/>
              </a:lnSpc>
            </a:pPr>
            <a:r>
              <a:rPr lang="en-US" sz="2000" dirty="0" smtClean="0">
                <a:latin typeface="Calibri"/>
                <a:cs typeface="Calibri"/>
              </a:rPr>
              <a:t>Want to learn to predict labels of new, future digit images</a:t>
            </a:r>
          </a:p>
          <a:p>
            <a:pPr lvl="1" eaLnBrk="1" hangingPunct="1">
              <a:lnSpc>
                <a:spcPct val="80000"/>
              </a:lnSpc>
            </a:pPr>
            <a:endParaRPr lang="en-US" sz="2000" dirty="0" smtClean="0">
              <a:latin typeface="Calibri"/>
              <a:cs typeface="Calibri"/>
            </a:endParaRPr>
          </a:p>
          <a:p>
            <a:pPr lvl="1" eaLnBrk="1" hangingPunct="1">
              <a:lnSpc>
                <a:spcPct val="80000"/>
              </a:lnSpc>
            </a:pPr>
            <a:endParaRPr lang="en-US" sz="2000" dirty="0" smtClean="0">
              <a:latin typeface="Calibri"/>
              <a:cs typeface="Calibri"/>
            </a:endParaRPr>
          </a:p>
          <a:p>
            <a:pPr eaLnBrk="1" hangingPunct="1">
              <a:lnSpc>
                <a:spcPct val="80000"/>
              </a:lnSpc>
            </a:pPr>
            <a:r>
              <a:rPr lang="en-US" sz="2400" dirty="0" smtClean="0">
                <a:latin typeface="Calibri"/>
                <a:cs typeface="Calibri"/>
              </a:rPr>
              <a:t>Features: </a:t>
            </a:r>
            <a:r>
              <a:rPr lang="en-US" sz="2000" dirty="0" smtClean="0">
                <a:latin typeface="Calibri"/>
                <a:cs typeface="Calibri"/>
              </a:rPr>
              <a:t>The attributes used to make the digit decision</a:t>
            </a:r>
          </a:p>
          <a:p>
            <a:pPr lvl="1" eaLnBrk="1" hangingPunct="1">
              <a:lnSpc>
                <a:spcPct val="80000"/>
              </a:lnSpc>
            </a:pPr>
            <a:r>
              <a:rPr lang="en-US" sz="2000" dirty="0" smtClean="0">
                <a:latin typeface="Calibri"/>
                <a:cs typeface="Calibri"/>
              </a:rPr>
              <a:t>Pixels: (6,8)=ON</a:t>
            </a:r>
          </a:p>
          <a:p>
            <a:pPr lvl="1" eaLnBrk="1" hangingPunct="1">
              <a:lnSpc>
                <a:spcPct val="80000"/>
              </a:lnSpc>
            </a:pPr>
            <a:r>
              <a:rPr lang="en-US" sz="2000" dirty="0" smtClean="0">
                <a:latin typeface="Calibri"/>
                <a:cs typeface="Calibri"/>
              </a:rPr>
              <a:t>Shape Patterns: </a:t>
            </a:r>
            <a:r>
              <a:rPr lang="en-US" sz="2000" dirty="0" err="1" smtClean="0">
                <a:latin typeface="Calibri"/>
                <a:cs typeface="Calibri"/>
              </a:rPr>
              <a:t>NumComponents</a:t>
            </a:r>
            <a:r>
              <a:rPr lang="en-US" sz="2000" dirty="0" smtClean="0">
                <a:latin typeface="Calibri"/>
                <a:cs typeface="Calibri"/>
              </a:rPr>
              <a:t>, </a:t>
            </a:r>
            <a:r>
              <a:rPr lang="en-US" sz="2000" dirty="0" err="1" smtClean="0">
                <a:latin typeface="Calibri"/>
                <a:cs typeface="Calibri"/>
              </a:rPr>
              <a:t>AspectRatio</a:t>
            </a:r>
            <a:r>
              <a:rPr lang="en-US" sz="2000" dirty="0" smtClean="0">
                <a:latin typeface="Calibri"/>
                <a:cs typeface="Calibri"/>
              </a:rPr>
              <a:t>, </a:t>
            </a:r>
            <a:r>
              <a:rPr lang="en-US" sz="2000" dirty="0" err="1" smtClean="0">
                <a:latin typeface="Calibri"/>
                <a:cs typeface="Calibri"/>
              </a:rPr>
              <a:t>NumLoops</a:t>
            </a:r>
            <a:endParaRPr lang="en-US" sz="2000" dirty="0" smtClean="0">
              <a:latin typeface="Calibri"/>
              <a:cs typeface="Calibri"/>
            </a:endParaRPr>
          </a:p>
          <a:p>
            <a:pPr lvl="1" eaLnBrk="1" hangingPunct="1">
              <a:lnSpc>
                <a:spcPct val="80000"/>
              </a:lnSpc>
            </a:pPr>
            <a:r>
              <a:rPr lang="en-US" sz="2000" dirty="0" smtClean="0">
                <a:latin typeface="Calibri"/>
                <a:cs typeface="Calibri"/>
              </a:rPr>
              <a:t>…</a:t>
            </a:r>
          </a:p>
          <a:p>
            <a:pPr lvl="1" eaLnBrk="1" hangingPunct="1">
              <a:lnSpc>
                <a:spcPct val="80000"/>
              </a:lnSpc>
            </a:pPr>
            <a:endParaRPr lang="en-US" sz="2000" dirty="0" smtClean="0">
              <a:latin typeface="Calibri"/>
              <a:cs typeface="Calibri"/>
            </a:endParaRPr>
          </a:p>
          <a:p>
            <a:pPr eaLnBrk="1" hangingPunct="1"/>
            <a:endParaRPr lang="en-US" sz="2400" dirty="0" smtClean="0">
              <a:latin typeface="Calibri"/>
              <a:cs typeface="Calibri"/>
            </a:endParaRPr>
          </a:p>
        </p:txBody>
      </p:sp>
      <p:pic>
        <p:nvPicPr>
          <p:cNvPr id="10244" name="Picture 4"/>
          <p:cNvPicPr>
            <a:picLocks noChangeAspect="1" noChangeArrowheads="1"/>
          </p:cNvPicPr>
          <p:nvPr/>
        </p:nvPicPr>
        <p:blipFill>
          <a:blip r:embed="rId2" cstate="print"/>
          <a:srcRect/>
          <a:stretch>
            <a:fillRect/>
          </a:stretch>
        </p:blipFill>
        <p:spPr bwMode="auto">
          <a:xfrm>
            <a:off x="9677400" y="1676400"/>
            <a:ext cx="508000" cy="571500"/>
          </a:xfrm>
          <a:prstGeom prst="rect">
            <a:avLst/>
          </a:prstGeom>
          <a:noFill/>
          <a:ln w="9525">
            <a:noFill/>
            <a:miter lim="800000"/>
            <a:headEnd/>
            <a:tailEnd/>
          </a:ln>
        </p:spPr>
      </p:pic>
      <p:pic>
        <p:nvPicPr>
          <p:cNvPr id="10245" name="Picture 5"/>
          <p:cNvPicPr>
            <a:picLocks noChangeAspect="1" noChangeArrowheads="1"/>
          </p:cNvPicPr>
          <p:nvPr/>
        </p:nvPicPr>
        <p:blipFill>
          <a:blip r:embed="rId3" cstate="print"/>
          <a:srcRect/>
          <a:stretch>
            <a:fillRect/>
          </a:stretch>
        </p:blipFill>
        <p:spPr bwMode="auto">
          <a:xfrm>
            <a:off x="9601200" y="2514600"/>
            <a:ext cx="544513" cy="598488"/>
          </a:xfrm>
          <a:prstGeom prst="rect">
            <a:avLst/>
          </a:prstGeom>
          <a:noFill/>
          <a:ln w="9525">
            <a:noFill/>
            <a:miter lim="800000"/>
            <a:headEnd/>
            <a:tailEnd/>
          </a:ln>
        </p:spPr>
      </p:pic>
      <p:pic>
        <p:nvPicPr>
          <p:cNvPr id="10246" name="Picture 7"/>
          <p:cNvPicPr>
            <a:picLocks noChangeAspect="1" noChangeArrowheads="1"/>
          </p:cNvPicPr>
          <p:nvPr/>
        </p:nvPicPr>
        <p:blipFill>
          <a:blip r:embed="rId4" cstate="print"/>
          <a:srcRect/>
          <a:stretch>
            <a:fillRect/>
          </a:stretch>
        </p:blipFill>
        <p:spPr bwMode="auto">
          <a:xfrm>
            <a:off x="9555162" y="4267200"/>
            <a:ext cx="655638" cy="673100"/>
          </a:xfrm>
          <a:prstGeom prst="rect">
            <a:avLst/>
          </a:prstGeom>
          <a:noFill/>
          <a:ln w="9525">
            <a:noFill/>
            <a:miter lim="800000"/>
            <a:headEnd/>
            <a:tailEnd/>
          </a:ln>
        </p:spPr>
      </p:pic>
      <p:pic>
        <p:nvPicPr>
          <p:cNvPr id="10247" name="Picture 73"/>
          <p:cNvPicPr>
            <a:picLocks noChangeAspect="1" noChangeArrowheads="1"/>
          </p:cNvPicPr>
          <p:nvPr/>
        </p:nvPicPr>
        <p:blipFill>
          <a:blip r:embed="rId5" cstate="print"/>
          <a:srcRect/>
          <a:stretch>
            <a:fillRect/>
          </a:stretch>
        </p:blipFill>
        <p:spPr bwMode="auto">
          <a:xfrm>
            <a:off x="9593262" y="5414962"/>
            <a:ext cx="617538" cy="681038"/>
          </a:xfrm>
          <a:prstGeom prst="rect">
            <a:avLst/>
          </a:prstGeom>
          <a:noFill/>
          <a:ln w="9525">
            <a:noFill/>
            <a:miter lim="800000"/>
            <a:headEnd/>
            <a:tailEnd/>
          </a:ln>
        </p:spPr>
      </p:pic>
      <p:pic>
        <p:nvPicPr>
          <p:cNvPr id="10248" name="Picture 74"/>
          <p:cNvPicPr>
            <a:picLocks noChangeAspect="1" noChangeArrowheads="1"/>
          </p:cNvPicPr>
          <p:nvPr/>
        </p:nvPicPr>
        <p:blipFill>
          <a:blip r:embed="rId6" cstate="print"/>
          <a:srcRect/>
          <a:stretch>
            <a:fillRect/>
          </a:stretch>
        </p:blipFill>
        <p:spPr bwMode="auto">
          <a:xfrm>
            <a:off x="9601200" y="3352800"/>
            <a:ext cx="617538" cy="598488"/>
          </a:xfrm>
          <a:prstGeom prst="rect">
            <a:avLst/>
          </a:prstGeom>
          <a:noFill/>
          <a:ln w="9525">
            <a:noFill/>
            <a:miter lim="800000"/>
            <a:headEnd/>
            <a:tailEnd/>
          </a:ln>
        </p:spPr>
      </p:pic>
      <p:sp>
        <p:nvSpPr>
          <p:cNvPr id="10249" name="TextBox 74"/>
          <p:cNvSpPr txBox="1">
            <a:spLocks noChangeArrowheads="1"/>
          </p:cNvSpPr>
          <p:nvPr/>
        </p:nvSpPr>
        <p:spPr bwMode="auto">
          <a:xfrm>
            <a:off x="10896600" y="1752600"/>
            <a:ext cx="381000" cy="369888"/>
          </a:xfrm>
          <a:prstGeom prst="rect">
            <a:avLst/>
          </a:prstGeom>
          <a:noFill/>
          <a:ln w="9525">
            <a:noFill/>
            <a:miter lim="800000"/>
            <a:headEnd/>
            <a:tailEnd/>
          </a:ln>
        </p:spPr>
        <p:txBody>
          <a:bodyPr>
            <a:spAutoFit/>
          </a:bodyPr>
          <a:lstStyle/>
          <a:p>
            <a:r>
              <a:rPr lang="en-US">
                <a:latin typeface="Calibri"/>
                <a:cs typeface="Calibri"/>
              </a:rPr>
              <a:t>0</a:t>
            </a:r>
          </a:p>
        </p:txBody>
      </p:sp>
      <p:sp>
        <p:nvSpPr>
          <p:cNvPr id="10250" name="TextBox 75"/>
          <p:cNvSpPr txBox="1">
            <a:spLocks noChangeArrowheads="1"/>
          </p:cNvSpPr>
          <p:nvPr/>
        </p:nvSpPr>
        <p:spPr bwMode="auto">
          <a:xfrm>
            <a:off x="10896600" y="2590800"/>
            <a:ext cx="381000" cy="369888"/>
          </a:xfrm>
          <a:prstGeom prst="rect">
            <a:avLst/>
          </a:prstGeom>
          <a:noFill/>
          <a:ln w="9525">
            <a:noFill/>
            <a:miter lim="800000"/>
            <a:headEnd/>
            <a:tailEnd/>
          </a:ln>
        </p:spPr>
        <p:txBody>
          <a:bodyPr>
            <a:spAutoFit/>
          </a:bodyPr>
          <a:lstStyle/>
          <a:p>
            <a:r>
              <a:rPr lang="en-US">
                <a:latin typeface="Calibri"/>
                <a:cs typeface="Calibri"/>
              </a:rPr>
              <a:t>1</a:t>
            </a:r>
          </a:p>
        </p:txBody>
      </p:sp>
      <p:sp>
        <p:nvSpPr>
          <p:cNvPr id="10251" name="TextBox 76"/>
          <p:cNvSpPr txBox="1">
            <a:spLocks noChangeArrowheads="1"/>
          </p:cNvSpPr>
          <p:nvPr/>
        </p:nvSpPr>
        <p:spPr bwMode="auto">
          <a:xfrm>
            <a:off x="10896600" y="3505200"/>
            <a:ext cx="381000" cy="369888"/>
          </a:xfrm>
          <a:prstGeom prst="rect">
            <a:avLst/>
          </a:prstGeom>
          <a:noFill/>
          <a:ln w="9525">
            <a:noFill/>
            <a:miter lim="800000"/>
            <a:headEnd/>
            <a:tailEnd/>
          </a:ln>
        </p:spPr>
        <p:txBody>
          <a:bodyPr>
            <a:spAutoFit/>
          </a:bodyPr>
          <a:lstStyle/>
          <a:p>
            <a:r>
              <a:rPr lang="en-US">
                <a:latin typeface="Calibri"/>
                <a:cs typeface="Calibri"/>
              </a:rPr>
              <a:t>2</a:t>
            </a:r>
          </a:p>
        </p:txBody>
      </p:sp>
      <p:sp>
        <p:nvSpPr>
          <p:cNvPr id="10252" name="TextBox 77"/>
          <p:cNvSpPr txBox="1">
            <a:spLocks noChangeArrowheads="1"/>
          </p:cNvSpPr>
          <p:nvPr/>
        </p:nvSpPr>
        <p:spPr bwMode="auto">
          <a:xfrm>
            <a:off x="10896600" y="4419600"/>
            <a:ext cx="381000" cy="369888"/>
          </a:xfrm>
          <a:prstGeom prst="rect">
            <a:avLst/>
          </a:prstGeom>
          <a:noFill/>
          <a:ln w="9525">
            <a:noFill/>
            <a:miter lim="800000"/>
            <a:headEnd/>
            <a:tailEnd/>
          </a:ln>
        </p:spPr>
        <p:txBody>
          <a:bodyPr>
            <a:spAutoFit/>
          </a:bodyPr>
          <a:lstStyle/>
          <a:p>
            <a:r>
              <a:rPr lang="en-US">
                <a:latin typeface="Calibri"/>
                <a:cs typeface="Calibri"/>
              </a:rPr>
              <a:t>1</a:t>
            </a:r>
          </a:p>
        </p:txBody>
      </p:sp>
      <p:sp>
        <p:nvSpPr>
          <p:cNvPr id="10253" name="TextBox 78"/>
          <p:cNvSpPr txBox="1">
            <a:spLocks noChangeArrowheads="1"/>
          </p:cNvSpPr>
          <p:nvPr/>
        </p:nvSpPr>
        <p:spPr bwMode="auto">
          <a:xfrm>
            <a:off x="10820400" y="5567362"/>
            <a:ext cx="609600" cy="369888"/>
          </a:xfrm>
          <a:prstGeom prst="rect">
            <a:avLst/>
          </a:prstGeom>
          <a:noFill/>
          <a:ln w="9525">
            <a:noFill/>
            <a:miter lim="800000"/>
            <a:headEnd/>
            <a:tailEnd/>
          </a:ln>
        </p:spPr>
        <p:txBody>
          <a:bodyPr>
            <a:spAutoFit/>
          </a:bodyPr>
          <a:lstStyle/>
          <a:p>
            <a:r>
              <a:rPr lang="en-US">
                <a:latin typeface="Calibri"/>
                <a:cs typeface="Calibri"/>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9" grpId="0"/>
      <p:bldP spid="10250" grpId="0"/>
      <p:bldP spid="10251" grpId="0"/>
      <p:bldP spid="10252" grpId="0"/>
      <p:bldP spid="1025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Other Classification Tasks</a:t>
            </a:r>
          </a:p>
        </p:txBody>
      </p:sp>
      <p:sp>
        <p:nvSpPr>
          <p:cNvPr id="9219" name="Rectangle 3"/>
          <p:cNvSpPr>
            <a:spLocks noGrp="1" noChangeArrowheads="1"/>
          </p:cNvSpPr>
          <p:nvPr>
            <p:ph idx="1"/>
          </p:nvPr>
        </p:nvSpPr>
        <p:spPr>
          <a:xfrm>
            <a:off x="406400" y="1397001"/>
            <a:ext cx="7442200" cy="4729164"/>
          </a:xfrm>
        </p:spPr>
        <p:txBody>
          <a:bodyPr/>
          <a:lstStyle/>
          <a:p>
            <a:pPr eaLnBrk="1" hangingPunct="1">
              <a:lnSpc>
                <a:spcPct val="80000"/>
              </a:lnSpc>
            </a:pPr>
            <a:r>
              <a:rPr lang="en-US" sz="2400" dirty="0" smtClean="0"/>
              <a:t>Classification: given inputs x, predict labels (classes) y</a:t>
            </a:r>
          </a:p>
          <a:p>
            <a:pPr eaLnBrk="1" hangingPunct="1">
              <a:lnSpc>
                <a:spcPct val="80000"/>
              </a:lnSpc>
            </a:pPr>
            <a:endParaRPr lang="en-US" sz="2400" dirty="0" smtClean="0"/>
          </a:p>
          <a:p>
            <a:pPr eaLnBrk="1" hangingPunct="1">
              <a:lnSpc>
                <a:spcPct val="80000"/>
              </a:lnSpc>
            </a:pPr>
            <a:r>
              <a:rPr lang="en-US" sz="2400" dirty="0" smtClean="0"/>
              <a:t>Examples:</a:t>
            </a:r>
          </a:p>
          <a:p>
            <a:pPr lvl="1" eaLnBrk="1" hangingPunct="1">
              <a:lnSpc>
                <a:spcPct val="80000"/>
              </a:lnSpc>
            </a:pPr>
            <a:r>
              <a:rPr lang="en-US" sz="2000" dirty="0" smtClean="0"/>
              <a:t>Spam detection (input: document,</a:t>
            </a:r>
          </a:p>
          <a:p>
            <a:pPr lvl="1" eaLnBrk="1" hangingPunct="1">
              <a:lnSpc>
                <a:spcPct val="80000"/>
              </a:lnSpc>
              <a:buNone/>
            </a:pPr>
            <a:r>
              <a:rPr lang="en-US" sz="2000" dirty="0" smtClean="0"/>
              <a:t>	classes: spam / ham)</a:t>
            </a:r>
          </a:p>
          <a:p>
            <a:pPr lvl="1" eaLnBrk="1" hangingPunct="1">
              <a:lnSpc>
                <a:spcPct val="80000"/>
              </a:lnSpc>
            </a:pPr>
            <a:r>
              <a:rPr lang="en-US" sz="2000" dirty="0" smtClean="0"/>
              <a:t>OCR (input: images, classes: characters)</a:t>
            </a:r>
          </a:p>
          <a:p>
            <a:pPr lvl="1" eaLnBrk="1" hangingPunct="1">
              <a:lnSpc>
                <a:spcPct val="80000"/>
              </a:lnSpc>
            </a:pPr>
            <a:r>
              <a:rPr lang="en-US" sz="2000" dirty="0" smtClean="0"/>
              <a:t>Medical diagnosis (input: symptoms,</a:t>
            </a:r>
          </a:p>
          <a:p>
            <a:pPr lvl="1" eaLnBrk="1" hangingPunct="1">
              <a:lnSpc>
                <a:spcPct val="80000"/>
              </a:lnSpc>
              <a:buNone/>
            </a:pPr>
            <a:r>
              <a:rPr lang="en-US" sz="2000" dirty="0" smtClean="0"/>
              <a:t>	classes: diseases)</a:t>
            </a:r>
          </a:p>
          <a:p>
            <a:pPr lvl="1" eaLnBrk="1" hangingPunct="1">
              <a:lnSpc>
                <a:spcPct val="80000"/>
              </a:lnSpc>
            </a:pPr>
            <a:r>
              <a:rPr lang="en-US" sz="2000" dirty="0" smtClean="0"/>
              <a:t>Automatic essay grading (input: document,</a:t>
            </a:r>
          </a:p>
          <a:p>
            <a:pPr lvl="1" eaLnBrk="1" hangingPunct="1">
              <a:lnSpc>
                <a:spcPct val="80000"/>
              </a:lnSpc>
              <a:buNone/>
            </a:pPr>
            <a:r>
              <a:rPr lang="en-US" sz="2000" dirty="0" smtClean="0"/>
              <a:t>	classes: grades)</a:t>
            </a:r>
          </a:p>
          <a:p>
            <a:pPr lvl="1" eaLnBrk="1" hangingPunct="1">
              <a:lnSpc>
                <a:spcPct val="80000"/>
              </a:lnSpc>
            </a:pPr>
            <a:r>
              <a:rPr lang="en-US" sz="2000" dirty="0" smtClean="0"/>
              <a:t>Fraud detection (input: account activity,</a:t>
            </a:r>
          </a:p>
          <a:p>
            <a:pPr lvl="1" eaLnBrk="1" hangingPunct="1">
              <a:lnSpc>
                <a:spcPct val="80000"/>
              </a:lnSpc>
              <a:buNone/>
            </a:pPr>
            <a:r>
              <a:rPr lang="en-US" sz="2000" dirty="0" smtClean="0"/>
              <a:t>	classes: fraud / no fraud)</a:t>
            </a:r>
          </a:p>
          <a:p>
            <a:pPr lvl="1" eaLnBrk="1" hangingPunct="1">
              <a:lnSpc>
                <a:spcPct val="80000"/>
              </a:lnSpc>
            </a:pPr>
            <a:r>
              <a:rPr lang="en-US" sz="2000" dirty="0" smtClean="0"/>
              <a:t>Customer service email routing</a:t>
            </a:r>
          </a:p>
          <a:p>
            <a:pPr lvl="1" eaLnBrk="1" hangingPunct="1">
              <a:lnSpc>
                <a:spcPct val="80000"/>
              </a:lnSpc>
            </a:pPr>
            <a:r>
              <a:rPr lang="en-US" sz="2000" dirty="0" smtClean="0"/>
              <a:t>… many more</a:t>
            </a:r>
          </a:p>
          <a:p>
            <a:pPr lvl="1" eaLnBrk="1" hangingPunct="1">
              <a:lnSpc>
                <a:spcPct val="80000"/>
              </a:lnSpc>
            </a:pPr>
            <a:endParaRPr lang="en-US" sz="2000" dirty="0" smtClean="0"/>
          </a:p>
          <a:p>
            <a:pPr eaLnBrk="1" hangingPunct="1">
              <a:lnSpc>
                <a:spcPct val="80000"/>
              </a:lnSpc>
            </a:pPr>
            <a:r>
              <a:rPr lang="en-US" sz="2400" dirty="0" smtClean="0"/>
              <a:t>Classification is an important commercial technology!</a:t>
            </a:r>
          </a:p>
          <a:p>
            <a:pPr lvl="1" eaLnBrk="1" hangingPunct="1">
              <a:lnSpc>
                <a:spcPct val="80000"/>
              </a:lnSpc>
            </a:pPr>
            <a:endParaRPr lang="en-US" sz="2000" dirty="0" smtClean="0"/>
          </a:p>
          <a:p>
            <a:pPr eaLnBrk="1" hangingPunct="1">
              <a:lnSpc>
                <a:spcPct val="80000"/>
              </a:lnSpc>
            </a:pPr>
            <a:endParaRPr lang="en-US" sz="2400" dirty="0" smtClean="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77119" y="1371600"/>
            <a:ext cx="5333761" cy="4368111"/>
          </a:xfrm>
          <a:prstGeom prst="rect">
            <a:avLst/>
          </a:prstGeom>
          <a:noFill/>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Model-Based Classification</a:t>
            </a:r>
            <a:endParaRPr lang="en-US" dirty="0"/>
          </a:p>
        </p:txBody>
      </p:sp>
      <p:pic>
        <p:nvPicPr>
          <p:cNvPr id="5939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24200" y="1307269"/>
            <a:ext cx="5943600" cy="5061857"/>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Model-Based Classification</a:t>
            </a:r>
            <a:endParaRPr lang="en-US" dirty="0"/>
          </a:p>
        </p:txBody>
      </p:sp>
      <p:sp>
        <p:nvSpPr>
          <p:cNvPr id="3" name="Content Placeholder 2"/>
          <p:cNvSpPr>
            <a:spLocks noGrp="1"/>
          </p:cNvSpPr>
          <p:nvPr>
            <p:ph idx="1"/>
          </p:nvPr>
        </p:nvSpPr>
        <p:spPr>
          <a:xfrm>
            <a:off x="406400" y="1397001"/>
            <a:ext cx="5689600" cy="4729164"/>
          </a:xfrm>
        </p:spPr>
        <p:txBody>
          <a:bodyPr/>
          <a:lstStyle/>
          <a:p>
            <a:r>
              <a:rPr lang="en-US" sz="2800" dirty="0" smtClean="0"/>
              <a:t>Model-based approach</a:t>
            </a:r>
          </a:p>
          <a:p>
            <a:pPr lvl="1"/>
            <a:r>
              <a:rPr lang="en-US" sz="2400" dirty="0" smtClean="0"/>
              <a:t>Build a model (e.g. Bayes’ net) where both the label and features are random variables</a:t>
            </a:r>
          </a:p>
          <a:p>
            <a:pPr lvl="1"/>
            <a:r>
              <a:rPr lang="en-US" sz="2400" dirty="0" smtClean="0"/>
              <a:t>Instantiate any observed features</a:t>
            </a:r>
          </a:p>
          <a:p>
            <a:pPr lvl="1"/>
            <a:r>
              <a:rPr lang="en-US" sz="2400" dirty="0" smtClean="0"/>
              <a:t>Query for the distribution of the label conditioned on the features</a:t>
            </a:r>
          </a:p>
          <a:p>
            <a:pPr lvl="4"/>
            <a:endParaRPr lang="en-US" dirty="0" smtClean="0"/>
          </a:p>
          <a:p>
            <a:r>
              <a:rPr lang="en-US" sz="2800" dirty="0" smtClean="0"/>
              <a:t>Challenges</a:t>
            </a:r>
          </a:p>
          <a:p>
            <a:pPr lvl="1"/>
            <a:r>
              <a:rPr lang="en-US" sz="2400" dirty="0" smtClean="0"/>
              <a:t>What structure should the BN have?</a:t>
            </a:r>
          </a:p>
          <a:p>
            <a:pPr lvl="1"/>
            <a:r>
              <a:rPr lang="en-US" sz="2400" dirty="0" smtClean="0"/>
              <a:t>How should we learn its parameters?</a:t>
            </a:r>
            <a:endParaRPr lang="en-US" dirty="0" smtClean="0"/>
          </a:p>
          <a:p>
            <a:pPr lvl="1"/>
            <a:endParaRPr lang="en-US" sz="2400" dirty="0" smtClean="0"/>
          </a:p>
          <a:p>
            <a:endParaRPr lang="en-US" sz="2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55588" y="1355226"/>
            <a:ext cx="5655412" cy="4816422"/>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r>
              <a:rPr lang="en-US" smtClean="0">
                <a:ea typeface="ＭＳ Ｐゴシック" pitchFamily="34" charset="-128"/>
              </a:rPr>
              <a:t>General Variable Elimination</a:t>
            </a:r>
          </a:p>
        </p:txBody>
      </p:sp>
      <p:sp>
        <p:nvSpPr>
          <p:cNvPr id="40962" name="Rectangle 3"/>
          <p:cNvSpPr>
            <a:spLocks noGrp="1" noChangeArrowheads="1"/>
          </p:cNvSpPr>
          <p:nvPr>
            <p:ph idx="1"/>
          </p:nvPr>
        </p:nvSpPr>
        <p:spPr>
          <a:xfrm>
            <a:off x="685800" y="1828800"/>
            <a:ext cx="5638800" cy="4373565"/>
          </a:xfrm>
        </p:spPr>
        <p:txBody>
          <a:bodyPr/>
          <a:lstStyle/>
          <a:p>
            <a:pPr>
              <a:lnSpc>
                <a:spcPct val="90000"/>
              </a:lnSpc>
            </a:pPr>
            <a:r>
              <a:rPr lang="en-US" sz="2400" dirty="0" smtClean="0">
                <a:ea typeface="ＭＳ Ｐゴシック" pitchFamily="34" charset="-128"/>
              </a:rPr>
              <a:t>Query:</a:t>
            </a:r>
          </a:p>
          <a:p>
            <a:pPr>
              <a:lnSpc>
                <a:spcPct val="90000"/>
              </a:lnSpc>
            </a:pPr>
            <a:endParaRPr lang="en-US" sz="2400" dirty="0" smtClean="0">
              <a:ea typeface="ＭＳ Ｐゴシック" pitchFamily="34" charset="-128"/>
            </a:endParaRPr>
          </a:p>
          <a:p>
            <a:pPr>
              <a:lnSpc>
                <a:spcPct val="90000"/>
              </a:lnSpc>
            </a:pPr>
            <a:r>
              <a:rPr lang="en-US" sz="2400" dirty="0" smtClean="0">
                <a:ea typeface="ＭＳ Ｐゴシック" pitchFamily="34" charset="-128"/>
              </a:rPr>
              <a:t>Start with initial factors:</a:t>
            </a:r>
          </a:p>
          <a:p>
            <a:pPr lvl="1">
              <a:lnSpc>
                <a:spcPct val="90000"/>
              </a:lnSpc>
            </a:pPr>
            <a:r>
              <a:rPr lang="en-US" sz="2000" dirty="0" smtClean="0">
                <a:ea typeface="ＭＳ Ｐゴシック" pitchFamily="34" charset="-128"/>
              </a:rPr>
              <a:t>Local CPTs (but instantiated by evidence)</a:t>
            </a:r>
          </a:p>
          <a:p>
            <a:pPr>
              <a:lnSpc>
                <a:spcPct val="90000"/>
              </a:lnSpc>
            </a:pPr>
            <a:endParaRPr lang="en-US" sz="2400" dirty="0" smtClean="0">
              <a:ea typeface="ＭＳ Ｐゴシック" pitchFamily="34" charset="-128"/>
            </a:endParaRPr>
          </a:p>
          <a:p>
            <a:pPr>
              <a:lnSpc>
                <a:spcPct val="90000"/>
              </a:lnSpc>
            </a:pPr>
            <a:r>
              <a:rPr lang="en-US" sz="2400" dirty="0" smtClean="0">
                <a:ea typeface="ＭＳ Ｐゴシック" pitchFamily="34" charset="-128"/>
              </a:rPr>
              <a:t>While there are still hidden variables (not Q or evidence):</a:t>
            </a:r>
          </a:p>
          <a:p>
            <a:pPr lvl="1">
              <a:lnSpc>
                <a:spcPct val="90000"/>
              </a:lnSpc>
            </a:pPr>
            <a:r>
              <a:rPr lang="en-US" sz="2000" dirty="0" smtClean="0">
                <a:ea typeface="ＭＳ Ｐゴシック" pitchFamily="34" charset="-128"/>
              </a:rPr>
              <a:t>Pick a hidden variable H</a:t>
            </a:r>
          </a:p>
          <a:p>
            <a:pPr lvl="1">
              <a:lnSpc>
                <a:spcPct val="90000"/>
              </a:lnSpc>
            </a:pPr>
            <a:r>
              <a:rPr lang="en-US" sz="2000" dirty="0" smtClean="0">
                <a:ea typeface="ＭＳ Ｐゴシック" pitchFamily="34" charset="-128"/>
              </a:rPr>
              <a:t>Join all factors mentioning H</a:t>
            </a:r>
          </a:p>
          <a:p>
            <a:pPr lvl="1">
              <a:lnSpc>
                <a:spcPct val="90000"/>
              </a:lnSpc>
            </a:pPr>
            <a:r>
              <a:rPr lang="en-US" sz="2000" dirty="0" smtClean="0">
                <a:ea typeface="ＭＳ Ｐゴシック" pitchFamily="34" charset="-128"/>
              </a:rPr>
              <a:t>Eliminate (sum out) H</a:t>
            </a:r>
          </a:p>
          <a:p>
            <a:pPr lvl="1">
              <a:lnSpc>
                <a:spcPct val="90000"/>
              </a:lnSpc>
            </a:pPr>
            <a:endParaRPr lang="en-US" sz="2000" dirty="0" smtClean="0">
              <a:ea typeface="ＭＳ Ｐゴシック" pitchFamily="34" charset="-128"/>
            </a:endParaRPr>
          </a:p>
          <a:p>
            <a:pPr>
              <a:lnSpc>
                <a:spcPct val="90000"/>
              </a:lnSpc>
            </a:pPr>
            <a:r>
              <a:rPr lang="en-US" sz="2400" dirty="0" smtClean="0">
                <a:ea typeface="ＭＳ Ｐゴシック" pitchFamily="34" charset="-128"/>
              </a:rPr>
              <a:t>Join all remaining factors and normalize</a:t>
            </a:r>
          </a:p>
        </p:txBody>
      </p:sp>
      <p:pic>
        <p:nvPicPr>
          <p:cNvPr id="40963" name="Picture 4" descr="txp_fig"/>
          <p:cNvPicPr>
            <a:picLocks noChangeAspect="1" noChangeArrowheads="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2286000" y="1905000"/>
            <a:ext cx="4572000" cy="407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77200" y="3733800"/>
            <a:ext cx="3053791" cy="1546486"/>
          </a:xfrm>
          <a:prstGeom prst="rect">
            <a:avLst/>
          </a:prstGeom>
        </p:spPr>
      </p:pic>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05800" y="1981200"/>
            <a:ext cx="2252280" cy="1295399"/>
          </a:xfrm>
          <a:prstGeom prst="rect">
            <a:avLst/>
          </a:prstGeom>
        </p:spPr>
      </p:pic>
      <p:pic>
        <p:nvPicPr>
          <p:cNvPr id="5" name="Picture 4" descr="TP_tmp.png"/>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9753600" y="5715000"/>
            <a:ext cx="685800" cy="900113"/>
          </a:xfrm>
          <a:prstGeom prst="rect">
            <a:avLst/>
          </a:prstGeom>
        </p:spPr>
      </p:pic>
      <p:pic>
        <p:nvPicPr>
          <p:cNvPr id="6" name="Picture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63919" y="6019800"/>
            <a:ext cx="1307806" cy="411065"/>
          </a:xfrm>
          <a:prstGeom prst="rect">
            <a:avLst/>
          </a:prstGeom>
        </p:spPr>
      </p:pic>
    </p:spTree>
    <p:extLst>
      <p:ext uri="{BB962C8B-B14F-4D97-AF65-F5344CB8AC3E}">
        <p14:creationId xmlns:p14="http://schemas.microsoft.com/office/powerpoint/2010/main" val="6544308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latin typeface="Calibri"/>
                <a:cs typeface="Calibri"/>
              </a:rPr>
              <a:t>Naïve Bayes for Digits</a:t>
            </a:r>
          </a:p>
        </p:txBody>
      </p:sp>
      <p:sp>
        <p:nvSpPr>
          <p:cNvPr id="12291" name="Rectangle 3"/>
          <p:cNvSpPr>
            <a:spLocks noGrp="1" noChangeArrowheads="1"/>
          </p:cNvSpPr>
          <p:nvPr>
            <p:ph idx="1"/>
          </p:nvPr>
        </p:nvSpPr>
        <p:spPr>
          <a:xfrm>
            <a:off x="457200" y="1295400"/>
            <a:ext cx="10972800" cy="4800600"/>
          </a:xfrm>
        </p:spPr>
        <p:txBody>
          <a:bodyPr/>
          <a:lstStyle/>
          <a:p>
            <a:pPr eaLnBrk="1" hangingPunct="1"/>
            <a:r>
              <a:rPr lang="en-US" sz="2400" dirty="0" smtClean="0">
                <a:latin typeface="Calibri"/>
                <a:cs typeface="Calibri"/>
              </a:rPr>
              <a:t>Naïve </a:t>
            </a:r>
            <a:r>
              <a:rPr lang="en-US" sz="2400" dirty="0" err="1" smtClean="0">
                <a:latin typeface="Calibri"/>
                <a:cs typeface="Calibri"/>
              </a:rPr>
              <a:t>Bayes</a:t>
            </a:r>
            <a:r>
              <a:rPr lang="en-US" sz="2400" dirty="0" smtClean="0">
                <a:latin typeface="Calibri"/>
                <a:cs typeface="Calibri"/>
              </a:rPr>
              <a:t>: Assume all features are independent effects of the label</a:t>
            </a:r>
          </a:p>
          <a:p>
            <a:pPr lvl="2"/>
            <a:endParaRPr lang="en-US" sz="1600" dirty="0" smtClean="0">
              <a:latin typeface="Calibri"/>
              <a:cs typeface="Calibri"/>
            </a:endParaRPr>
          </a:p>
          <a:p>
            <a:pPr eaLnBrk="1" hangingPunct="1"/>
            <a:r>
              <a:rPr lang="en-US" sz="2400" dirty="0" smtClean="0">
                <a:latin typeface="Calibri"/>
                <a:cs typeface="Calibri"/>
              </a:rPr>
              <a:t>Simple digit recognition version:</a:t>
            </a:r>
          </a:p>
          <a:p>
            <a:pPr lvl="1" eaLnBrk="1" hangingPunct="1"/>
            <a:r>
              <a:rPr lang="en-US" sz="2000" dirty="0" smtClean="0">
                <a:latin typeface="Calibri"/>
                <a:cs typeface="Calibri"/>
              </a:rPr>
              <a:t>One feature (variable) </a:t>
            </a:r>
            <a:r>
              <a:rPr lang="en-US" sz="2000" dirty="0" err="1" smtClean="0">
                <a:latin typeface="Calibri"/>
                <a:cs typeface="Calibri"/>
              </a:rPr>
              <a:t>F</a:t>
            </a:r>
            <a:r>
              <a:rPr lang="en-US" sz="2000" baseline="-25000" dirty="0" err="1" smtClean="0">
                <a:latin typeface="Calibri"/>
                <a:cs typeface="Calibri"/>
              </a:rPr>
              <a:t>ij</a:t>
            </a:r>
            <a:r>
              <a:rPr lang="en-US" sz="2000" dirty="0" smtClean="0">
                <a:latin typeface="Calibri"/>
                <a:cs typeface="Calibri"/>
              </a:rPr>
              <a:t> for each grid position &lt;</a:t>
            </a:r>
            <a:r>
              <a:rPr lang="en-US" sz="2000" dirty="0" err="1" smtClean="0">
                <a:latin typeface="Calibri"/>
                <a:cs typeface="Calibri"/>
              </a:rPr>
              <a:t>i,j</a:t>
            </a:r>
            <a:r>
              <a:rPr lang="en-US" sz="2000" dirty="0" smtClean="0">
                <a:latin typeface="Calibri"/>
                <a:cs typeface="Calibri"/>
              </a:rPr>
              <a:t>&gt;</a:t>
            </a:r>
          </a:p>
          <a:p>
            <a:pPr lvl="1" eaLnBrk="1" hangingPunct="1"/>
            <a:r>
              <a:rPr lang="en-US" sz="2000" dirty="0" smtClean="0">
                <a:latin typeface="Calibri"/>
                <a:cs typeface="Calibri"/>
              </a:rPr>
              <a:t>Feature values are on / off, based on whether intensity</a:t>
            </a:r>
          </a:p>
          <a:p>
            <a:pPr lvl="1" eaLnBrk="1" hangingPunct="1">
              <a:buNone/>
            </a:pPr>
            <a:r>
              <a:rPr lang="en-US" sz="2000" dirty="0" smtClean="0">
                <a:latin typeface="Calibri"/>
                <a:cs typeface="Calibri"/>
              </a:rPr>
              <a:t>	is more or less than 0.5 in underlying image</a:t>
            </a:r>
          </a:p>
          <a:p>
            <a:pPr lvl="1" eaLnBrk="1" hangingPunct="1"/>
            <a:r>
              <a:rPr lang="en-US" sz="2000" dirty="0" smtClean="0">
                <a:latin typeface="Calibri"/>
                <a:cs typeface="Calibri"/>
              </a:rPr>
              <a:t>Each input maps to a feature vector, e.g.</a:t>
            </a:r>
          </a:p>
          <a:p>
            <a:pPr lvl="1" eaLnBrk="1" hangingPunct="1"/>
            <a:endParaRPr lang="en-US" sz="2000" dirty="0" smtClean="0">
              <a:latin typeface="Calibri"/>
              <a:cs typeface="Calibri"/>
            </a:endParaRPr>
          </a:p>
          <a:p>
            <a:pPr lvl="1" eaLnBrk="1" hangingPunct="1"/>
            <a:endParaRPr lang="en-US" sz="2000" dirty="0" smtClean="0">
              <a:latin typeface="Calibri"/>
              <a:cs typeface="Calibri"/>
            </a:endParaRPr>
          </a:p>
          <a:p>
            <a:pPr lvl="1" eaLnBrk="1" hangingPunct="1"/>
            <a:r>
              <a:rPr lang="en-US" sz="2000" dirty="0" smtClean="0">
                <a:latin typeface="Calibri"/>
                <a:cs typeface="Calibri"/>
              </a:rPr>
              <a:t>Here: lots of features, each is binary valued</a:t>
            </a:r>
          </a:p>
          <a:p>
            <a:pPr lvl="3"/>
            <a:endParaRPr lang="en-US" sz="1200" dirty="0" smtClean="0">
              <a:latin typeface="Calibri"/>
              <a:cs typeface="Calibri"/>
            </a:endParaRPr>
          </a:p>
          <a:p>
            <a:pPr eaLnBrk="1" hangingPunct="1"/>
            <a:r>
              <a:rPr lang="en-US" sz="2400" dirty="0" smtClean="0">
                <a:latin typeface="Calibri"/>
                <a:cs typeface="Calibri"/>
              </a:rPr>
              <a:t>Naïve </a:t>
            </a:r>
            <a:r>
              <a:rPr lang="en-US" sz="2400" dirty="0" err="1" smtClean="0">
                <a:latin typeface="Calibri"/>
                <a:cs typeface="Calibri"/>
              </a:rPr>
              <a:t>Bayes</a:t>
            </a:r>
            <a:r>
              <a:rPr lang="en-US" sz="2400" dirty="0" smtClean="0">
                <a:latin typeface="Calibri"/>
                <a:cs typeface="Calibri"/>
              </a:rPr>
              <a:t> model:</a:t>
            </a:r>
          </a:p>
          <a:p>
            <a:pPr lvl="5"/>
            <a:endParaRPr lang="en-US" sz="1200" dirty="0" smtClean="0">
              <a:latin typeface="Calibri"/>
              <a:cs typeface="Calibri"/>
            </a:endParaRPr>
          </a:p>
          <a:p>
            <a:pPr eaLnBrk="1" hangingPunct="1"/>
            <a:r>
              <a:rPr lang="en-US" sz="2400" dirty="0" smtClean="0">
                <a:latin typeface="Calibri"/>
                <a:cs typeface="Calibri"/>
              </a:rPr>
              <a:t>What do we need to learn?</a:t>
            </a:r>
          </a:p>
        </p:txBody>
      </p:sp>
      <p:pic>
        <p:nvPicPr>
          <p:cNvPr id="12292" name="Picture 5"/>
          <p:cNvPicPr>
            <a:picLocks noChangeAspect="1" noChangeArrowheads="1"/>
          </p:cNvPicPr>
          <p:nvPr/>
        </p:nvPicPr>
        <p:blipFill>
          <a:blip r:embed="rId5" cstate="print"/>
          <a:srcRect/>
          <a:stretch>
            <a:fillRect/>
          </a:stretch>
        </p:blipFill>
        <p:spPr bwMode="auto">
          <a:xfrm>
            <a:off x="1511300" y="4114800"/>
            <a:ext cx="404813" cy="457200"/>
          </a:xfrm>
          <a:prstGeom prst="rect">
            <a:avLst/>
          </a:prstGeom>
          <a:noFill/>
          <a:ln w="9525">
            <a:noFill/>
            <a:miter lim="800000"/>
            <a:headEnd/>
            <a:tailEnd/>
          </a:ln>
        </p:spPr>
      </p:pic>
      <p:pic>
        <p:nvPicPr>
          <p:cNvPr id="12293" name="Picture 9" descr="txp_fig"/>
          <p:cNvPicPr>
            <a:picLocks noChangeAspect="1" noChangeArrowheads="1"/>
          </p:cNvPicPr>
          <p:nvPr>
            <p:custDataLst>
              <p:tags r:id="rId1"/>
            </p:custDataLst>
          </p:nvPr>
        </p:nvPicPr>
        <p:blipFill>
          <a:blip r:embed="rId6" cstate="print"/>
          <a:srcRect/>
          <a:stretch>
            <a:fillRect/>
          </a:stretch>
        </p:blipFill>
        <p:spPr bwMode="auto">
          <a:xfrm>
            <a:off x="2144713" y="4267200"/>
            <a:ext cx="6618287" cy="238125"/>
          </a:xfrm>
          <a:prstGeom prst="rect">
            <a:avLst/>
          </a:prstGeom>
          <a:noFill/>
          <a:ln w="9525">
            <a:noFill/>
            <a:miter lim="800000"/>
            <a:headEnd/>
            <a:tailEnd/>
          </a:ln>
        </p:spPr>
      </p:pic>
      <p:pic>
        <p:nvPicPr>
          <p:cNvPr id="9" name="Picture 8" descr="txp_fig"/>
          <p:cNvPicPr>
            <a:picLocks noChangeAspect="1"/>
          </p:cNvPicPr>
          <p:nvPr>
            <p:custDataLst>
              <p:tags r:id="rId2"/>
            </p:custDataLst>
          </p:nvPr>
        </p:nvPicPr>
        <p:blipFill>
          <a:blip r:embed="rId7" cstate="print"/>
          <a:srcRect/>
          <a:stretch>
            <a:fillRect/>
          </a:stretch>
        </p:blipFill>
        <p:spPr bwMode="auto">
          <a:xfrm>
            <a:off x="3586162" y="5334000"/>
            <a:ext cx="5405438" cy="614363"/>
          </a:xfrm>
          <a:prstGeom prst="rect">
            <a:avLst/>
          </a:prstGeom>
          <a:noFill/>
          <a:ln w="9525">
            <a:noFill/>
            <a:miter lim="800000"/>
            <a:headEnd/>
            <a:tailEnd/>
          </a:ln>
        </p:spPr>
      </p:pic>
      <p:sp>
        <p:nvSpPr>
          <p:cNvPr id="7" name="Oval 4"/>
          <p:cNvSpPr>
            <a:spLocks noChangeArrowheads="1"/>
          </p:cNvSpPr>
          <p:nvPr/>
        </p:nvSpPr>
        <p:spPr bwMode="auto">
          <a:xfrm>
            <a:off x="10020300" y="1905000"/>
            <a:ext cx="533400" cy="533400"/>
          </a:xfrm>
          <a:prstGeom prst="ellipse">
            <a:avLst/>
          </a:prstGeom>
          <a:noFill/>
          <a:ln w="9525">
            <a:solidFill>
              <a:schemeClr val="tx1"/>
            </a:solidFill>
            <a:round/>
            <a:headEnd/>
            <a:tailEnd/>
          </a:ln>
        </p:spPr>
        <p:txBody>
          <a:bodyPr wrap="none" anchor="ctr"/>
          <a:lstStyle/>
          <a:p>
            <a:pPr algn="ctr"/>
            <a:r>
              <a:rPr lang="en-US">
                <a:latin typeface="Calibri"/>
                <a:cs typeface="Calibri"/>
              </a:rPr>
              <a:t>Y</a:t>
            </a:r>
          </a:p>
        </p:txBody>
      </p:sp>
      <p:sp>
        <p:nvSpPr>
          <p:cNvPr id="8" name="Oval 5"/>
          <p:cNvSpPr>
            <a:spLocks noChangeArrowheads="1"/>
          </p:cNvSpPr>
          <p:nvPr/>
        </p:nvSpPr>
        <p:spPr bwMode="auto">
          <a:xfrm>
            <a:off x="9105900" y="3352800"/>
            <a:ext cx="533400" cy="533400"/>
          </a:xfrm>
          <a:prstGeom prst="ellipse">
            <a:avLst/>
          </a:prstGeom>
          <a:noFill/>
          <a:ln w="9525">
            <a:solidFill>
              <a:schemeClr val="tx1"/>
            </a:solidFill>
            <a:round/>
            <a:headEnd/>
            <a:tailEnd/>
          </a:ln>
        </p:spPr>
        <p:txBody>
          <a:bodyPr wrap="none" anchor="ctr"/>
          <a:lstStyle/>
          <a:p>
            <a:pPr algn="ctr"/>
            <a:r>
              <a:rPr lang="en-US">
                <a:latin typeface="Calibri"/>
                <a:cs typeface="Calibri"/>
              </a:rPr>
              <a:t>F</a:t>
            </a:r>
            <a:r>
              <a:rPr lang="en-US" baseline="-25000">
                <a:latin typeface="Calibri"/>
                <a:cs typeface="Calibri"/>
              </a:rPr>
              <a:t>1</a:t>
            </a:r>
            <a:endParaRPr lang="en-US">
              <a:latin typeface="Calibri"/>
              <a:cs typeface="Calibri"/>
            </a:endParaRPr>
          </a:p>
        </p:txBody>
      </p:sp>
      <p:sp>
        <p:nvSpPr>
          <p:cNvPr id="10" name="Oval 6"/>
          <p:cNvSpPr>
            <a:spLocks noChangeArrowheads="1"/>
          </p:cNvSpPr>
          <p:nvPr/>
        </p:nvSpPr>
        <p:spPr bwMode="auto">
          <a:xfrm>
            <a:off x="10934700" y="3352800"/>
            <a:ext cx="533400" cy="533400"/>
          </a:xfrm>
          <a:prstGeom prst="ellipse">
            <a:avLst/>
          </a:prstGeom>
          <a:noFill/>
          <a:ln w="9525">
            <a:solidFill>
              <a:schemeClr val="tx1"/>
            </a:solidFill>
            <a:round/>
            <a:headEnd/>
            <a:tailEnd/>
          </a:ln>
        </p:spPr>
        <p:txBody>
          <a:bodyPr wrap="none" anchor="ctr"/>
          <a:lstStyle/>
          <a:p>
            <a:pPr algn="ctr"/>
            <a:r>
              <a:rPr lang="en-US">
                <a:latin typeface="Calibri"/>
                <a:cs typeface="Calibri"/>
              </a:rPr>
              <a:t>F</a:t>
            </a:r>
            <a:r>
              <a:rPr lang="en-US" baseline="-25000">
                <a:latin typeface="Calibri"/>
                <a:cs typeface="Calibri"/>
              </a:rPr>
              <a:t>n</a:t>
            </a:r>
            <a:endParaRPr lang="en-US">
              <a:latin typeface="Calibri"/>
              <a:cs typeface="Calibri"/>
            </a:endParaRPr>
          </a:p>
        </p:txBody>
      </p:sp>
      <p:cxnSp>
        <p:nvCxnSpPr>
          <p:cNvPr id="11" name="AutoShape 7"/>
          <p:cNvCxnSpPr>
            <a:cxnSpLocks noChangeShapeType="1"/>
            <a:stCxn id="7" idx="4"/>
            <a:endCxn id="10" idx="0"/>
          </p:cNvCxnSpPr>
          <p:nvPr/>
        </p:nvCxnSpPr>
        <p:spPr bwMode="auto">
          <a:xfrm>
            <a:off x="10287000" y="2438400"/>
            <a:ext cx="914400" cy="914400"/>
          </a:xfrm>
          <a:prstGeom prst="straightConnector1">
            <a:avLst/>
          </a:prstGeom>
          <a:noFill/>
          <a:ln w="9525">
            <a:solidFill>
              <a:schemeClr val="tx1"/>
            </a:solidFill>
            <a:round/>
            <a:headEnd/>
            <a:tailEnd type="triangle" w="med" len="med"/>
          </a:ln>
        </p:spPr>
      </p:cxnSp>
      <p:cxnSp>
        <p:nvCxnSpPr>
          <p:cNvPr id="12" name="AutoShape 8"/>
          <p:cNvCxnSpPr>
            <a:cxnSpLocks noChangeShapeType="1"/>
            <a:stCxn id="7" idx="4"/>
            <a:endCxn id="8" idx="0"/>
          </p:cNvCxnSpPr>
          <p:nvPr/>
        </p:nvCxnSpPr>
        <p:spPr bwMode="auto">
          <a:xfrm flipH="1">
            <a:off x="9372600" y="2438400"/>
            <a:ext cx="914400" cy="914400"/>
          </a:xfrm>
          <a:prstGeom prst="straightConnector1">
            <a:avLst/>
          </a:prstGeom>
          <a:noFill/>
          <a:ln w="9525">
            <a:solidFill>
              <a:schemeClr val="tx1"/>
            </a:solidFill>
            <a:round/>
            <a:headEnd/>
            <a:tailEnd type="triangle" w="med" len="med"/>
          </a:ln>
        </p:spPr>
      </p:cxnSp>
      <p:sp>
        <p:nvSpPr>
          <p:cNvPr id="13" name="Oval 9"/>
          <p:cNvSpPr>
            <a:spLocks noChangeArrowheads="1"/>
          </p:cNvSpPr>
          <p:nvPr/>
        </p:nvSpPr>
        <p:spPr bwMode="auto">
          <a:xfrm>
            <a:off x="9791700" y="3352800"/>
            <a:ext cx="533400" cy="533400"/>
          </a:xfrm>
          <a:prstGeom prst="ellipse">
            <a:avLst/>
          </a:prstGeom>
          <a:noFill/>
          <a:ln w="9525">
            <a:solidFill>
              <a:schemeClr val="tx1"/>
            </a:solidFill>
            <a:round/>
            <a:headEnd/>
            <a:tailEnd/>
          </a:ln>
        </p:spPr>
        <p:txBody>
          <a:bodyPr wrap="none" anchor="ctr"/>
          <a:lstStyle/>
          <a:p>
            <a:pPr algn="ctr"/>
            <a:r>
              <a:rPr lang="en-US">
                <a:latin typeface="Calibri"/>
                <a:cs typeface="Calibri"/>
              </a:rPr>
              <a:t>F</a:t>
            </a:r>
            <a:r>
              <a:rPr lang="en-US" baseline="-25000">
                <a:latin typeface="Calibri"/>
                <a:cs typeface="Calibri"/>
              </a:rPr>
              <a:t>2</a:t>
            </a:r>
            <a:endParaRPr lang="en-US">
              <a:latin typeface="Calibri"/>
              <a:cs typeface="Calibri"/>
            </a:endParaRPr>
          </a:p>
        </p:txBody>
      </p:sp>
      <p:cxnSp>
        <p:nvCxnSpPr>
          <p:cNvPr id="14" name="AutoShape 10"/>
          <p:cNvCxnSpPr>
            <a:cxnSpLocks noChangeShapeType="1"/>
            <a:stCxn id="7" idx="4"/>
            <a:endCxn id="13" idx="0"/>
          </p:cNvCxnSpPr>
          <p:nvPr/>
        </p:nvCxnSpPr>
        <p:spPr bwMode="auto">
          <a:xfrm flipH="1">
            <a:off x="10058400" y="2438400"/>
            <a:ext cx="228600" cy="914400"/>
          </a:xfrm>
          <a:prstGeom prst="straightConnector1">
            <a:avLst/>
          </a:prstGeom>
          <a:noFill/>
          <a:ln w="9525">
            <a:solidFill>
              <a:schemeClr val="tx1"/>
            </a:solidFill>
            <a:round/>
            <a:headEnd/>
            <a:tailEnd type="triangle" w="med" len="med"/>
          </a:ln>
        </p:spPr>
      </p:cxnSp>
      <p:pic>
        <p:nvPicPr>
          <p:cNvPr id="15" name="Picture 11" descr="txp_fig"/>
          <p:cNvPicPr>
            <a:picLocks noChangeAspect="1" noChangeArrowheads="1"/>
          </p:cNvPicPr>
          <p:nvPr>
            <p:custDataLst>
              <p:tags r:id="rId3"/>
            </p:custDataLst>
          </p:nvPr>
        </p:nvPicPr>
        <p:blipFill>
          <a:blip r:embed="rId8" cstate="print"/>
          <a:srcRect/>
          <a:stretch>
            <a:fillRect/>
          </a:stretch>
        </p:blipFill>
        <p:spPr bwMode="auto">
          <a:xfrm>
            <a:off x="10477500" y="3581400"/>
            <a:ext cx="307975" cy="55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latin typeface="Calibri"/>
                <a:cs typeface="Calibri"/>
              </a:rPr>
              <a:t>General Naïve Bayes</a:t>
            </a:r>
          </a:p>
        </p:txBody>
      </p:sp>
      <p:sp>
        <p:nvSpPr>
          <p:cNvPr id="1277955" name="Rectangle 3"/>
          <p:cNvSpPr>
            <a:spLocks noGrp="1" noChangeArrowheads="1"/>
          </p:cNvSpPr>
          <p:nvPr>
            <p:ph idx="1"/>
          </p:nvPr>
        </p:nvSpPr>
        <p:spPr>
          <a:xfrm>
            <a:off x="457200" y="1600200"/>
            <a:ext cx="9677400" cy="5029200"/>
          </a:xfrm>
        </p:spPr>
        <p:txBody>
          <a:bodyPr/>
          <a:lstStyle/>
          <a:p>
            <a:pPr eaLnBrk="1" hangingPunct="1">
              <a:lnSpc>
                <a:spcPct val="80000"/>
              </a:lnSpc>
            </a:pPr>
            <a:r>
              <a:rPr lang="en-US" sz="2400" dirty="0" smtClean="0">
                <a:latin typeface="Calibri"/>
                <a:cs typeface="Calibri"/>
              </a:rPr>
              <a:t>A general </a:t>
            </a:r>
            <a:r>
              <a:rPr lang="en-US" sz="2400" dirty="0" smtClean="0">
                <a:solidFill>
                  <a:schemeClr val="accent6"/>
                </a:solidFill>
                <a:latin typeface="Calibri"/>
                <a:cs typeface="Calibri"/>
              </a:rPr>
              <a:t>Naive </a:t>
            </a:r>
            <a:r>
              <a:rPr lang="en-US" sz="2400" dirty="0" err="1" smtClean="0">
                <a:solidFill>
                  <a:schemeClr val="accent6"/>
                </a:solidFill>
                <a:latin typeface="Calibri"/>
                <a:cs typeface="Calibri"/>
              </a:rPr>
              <a:t>Bayes</a:t>
            </a:r>
            <a:r>
              <a:rPr lang="en-US" sz="2400" dirty="0" smtClean="0">
                <a:solidFill>
                  <a:schemeClr val="accent6"/>
                </a:solidFill>
                <a:latin typeface="Calibri"/>
                <a:cs typeface="Calibri"/>
              </a:rPr>
              <a:t> </a:t>
            </a:r>
            <a:r>
              <a:rPr lang="en-US" sz="2400" dirty="0" smtClean="0">
                <a:latin typeface="Calibri"/>
                <a:cs typeface="Calibri"/>
              </a:rPr>
              <a:t>model:</a:t>
            </a:r>
          </a:p>
          <a:p>
            <a:pPr eaLnBrk="1" hangingPunct="1">
              <a:lnSpc>
                <a:spcPct val="80000"/>
              </a:lnSpc>
            </a:pPr>
            <a:endParaRPr lang="en-US" sz="2400" dirty="0" smtClean="0">
              <a:latin typeface="Calibri"/>
              <a:cs typeface="Calibri"/>
            </a:endParaRPr>
          </a:p>
          <a:p>
            <a:pPr eaLnBrk="1" hangingPunct="1">
              <a:lnSpc>
                <a:spcPct val="80000"/>
              </a:lnSpc>
            </a:pPr>
            <a:endParaRPr lang="en-US" sz="2400" dirty="0" smtClean="0">
              <a:latin typeface="Calibri"/>
              <a:cs typeface="Calibri"/>
            </a:endParaRPr>
          </a:p>
          <a:p>
            <a:pPr eaLnBrk="1" hangingPunct="1">
              <a:lnSpc>
                <a:spcPct val="80000"/>
              </a:lnSpc>
            </a:pPr>
            <a:endParaRPr lang="en-US" sz="2400" dirty="0" smtClean="0">
              <a:latin typeface="Calibri"/>
              <a:cs typeface="Calibri"/>
            </a:endParaRPr>
          </a:p>
          <a:p>
            <a:pPr eaLnBrk="1" hangingPunct="1">
              <a:lnSpc>
                <a:spcPct val="80000"/>
              </a:lnSpc>
            </a:pPr>
            <a:endParaRPr lang="en-US" sz="2400" dirty="0" smtClean="0">
              <a:latin typeface="Calibri"/>
              <a:cs typeface="Calibri"/>
            </a:endParaRPr>
          </a:p>
          <a:p>
            <a:pPr eaLnBrk="1" hangingPunct="1">
              <a:lnSpc>
                <a:spcPct val="80000"/>
              </a:lnSpc>
            </a:pPr>
            <a:endParaRPr lang="en-US" sz="2400" dirty="0" smtClean="0">
              <a:latin typeface="Calibri"/>
              <a:cs typeface="Calibri"/>
            </a:endParaRPr>
          </a:p>
          <a:p>
            <a:pPr eaLnBrk="1" hangingPunct="1">
              <a:lnSpc>
                <a:spcPct val="80000"/>
              </a:lnSpc>
            </a:pPr>
            <a:endParaRPr lang="en-US" sz="2400" dirty="0" smtClean="0">
              <a:latin typeface="Calibri"/>
              <a:cs typeface="Calibri"/>
            </a:endParaRPr>
          </a:p>
          <a:p>
            <a:pPr eaLnBrk="1" hangingPunct="1">
              <a:lnSpc>
                <a:spcPct val="80000"/>
              </a:lnSpc>
            </a:pPr>
            <a:endParaRPr lang="en-US" sz="2400" dirty="0" smtClean="0">
              <a:latin typeface="Calibri"/>
              <a:cs typeface="Calibri"/>
            </a:endParaRPr>
          </a:p>
          <a:p>
            <a:pPr eaLnBrk="1" hangingPunct="1">
              <a:lnSpc>
                <a:spcPct val="80000"/>
              </a:lnSpc>
            </a:pPr>
            <a:endParaRPr lang="en-US" sz="2400" dirty="0" smtClean="0">
              <a:latin typeface="Calibri"/>
              <a:cs typeface="Calibri"/>
            </a:endParaRPr>
          </a:p>
          <a:p>
            <a:pPr eaLnBrk="1" hangingPunct="1">
              <a:lnSpc>
                <a:spcPct val="80000"/>
              </a:lnSpc>
            </a:pPr>
            <a:endParaRPr lang="en-US" sz="2400" dirty="0" smtClean="0">
              <a:latin typeface="Calibri"/>
              <a:cs typeface="Calibri"/>
            </a:endParaRPr>
          </a:p>
          <a:p>
            <a:pPr eaLnBrk="1" hangingPunct="1">
              <a:lnSpc>
                <a:spcPct val="80000"/>
              </a:lnSpc>
            </a:pPr>
            <a:r>
              <a:rPr lang="en-US" sz="2400" dirty="0" smtClean="0">
                <a:latin typeface="Calibri"/>
                <a:cs typeface="Calibri"/>
              </a:rPr>
              <a:t>We only have to specify how each feature depends on the class</a:t>
            </a:r>
          </a:p>
          <a:p>
            <a:pPr eaLnBrk="1" hangingPunct="1">
              <a:lnSpc>
                <a:spcPct val="80000"/>
              </a:lnSpc>
            </a:pPr>
            <a:r>
              <a:rPr lang="en-US" sz="2400" dirty="0" smtClean="0">
                <a:latin typeface="Calibri"/>
                <a:cs typeface="Calibri"/>
              </a:rPr>
              <a:t>Total number of parameters is </a:t>
            </a:r>
            <a:r>
              <a:rPr lang="en-US" sz="2400" i="1" dirty="0" smtClean="0">
                <a:solidFill>
                  <a:srgbClr val="CC0000"/>
                </a:solidFill>
                <a:latin typeface="Calibri"/>
                <a:cs typeface="Calibri"/>
              </a:rPr>
              <a:t>linear</a:t>
            </a:r>
            <a:r>
              <a:rPr lang="en-US" sz="2400" dirty="0" smtClean="0">
                <a:latin typeface="Calibri"/>
                <a:cs typeface="Calibri"/>
              </a:rPr>
              <a:t> in n</a:t>
            </a:r>
          </a:p>
          <a:p>
            <a:pPr eaLnBrk="1" hangingPunct="1">
              <a:lnSpc>
                <a:spcPct val="80000"/>
              </a:lnSpc>
            </a:pPr>
            <a:r>
              <a:rPr lang="en-US" sz="2400" dirty="0" smtClean="0">
                <a:latin typeface="Calibri"/>
                <a:cs typeface="Calibri"/>
              </a:rPr>
              <a:t>Model is very simplistic, but often works anyway</a:t>
            </a:r>
          </a:p>
          <a:p>
            <a:pPr eaLnBrk="1" hangingPunct="1">
              <a:lnSpc>
                <a:spcPct val="80000"/>
              </a:lnSpc>
            </a:pPr>
            <a:endParaRPr lang="en-US" sz="2400" dirty="0" smtClean="0">
              <a:latin typeface="Calibri"/>
              <a:cs typeface="Calibri"/>
            </a:endParaRPr>
          </a:p>
        </p:txBody>
      </p:sp>
      <p:sp>
        <p:nvSpPr>
          <p:cNvPr id="13316" name="Oval 4"/>
          <p:cNvSpPr>
            <a:spLocks noChangeArrowheads="1"/>
          </p:cNvSpPr>
          <p:nvPr/>
        </p:nvSpPr>
        <p:spPr bwMode="auto">
          <a:xfrm>
            <a:off x="9258300" y="1752600"/>
            <a:ext cx="533400" cy="533400"/>
          </a:xfrm>
          <a:prstGeom prst="ellipse">
            <a:avLst/>
          </a:prstGeom>
          <a:noFill/>
          <a:ln w="9525">
            <a:solidFill>
              <a:schemeClr val="tx1"/>
            </a:solidFill>
            <a:round/>
            <a:headEnd/>
            <a:tailEnd/>
          </a:ln>
        </p:spPr>
        <p:txBody>
          <a:bodyPr wrap="none" anchor="ctr"/>
          <a:lstStyle/>
          <a:p>
            <a:pPr algn="ctr"/>
            <a:r>
              <a:rPr lang="en-US">
                <a:latin typeface="Calibri"/>
                <a:cs typeface="Calibri"/>
              </a:rPr>
              <a:t>Y</a:t>
            </a:r>
          </a:p>
        </p:txBody>
      </p:sp>
      <p:sp>
        <p:nvSpPr>
          <p:cNvPr id="13317" name="Oval 5"/>
          <p:cNvSpPr>
            <a:spLocks noChangeArrowheads="1"/>
          </p:cNvSpPr>
          <p:nvPr/>
        </p:nvSpPr>
        <p:spPr bwMode="auto">
          <a:xfrm>
            <a:off x="8343900" y="3200400"/>
            <a:ext cx="533400" cy="533400"/>
          </a:xfrm>
          <a:prstGeom prst="ellipse">
            <a:avLst/>
          </a:prstGeom>
          <a:noFill/>
          <a:ln w="9525">
            <a:solidFill>
              <a:schemeClr val="tx1"/>
            </a:solidFill>
            <a:round/>
            <a:headEnd/>
            <a:tailEnd/>
          </a:ln>
        </p:spPr>
        <p:txBody>
          <a:bodyPr wrap="none" anchor="ctr"/>
          <a:lstStyle/>
          <a:p>
            <a:pPr algn="ctr"/>
            <a:r>
              <a:rPr lang="en-US">
                <a:latin typeface="Calibri"/>
                <a:cs typeface="Calibri"/>
              </a:rPr>
              <a:t>F</a:t>
            </a:r>
            <a:r>
              <a:rPr lang="en-US" baseline="-25000">
                <a:latin typeface="Calibri"/>
                <a:cs typeface="Calibri"/>
              </a:rPr>
              <a:t>1</a:t>
            </a:r>
            <a:endParaRPr lang="en-US">
              <a:latin typeface="Calibri"/>
              <a:cs typeface="Calibri"/>
            </a:endParaRPr>
          </a:p>
        </p:txBody>
      </p:sp>
      <p:sp>
        <p:nvSpPr>
          <p:cNvPr id="13318" name="Oval 6"/>
          <p:cNvSpPr>
            <a:spLocks noChangeArrowheads="1"/>
          </p:cNvSpPr>
          <p:nvPr/>
        </p:nvSpPr>
        <p:spPr bwMode="auto">
          <a:xfrm>
            <a:off x="10172700" y="3200400"/>
            <a:ext cx="533400" cy="533400"/>
          </a:xfrm>
          <a:prstGeom prst="ellipse">
            <a:avLst/>
          </a:prstGeom>
          <a:noFill/>
          <a:ln w="9525">
            <a:solidFill>
              <a:schemeClr val="tx1"/>
            </a:solidFill>
            <a:round/>
            <a:headEnd/>
            <a:tailEnd/>
          </a:ln>
        </p:spPr>
        <p:txBody>
          <a:bodyPr wrap="none" anchor="ctr"/>
          <a:lstStyle/>
          <a:p>
            <a:pPr algn="ctr"/>
            <a:r>
              <a:rPr lang="en-US">
                <a:latin typeface="Calibri"/>
                <a:cs typeface="Calibri"/>
              </a:rPr>
              <a:t>F</a:t>
            </a:r>
            <a:r>
              <a:rPr lang="en-US" baseline="-25000">
                <a:latin typeface="Calibri"/>
                <a:cs typeface="Calibri"/>
              </a:rPr>
              <a:t>n</a:t>
            </a:r>
            <a:endParaRPr lang="en-US">
              <a:latin typeface="Calibri"/>
              <a:cs typeface="Calibri"/>
            </a:endParaRPr>
          </a:p>
        </p:txBody>
      </p:sp>
      <p:cxnSp>
        <p:nvCxnSpPr>
          <p:cNvPr id="13319" name="AutoShape 7"/>
          <p:cNvCxnSpPr>
            <a:cxnSpLocks noChangeShapeType="1"/>
            <a:stCxn id="13316" idx="4"/>
            <a:endCxn id="13318" idx="0"/>
          </p:cNvCxnSpPr>
          <p:nvPr/>
        </p:nvCxnSpPr>
        <p:spPr bwMode="auto">
          <a:xfrm>
            <a:off x="9525000" y="2286000"/>
            <a:ext cx="914400" cy="914400"/>
          </a:xfrm>
          <a:prstGeom prst="straightConnector1">
            <a:avLst/>
          </a:prstGeom>
          <a:noFill/>
          <a:ln w="9525">
            <a:solidFill>
              <a:schemeClr val="tx1"/>
            </a:solidFill>
            <a:round/>
            <a:headEnd/>
            <a:tailEnd type="triangle" w="med" len="med"/>
          </a:ln>
        </p:spPr>
      </p:cxnSp>
      <p:cxnSp>
        <p:nvCxnSpPr>
          <p:cNvPr id="13320" name="AutoShape 8"/>
          <p:cNvCxnSpPr>
            <a:cxnSpLocks noChangeShapeType="1"/>
            <a:stCxn id="13316" idx="4"/>
            <a:endCxn id="13317" idx="0"/>
          </p:cNvCxnSpPr>
          <p:nvPr/>
        </p:nvCxnSpPr>
        <p:spPr bwMode="auto">
          <a:xfrm flipH="1">
            <a:off x="8610600" y="2286000"/>
            <a:ext cx="914400" cy="914400"/>
          </a:xfrm>
          <a:prstGeom prst="straightConnector1">
            <a:avLst/>
          </a:prstGeom>
          <a:noFill/>
          <a:ln w="9525">
            <a:solidFill>
              <a:schemeClr val="tx1"/>
            </a:solidFill>
            <a:round/>
            <a:headEnd/>
            <a:tailEnd type="triangle" w="med" len="med"/>
          </a:ln>
        </p:spPr>
      </p:cxnSp>
      <p:sp>
        <p:nvSpPr>
          <p:cNvPr id="13321" name="Oval 9"/>
          <p:cNvSpPr>
            <a:spLocks noChangeArrowheads="1"/>
          </p:cNvSpPr>
          <p:nvPr/>
        </p:nvSpPr>
        <p:spPr bwMode="auto">
          <a:xfrm>
            <a:off x="9029700" y="3200400"/>
            <a:ext cx="533400" cy="533400"/>
          </a:xfrm>
          <a:prstGeom prst="ellipse">
            <a:avLst/>
          </a:prstGeom>
          <a:noFill/>
          <a:ln w="9525">
            <a:solidFill>
              <a:schemeClr val="tx1"/>
            </a:solidFill>
            <a:round/>
            <a:headEnd/>
            <a:tailEnd/>
          </a:ln>
        </p:spPr>
        <p:txBody>
          <a:bodyPr wrap="none" anchor="ctr"/>
          <a:lstStyle/>
          <a:p>
            <a:pPr algn="ctr"/>
            <a:r>
              <a:rPr lang="en-US">
                <a:latin typeface="Calibri"/>
                <a:cs typeface="Calibri"/>
              </a:rPr>
              <a:t>F</a:t>
            </a:r>
            <a:r>
              <a:rPr lang="en-US" baseline="-25000">
                <a:latin typeface="Calibri"/>
                <a:cs typeface="Calibri"/>
              </a:rPr>
              <a:t>2</a:t>
            </a:r>
            <a:endParaRPr lang="en-US">
              <a:latin typeface="Calibri"/>
              <a:cs typeface="Calibri"/>
            </a:endParaRPr>
          </a:p>
        </p:txBody>
      </p:sp>
      <p:cxnSp>
        <p:nvCxnSpPr>
          <p:cNvPr id="13322" name="AutoShape 10"/>
          <p:cNvCxnSpPr>
            <a:cxnSpLocks noChangeShapeType="1"/>
            <a:stCxn id="13316" idx="4"/>
            <a:endCxn id="13321" idx="0"/>
          </p:cNvCxnSpPr>
          <p:nvPr/>
        </p:nvCxnSpPr>
        <p:spPr bwMode="auto">
          <a:xfrm flipH="1">
            <a:off x="9296400" y="2286000"/>
            <a:ext cx="228600" cy="914400"/>
          </a:xfrm>
          <a:prstGeom prst="straightConnector1">
            <a:avLst/>
          </a:prstGeom>
          <a:noFill/>
          <a:ln w="9525">
            <a:solidFill>
              <a:schemeClr val="tx1"/>
            </a:solidFill>
            <a:round/>
            <a:headEnd/>
            <a:tailEnd type="triangle" w="med" len="med"/>
          </a:ln>
        </p:spPr>
      </p:cxnSp>
      <p:pic>
        <p:nvPicPr>
          <p:cNvPr id="13323" name="Picture 11" descr="txp_fig"/>
          <p:cNvPicPr>
            <a:picLocks noChangeAspect="1" noChangeArrowheads="1"/>
          </p:cNvPicPr>
          <p:nvPr>
            <p:custDataLst>
              <p:tags r:id="rId1"/>
            </p:custDataLst>
          </p:nvPr>
        </p:nvPicPr>
        <p:blipFill>
          <a:blip r:embed="rId5" cstate="print"/>
          <a:srcRect/>
          <a:stretch>
            <a:fillRect/>
          </a:stretch>
        </p:blipFill>
        <p:spPr bwMode="auto">
          <a:xfrm>
            <a:off x="9715500" y="3429000"/>
            <a:ext cx="307975" cy="55563"/>
          </a:xfrm>
          <a:prstGeom prst="rect">
            <a:avLst/>
          </a:prstGeom>
          <a:noFill/>
          <a:ln w="9525">
            <a:noFill/>
            <a:miter lim="800000"/>
            <a:headEnd/>
            <a:tailEnd/>
          </a:ln>
        </p:spPr>
      </p:pic>
      <p:pic>
        <p:nvPicPr>
          <p:cNvPr id="13324" name="Picture 20" descr="txp_fig"/>
          <p:cNvPicPr>
            <a:picLocks noChangeAspect="1"/>
          </p:cNvPicPr>
          <p:nvPr>
            <p:custDataLst>
              <p:tags r:id="rId2"/>
            </p:custDataLst>
          </p:nvPr>
        </p:nvPicPr>
        <p:blipFill>
          <a:blip r:embed="rId6" cstate="print"/>
          <a:srcRect/>
          <a:stretch>
            <a:fillRect/>
          </a:stretch>
        </p:blipFill>
        <p:spPr bwMode="auto">
          <a:xfrm>
            <a:off x="1143000" y="3225800"/>
            <a:ext cx="2346325" cy="279400"/>
          </a:xfrm>
          <a:prstGeom prst="rect">
            <a:avLst/>
          </a:prstGeom>
          <a:noFill/>
          <a:ln w="9525">
            <a:noFill/>
            <a:miter lim="800000"/>
            <a:headEnd/>
            <a:tailEnd/>
          </a:ln>
        </p:spPr>
      </p:pic>
      <p:pic>
        <p:nvPicPr>
          <p:cNvPr id="13325" name="Picture 21" descr="txp_fig"/>
          <p:cNvPicPr>
            <a:picLocks noChangeAspect="1"/>
          </p:cNvPicPr>
          <p:nvPr>
            <p:custDataLst>
              <p:tags r:id="rId3"/>
            </p:custDataLst>
          </p:nvPr>
        </p:nvPicPr>
        <p:blipFill>
          <a:blip r:embed="rId7" cstate="print"/>
          <a:srcRect/>
          <a:stretch>
            <a:fillRect/>
          </a:stretch>
        </p:blipFill>
        <p:spPr bwMode="auto">
          <a:xfrm>
            <a:off x="3886200" y="3200400"/>
            <a:ext cx="2193925" cy="573087"/>
          </a:xfrm>
          <a:prstGeom prst="rect">
            <a:avLst/>
          </a:prstGeom>
          <a:noFill/>
          <a:ln w="9525">
            <a:noFill/>
            <a:miter lim="800000"/>
            <a:headEnd/>
            <a:tailEnd/>
          </a:ln>
        </p:spPr>
      </p:pic>
      <p:sp>
        <p:nvSpPr>
          <p:cNvPr id="1277966" name="Text Box 14"/>
          <p:cNvSpPr txBox="1">
            <a:spLocks noChangeArrowheads="1"/>
          </p:cNvSpPr>
          <p:nvPr/>
        </p:nvSpPr>
        <p:spPr bwMode="auto">
          <a:xfrm>
            <a:off x="3429000" y="2438400"/>
            <a:ext cx="1752600" cy="366713"/>
          </a:xfrm>
          <a:prstGeom prst="rect">
            <a:avLst/>
          </a:prstGeom>
          <a:noFill/>
          <a:ln w="9525">
            <a:noFill/>
            <a:miter lim="800000"/>
            <a:headEnd/>
            <a:tailEnd/>
          </a:ln>
        </p:spPr>
        <p:txBody>
          <a:bodyPr>
            <a:spAutoFit/>
          </a:bodyPr>
          <a:lstStyle/>
          <a:p>
            <a:pPr>
              <a:spcBef>
                <a:spcPct val="50000"/>
              </a:spcBef>
            </a:pPr>
            <a:r>
              <a:rPr lang="en-US" dirty="0">
                <a:latin typeface="Calibri"/>
                <a:cs typeface="Calibri"/>
              </a:rPr>
              <a:t>|Y| parameters</a:t>
            </a:r>
          </a:p>
        </p:txBody>
      </p:sp>
      <p:sp>
        <p:nvSpPr>
          <p:cNvPr id="1277967" name="Text Box 15"/>
          <p:cNvSpPr txBox="1">
            <a:spLocks noChangeArrowheads="1"/>
          </p:cNvSpPr>
          <p:nvPr/>
        </p:nvSpPr>
        <p:spPr bwMode="auto">
          <a:xfrm>
            <a:off x="4953000" y="4006850"/>
            <a:ext cx="2362200" cy="641350"/>
          </a:xfrm>
          <a:prstGeom prst="rect">
            <a:avLst/>
          </a:prstGeom>
          <a:noFill/>
          <a:ln w="9525">
            <a:noFill/>
            <a:miter lim="800000"/>
            <a:headEnd/>
            <a:tailEnd/>
          </a:ln>
        </p:spPr>
        <p:txBody>
          <a:bodyPr>
            <a:spAutoFit/>
          </a:bodyPr>
          <a:lstStyle/>
          <a:p>
            <a:pPr>
              <a:spcBef>
                <a:spcPct val="50000"/>
              </a:spcBef>
            </a:pPr>
            <a:r>
              <a:rPr lang="en-US" dirty="0">
                <a:latin typeface="Calibri"/>
                <a:cs typeface="Calibri"/>
              </a:rPr>
              <a:t>n x |F| x |Y| parameters</a:t>
            </a:r>
          </a:p>
        </p:txBody>
      </p:sp>
      <p:sp>
        <p:nvSpPr>
          <p:cNvPr id="1277968" name="Text Box 16"/>
          <p:cNvSpPr txBox="1">
            <a:spLocks noChangeArrowheads="1"/>
          </p:cNvSpPr>
          <p:nvPr/>
        </p:nvSpPr>
        <p:spPr bwMode="auto">
          <a:xfrm>
            <a:off x="1371600" y="3930650"/>
            <a:ext cx="2057400" cy="369332"/>
          </a:xfrm>
          <a:prstGeom prst="rect">
            <a:avLst/>
          </a:prstGeom>
          <a:noFill/>
          <a:ln w="9525">
            <a:noFill/>
            <a:miter lim="800000"/>
            <a:headEnd/>
            <a:tailEnd/>
          </a:ln>
        </p:spPr>
        <p:txBody>
          <a:bodyPr wrap="square">
            <a:spAutoFit/>
          </a:bodyPr>
          <a:lstStyle/>
          <a:p>
            <a:pPr>
              <a:spcBef>
                <a:spcPct val="50000"/>
              </a:spcBef>
            </a:pPr>
            <a:r>
              <a:rPr lang="en-US" dirty="0">
                <a:latin typeface="Calibri"/>
                <a:cs typeface="Calibri"/>
              </a:rPr>
              <a:t>|Y| x |</a:t>
            </a:r>
            <a:r>
              <a:rPr lang="en-US" dirty="0" err="1">
                <a:latin typeface="Calibri"/>
                <a:cs typeface="Calibri"/>
              </a:rPr>
              <a:t>F|</a:t>
            </a:r>
            <a:r>
              <a:rPr lang="en-US" baseline="30000" dirty="0" err="1">
                <a:latin typeface="Calibri"/>
                <a:cs typeface="Calibri"/>
              </a:rPr>
              <a:t>n</a:t>
            </a:r>
            <a:r>
              <a:rPr lang="en-US" dirty="0">
                <a:latin typeface="Calibri"/>
                <a:cs typeface="Calibri"/>
              </a:rPr>
              <a:t> </a:t>
            </a:r>
            <a:r>
              <a:rPr lang="en-US" dirty="0" smtClean="0">
                <a:latin typeface="Calibri"/>
                <a:cs typeface="Calibri"/>
              </a:rPr>
              <a:t>values</a:t>
            </a:r>
            <a:endParaRPr lang="en-US" dirty="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779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7796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7796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77955">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7795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7966" grpId="0"/>
      <p:bldP spid="1277967" grpId="0"/>
      <p:bldP spid="127796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latin typeface="Calibri"/>
                <a:cs typeface="Calibri"/>
              </a:rPr>
              <a:t>Inference for Naïve Bayes</a:t>
            </a:r>
          </a:p>
        </p:txBody>
      </p:sp>
      <p:sp>
        <p:nvSpPr>
          <p:cNvPr id="1278979" name="Rectangle 3"/>
          <p:cNvSpPr>
            <a:spLocks noGrp="1" noChangeArrowheads="1"/>
          </p:cNvSpPr>
          <p:nvPr>
            <p:ph idx="1"/>
          </p:nvPr>
        </p:nvSpPr>
        <p:spPr>
          <a:xfrm>
            <a:off x="457200" y="1524000"/>
            <a:ext cx="8229600" cy="4953000"/>
          </a:xfrm>
        </p:spPr>
        <p:txBody>
          <a:bodyPr/>
          <a:lstStyle/>
          <a:p>
            <a:pPr eaLnBrk="1" hangingPunct="1">
              <a:lnSpc>
                <a:spcPct val="80000"/>
              </a:lnSpc>
            </a:pPr>
            <a:r>
              <a:rPr lang="en-US" sz="2400" dirty="0" smtClean="0">
                <a:latin typeface="Calibri"/>
                <a:cs typeface="Calibri"/>
              </a:rPr>
              <a:t>Goal: compute posterior distribution over label variable Y</a:t>
            </a:r>
          </a:p>
          <a:p>
            <a:pPr lvl="1" eaLnBrk="1" hangingPunct="1">
              <a:lnSpc>
                <a:spcPct val="80000"/>
              </a:lnSpc>
            </a:pPr>
            <a:r>
              <a:rPr lang="en-US" sz="2000" dirty="0" smtClean="0">
                <a:latin typeface="Calibri"/>
                <a:cs typeface="Calibri"/>
              </a:rPr>
              <a:t>Step 1: get joint probability of label and evidence for each label</a:t>
            </a:r>
          </a:p>
          <a:p>
            <a:pPr eaLnBrk="1" hangingPunct="1">
              <a:lnSpc>
                <a:spcPct val="80000"/>
              </a:lnSpc>
            </a:pPr>
            <a:endParaRPr lang="en-US" sz="2400" dirty="0" smtClean="0">
              <a:latin typeface="Calibri"/>
              <a:cs typeface="Calibri"/>
            </a:endParaRPr>
          </a:p>
          <a:p>
            <a:pPr eaLnBrk="1" hangingPunct="1">
              <a:lnSpc>
                <a:spcPct val="80000"/>
              </a:lnSpc>
            </a:pPr>
            <a:endParaRPr lang="en-US" sz="2400" dirty="0" smtClean="0">
              <a:latin typeface="Calibri"/>
              <a:cs typeface="Calibri"/>
            </a:endParaRPr>
          </a:p>
          <a:p>
            <a:pPr eaLnBrk="1" hangingPunct="1">
              <a:lnSpc>
                <a:spcPct val="80000"/>
              </a:lnSpc>
            </a:pPr>
            <a:endParaRPr lang="en-US" sz="2400" dirty="0" smtClean="0">
              <a:latin typeface="Calibri"/>
              <a:cs typeface="Calibri"/>
            </a:endParaRPr>
          </a:p>
          <a:p>
            <a:pPr eaLnBrk="1" hangingPunct="1">
              <a:lnSpc>
                <a:spcPct val="80000"/>
              </a:lnSpc>
            </a:pPr>
            <a:endParaRPr lang="en-US" sz="2400" dirty="0" smtClean="0">
              <a:latin typeface="Calibri"/>
              <a:cs typeface="Calibri"/>
            </a:endParaRPr>
          </a:p>
          <a:p>
            <a:pPr eaLnBrk="1" hangingPunct="1">
              <a:lnSpc>
                <a:spcPct val="80000"/>
              </a:lnSpc>
            </a:pPr>
            <a:endParaRPr lang="en-US" sz="2400" dirty="0" smtClean="0">
              <a:latin typeface="Calibri"/>
              <a:cs typeface="Calibri"/>
            </a:endParaRPr>
          </a:p>
          <a:p>
            <a:pPr eaLnBrk="1" hangingPunct="1">
              <a:lnSpc>
                <a:spcPct val="80000"/>
              </a:lnSpc>
            </a:pPr>
            <a:endParaRPr lang="en-US" sz="2400" dirty="0" smtClean="0">
              <a:latin typeface="Calibri"/>
              <a:cs typeface="Calibri"/>
            </a:endParaRPr>
          </a:p>
          <a:p>
            <a:pPr eaLnBrk="1" hangingPunct="1">
              <a:lnSpc>
                <a:spcPct val="80000"/>
              </a:lnSpc>
            </a:pPr>
            <a:endParaRPr lang="en-US" sz="2400" dirty="0" smtClean="0">
              <a:latin typeface="Calibri"/>
              <a:cs typeface="Calibri"/>
            </a:endParaRPr>
          </a:p>
          <a:p>
            <a:pPr lvl="1" eaLnBrk="1" hangingPunct="1">
              <a:lnSpc>
                <a:spcPct val="80000"/>
              </a:lnSpc>
            </a:pPr>
            <a:endParaRPr lang="en-US" sz="2000" dirty="0" smtClean="0">
              <a:latin typeface="Calibri"/>
              <a:cs typeface="Calibri"/>
            </a:endParaRPr>
          </a:p>
          <a:p>
            <a:pPr lvl="1" eaLnBrk="1" hangingPunct="1">
              <a:lnSpc>
                <a:spcPct val="80000"/>
              </a:lnSpc>
            </a:pPr>
            <a:r>
              <a:rPr lang="en-US" sz="2000" dirty="0" smtClean="0">
                <a:latin typeface="Calibri"/>
                <a:cs typeface="Calibri"/>
              </a:rPr>
              <a:t>Step 2: sum to get probability of evidence</a:t>
            </a:r>
          </a:p>
          <a:p>
            <a:pPr lvl="1" eaLnBrk="1" hangingPunct="1">
              <a:lnSpc>
                <a:spcPct val="80000"/>
              </a:lnSpc>
            </a:pPr>
            <a:endParaRPr lang="en-US" sz="2000" dirty="0" smtClean="0">
              <a:latin typeface="Calibri"/>
              <a:cs typeface="Calibri"/>
            </a:endParaRPr>
          </a:p>
          <a:p>
            <a:pPr lvl="1" eaLnBrk="1" hangingPunct="1">
              <a:lnSpc>
                <a:spcPct val="80000"/>
              </a:lnSpc>
            </a:pPr>
            <a:r>
              <a:rPr lang="en-US" sz="2000" dirty="0" smtClean="0">
                <a:latin typeface="Calibri"/>
                <a:cs typeface="Calibri"/>
              </a:rPr>
              <a:t>Step 3: normalize by dividing Step 1 by Step 2</a:t>
            </a:r>
          </a:p>
          <a:p>
            <a:pPr eaLnBrk="1" hangingPunct="1">
              <a:lnSpc>
                <a:spcPct val="80000"/>
              </a:lnSpc>
            </a:pPr>
            <a:endParaRPr lang="en-US" sz="2400" dirty="0" smtClean="0">
              <a:latin typeface="Calibri"/>
              <a:cs typeface="Calibri"/>
            </a:endParaRPr>
          </a:p>
        </p:txBody>
      </p:sp>
      <p:pic>
        <p:nvPicPr>
          <p:cNvPr id="14340" name="Picture 15" descr="txp_fig"/>
          <p:cNvPicPr>
            <a:picLocks noChangeAspect="1"/>
          </p:cNvPicPr>
          <p:nvPr>
            <p:custDataLst>
              <p:tags r:id="rId1"/>
            </p:custDataLst>
          </p:nvPr>
        </p:nvPicPr>
        <p:blipFill>
          <a:blip r:embed="rId8" cstate="print"/>
          <a:srcRect/>
          <a:stretch>
            <a:fillRect/>
          </a:stretch>
        </p:blipFill>
        <p:spPr bwMode="auto">
          <a:xfrm>
            <a:off x="1447800" y="3141662"/>
            <a:ext cx="2181225" cy="279400"/>
          </a:xfrm>
          <a:prstGeom prst="rect">
            <a:avLst/>
          </a:prstGeom>
          <a:noFill/>
          <a:ln w="9525">
            <a:noFill/>
            <a:miter lim="800000"/>
            <a:headEnd/>
            <a:tailEnd/>
          </a:ln>
        </p:spPr>
      </p:pic>
      <p:pic>
        <p:nvPicPr>
          <p:cNvPr id="14341" name="Picture 16" descr="txp_fig"/>
          <p:cNvPicPr>
            <a:picLocks noChangeAspect="1"/>
          </p:cNvPicPr>
          <p:nvPr>
            <p:custDataLst>
              <p:tags r:id="rId2"/>
            </p:custDataLst>
          </p:nvPr>
        </p:nvPicPr>
        <p:blipFill>
          <a:blip r:embed="rId9" cstate="print"/>
          <a:srcRect/>
          <a:stretch>
            <a:fillRect/>
          </a:stretch>
        </p:blipFill>
        <p:spPr bwMode="auto">
          <a:xfrm>
            <a:off x="4024313" y="2684462"/>
            <a:ext cx="2347912" cy="1312863"/>
          </a:xfrm>
          <a:prstGeom prst="rect">
            <a:avLst/>
          </a:prstGeom>
          <a:noFill/>
          <a:ln w="9525">
            <a:noFill/>
            <a:miter lim="800000"/>
            <a:headEnd/>
            <a:tailEnd/>
          </a:ln>
        </p:spPr>
      </p:pic>
      <p:pic>
        <p:nvPicPr>
          <p:cNvPr id="14" name="Picture 13" descr="txp_fig"/>
          <p:cNvPicPr>
            <a:picLocks noChangeAspect="1"/>
          </p:cNvPicPr>
          <p:nvPr>
            <p:custDataLst>
              <p:tags r:id="rId3"/>
            </p:custDataLst>
          </p:nvPr>
        </p:nvPicPr>
        <p:blipFill>
          <a:blip r:embed="rId10" cstate="print"/>
          <a:srcRect/>
          <a:stretch>
            <a:fillRect/>
          </a:stretch>
        </p:blipFill>
        <p:spPr bwMode="auto">
          <a:xfrm>
            <a:off x="7513638" y="2667000"/>
            <a:ext cx="2711450" cy="1314450"/>
          </a:xfrm>
          <a:prstGeom prst="rect">
            <a:avLst/>
          </a:prstGeom>
          <a:noFill/>
          <a:ln w="9525">
            <a:noFill/>
            <a:miter lim="800000"/>
            <a:headEnd/>
            <a:tailEnd/>
          </a:ln>
        </p:spPr>
      </p:pic>
      <p:sp>
        <p:nvSpPr>
          <p:cNvPr id="1278983" name="AutoShape 7"/>
          <p:cNvSpPr>
            <a:spLocks noChangeArrowheads="1"/>
          </p:cNvSpPr>
          <p:nvPr/>
        </p:nvSpPr>
        <p:spPr bwMode="auto">
          <a:xfrm>
            <a:off x="6705600" y="3065462"/>
            <a:ext cx="533400" cy="5334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latin typeface="Calibri"/>
              <a:cs typeface="Calibri"/>
            </a:endParaRPr>
          </a:p>
        </p:txBody>
      </p:sp>
      <p:sp>
        <p:nvSpPr>
          <p:cNvPr id="1278984" name="Line 8"/>
          <p:cNvSpPr>
            <a:spLocks noChangeShapeType="1"/>
          </p:cNvSpPr>
          <p:nvPr/>
        </p:nvSpPr>
        <p:spPr bwMode="auto">
          <a:xfrm>
            <a:off x="7391400" y="4284662"/>
            <a:ext cx="3048000" cy="0"/>
          </a:xfrm>
          <a:prstGeom prst="line">
            <a:avLst/>
          </a:prstGeom>
          <a:noFill/>
          <a:ln w="9525">
            <a:solidFill>
              <a:schemeClr val="tx1"/>
            </a:solidFill>
            <a:round/>
            <a:headEnd/>
            <a:tailEnd/>
          </a:ln>
        </p:spPr>
        <p:txBody>
          <a:bodyPr/>
          <a:lstStyle/>
          <a:p>
            <a:endParaRPr lang="en-US">
              <a:latin typeface="Calibri"/>
              <a:cs typeface="Calibri"/>
            </a:endParaRPr>
          </a:p>
        </p:txBody>
      </p:sp>
      <p:pic>
        <p:nvPicPr>
          <p:cNvPr id="19" name="Picture 18" descr="txp_fig"/>
          <p:cNvPicPr>
            <a:picLocks noChangeAspect="1"/>
          </p:cNvPicPr>
          <p:nvPr>
            <p:custDataLst>
              <p:tags r:id="rId4"/>
            </p:custDataLst>
          </p:nvPr>
        </p:nvPicPr>
        <p:blipFill>
          <a:blip r:embed="rId11" cstate="print"/>
          <a:srcRect/>
          <a:stretch>
            <a:fillRect/>
          </a:stretch>
        </p:blipFill>
        <p:spPr bwMode="auto">
          <a:xfrm>
            <a:off x="8001000" y="4437062"/>
            <a:ext cx="1495425" cy="279400"/>
          </a:xfrm>
          <a:prstGeom prst="rect">
            <a:avLst/>
          </a:prstGeom>
          <a:noFill/>
          <a:ln w="9525">
            <a:noFill/>
            <a:miter lim="800000"/>
            <a:headEnd/>
            <a:tailEnd/>
          </a:ln>
        </p:spPr>
      </p:pic>
      <p:sp>
        <p:nvSpPr>
          <p:cNvPr id="1278986" name="Freeform 10"/>
          <p:cNvSpPr>
            <a:spLocks/>
          </p:cNvSpPr>
          <p:nvPr/>
        </p:nvSpPr>
        <p:spPr bwMode="auto">
          <a:xfrm flipH="1">
            <a:off x="10439400" y="3294062"/>
            <a:ext cx="469900" cy="1295400"/>
          </a:xfrm>
          <a:custGeom>
            <a:avLst/>
            <a:gdLst>
              <a:gd name="T0" fmla="*/ 2147483647 w 952"/>
              <a:gd name="T1" fmla="*/ 0 h 960"/>
              <a:gd name="T2" fmla="*/ 2147483647 w 952"/>
              <a:gd name="T3" fmla="*/ 2147483647 h 960"/>
              <a:gd name="T4" fmla="*/ 2147483647 w 952"/>
              <a:gd name="T5" fmla="*/ 2147483647 h 960"/>
              <a:gd name="T6" fmla="*/ 2147483647 w 952"/>
              <a:gd name="T7" fmla="*/ 2147483647 h 960"/>
              <a:gd name="T8" fmla="*/ 0 60000 65536"/>
              <a:gd name="T9" fmla="*/ 0 60000 65536"/>
              <a:gd name="T10" fmla="*/ 0 60000 65536"/>
              <a:gd name="T11" fmla="*/ 0 60000 65536"/>
              <a:gd name="T12" fmla="*/ 0 w 952"/>
              <a:gd name="T13" fmla="*/ 0 h 960"/>
              <a:gd name="T14" fmla="*/ 952 w 952"/>
              <a:gd name="T15" fmla="*/ 960 h 960"/>
            </a:gdLst>
            <a:ahLst/>
            <a:cxnLst>
              <a:cxn ang="T8">
                <a:pos x="T0" y="T1"/>
              </a:cxn>
              <a:cxn ang="T9">
                <a:pos x="T2" y="T3"/>
              </a:cxn>
              <a:cxn ang="T10">
                <a:pos x="T4" y="T5"/>
              </a:cxn>
              <a:cxn ang="T11">
                <a:pos x="T6" y="T7"/>
              </a:cxn>
            </a:cxnLst>
            <a:rect l="T12" t="T13" r="T14" b="T15"/>
            <a:pathLst>
              <a:path w="952" h="960">
                <a:moveTo>
                  <a:pt x="712" y="0"/>
                </a:moveTo>
                <a:cubicBezTo>
                  <a:pt x="472" y="148"/>
                  <a:pt x="232" y="296"/>
                  <a:pt x="136" y="432"/>
                </a:cubicBezTo>
                <a:cubicBezTo>
                  <a:pt x="40" y="568"/>
                  <a:pt x="0" y="728"/>
                  <a:pt x="136" y="816"/>
                </a:cubicBezTo>
                <a:cubicBezTo>
                  <a:pt x="272" y="904"/>
                  <a:pt x="612" y="932"/>
                  <a:pt x="952" y="960"/>
                </a:cubicBezTo>
              </a:path>
            </a:pathLst>
          </a:custGeom>
          <a:noFill/>
          <a:ln w="50800">
            <a:solidFill>
              <a:schemeClr val="tx1"/>
            </a:solidFill>
            <a:round/>
            <a:headEnd/>
            <a:tailEnd type="triangle" w="med" len="med"/>
          </a:ln>
        </p:spPr>
        <p:txBody>
          <a:bodyPr/>
          <a:lstStyle/>
          <a:p>
            <a:endParaRPr lang="en-US">
              <a:latin typeface="Calibri"/>
              <a:cs typeface="Calibri"/>
            </a:endParaRPr>
          </a:p>
        </p:txBody>
      </p:sp>
      <p:sp>
        <p:nvSpPr>
          <p:cNvPr id="1278987" name="Text Box 11"/>
          <p:cNvSpPr txBox="1">
            <a:spLocks noChangeArrowheads="1"/>
          </p:cNvSpPr>
          <p:nvPr/>
        </p:nvSpPr>
        <p:spPr bwMode="auto">
          <a:xfrm>
            <a:off x="10744200" y="4360862"/>
            <a:ext cx="457200" cy="519113"/>
          </a:xfrm>
          <a:prstGeom prst="rect">
            <a:avLst/>
          </a:prstGeom>
          <a:noFill/>
          <a:ln w="9525">
            <a:noFill/>
            <a:miter lim="800000"/>
            <a:headEnd/>
            <a:tailEnd/>
          </a:ln>
        </p:spPr>
        <p:txBody>
          <a:bodyPr>
            <a:spAutoFit/>
          </a:bodyPr>
          <a:lstStyle/>
          <a:p>
            <a:pPr>
              <a:spcBef>
                <a:spcPct val="50000"/>
              </a:spcBef>
            </a:pPr>
            <a:r>
              <a:rPr lang="en-US" sz="2800">
                <a:latin typeface="Calibri"/>
                <a:cs typeface="Calibri"/>
              </a:rPr>
              <a:t>+</a:t>
            </a:r>
          </a:p>
        </p:txBody>
      </p:sp>
      <p:pic>
        <p:nvPicPr>
          <p:cNvPr id="20" name="Picture 19" descr="txp_fig"/>
          <p:cNvPicPr>
            <a:picLocks noChangeAspect="1"/>
          </p:cNvPicPr>
          <p:nvPr>
            <p:custDataLst>
              <p:tags r:id="rId5"/>
            </p:custDataLst>
          </p:nvPr>
        </p:nvPicPr>
        <p:blipFill>
          <a:blip r:embed="rId12" cstate="print"/>
          <a:srcRect/>
          <a:stretch>
            <a:fillRect/>
          </a:stretch>
        </p:blipFill>
        <p:spPr bwMode="auto">
          <a:xfrm>
            <a:off x="7945438" y="5726112"/>
            <a:ext cx="1814512" cy="293688"/>
          </a:xfrm>
          <a:prstGeom prst="rect">
            <a:avLst/>
          </a:prstGeom>
          <a:noFill/>
          <a:ln w="9525">
            <a:noFill/>
            <a:miter lim="800000"/>
            <a:headEnd/>
            <a:tailEnd/>
          </a:ln>
        </p:spPr>
      </p:pic>
      <p:sp>
        <p:nvSpPr>
          <p:cNvPr id="1278989" name="AutoShape 13"/>
          <p:cNvSpPr>
            <a:spLocks noChangeArrowheads="1"/>
          </p:cNvSpPr>
          <p:nvPr/>
        </p:nvSpPr>
        <p:spPr bwMode="auto">
          <a:xfrm rot="5400000">
            <a:off x="8572500" y="4932362"/>
            <a:ext cx="457200" cy="5334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latin typeface="Calibri"/>
              <a:cs typeface="Calibri"/>
            </a:endParaRPr>
          </a:p>
        </p:txBody>
      </p:sp>
      <p:pic>
        <p:nvPicPr>
          <p:cNvPr id="15" name="Picture 16" descr="txp_fig"/>
          <p:cNvPicPr>
            <a:picLocks noChangeAspect="1"/>
          </p:cNvPicPr>
          <p:nvPr>
            <p:custDataLst>
              <p:tags r:id="rId6"/>
            </p:custDataLst>
          </p:nvPr>
        </p:nvPicPr>
        <p:blipFill rotWithShape="1">
          <a:blip r:embed="rId9" cstate="print"/>
          <a:srcRect l="23202" r="62943"/>
          <a:stretch/>
        </p:blipFill>
        <p:spPr bwMode="auto">
          <a:xfrm>
            <a:off x="8077200" y="2649537"/>
            <a:ext cx="325316" cy="13128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7898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7898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7898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7898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78979">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78979">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789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8983" grpId="0" animBg="1"/>
      <p:bldP spid="1278984" grpId="0" animBg="1"/>
      <p:bldP spid="1278986" grpId="0" animBg="1"/>
      <p:bldP spid="1278987" grpId="0"/>
      <p:bldP spid="127898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General Naïve Bayes</a:t>
            </a:r>
          </a:p>
        </p:txBody>
      </p:sp>
      <p:sp>
        <p:nvSpPr>
          <p:cNvPr id="1280003" name="Rectangle 3"/>
          <p:cNvSpPr>
            <a:spLocks noGrp="1" noChangeArrowheads="1"/>
          </p:cNvSpPr>
          <p:nvPr>
            <p:ph idx="1"/>
          </p:nvPr>
        </p:nvSpPr>
        <p:spPr>
          <a:xfrm>
            <a:off x="1143000" y="1570037"/>
            <a:ext cx="8991600" cy="4525963"/>
          </a:xfrm>
        </p:spPr>
        <p:txBody>
          <a:bodyPr/>
          <a:lstStyle/>
          <a:p>
            <a:pPr eaLnBrk="1" hangingPunct="1">
              <a:lnSpc>
                <a:spcPct val="80000"/>
              </a:lnSpc>
            </a:pPr>
            <a:r>
              <a:rPr lang="en-US" sz="2800" dirty="0" smtClean="0"/>
              <a:t>What do we need in order to use Naïve </a:t>
            </a:r>
            <a:r>
              <a:rPr lang="en-US" sz="2800" dirty="0" err="1" smtClean="0"/>
              <a:t>Bayes</a:t>
            </a:r>
            <a:r>
              <a:rPr lang="en-US" sz="2800" dirty="0" smtClean="0"/>
              <a:t>?</a:t>
            </a:r>
          </a:p>
          <a:p>
            <a:pPr lvl="3">
              <a:lnSpc>
                <a:spcPct val="80000"/>
              </a:lnSpc>
            </a:pPr>
            <a:endParaRPr lang="en-US" sz="1600" dirty="0" smtClean="0"/>
          </a:p>
          <a:p>
            <a:pPr lvl="1" eaLnBrk="1" hangingPunct="1">
              <a:lnSpc>
                <a:spcPct val="80000"/>
              </a:lnSpc>
            </a:pPr>
            <a:r>
              <a:rPr lang="en-US" sz="2400" dirty="0" smtClean="0"/>
              <a:t>Inference method (we just saw this part)</a:t>
            </a:r>
          </a:p>
          <a:p>
            <a:pPr lvl="2" eaLnBrk="1" hangingPunct="1">
              <a:lnSpc>
                <a:spcPct val="80000"/>
              </a:lnSpc>
            </a:pPr>
            <a:r>
              <a:rPr lang="en-US" sz="2000" dirty="0" smtClean="0"/>
              <a:t>Start with a bunch of probabilities: P(Y) and the P(</a:t>
            </a:r>
            <a:r>
              <a:rPr lang="en-US" sz="2000" dirty="0" err="1" smtClean="0"/>
              <a:t>F</a:t>
            </a:r>
            <a:r>
              <a:rPr lang="en-US" sz="2000" baseline="-25000" dirty="0" err="1" smtClean="0"/>
              <a:t>i</a:t>
            </a:r>
            <a:r>
              <a:rPr lang="en-US" sz="2000" dirty="0" err="1" smtClean="0"/>
              <a:t>|Y</a:t>
            </a:r>
            <a:r>
              <a:rPr lang="en-US" sz="2000" dirty="0" smtClean="0"/>
              <a:t>) tables</a:t>
            </a:r>
          </a:p>
          <a:p>
            <a:pPr lvl="2" eaLnBrk="1" hangingPunct="1">
              <a:lnSpc>
                <a:spcPct val="80000"/>
              </a:lnSpc>
            </a:pPr>
            <a:r>
              <a:rPr lang="en-US" sz="2000" dirty="0" smtClean="0"/>
              <a:t>Use standard inference to compute P(Y|F</a:t>
            </a:r>
            <a:r>
              <a:rPr lang="en-US" sz="2000" baseline="-25000" dirty="0" smtClean="0"/>
              <a:t>1</a:t>
            </a:r>
            <a:r>
              <a:rPr lang="en-US" sz="2000" dirty="0" smtClean="0"/>
              <a:t>…F</a:t>
            </a:r>
            <a:r>
              <a:rPr lang="en-US" sz="2000" baseline="-25000" dirty="0" smtClean="0"/>
              <a:t>n</a:t>
            </a:r>
            <a:r>
              <a:rPr lang="en-US" sz="2000" dirty="0" smtClean="0"/>
              <a:t>)</a:t>
            </a:r>
          </a:p>
          <a:p>
            <a:pPr lvl="2" eaLnBrk="1" hangingPunct="1">
              <a:lnSpc>
                <a:spcPct val="80000"/>
              </a:lnSpc>
            </a:pPr>
            <a:r>
              <a:rPr lang="en-US" sz="2000" dirty="0" smtClean="0"/>
              <a:t>Nothing new here</a:t>
            </a:r>
          </a:p>
          <a:p>
            <a:pPr lvl="2" eaLnBrk="1" hangingPunct="1">
              <a:lnSpc>
                <a:spcPct val="80000"/>
              </a:lnSpc>
            </a:pPr>
            <a:endParaRPr lang="en-US" sz="2000" dirty="0" smtClean="0"/>
          </a:p>
          <a:p>
            <a:pPr lvl="1" eaLnBrk="1" hangingPunct="1">
              <a:lnSpc>
                <a:spcPct val="80000"/>
              </a:lnSpc>
            </a:pPr>
            <a:r>
              <a:rPr lang="en-US" sz="2400" dirty="0" smtClean="0"/>
              <a:t>Estimates of local conditional probability tables</a:t>
            </a:r>
          </a:p>
          <a:p>
            <a:pPr lvl="2" eaLnBrk="1" hangingPunct="1">
              <a:lnSpc>
                <a:spcPct val="80000"/>
              </a:lnSpc>
            </a:pPr>
            <a:r>
              <a:rPr lang="en-US" sz="2000" dirty="0" smtClean="0"/>
              <a:t>P(Y), the prior over labels</a:t>
            </a:r>
          </a:p>
          <a:p>
            <a:pPr lvl="2" eaLnBrk="1" hangingPunct="1">
              <a:lnSpc>
                <a:spcPct val="80000"/>
              </a:lnSpc>
            </a:pPr>
            <a:r>
              <a:rPr lang="en-US" sz="2000" dirty="0" smtClean="0"/>
              <a:t>P(</a:t>
            </a:r>
            <a:r>
              <a:rPr lang="en-US" sz="2000" dirty="0" err="1" smtClean="0"/>
              <a:t>F</a:t>
            </a:r>
            <a:r>
              <a:rPr lang="en-US" sz="2000" baseline="-25000" dirty="0" err="1" smtClean="0"/>
              <a:t>i</a:t>
            </a:r>
            <a:r>
              <a:rPr lang="en-US" sz="2000" dirty="0" err="1" smtClean="0"/>
              <a:t>|Y</a:t>
            </a:r>
            <a:r>
              <a:rPr lang="en-US" sz="2000" dirty="0" smtClean="0"/>
              <a:t>) for each feature (evidence variable)</a:t>
            </a:r>
          </a:p>
          <a:p>
            <a:pPr lvl="2" eaLnBrk="1" hangingPunct="1">
              <a:lnSpc>
                <a:spcPct val="80000"/>
              </a:lnSpc>
            </a:pPr>
            <a:r>
              <a:rPr lang="en-US" sz="2000" dirty="0" smtClean="0"/>
              <a:t>These probabilities are collectively called the </a:t>
            </a:r>
            <a:r>
              <a:rPr lang="en-US" sz="2000" i="1" dirty="0" smtClean="0">
                <a:solidFill>
                  <a:srgbClr val="CC0000"/>
                </a:solidFill>
              </a:rPr>
              <a:t>parameters</a:t>
            </a:r>
            <a:r>
              <a:rPr lang="en-US" sz="2000" i="1" dirty="0" smtClean="0"/>
              <a:t> </a:t>
            </a:r>
            <a:r>
              <a:rPr lang="en-US" sz="2000" dirty="0" smtClean="0"/>
              <a:t>of the model and denoted by </a:t>
            </a:r>
            <a:r>
              <a:rPr lang="en-US" b="1" i="1" dirty="0" smtClean="0">
                <a:solidFill>
                  <a:srgbClr val="CC0000"/>
                </a:solidFill>
                <a:sym typeface="Symbol" pitchFamily="18" charset="2"/>
              </a:rPr>
              <a:t></a:t>
            </a:r>
          </a:p>
          <a:p>
            <a:pPr lvl="2" eaLnBrk="1" hangingPunct="1">
              <a:lnSpc>
                <a:spcPct val="80000"/>
              </a:lnSpc>
            </a:pPr>
            <a:r>
              <a:rPr lang="en-US" sz="2000" dirty="0" smtClean="0"/>
              <a:t>Up until now, we assumed these appeared by magic, but…</a:t>
            </a:r>
          </a:p>
          <a:p>
            <a:pPr lvl="2" eaLnBrk="1" hangingPunct="1">
              <a:lnSpc>
                <a:spcPct val="80000"/>
              </a:lnSpc>
            </a:pPr>
            <a:r>
              <a:rPr lang="en-US" sz="2000" dirty="0" smtClean="0"/>
              <a:t>…they typically come from training data counts: we’ll look at this soon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000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8000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8000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80003">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8000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800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latin typeface="Calibri"/>
                <a:cs typeface="Calibri"/>
              </a:rPr>
              <a:t>Example: Conditional Probabilities</a:t>
            </a:r>
          </a:p>
        </p:txBody>
      </p:sp>
      <p:grpSp>
        <p:nvGrpSpPr>
          <p:cNvPr id="16388" name="Group 115"/>
          <p:cNvGrpSpPr>
            <a:grpSpLocks/>
          </p:cNvGrpSpPr>
          <p:nvPr/>
        </p:nvGrpSpPr>
        <p:grpSpPr bwMode="auto">
          <a:xfrm>
            <a:off x="3886200" y="2514600"/>
            <a:ext cx="2438400" cy="2438400"/>
            <a:chOff x="3168" y="1584"/>
            <a:chExt cx="1536" cy="1536"/>
          </a:xfrm>
        </p:grpSpPr>
        <p:sp>
          <p:nvSpPr>
            <p:cNvPr id="16501" name="Rectangle 4"/>
            <p:cNvSpPr>
              <a:spLocks noChangeArrowheads="1"/>
            </p:cNvSpPr>
            <p:nvPr/>
          </p:nvSpPr>
          <p:spPr bwMode="auto">
            <a:xfrm>
              <a:off x="3168" y="1584"/>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02" name="Rectangle 5"/>
            <p:cNvSpPr>
              <a:spLocks noChangeArrowheads="1"/>
            </p:cNvSpPr>
            <p:nvPr/>
          </p:nvSpPr>
          <p:spPr bwMode="auto">
            <a:xfrm>
              <a:off x="3360" y="1584"/>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03" name="Rectangle 6"/>
            <p:cNvSpPr>
              <a:spLocks noChangeArrowheads="1"/>
            </p:cNvSpPr>
            <p:nvPr/>
          </p:nvSpPr>
          <p:spPr bwMode="auto">
            <a:xfrm>
              <a:off x="3168" y="1776"/>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04" name="Rectangle 7"/>
            <p:cNvSpPr>
              <a:spLocks noChangeArrowheads="1"/>
            </p:cNvSpPr>
            <p:nvPr/>
          </p:nvSpPr>
          <p:spPr bwMode="auto">
            <a:xfrm>
              <a:off x="3360" y="1776"/>
              <a:ext cx="192" cy="192"/>
            </a:xfrm>
            <a:prstGeom prst="rect">
              <a:avLst/>
            </a:prstGeom>
            <a:solidFill>
              <a:schemeClr val="bg2"/>
            </a:solidFill>
            <a:ln w="9525">
              <a:solidFill>
                <a:schemeClr val="tx1"/>
              </a:solidFill>
              <a:miter lim="800000"/>
              <a:headEnd/>
              <a:tailEnd/>
            </a:ln>
          </p:spPr>
          <p:txBody>
            <a:bodyPr wrap="none" anchor="ctr"/>
            <a:lstStyle/>
            <a:p>
              <a:endParaRPr lang="en-US">
                <a:latin typeface="Calibri"/>
                <a:cs typeface="Calibri"/>
              </a:endParaRPr>
            </a:p>
          </p:txBody>
        </p:sp>
        <p:sp>
          <p:nvSpPr>
            <p:cNvPr id="16505" name="Rectangle 8"/>
            <p:cNvSpPr>
              <a:spLocks noChangeArrowheads="1"/>
            </p:cNvSpPr>
            <p:nvPr/>
          </p:nvSpPr>
          <p:spPr bwMode="auto">
            <a:xfrm>
              <a:off x="3552" y="1584"/>
              <a:ext cx="192" cy="192"/>
            </a:xfrm>
            <a:prstGeom prst="rect">
              <a:avLst/>
            </a:prstGeom>
            <a:solidFill>
              <a:schemeClr val="bg2"/>
            </a:solidFill>
            <a:ln w="9525">
              <a:solidFill>
                <a:schemeClr val="tx1"/>
              </a:solidFill>
              <a:miter lim="800000"/>
              <a:headEnd/>
              <a:tailEnd/>
            </a:ln>
          </p:spPr>
          <p:txBody>
            <a:bodyPr wrap="none" anchor="ctr"/>
            <a:lstStyle/>
            <a:p>
              <a:endParaRPr lang="en-US">
                <a:latin typeface="Calibri"/>
                <a:cs typeface="Calibri"/>
              </a:endParaRPr>
            </a:p>
          </p:txBody>
        </p:sp>
        <p:sp>
          <p:nvSpPr>
            <p:cNvPr id="16506" name="Rectangle 9"/>
            <p:cNvSpPr>
              <a:spLocks noChangeArrowheads="1"/>
            </p:cNvSpPr>
            <p:nvPr/>
          </p:nvSpPr>
          <p:spPr bwMode="auto">
            <a:xfrm>
              <a:off x="3744" y="1584"/>
              <a:ext cx="192" cy="192"/>
            </a:xfrm>
            <a:prstGeom prst="rect">
              <a:avLst/>
            </a:prstGeom>
            <a:solidFill>
              <a:schemeClr val="bg2"/>
            </a:solidFill>
            <a:ln w="9525">
              <a:solidFill>
                <a:schemeClr val="tx1"/>
              </a:solidFill>
              <a:miter lim="800000"/>
              <a:headEnd/>
              <a:tailEnd/>
            </a:ln>
          </p:spPr>
          <p:txBody>
            <a:bodyPr wrap="none" anchor="ctr"/>
            <a:lstStyle/>
            <a:p>
              <a:endParaRPr lang="en-US">
                <a:latin typeface="Calibri"/>
                <a:cs typeface="Calibri"/>
              </a:endParaRPr>
            </a:p>
          </p:txBody>
        </p:sp>
        <p:sp>
          <p:nvSpPr>
            <p:cNvPr id="16507" name="Rectangle 10"/>
            <p:cNvSpPr>
              <a:spLocks noChangeArrowheads="1"/>
            </p:cNvSpPr>
            <p:nvPr/>
          </p:nvSpPr>
          <p:spPr bwMode="auto">
            <a:xfrm>
              <a:off x="3552" y="1776"/>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08" name="Rectangle 11"/>
            <p:cNvSpPr>
              <a:spLocks noChangeArrowheads="1"/>
            </p:cNvSpPr>
            <p:nvPr/>
          </p:nvSpPr>
          <p:spPr bwMode="auto">
            <a:xfrm>
              <a:off x="3744" y="1776"/>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09" name="Rectangle 12"/>
            <p:cNvSpPr>
              <a:spLocks noChangeArrowheads="1"/>
            </p:cNvSpPr>
            <p:nvPr/>
          </p:nvSpPr>
          <p:spPr bwMode="auto">
            <a:xfrm>
              <a:off x="3168" y="1968"/>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10" name="Rectangle 13"/>
            <p:cNvSpPr>
              <a:spLocks noChangeArrowheads="1"/>
            </p:cNvSpPr>
            <p:nvPr/>
          </p:nvSpPr>
          <p:spPr bwMode="auto">
            <a:xfrm>
              <a:off x="3360" y="1968"/>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11" name="Rectangle 14"/>
            <p:cNvSpPr>
              <a:spLocks noChangeArrowheads="1"/>
            </p:cNvSpPr>
            <p:nvPr/>
          </p:nvSpPr>
          <p:spPr bwMode="auto">
            <a:xfrm>
              <a:off x="3168" y="2160"/>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12" name="Rectangle 15"/>
            <p:cNvSpPr>
              <a:spLocks noChangeArrowheads="1"/>
            </p:cNvSpPr>
            <p:nvPr/>
          </p:nvSpPr>
          <p:spPr bwMode="auto">
            <a:xfrm>
              <a:off x="3360" y="2160"/>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13" name="Rectangle 16"/>
            <p:cNvSpPr>
              <a:spLocks noChangeArrowheads="1"/>
            </p:cNvSpPr>
            <p:nvPr/>
          </p:nvSpPr>
          <p:spPr bwMode="auto">
            <a:xfrm>
              <a:off x="3552" y="1968"/>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14" name="Rectangle 17"/>
            <p:cNvSpPr>
              <a:spLocks noChangeArrowheads="1"/>
            </p:cNvSpPr>
            <p:nvPr/>
          </p:nvSpPr>
          <p:spPr bwMode="auto">
            <a:xfrm>
              <a:off x="3744" y="1968"/>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15" name="Rectangle 18"/>
            <p:cNvSpPr>
              <a:spLocks noChangeArrowheads="1"/>
            </p:cNvSpPr>
            <p:nvPr/>
          </p:nvSpPr>
          <p:spPr bwMode="auto">
            <a:xfrm>
              <a:off x="3552" y="2160"/>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16" name="Rectangle 19"/>
            <p:cNvSpPr>
              <a:spLocks noChangeArrowheads="1"/>
            </p:cNvSpPr>
            <p:nvPr/>
          </p:nvSpPr>
          <p:spPr bwMode="auto">
            <a:xfrm>
              <a:off x="3744" y="2160"/>
              <a:ext cx="192" cy="192"/>
            </a:xfrm>
            <a:prstGeom prst="rect">
              <a:avLst/>
            </a:prstGeom>
            <a:solidFill>
              <a:schemeClr val="bg2"/>
            </a:solidFill>
            <a:ln w="9525">
              <a:solidFill>
                <a:schemeClr val="tx1"/>
              </a:solidFill>
              <a:miter lim="800000"/>
              <a:headEnd/>
              <a:tailEnd/>
            </a:ln>
          </p:spPr>
          <p:txBody>
            <a:bodyPr wrap="none" anchor="ctr"/>
            <a:lstStyle/>
            <a:p>
              <a:endParaRPr lang="en-US">
                <a:latin typeface="Calibri"/>
                <a:cs typeface="Calibri"/>
              </a:endParaRPr>
            </a:p>
          </p:txBody>
        </p:sp>
        <p:sp>
          <p:nvSpPr>
            <p:cNvPr id="16517" name="Rectangle 20"/>
            <p:cNvSpPr>
              <a:spLocks noChangeArrowheads="1"/>
            </p:cNvSpPr>
            <p:nvPr/>
          </p:nvSpPr>
          <p:spPr bwMode="auto">
            <a:xfrm>
              <a:off x="3936" y="1584"/>
              <a:ext cx="192" cy="192"/>
            </a:xfrm>
            <a:prstGeom prst="rect">
              <a:avLst/>
            </a:prstGeom>
            <a:solidFill>
              <a:schemeClr val="bg2"/>
            </a:solidFill>
            <a:ln w="9525">
              <a:solidFill>
                <a:schemeClr val="tx1"/>
              </a:solidFill>
              <a:miter lim="800000"/>
              <a:headEnd/>
              <a:tailEnd/>
            </a:ln>
          </p:spPr>
          <p:txBody>
            <a:bodyPr wrap="none" anchor="ctr"/>
            <a:lstStyle/>
            <a:p>
              <a:endParaRPr lang="en-US">
                <a:latin typeface="Calibri"/>
                <a:cs typeface="Calibri"/>
              </a:endParaRPr>
            </a:p>
          </p:txBody>
        </p:sp>
        <p:sp>
          <p:nvSpPr>
            <p:cNvPr id="16518" name="Rectangle 21"/>
            <p:cNvSpPr>
              <a:spLocks noChangeArrowheads="1"/>
            </p:cNvSpPr>
            <p:nvPr/>
          </p:nvSpPr>
          <p:spPr bwMode="auto">
            <a:xfrm>
              <a:off x="4128" y="1584"/>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19" name="Rectangle 22"/>
            <p:cNvSpPr>
              <a:spLocks noChangeArrowheads="1"/>
            </p:cNvSpPr>
            <p:nvPr/>
          </p:nvSpPr>
          <p:spPr bwMode="auto">
            <a:xfrm>
              <a:off x="3936" y="1776"/>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20" name="Rectangle 23"/>
            <p:cNvSpPr>
              <a:spLocks noChangeArrowheads="1"/>
            </p:cNvSpPr>
            <p:nvPr/>
          </p:nvSpPr>
          <p:spPr bwMode="auto">
            <a:xfrm>
              <a:off x="4128" y="1776"/>
              <a:ext cx="192" cy="192"/>
            </a:xfrm>
            <a:prstGeom prst="rect">
              <a:avLst/>
            </a:prstGeom>
            <a:solidFill>
              <a:schemeClr val="bg2"/>
            </a:solidFill>
            <a:ln w="9525">
              <a:solidFill>
                <a:schemeClr val="tx1"/>
              </a:solidFill>
              <a:miter lim="800000"/>
              <a:headEnd/>
              <a:tailEnd/>
            </a:ln>
          </p:spPr>
          <p:txBody>
            <a:bodyPr wrap="none" anchor="ctr"/>
            <a:lstStyle/>
            <a:p>
              <a:endParaRPr lang="en-US">
                <a:latin typeface="Calibri"/>
                <a:cs typeface="Calibri"/>
              </a:endParaRPr>
            </a:p>
          </p:txBody>
        </p:sp>
        <p:sp>
          <p:nvSpPr>
            <p:cNvPr id="16521" name="Rectangle 24"/>
            <p:cNvSpPr>
              <a:spLocks noChangeArrowheads="1"/>
            </p:cNvSpPr>
            <p:nvPr/>
          </p:nvSpPr>
          <p:spPr bwMode="auto">
            <a:xfrm>
              <a:off x="4320" y="1584"/>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22" name="Rectangle 25"/>
            <p:cNvSpPr>
              <a:spLocks noChangeArrowheads="1"/>
            </p:cNvSpPr>
            <p:nvPr/>
          </p:nvSpPr>
          <p:spPr bwMode="auto">
            <a:xfrm>
              <a:off x="4512" y="1584"/>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23" name="Rectangle 26"/>
            <p:cNvSpPr>
              <a:spLocks noChangeArrowheads="1"/>
            </p:cNvSpPr>
            <p:nvPr/>
          </p:nvSpPr>
          <p:spPr bwMode="auto">
            <a:xfrm>
              <a:off x="4320" y="1776"/>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24" name="Rectangle 27"/>
            <p:cNvSpPr>
              <a:spLocks noChangeArrowheads="1"/>
            </p:cNvSpPr>
            <p:nvPr/>
          </p:nvSpPr>
          <p:spPr bwMode="auto">
            <a:xfrm>
              <a:off x="4512" y="1776"/>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25" name="Rectangle 28"/>
            <p:cNvSpPr>
              <a:spLocks noChangeArrowheads="1"/>
            </p:cNvSpPr>
            <p:nvPr/>
          </p:nvSpPr>
          <p:spPr bwMode="auto">
            <a:xfrm>
              <a:off x="3936" y="1968"/>
              <a:ext cx="192" cy="192"/>
            </a:xfrm>
            <a:prstGeom prst="rect">
              <a:avLst/>
            </a:prstGeom>
            <a:solidFill>
              <a:schemeClr val="bg2"/>
            </a:solidFill>
            <a:ln w="9525">
              <a:solidFill>
                <a:schemeClr val="tx1"/>
              </a:solidFill>
              <a:miter lim="800000"/>
              <a:headEnd/>
              <a:tailEnd/>
            </a:ln>
          </p:spPr>
          <p:txBody>
            <a:bodyPr wrap="none" anchor="ctr"/>
            <a:lstStyle/>
            <a:p>
              <a:endParaRPr lang="en-US">
                <a:latin typeface="Calibri"/>
                <a:cs typeface="Calibri"/>
              </a:endParaRPr>
            </a:p>
          </p:txBody>
        </p:sp>
        <p:sp>
          <p:nvSpPr>
            <p:cNvPr id="16526" name="Rectangle 29"/>
            <p:cNvSpPr>
              <a:spLocks noChangeArrowheads="1"/>
            </p:cNvSpPr>
            <p:nvPr/>
          </p:nvSpPr>
          <p:spPr bwMode="auto">
            <a:xfrm>
              <a:off x="4128" y="1968"/>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27" name="Rectangle 30"/>
            <p:cNvSpPr>
              <a:spLocks noChangeArrowheads="1"/>
            </p:cNvSpPr>
            <p:nvPr/>
          </p:nvSpPr>
          <p:spPr bwMode="auto">
            <a:xfrm>
              <a:off x="3936" y="2160"/>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28" name="Rectangle 31"/>
            <p:cNvSpPr>
              <a:spLocks noChangeArrowheads="1"/>
            </p:cNvSpPr>
            <p:nvPr/>
          </p:nvSpPr>
          <p:spPr bwMode="auto">
            <a:xfrm>
              <a:off x="4128" y="2160"/>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29" name="Rectangle 32"/>
            <p:cNvSpPr>
              <a:spLocks noChangeArrowheads="1"/>
            </p:cNvSpPr>
            <p:nvPr/>
          </p:nvSpPr>
          <p:spPr bwMode="auto">
            <a:xfrm>
              <a:off x="4320" y="1968"/>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30" name="Rectangle 33"/>
            <p:cNvSpPr>
              <a:spLocks noChangeArrowheads="1"/>
            </p:cNvSpPr>
            <p:nvPr/>
          </p:nvSpPr>
          <p:spPr bwMode="auto">
            <a:xfrm>
              <a:off x="4512" y="1968"/>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31" name="Rectangle 34"/>
            <p:cNvSpPr>
              <a:spLocks noChangeArrowheads="1"/>
            </p:cNvSpPr>
            <p:nvPr/>
          </p:nvSpPr>
          <p:spPr bwMode="auto">
            <a:xfrm>
              <a:off x="4320" y="2160"/>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32" name="Rectangle 35"/>
            <p:cNvSpPr>
              <a:spLocks noChangeArrowheads="1"/>
            </p:cNvSpPr>
            <p:nvPr/>
          </p:nvSpPr>
          <p:spPr bwMode="auto">
            <a:xfrm>
              <a:off x="4512" y="2160"/>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33" name="Rectangle 36"/>
            <p:cNvSpPr>
              <a:spLocks noChangeArrowheads="1"/>
            </p:cNvSpPr>
            <p:nvPr/>
          </p:nvSpPr>
          <p:spPr bwMode="auto">
            <a:xfrm>
              <a:off x="3168" y="2352"/>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34" name="Rectangle 37"/>
            <p:cNvSpPr>
              <a:spLocks noChangeArrowheads="1"/>
            </p:cNvSpPr>
            <p:nvPr/>
          </p:nvSpPr>
          <p:spPr bwMode="auto">
            <a:xfrm>
              <a:off x="3360" y="2352"/>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35" name="Rectangle 38"/>
            <p:cNvSpPr>
              <a:spLocks noChangeArrowheads="1"/>
            </p:cNvSpPr>
            <p:nvPr/>
          </p:nvSpPr>
          <p:spPr bwMode="auto">
            <a:xfrm>
              <a:off x="3168" y="2544"/>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36" name="Rectangle 39"/>
            <p:cNvSpPr>
              <a:spLocks noChangeArrowheads="1"/>
            </p:cNvSpPr>
            <p:nvPr/>
          </p:nvSpPr>
          <p:spPr bwMode="auto">
            <a:xfrm>
              <a:off x="3360" y="2544"/>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37" name="Rectangle 40"/>
            <p:cNvSpPr>
              <a:spLocks noChangeArrowheads="1"/>
            </p:cNvSpPr>
            <p:nvPr/>
          </p:nvSpPr>
          <p:spPr bwMode="auto">
            <a:xfrm>
              <a:off x="3552" y="2352"/>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38" name="Rectangle 41"/>
            <p:cNvSpPr>
              <a:spLocks noChangeArrowheads="1"/>
            </p:cNvSpPr>
            <p:nvPr/>
          </p:nvSpPr>
          <p:spPr bwMode="auto">
            <a:xfrm>
              <a:off x="3744" y="2352"/>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39" name="Rectangle 42"/>
            <p:cNvSpPr>
              <a:spLocks noChangeArrowheads="1"/>
            </p:cNvSpPr>
            <p:nvPr/>
          </p:nvSpPr>
          <p:spPr bwMode="auto">
            <a:xfrm>
              <a:off x="3552" y="2544"/>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40" name="Rectangle 43"/>
            <p:cNvSpPr>
              <a:spLocks noChangeArrowheads="1"/>
            </p:cNvSpPr>
            <p:nvPr/>
          </p:nvSpPr>
          <p:spPr bwMode="auto">
            <a:xfrm>
              <a:off x="3744" y="2544"/>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41" name="Rectangle 44"/>
            <p:cNvSpPr>
              <a:spLocks noChangeArrowheads="1"/>
            </p:cNvSpPr>
            <p:nvPr/>
          </p:nvSpPr>
          <p:spPr bwMode="auto">
            <a:xfrm>
              <a:off x="3168" y="2736"/>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42" name="Rectangle 45"/>
            <p:cNvSpPr>
              <a:spLocks noChangeArrowheads="1"/>
            </p:cNvSpPr>
            <p:nvPr/>
          </p:nvSpPr>
          <p:spPr bwMode="auto">
            <a:xfrm>
              <a:off x="3360" y="2736"/>
              <a:ext cx="192" cy="192"/>
            </a:xfrm>
            <a:prstGeom prst="rect">
              <a:avLst/>
            </a:prstGeom>
            <a:solidFill>
              <a:schemeClr val="bg2"/>
            </a:solidFill>
            <a:ln w="9525">
              <a:solidFill>
                <a:schemeClr val="tx1"/>
              </a:solidFill>
              <a:miter lim="800000"/>
              <a:headEnd/>
              <a:tailEnd/>
            </a:ln>
          </p:spPr>
          <p:txBody>
            <a:bodyPr wrap="none" anchor="ctr"/>
            <a:lstStyle/>
            <a:p>
              <a:endParaRPr lang="en-US">
                <a:latin typeface="Calibri"/>
                <a:cs typeface="Calibri"/>
              </a:endParaRPr>
            </a:p>
          </p:txBody>
        </p:sp>
        <p:sp>
          <p:nvSpPr>
            <p:cNvPr id="16543" name="Rectangle 46"/>
            <p:cNvSpPr>
              <a:spLocks noChangeArrowheads="1"/>
            </p:cNvSpPr>
            <p:nvPr/>
          </p:nvSpPr>
          <p:spPr bwMode="auto">
            <a:xfrm>
              <a:off x="3168" y="2928"/>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44" name="Rectangle 47"/>
            <p:cNvSpPr>
              <a:spLocks noChangeArrowheads="1"/>
            </p:cNvSpPr>
            <p:nvPr/>
          </p:nvSpPr>
          <p:spPr bwMode="auto">
            <a:xfrm>
              <a:off x="3360" y="2928"/>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45" name="Rectangle 48"/>
            <p:cNvSpPr>
              <a:spLocks noChangeArrowheads="1"/>
            </p:cNvSpPr>
            <p:nvPr/>
          </p:nvSpPr>
          <p:spPr bwMode="auto">
            <a:xfrm>
              <a:off x="3552" y="2736"/>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46" name="Rectangle 49"/>
            <p:cNvSpPr>
              <a:spLocks noChangeArrowheads="1"/>
            </p:cNvSpPr>
            <p:nvPr/>
          </p:nvSpPr>
          <p:spPr bwMode="auto">
            <a:xfrm>
              <a:off x="3744" y="2736"/>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47" name="Rectangle 50"/>
            <p:cNvSpPr>
              <a:spLocks noChangeArrowheads="1"/>
            </p:cNvSpPr>
            <p:nvPr/>
          </p:nvSpPr>
          <p:spPr bwMode="auto">
            <a:xfrm>
              <a:off x="3552" y="2928"/>
              <a:ext cx="192" cy="192"/>
            </a:xfrm>
            <a:prstGeom prst="rect">
              <a:avLst/>
            </a:prstGeom>
            <a:solidFill>
              <a:schemeClr val="bg2"/>
            </a:solidFill>
            <a:ln w="9525">
              <a:solidFill>
                <a:schemeClr val="tx1"/>
              </a:solidFill>
              <a:miter lim="800000"/>
              <a:headEnd/>
              <a:tailEnd/>
            </a:ln>
          </p:spPr>
          <p:txBody>
            <a:bodyPr wrap="none" anchor="ctr"/>
            <a:lstStyle/>
            <a:p>
              <a:endParaRPr lang="en-US">
                <a:latin typeface="Calibri"/>
                <a:cs typeface="Calibri"/>
              </a:endParaRPr>
            </a:p>
          </p:txBody>
        </p:sp>
        <p:sp>
          <p:nvSpPr>
            <p:cNvPr id="16548" name="Rectangle 51"/>
            <p:cNvSpPr>
              <a:spLocks noChangeArrowheads="1"/>
            </p:cNvSpPr>
            <p:nvPr/>
          </p:nvSpPr>
          <p:spPr bwMode="auto">
            <a:xfrm>
              <a:off x="3744" y="2928"/>
              <a:ext cx="192" cy="192"/>
            </a:xfrm>
            <a:prstGeom prst="rect">
              <a:avLst/>
            </a:prstGeom>
            <a:solidFill>
              <a:schemeClr val="bg2"/>
            </a:solidFill>
            <a:ln w="9525">
              <a:solidFill>
                <a:schemeClr val="tx1"/>
              </a:solidFill>
              <a:miter lim="800000"/>
              <a:headEnd/>
              <a:tailEnd/>
            </a:ln>
          </p:spPr>
          <p:txBody>
            <a:bodyPr wrap="none" anchor="ctr"/>
            <a:lstStyle/>
            <a:p>
              <a:endParaRPr lang="en-US">
                <a:latin typeface="Calibri"/>
                <a:cs typeface="Calibri"/>
              </a:endParaRPr>
            </a:p>
          </p:txBody>
        </p:sp>
        <p:sp>
          <p:nvSpPr>
            <p:cNvPr id="16549" name="Rectangle 52"/>
            <p:cNvSpPr>
              <a:spLocks noChangeArrowheads="1"/>
            </p:cNvSpPr>
            <p:nvPr/>
          </p:nvSpPr>
          <p:spPr bwMode="auto">
            <a:xfrm>
              <a:off x="3936" y="2352"/>
              <a:ext cx="192" cy="192"/>
            </a:xfrm>
            <a:prstGeom prst="rect">
              <a:avLst/>
            </a:prstGeom>
            <a:solidFill>
              <a:schemeClr val="bg2"/>
            </a:solidFill>
            <a:ln w="9525">
              <a:solidFill>
                <a:schemeClr val="tx1"/>
              </a:solidFill>
              <a:miter lim="800000"/>
              <a:headEnd/>
              <a:tailEnd/>
            </a:ln>
          </p:spPr>
          <p:txBody>
            <a:bodyPr wrap="none" anchor="ctr"/>
            <a:lstStyle/>
            <a:p>
              <a:endParaRPr lang="en-US">
                <a:latin typeface="Calibri"/>
                <a:cs typeface="Calibri"/>
              </a:endParaRPr>
            </a:p>
          </p:txBody>
        </p:sp>
        <p:sp>
          <p:nvSpPr>
            <p:cNvPr id="16550" name="Rectangle 53"/>
            <p:cNvSpPr>
              <a:spLocks noChangeArrowheads="1"/>
            </p:cNvSpPr>
            <p:nvPr/>
          </p:nvSpPr>
          <p:spPr bwMode="auto">
            <a:xfrm>
              <a:off x="4128" y="2352"/>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51" name="Rectangle 54"/>
            <p:cNvSpPr>
              <a:spLocks noChangeArrowheads="1"/>
            </p:cNvSpPr>
            <p:nvPr/>
          </p:nvSpPr>
          <p:spPr bwMode="auto">
            <a:xfrm>
              <a:off x="3936" y="2544"/>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52" name="Rectangle 55"/>
            <p:cNvSpPr>
              <a:spLocks noChangeArrowheads="1"/>
            </p:cNvSpPr>
            <p:nvPr/>
          </p:nvSpPr>
          <p:spPr bwMode="auto">
            <a:xfrm>
              <a:off x="4128" y="2544"/>
              <a:ext cx="192" cy="192"/>
            </a:xfrm>
            <a:prstGeom prst="rect">
              <a:avLst/>
            </a:prstGeom>
            <a:solidFill>
              <a:schemeClr val="bg2"/>
            </a:solidFill>
            <a:ln w="9525">
              <a:solidFill>
                <a:schemeClr val="tx1"/>
              </a:solidFill>
              <a:miter lim="800000"/>
              <a:headEnd/>
              <a:tailEnd/>
            </a:ln>
          </p:spPr>
          <p:txBody>
            <a:bodyPr wrap="none" anchor="ctr"/>
            <a:lstStyle/>
            <a:p>
              <a:endParaRPr lang="en-US">
                <a:latin typeface="Calibri"/>
                <a:cs typeface="Calibri"/>
              </a:endParaRPr>
            </a:p>
          </p:txBody>
        </p:sp>
        <p:sp>
          <p:nvSpPr>
            <p:cNvPr id="16553" name="Rectangle 56"/>
            <p:cNvSpPr>
              <a:spLocks noChangeArrowheads="1"/>
            </p:cNvSpPr>
            <p:nvPr/>
          </p:nvSpPr>
          <p:spPr bwMode="auto">
            <a:xfrm>
              <a:off x="4320" y="2352"/>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54" name="Rectangle 57"/>
            <p:cNvSpPr>
              <a:spLocks noChangeArrowheads="1"/>
            </p:cNvSpPr>
            <p:nvPr/>
          </p:nvSpPr>
          <p:spPr bwMode="auto">
            <a:xfrm>
              <a:off x="4512" y="2352"/>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55" name="Rectangle 58"/>
            <p:cNvSpPr>
              <a:spLocks noChangeArrowheads="1"/>
            </p:cNvSpPr>
            <p:nvPr/>
          </p:nvSpPr>
          <p:spPr bwMode="auto">
            <a:xfrm>
              <a:off x="4320" y="2544"/>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56" name="Rectangle 59"/>
            <p:cNvSpPr>
              <a:spLocks noChangeArrowheads="1"/>
            </p:cNvSpPr>
            <p:nvPr/>
          </p:nvSpPr>
          <p:spPr bwMode="auto">
            <a:xfrm>
              <a:off x="4512" y="2544"/>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57" name="Rectangle 60"/>
            <p:cNvSpPr>
              <a:spLocks noChangeArrowheads="1"/>
            </p:cNvSpPr>
            <p:nvPr/>
          </p:nvSpPr>
          <p:spPr bwMode="auto">
            <a:xfrm>
              <a:off x="3936" y="2736"/>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58" name="Rectangle 61"/>
            <p:cNvSpPr>
              <a:spLocks noChangeArrowheads="1"/>
            </p:cNvSpPr>
            <p:nvPr/>
          </p:nvSpPr>
          <p:spPr bwMode="auto">
            <a:xfrm>
              <a:off x="4128" y="2736"/>
              <a:ext cx="192" cy="192"/>
            </a:xfrm>
            <a:prstGeom prst="rect">
              <a:avLst/>
            </a:prstGeom>
            <a:solidFill>
              <a:schemeClr val="bg2"/>
            </a:solidFill>
            <a:ln w="9525">
              <a:solidFill>
                <a:schemeClr val="tx1"/>
              </a:solidFill>
              <a:miter lim="800000"/>
              <a:headEnd/>
              <a:tailEnd/>
            </a:ln>
          </p:spPr>
          <p:txBody>
            <a:bodyPr wrap="none" anchor="ctr"/>
            <a:lstStyle/>
            <a:p>
              <a:endParaRPr lang="en-US">
                <a:latin typeface="Calibri"/>
                <a:cs typeface="Calibri"/>
              </a:endParaRPr>
            </a:p>
          </p:txBody>
        </p:sp>
        <p:sp>
          <p:nvSpPr>
            <p:cNvPr id="16559" name="Rectangle 62"/>
            <p:cNvSpPr>
              <a:spLocks noChangeArrowheads="1"/>
            </p:cNvSpPr>
            <p:nvPr/>
          </p:nvSpPr>
          <p:spPr bwMode="auto">
            <a:xfrm>
              <a:off x="3936" y="2928"/>
              <a:ext cx="192" cy="192"/>
            </a:xfrm>
            <a:prstGeom prst="rect">
              <a:avLst/>
            </a:prstGeom>
            <a:solidFill>
              <a:schemeClr val="bg2"/>
            </a:solidFill>
            <a:ln w="9525">
              <a:solidFill>
                <a:schemeClr val="tx1"/>
              </a:solidFill>
              <a:miter lim="800000"/>
              <a:headEnd/>
              <a:tailEnd/>
            </a:ln>
          </p:spPr>
          <p:txBody>
            <a:bodyPr wrap="none" anchor="ctr"/>
            <a:lstStyle/>
            <a:p>
              <a:endParaRPr lang="en-US">
                <a:latin typeface="Calibri"/>
                <a:cs typeface="Calibri"/>
              </a:endParaRPr>
            </a:p>
          </p:txBody>
        </p:sp>
        <p:sp>
          <p:nvSpPr>
            <p:cNvPr id="16560" name="Rectangle 63"/>
            <p:cNvSpPr>
              <a:spLocks noChangeArrowheads="1"/>
            </p:cNvSpPr>
            <p:nvPr/>
          </p:nvSpPr>
          <p:spPr bwMode="auto">
            <a:xfrm>
              <a:off x="4128" y="2928"/>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61" name="Rectangle 64"/>
            <p:cNvSpPr>
              <a:spLocks noChangeArrowheads="1"/>
            </p:cNvSpPr>
            <p:nvPr/>
          </p:nvSpPr>
          <p:spPr bwMode="auto">
            <a:xfrm>
              <a:off x="4320" y="2736"/>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62" name="Rectangle 65"/>
            <p:cNvSpPr>
              <a:spLocks noChangeArrowheads="1"/>
            </p:cNvSpPr>
            <p:nvPr/>
          </p:nvSpPr>
          <p:spPr bwMode="auto">
            <a:xfrm>
              <a:off x="4512" y="2736"/>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63" name="Rectangle 66"/>
            <p:cNvSpPr>
              <a:spLocks noChangeArrowheads="1"/>
            </p:cNvSpPr>
            <p:nvPr/>
          </p:nvSpPr>
          <p:spPr bwMode="auto">
            <a:xfrm>
              <a:off x="4320" y="2928"/>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64" name="Rectangle 67"/>
            <p:cNvSpPr>
              <a:spLocks noChangeArrowheads="1"/>
            </p:cNvSpPr>
            <p:nvPr/>
          </p:nvSpPr>
          <p:spPr bwMode="auto">
            <a:xfrm>
              <a:off x="4512" y="2928"/>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grpSp>
      <p:pic>
        <p:nvPicPr>
          <p:cNvPr id="183" name="Picture 182" descr="txp_fig"/>
          <p:cNvPicPr>
            <a:picLocks noChangeAspect="1"/>
          </p:cNvPicPr>
          <p:nvPr>
            <p:custDataLst>
              <p:tags r:id="rId1"/>
            </p:custDataLst>
          </p:nvPr>
        </p:nvPicPr>
        <p:blipFill>
          <a:blip r:embed="rId5" cstate="print"/>
          <a:srcRect/>
          <a:stretch>
            <a:fillRect/>
          </a:stretch>
        </p:blipFill>
        <p:spPr bwMode="auto">
          <a:xfrm>
            <a:off x="2347913" y="1676400"/>
            <a:ext cx="712787" cy="279400"/>
          </a:xfrm>
          <a:prstGeom prst="rect">
            <a:avLst/>
          </a:prstGeom>
          <a:noFill/>
          <a:ln w="9525">
            <a:noFill/>
            <a:miter lim="800000"/>
            <a:headEnd/>
            <a:tailEnd/>
          </a:ln>
        </p:spPr>
      </p:pic>
      <p:graphicFrame>
        <p:nvGraphicFramePr>
          <p:cNvPr id="1312882" name="Group 114"/>
          <p:cNvGraphicFramePr>
            <a:graphicFrameLocks noGrp="1"/>
          </p:cNvGraphicFramePr>
          <p:nvPr>
            <p:extLst>
              <p:ext uri="{D42A27DB-BD31-4B8C-83A1-F6EECF244321}">
                <p14:modId xmlns:p14="http://schemas.microsoft.com/office/powerpoint/2010/main" val="3357321482"/>
              </p:ext>
            </p:extLst>
          </p:nvPr>
        </p:nvGraphicFramePr>
        <p:xfrm>
          <a:off x="2209800" y="2146300"/>
          <a:ext cx="1066800" cy="3352800"/>
        </p:xfrm>
        <a:graphic>
          <a:graphicData uri="http://schemas.openxmlformats.org/drawingml/2006/table">
            <a:tbl>
              <a:tblPr/>
              <a:tblGrid>
                <a:gridCol w="533400"/>
                <a:gridCol w="533400"/>
              </a:tblGrid>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01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01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12884" name="Line 116"/>
          <p:cNvSpPr>
            <a:spLocks noChangeShapeType="1"/>
          </p:cNvSpPr>
          <p:nvPr/>
        </p:nvSpPr>
        <p:spPr bwMode="auto">
          <a:xfrm flipV="1">
            <a:off x="5562600" y="2057400"/>
            <a:ext cx="3124200" cy="2133600"/>
          </a:xfrm>
          <a:prstGeom prst="line">
            <a:avLst/>
          </a:prstGeom>
          <a:noFill/>
          <a:ln w="28575">
            <a:solidFill>
              <a:schemeClr val="tx1"/>
            </a:solidFill>
            <a:round/>
            <a:headEnd/>
            <a:tailEnd/>
          </a:ln>
        </p:spPr>
        <p:txBody>
          <a:bodyPr/>
          <a:lstStyle/>
          <a:p>
            <a:endParaRPr lang="en-US">
              <a:latin typeface="Calibri"/>
              <a:cs typeface="Calibri"/>
            </a:endParaRPr>
          </a:p>
        </p:txBody>
      </p:sp>
      <p:sp>
        <p:nvSpPr>
          <p:cNvPr id="1312890" name="Line 122"/>
          <p:cNvSpPr>
            <a:spLocks noChangeShapeType="1"/>
          </p:cNvSpPr>
          <p:nvPr/>
        </p:nvSpPr>
        <p:spPr bwMode="auto">
          <a:xfrm flipV="1">
            <a:off x="4419600" y="1905000"/>
            <a:ext cx="2209800" cy="1600200"/>
          </a:xfrm>
          <a:prstGeom prst="line">
            <a:avLst/>
          </a:prstGeom>
          <a:noFill/>
          <a:ln w="28575">
            <a:solidFill>
              <a:schemeClr val="tx1"/>
            </a:solidFill>
            <a:round/>
            <a:headEnd/>
            <a:tailEnd/>
          </a:ln>
        </p:spPr>
        <p:txBody>
          <a:bodyPr/>
          <a:lstStyle/>
          <a:p>
            <a:endParaRPr lang="en-US">
              <a:latin typeface="Calibri"/>
              <a:cs typeface="Calibri"/>
            </a:endParaRPr>
          </a:p>
        </p:txBody>
      </p:sp>
      <p:sp>
        <p:nvSpPr>
          <p:cNvPr id="1312891" name="Rectangle 123"/>
          <p:cNvSpPr>
            <a:spLocks noChangeArrowheads="1"/>
          </p:cNvSpPr>
          <p:nvPr/>
        </p:nvSpPr>
        <p:spPr bwMode="auto">
          <a:xfrm>
            <a:off x="4191000" y="3429000"/>
            <a:ext cx="304800" cy="304800"/>
          </a:xfrm>
          <a:prstGeom prst="rect">
            <a:avLst/>
          </a:prstGeom>
          <a:noFill/>
          <a:ln w="38100">
            <a:solidFill>
              <a:schemeClr val="tx1"/>
            </a:solidFill>
            <a:miter lim="800000"/>
            <a:headEnd/>
            <a:tailEnd/>
          </a:ln>
        </p:spPr>
        <p:txBody>
          <a:bodyPr wrap="none" anchor="ctr"/>
          <a:lstStyle/>
          <a:p>
            <a:endParaRPr lang="en-US">
              <a:latin typeface="Calibri"/>
              <a:cs typeface="Calibri"/>
            </a:endParaRPr>
          </a:p>
        </p:txBody>
      </p:sp>
      <p:sp>
        <p:nvSpPr>
          <p:cNvPr id="1312892" name="Rectangle 124"/>
          <p:cNvSpPr>
            <a:spLocks noChangeArrowheads="1"/>
          </p:cNvSpPr>
          <p:nvPr/>
        </p:nvSpPr>
        <p:spPr bwMode="auto">
          <a:xfrm>
            <a:off x="5410200" y="4038600"/>
            <a:ext cx="304800" cy="304800"/>
          </a:xfrm>
          <a:prstGeom prst="rect">
            <a:avLst/>
          </a:prstGeom>
          <a:noFill/>
          <a:ln w="38100">
            <a:solidFill>
              <a:schemeClr val="tx1"/>
            </a:solidFill>
            <a:miter lim="800000"/>
            <a:headEnd/>
            <a:tailEnd/>
          </a:ln>
        </p:spPr>
        <p:txBody>
          <a:bodyPr wrap="none" anchor="ctr"/>
          <a:lstStyle/>
          <a:p>
            <a:endParaRPr lang="en-US">
              <a:latin typeface="Calibri"/>
              <a:cs typeface="Calibri"/>
            </a:endParaRPr>
          </a:p>
        </p:txBody>
      </p:sp>
      <p:graphicFrame>
        <p:nvGraphicFramePr>
          <p:cNvPr id="1312933" name="Group 165"/>
          <p:cNvGraphicFramePr>
            <a:graphicFrameLocks noGrp="1"/>
          </p:cNvGraphicFramePr>
          <p:nvPr>
            <p:extLst>
              <p:ext uri="{D42A27DB-BD31-4B8C-83A1-F6EECF244321}">
                <p14:modId xmlns:p14="http://schemas.microsoft.com/office/powerpoint/2010/main" val="2257233153"/>
              </p:ext>
            </p:extLst>
          </p:nvPr>
        </p:nvGraphicFramePr>
        <p:xfrm>
          <a:off x="7086600" y="2209800"/>
          <a:ext cx="1066800" cy="3352800"/>
        </p:xfrm>
        <a:graphic>
          <a:graphicData uri="http://schemas.openxmlformats.org/drawingml/2006/table">
            <a:tbl>
              <a:tblPr/>
              <a:tblGrid>
                <a:gridCol w="381000"/>
                <a:gridCol w="685800"/>
              </a:tblGrid>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301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301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pic>
        <p:nvPicPr>
          <p:cNvPr id="184" name="Picture 183" descr="txp_fig"/>
          <p:cNvPicPr>
            <a:picLocks noChangeAspect="1"/>
          </p:cNvPicPr>
          <p:nvPr>
            <p:custDataLst>
              <p:tags r:id="rId2"/>
            </p:custDataLst>
          </p:nvPr>
        </p:nvPicPr>
        <p:blipFill>
          <a:blip r:embed="rId6" cstate="print"/>
          <a:srcRect/>
          <a:stretch>
            <a:fillRect/>
          </a:stretch>
        </p:blipFill>
        <p:spPr bwMode="auto">
          <a:xfrm>
            <a:off x="6781800" y="1828800"/>
            <a:ext cx="1625600" cy="250825"/>
          </a:xfrm>
          <a:prstGeom prst="rect">
            <a:avLst/>
          </a:prstGeom>
          <a:noFill/>
          <a:ln w="9525">
            <a:noFill/>
            <a:miter lim="800000"/>
            <a:headEnd/>
            <a:tailEnd/>
          </a:ln>
        </p:spPr>
      </p:pic>
      <p:pic>
        <p:nvPicPr>
          <p:cNvPr id="185" name="Picture 184" descr="txp_fig"/>
          <p:cNvPicPr>
            <a:picLocks noChangeAspect="1"/>
          </p:cNvPicPr>
          <p:nvPr>
            <p:custDataLst>
              <p:tags r:id="rId3"/>
            </p:custDataLst>
          </p:nvPr>
        </p:nvPicPr>
        <p:blipFill>
          <a:blip r:embed="rId7" cstate="print"/>
          <a:srcRect/>
          <a:stretch>
            <a:fillRect/>
          </a:stretch>
        </p:blipFill>
        <p:spPr bwMode="auto">
          <a:xfrm>
            <a:off x="8610600" y="1828800"/>
            <a:ext cx="1622425" cy="250825"/>
          </a:xfrm>
          <a:prstGeom prst="rect">
            <a:avLst/>
          </a:prstGeom>
          <a:noFill/>
          <a:ln w="9525">
            <a:noFill/>
            <a:miter lim="800000"/>
            <a:headEnd/>
            <a:tailEnd/>
          </a:ln>
        </p:spPr>
      </p:pic>
      <p:graphicFrame>
        <p:nvGraphicFramePr>
          <p:cNvPr id="1312934" name="Group 166"/>
          <p:cNvGraphicFramePr>
            <a:graphicFrameLocks noGrp="1"/>
          </p:cNvGraphicFramePr>
          <p:nvPr>
            <p:extLst>
              <p:ext uri="{D42A27DB-BD31-4B8C-83A1-F6EECF244321}">
                <p14:modId xmlns:p14="http://schemas.microsoft.com/office/powerpoint/2010/main" val="536156659"/>
              </p:ext>
            </p:extLst>
          </p:nvPr>
        </p:nvGraphicFramePr>
        <p:xfrm>
          <a:off x="8839200" y="2209800"/>
          <a:ext cx="1066800" cy="3352800"/>
        </p:xfrm>
        <a:graphic>
          <a:graphicData uri="http://schemas.openxmlformats.org/drawingml/2006/table">
            <a:tbl>
              <a:tblPr/>
              <a:tblGrid>
                <a:gridCol w="381000"/>
                <a:gridCol w="685800"/>
              </a:tblGrid>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01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01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0.85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1288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129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1289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1289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1293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1288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128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2884" grpId="0" animBg="1"/>
      <p:bldP spid="1312890" grpId="0" animBg="1"/>
      <p:bldP spid="1312891" grpId="0" animBg="1"/>
      <p:bldP spid="1312892"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A Spam Filter</a:t>
            </a:r>
          </a:p>
        </p:txBody>
      </p:sp>
      <p:sp>
        <p:nvSpPr>
          <p:cNvPr id="18435" name="Rectangle 3"/>
          <p:cNvSpPr>
            <a:spLocks noGrp="1" noChangeArrowheads="1"/>
          </p:cNvSpPr>
          <p:nvPr>
            <p:ph idx="1"/>
          </p:nvPr>
        </p:nvSpPr>
        <p:spPr>
          <a:xfrm>
            <a:off x="304800" y="1722438"/>
            <a:ext cx="3886200" cy="4525962"/>
          </a:xfrm>
        </p:spPr>
        <p:txBody>
          <a:bodyPr/>
          <a:lstStyle/>
          <a:p>
            <a:pPr eaLnBrk="1" hangingPunct="1">
              <a:lnSpc>
                <a:spcPct val="80000"/>
              </a:lnSpc>
            </a:pPr>
            <a:r>
              <a:rPr lang="en-US" sz="2400" smtClean="0"/>
              <a:t>Naïve Bayes spam filter</a:t>
            </a:r>
          </a:p>
          <a:p>
            <a:pPr eaLnBrk="1" hangingPunct="1">
              <a:lnSpc>
                <a:spcPct val="80000"/>
              </a:lnSpc>
            </a:pPr>
            <a:endParaRPr lang="en-US" sz="2400" smtClean="0"/>
          </a:p>
          <a:p>
            <a:pPr eaLnBrk="1" hangingPunct="1">
              <a:lnSpc>
                <a:spcPct val="80000"/>
              </a:lnSpc>
            </a:pPr>
            <a:r>
              <a:rPr lang="en-US" sz="2400" smtClean="0"/>
              <a:t>Data:</a:t>
            </a:r>
          </a:p>
          <a:p>
            <a:pPr lvl="1" eaLnBrk="1" hangingPunct="1">
              <a:lnSpc>
                <a:spcPct val="80000"/>
              </a:lnSpc>
            </a:pPr>
            <a:r>
              <a:rPr lang="en-US" sz="2000" smtClean="0"/>
              <a:t>Collection of emails, labeled spam or ham</a:t>
            </a:r>
          </a:p>
          <a:p>
            <a:pPr lvl="1" eaLnBrk="1" hangingPunct="1">
              <a:lnSpc>
                <a:spcPct val="80000"/>
              </a:lnSpc>
            </a:pPr>
            <a:r>
              <a:rPr lang="en-US" sz="2000" smtClean="0"/>
              <a:t>Note: someone has to hand label all this data!</a:t>
            </a:r>
          </a:p>
          <a:p>
            <a:pPr lvl="1" eaLnBrk="1" hangingPunct="1">
              <a:lnSpc>
                <a:spcPct val="80000"/>
              </a:lnSpc>
            </a:pPr>
            <a:r>
              <a:rPr lang="en-US" sz="2000" smtClean="0"/>
              <a:t>Split into training, held-out, test sets</a:t>
            </a:r>
          </a:p>
          <a:p>
            <a:pPr lvl="1" eaLnBrk="1" hangingPunct="1">
              <a:lnSpc>
                <a:spcPct val="80000"/>
              </a:lnSpc>
            </a:pPr>
            <a:endParaRPr lang="en-US" sz="2000" smtClean="0"/>
          </a:p>
          <a:p>
            <a:pPr eaLnBrk="1" hangingPunct="1">
              <a:lnSpc>
                <a:spcPct val="80000"/>
              </a:lnSpc>
            </a:pPr>
            <a:r>
              <a:rPr lang="en-US" sz="2400" smtClean="0"/>
              <a:t>Classifiers</a:t>
            </a:r>
          </a:p>
          <a:p>
            <a:pPr lvl="1" eaLnBrk="1" hangingPunct="1">
              <a:lnSpc>
                <a:spcPct val="80000"/>
              </a:lnSpc>
            </a:pPr>
            <a:r>
              <a:rPr lang="en-US" sz="2000" smtClean="0"/>
              <a:t>Learn on the training set</a:t>
            </a:r>
          </a:p>
          <a:p>
            <a:pPr lvl="1" eaLnBrk="1" hangingPunct="1">
              <a:lnSpc>
                <a:spcPct val="80000"/>
              </a:lnSpc>
            </a:pPr>
            <a:r>
              <a:rPr lang="en-US" sz="2000" smtClean="0"/>
              <a:t>(Tune it on a held-out set)</a:t>
            </a:r>
          </a:p>
          <a:p>
            <a:pPr lvl="1" eaLnBrk="1" hangingPunct="1">
              <a:lnSpc>
                <a:spcPct val="80000"/>
              </a:lnSpc>
            </a:pPr>
            <a:r>
              <a:rPr lang="en-US" sz="2000" smtClean="0"/>
              <a:t>Test it on new emails</a:t>
            </a:r>
          </a:p>
          <a:p>
            <a:pPr eaLnBrk="1" hangingPunct="1">
              <a:lnSpc>
                <a:spcPct val="80000"/>
              </a:lnSpc>
            </a:pPr>
            <a:endParaRPr lang="en-US" sz="2400" smtClean="0"/>
          </a:p>
        </p:txBody>
      </p:sp>
      <p:sp>
        <p:nvSpPr>
          <p:cNvPr id="18436" name="Text Box 4"/>
          <p:cNvSpPr txBox="1">
            <a:spLocks noChangeArrowheads="1"/>
          </p:cNvSpPr>
          <p:nvPr/>
        </p:nvSpPr>
        <p:spPr bwMode="auto">
          <a:xfrm>
            <a:off x="5257800" y="1600200"/>
            <a:ext cx="3581400" cy="1377950"/>
          </a:xfrm>
          <a:prstGeom prst="rect">
            <a:avLst/>
          </a:prstGeom>
          <a:noFill/>
          <a:ln w="9525">
            <a:solidFill>
              <a:schemeClr val="tx1"/>
            </a:solidFill>
            <a:miter lim="800000"/>
            <a:headEnd/>
            <a:tailEnd/>
          </a:ln>
        </p:spPr>
        <p:txBody>
          <a:bodyPr>
            <a:spAutoFit/>
          </a:bodyPr>
          <a:lstStyle/>
          <a:p>
            <a:r>
              <a:rPr lang="en-US" sz="1400"/>
              <a:t>Dear Sir.</a:t>
            </a:r>
          </a:p>
          <a:p>
            <a:endParaRPr lang="en-US" sz="1400"/>
          </a:p>
          <a:p>
            <a:r>
              <a:rPr lang="en-US" sz="1400"/>
              <a:t>First, I must solicit your confidence in this transaction, this is by virture of its nature as being utterly confidencial and top secret. …</a:t>
            </a:r>
          </a:p>
        </p:txBody>
      </p:sp>
      <p:sp>
        <p:nvSpPr>
          <p:cNvPr id="18437" name="Text Box 5"/>
          <p:cNvSpPr txBox="1">
            <a:spLocks noChangeArrowheads="1"/>
          </p:cNvSpPr>
          <p:nvPr/>
        </p:nvSpPr>
        <p:spPr bwMode="auto">
          <a:xfrm>
            <a:off x="5257800" y="3200400"/>
            <a:ext cx="3505200" cy="1590675"/>
          </a:xfrm>
          <a:prstGeom prst="rect">
            <a:avLst/>
          </a:prstGeom>
          <a:noFill/>
          <a:ln w="9525">
            <a:solidFill>
              <a:schemeClr val="tx1"/>
            </a:solidFill>
            <a:miter lim="800000"/>
            <a:headEnd/>
            <a:tailEnd/>
          </a:ln>
        </p:spPr>
        <p:txBody>
          <a:bodyPr>
            <a:spAutoFit/>
          </a:bodyPr>
          <a:lstStyle/>
          <a:p>
            <a:r>
              <a:rPr lang="en-US" sz="1400"/>
              <a:t>TO BE REMOVED FROM FUTURE MAILINGS, SIMPLY REPLY TO THIS MESSAGE AND PUT "REMOVE" IN THE SUBJECT.</a:t>
            </a:r>
          </a:p>
          <a:p>
            <a:endParaRPr lang="en-US" sz="1400"/>
          </a:p>
          <a:p>
            <a:r>
              <a:rPr lang="en-US" sz="1400"/>
              <a:t>99  MILLION EMAIL ADDRESSES</a:t>
            </a:r>
          </a:p>
          <a:p>
            <a:r>
              <a:rPr lang="en-US" sz="1400"/>
              <a:t>  FOR ONLY $99</a:t>
            </a:r>
          </a:p>
        </p:txBody>
      </p:sp>
      <p:sp>
        <p:nvSpPr>
          <p:cNvPr id="18438" name="Text Box 6"/>
          <p:cNvSpPr txBox="1">
            <a:spLocks noChangeArrowheads="1"/>
          </p:cNvSpPr>
          <p:nvPr/>
        </p:nvSpPr>
        <p:spPr bwMode="auto">
          <a:xfrm>
            <a:off x="5257800" y="5029200"/>
            <a:ext cx="3505200" cy="1590675"/>
          </a:xfrm>
          <a:prstGeom prst="rect">
            <a:avLst/>
          </a:prstGeom>
          <a:noFill/>
          <a:ln w="9525">
            <a:solidFill>
              <a:schemeClr val="tx1"/>
            </a:solidFill>
            <a:miter lim="800000"/>
            <a:headEnd/>
            <a:tailEnd/>
          </a:ln>
        </p:spPr>
        <p:txBody>
          <a:bodyPr>
            <a:spAutoFit/>
          </a:bodyPr>
          <a:lstStyle/>
          <a:p>
            <a:r>
              <a:rPr lang="en-US" sz="1400"/>
              <a:t>Ok, Iknow this is blatantly OT but I'm beginning to go insane. Had an old Dell Dimension XPS sitting in the corner and decided to put it to use, I know it was working pre being stuck in the corner, but when I plugged it in, hit the power nothing happened.</a:t>
            </a:r>
          </a:p>
        </p:txBody>
      </p:sp>
      <p:sp>
        <p:nvSpPr>
          <p:cNvPr id="18439" name="Freeform 7"/>
          <p:cNvSpPr>
            <a:spLocks/>
          </p:cNvSpPr>
          <p:nvPr/>
        </p:nvSpPr>
        <p:spPr bwMode="auto">
          <a:xfrm>
            <a:off x="4318000" y="5486400"/>
            <a:ext cx="635000" cy="457200"/>
          </a:xfrm>
          <a:custGeom>
            <a:avLst/>
            <a:gdLst>
              <a:gd name="T0" fmla="*/ 2147483647 w 248"/>
              <a:gd name="T1" fmla="*/ 2147483647 h 144"/>
              <a:gd name="T2" fmla="*/ 2147483647 w 248"/>
              <a:gd name="T3" fmla="*/ 0 h 144"/>
              <a:gd name="T4" fmla="*/ 2147483647 w 248"/>
              <a:gd name="T5" fmla="*/ 2147483647 h 144"/>
              <a:gd name="T6" fmla="*/ 0 w 248"/>
              <a:gd name="T7" fmla="*/ 2147483647 h 144"/>
              <a:gd name="T8" fmla="*/ 2147483647 w 248"/>
              <a:gd name="T9" fmla="*/ 2147483647 h 144"/>
              <a:gd name="T10" fmla="*/ 0 60000 65536"/>
              <a:gd name="T11" fmla="*/ 0 60000 65536"/>
              <a:gd name="T12" fmla="*/ 0 60000 65536"/>
              <a:gd name="T13" fmla="*/ 0 60000 65536"/>
              <a:gd name="T14" fmla="*/ 0 60000 65536"/>
              <a:gd name="T15" fmla="*/ 0 w 248"/>
              <a:gd name="T16" fmla="*/ 0 h 144"/>
              <a:gd name="T17" fmla="*/ 248 w 248"/>
              <a:gd name="T18" fmla="*/ 144 h 144"/>
            </a:gdLst>
            <a:ahLst/>
            <a:cxnLst>
              <a:cxn ang="T10">
                <a:pos x="T0" y="T1"/>
              </a:cxn>
              <a:cxn ang="T11">
                <a:pos x="T2" y="T3"/>
              </a:cxn>
              <a:cxn ang="T12">
                <a:pos x="T4" y="T5"/>
              </a:cxn>
              <a:cxn ang="T13">
                <a:pos x="T6" y="T7"/>
              </a:cxn>
              <a:cxn ang="T14">
                <a:pos x="T8" y="T9"/>
              </a:cxn>
            </a:cxnLst>
            <a:rect l="T15" t="T16" r="T17" b="T18"/>
            <a:pathLst>
              <a:path w="248" h="144">
                <a:moveTo>
                  <a:pt x="77" y="144"/>
                </a:moveTo>
                <a:lnTo>
                  <a:pt x="248" y="0"/>
                </a:lnTo>
                <a:lnTo>
                  <a:pt x="86" y="94"/>
                </a:lnTo>
                <a:lnTo>
                  <a:pt x="0" y="51"/>
                </a:lnTo>
                <a:lnTo>
                  <a:pt x="77" y="144"/>
                </a:lnTo>
                <a:close/>
              </a:path>
            </a:pathLst>
          </a:custGeom>
          <a:solidFill>
            <a:srgbClr val="008000"/>
          </a:solidFill>
          <a:ln w="9525">
            <a:solidFill>
              <a:schemeClr val="tx1"/>
            </a:solidFill>
            <a:round/>
            <a:headEnd/>
            <a:tailEnd/>
          </a:ln>
        </p:spPr>
        <p:txBody>
          <a:bodyPr/>
          <a:lstStyle/>
          <a:p>
            <a:endParaRPr lang="en-US"/>
          </a:p>
        </p:txBody>
      </p:sp>
      <p:sp>
        <p:nvSpPr>
          <p:cNvPr id="18440" name="Freeform 8"/>
          <p:cNvSpPr>
            <a:spLocks/>
          </p:cNvSpPr>
          <p:nvPr/>
        </p:nvSpPr>
        <p:spPr bwMode="auto">
          <a:xfrm>
            <a:off x="4422775" y="2057400"/>
            <a:ext cx="454025" cy="457200"/>
          </a:xfrm>
          <a:custGeom>
            <a:avLst/>
            <a:gdLst>
              <a:gd name="T0" fmla="*/ 0 w 409"/>
              <a:gd name="T1" fmla="*/ 2147483647 h 412"/>
              <a:gd name="T2" fmla="*/ 2147483647 w 409"/>
              <a:gd name="T3" fmla="*/ 2147483647 h 412"/>
              <a:gd name="T4" fmla="*/ 2147483647 w 409"/>
              <a:gd name="T5" fmla="*/ 2147483647 h 412"/>
              <a:gd name="T6" fmla="*/ 2147483647 w 409"/>
              <a:gd name="T7" fmla="*/ 2147483647 h 412"/>
              <a:gd name="T8" fmla="*/ 2147483647 w 409"/>
              <a:gd name="T9" fmla="*/ 2147483647 h 412"/>
              <a:gd name="T10" fmla="*/ 2147483647 w 409"/>
              <a:gd name="T11" fmla="*/ 2147483647 h 412"/>
              <a:gd name="T12" fmla="*/ 2147483647 w 409"/>
              <a:gd name="T13" fmla="*/ 2147483647 h 412"/>
              <a:gd name="T14" fmla="*/ 2147483647 w 409"/>
              <a:gd name="T15" fmla="*/ 2147483647 h 412"/>
              <a:gd name="T16" fmla="*/ 2147483647 w 409"/>
              <a:gd name="T17" fmla="*/ 2147483647 h 412"/>
              <a:gd name="T18" fmla="*/ 2147483647 w 409"/>
              <a:gd name="T19" fmla="*/ 0 h 412"/>
              <a:gd name="T20" fmla="*/ 2147483647 w 409"/>
              <a:gd name="T21" fmla="*/ 2147483647 h 412"/>
              <a:gd name="T22" fmla="*/ 2147483647 w 409"/>
              <a:gd name="T23" fmla="*/ 0 h 412"/>
              <a:gd name="T24" fmla="*/ 0 w 409"/>
              <a:gd name="T25" fmla="*/ 2147483647 h 4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9"/>
              <a:gd name="T40" fmla="*/ 0 h 412"/>
              <a:gd name="T41" fmla="*/ 409 w 409"/>
              <a:gd name="T42" fmla="*/ 412 h 4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9" h="412">
                <a:moveTo>
                  <a:pt x="0" y="59"/>
                </a:moveTo>
                <a:lnTo>
                  <a:pt x="160" y="220"/>
                </a:lnTo>
                <a:lnTo>
                  <a:pt x="16" y="364"/>
                </a:lnTo>
                <a:lnTo>
                  <a:pt x="64" y="412"/>
                </a:lnTo>
                <a:lnTo>
                  <a:pt x="208" y="268"/>
                </a:lnTo>
                <a:lnTo>
                  <a:pt x="352" y="412"/>
                </a:lnTo>
                <a:lnTo>
                  <a:pt x="400" y="364"/>
                </a:lnTo>
                <a:lnTo>
                  <a:pt x="256" y="220"/>
                </a:lnTo>
                <a:lnTo>
                  <a:pt x="409" y="59"/>
                </a:lnTo>
                <a:lnTo>
                  <a:pt x="355" y="0"/>
                </a:lnTo>
                <a:lnTo>
                  <a:pt x="208" y="172"/>
                </a:lnTo>
                <a:lnTo>
                  <a:pt x="54" y="0"/>
                </a:lnTo>
                <a:lnTo>
                  <a:pt x="0" y="59"/>
                </a:lnTo>
                <a:close/>
              </a:path>
            </a:pathLst>
          </a:custGeom>
          <a:solidFill>
            <a:srgbClr val="CC0000"/>
          </a:solidFill>
          <a:ln w="9525">
            <a:solidFill>
              <a:schemeClr val="tx1"/>
            </a:solidFill>
            <a:round/>
            <a:headEnd/>
            <a:tailEnd/>
          </a:ln>
        </p:spPr>
        <p:txBody>
          <a:bodyPr/>
          <a:lstStyle/>
          <a:p>
            <a:endParaRPr lang="en-US"/>
          </a:p>
        </p:txBody>
      </p:sp>
      <p:sp>
        <p:nvSpPr>
          <p:cNvPr id="18441" name="Freeform 9"/>
          <p:cNvSpPr>
            <a:spLocks/>
          </p:cNvSpPr>
          <p:nvPr/>
        </p:nvSpPr>
        <p:spPr bwMode="auto">
          <a:xfrm>
            <a:off x="4419600" y="3657600"/>
            <a:ext cx="454025" cy="457200"/>
          </a:xfrm>
          <a:custGeom>
            <a:avLst/>
            <a:gdLst>
              <a:gd name="T0" fmla="*/ 0 w 409"/>
              <a:gd name="T1" fmla="*/ 2147483647 h 412"/>
              <a:gd name="T2" fmla="*/ 2147483647 w 409"/>
              <a:gd name="T3" fmla="*/ 2147483647 h 412"/>
              <a:gd name="T4" fmla="*/ 2147483647 w 409"/>
              <a:gd name="T5" fmla="*/ 2147483647 h 412"/>
              <a:gd name="T6" fmla="*/ 2147483647 w 409"/>
              <a:gd name="T7" fmla="*/ 2147483647 h 412"/>
              <a:gd name="T8" fmla="*/ 2147483647 w 409"/>
              <a:gd name="T9" fmla="*/ 2147483647 h 412"/>
              <a:gd name="T10" fmla="*/ 2147483647 w 409"/>
              <a:gd name="T11" fmla="*/ 2147483647 h 412"/>
              <a:gd name="T12" fmla="*/ 2147483647 w 409"/>
              <a:gd name="T13" fmla="*/ 2147483647 h 412"/>
              <a:gd name="T14" fmla="*/ 2147483647 w 409"/>
              <a:gd name="T15" fmla="*/ 2147483647 h 412"/>
              <a:gd name="T16" fmla="*/ 2147483647 w 409"/>
              <a:gd name="T17" fmla="*/ 2147483647 h 412"/>
              <a:gd name="T18" fmla="*/ 2147483647 w 409"/>
              <a:gd name="T19" fmla="*/ 0 h 412"/>
              <a:gd name="T20" fmla="*/ 2147483647 w 409"/>
              <a:gd name="T21" fmla="*/ 2147483647 h 412"/>
              <a:gd name="T22" fmla="*/ 2147483647 w 409"/>
              <a:gd name="T23" fmla="*/ 0 h 412"/>
              <a:gd name="T24" fmla="*/ 0 w 409"/>
              <a:gd name="T25" fmla="*/ 2147483647 h 4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9"/>
              <a:gd name="T40" fmla="*/ 0 h 412"/>
              <a:gd name="T41" fmla="*/ 409 w 409"/>
              <a:gd name="T42" fmla="*/ 412 h 4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9" h="412">
                <a:moveTo>
                  <a:pt x="0" y="59"/>
                </a:moveTo>
                <a:lnTo>
                  <a:pt x="160" y="220"/>
                </a:lnTo>
                <a:lnTo>
                  <a:pt x="16" y="364"/>
                </a:lnTo>
                <a:lnTo>
                  <a:pt x="64" y="412"/>
                </a:lnTo>
                <a:lnTo>
                  <a:pt x="208" y="268"/>
                </a:lnTo>
                <a:lnTo>
                  <a:pt x="352" y="412"/>
                </a:lnTo>
                <a:lnTo>
                  <a:pt x="400" y="364"/>
                </a:lnTo>
                <a:lnTo>
                  <a:pt x="256" y="220"/>
                </a:lnTo>
                <a:lnTo>
                  <a:pt x="409" y="59"/>
                </a:lnTo>
                <a:lnTo>
                  <a:pt x="355" y="0"/>
                </a:lnTo>
                <a:lnTo>
                  <a:pt x="208" y="172"/>
                </a:lnTo>
                <a:lnTo>
                  <a:pt x="54" y="0"/>
                </a:lnTo>
                <a:lnTo>
                  <a:pt x="0" y="59"/>
                </a:lnTo>
                <a:close/>
              </a:path>
            </a:pathLst>
          </a:custGeom>
          <a:solidFill>
            <a:srgbClr val="CC0000"/>
          </a:solidFill>
          <a:ln w="9525">
            <a:solidFill>
              <a:schemeClr val="tx1"/>
            </a:solidFill>
            <a:round/>
            <a:headEnd/>
            <a:tailEnd/>
          </a:ln>
        </p:spPr>
        <p:txBody>
          <a:bodyPr/>
          <a:lstStyle/>
          <a:p>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latin typeface="Calibri"/>
                <a:cs typeface="Calibri"/>
              </a:rPr>
              <a:t>Naïve Bayes for Text</a:t>
            </a:r>
          </a:p>
        </p:txBody>
      </p:sp>
      <p:sp>
        <p:nvSpPr>
          <p:cNvPr id="1310723" name="Rectangle 3"/>
          <p:cNvSpPr>
            <a:spLocks noGrp="1" noChangeArrowheads="1"/>
          </p:cNvSpPr>
          <p:nvPr>
            <p:ph idx="1"/>
          </p:nvPr>
        </p:nvSpPr>
        <p:spPr>
          <a:xfrm>
            <a:off x="457200" y="1447800"/>
            <a:ext cx="11353800" cy="4876800"/>
          </a:xfrm>
        </p:spPr>
        <p:txBody>
          <a:bodyPr/>
          <a:lstStyle/>
          <a:p>
            <a:pPr eaLnBrk="1" hangingPunct="1">
              <a:lnSpc>
                <a:spcPct val="80000"/>
              </a:lnSpc>
            </a:pPr>
            <a:r>
              <a:rPr lang="en-US" sz="2400" dirty="0" smtClean="0">
                <a:latin typeface="Calibri"/>
                <a:cs typeface="Calibri"/>
              </a:rPr>
              <a:t>Bag-of-words Naïve </a:t>
            </a:r>
            <a:r>
              <a:rPr lang="en-US" sz="2400" dirty="0" err="1" smtClean="0">
                <a:latin typeface="Calibri"/>
                <a:cs typeface="Calibri"/>
              </a:rPr>
              <a:t>Bayes</a:t>
            </a:r>
            <a:r>
              <a:rPr lang="en-US" sz="2400" dirty="0" smtClean="0">
                <a:latin typeface="Calibri"/>
                <a:cs typeface="Calibri"/>
              </a:rPr>
              <a:t>:</a:t>
            </a:r>
          </a:p>
          <a:p>
            <a:pPr lvl="1" eaLnBrk="1" hangingPunct="1">
              <a:lnSpc>
                <a:spcPct val="80000"/>
              </a:lnSpc>
            </a:pPr>
            <a:r>
              <a:rPr lang="en-US" sz="2000" dirty="0" smtClean="0">
                <a:latin typeface="Calibri"/>
                <a:cs typeface="Calibri"/>
              </a:rPr>
              <a:t>Features: </a:t>
            </a:r>
            <a:r>
              <a:rPr lang="en-US" sz="2000" dirty="0" err="1" smtClean="0">
                <a:latin typeface="Calibri"/>
                <a:cs typeface="Calibri"/>
              </a:rPr>
              <a:t>W</a:t>
            </a:r>
            <a:r>
              <a:rPr lang="en-US" sz="2000" baseline="-25000" dirty="0" err="1" smtClean="0">
                <a:latin typeface="Calibri"/>
                <a:cs typeface="Calibri"/>
              </a:rPr>
              <a:t>i</a:t>
            </a:r>
            <a:r>
              <a:rPr lang="en-US" sz="2000" dirty="0" smtClean="0">
                <a:latin typeface="Calibri"/>
                <a:cs typeface="Calibri"/>
              </a:rPr>
              <a:t> is the word at </a:t>
            </a:r>
            <a:r>
              <a:rPr lang="en-US" sz="2000" dirty="0" err="1" smtClean="0">
                <a:latin typeface="Calibri"/>
                <a:cs typeface="Calibri"/>
              </a:rPr>
              <a:t>positon</a:t>
            </a:r>
            <a:r>
              <a:rPr lang="en-US" sz="2000" dirty="0" smtClean="0">
                <a:latin typeface="Calibri"/>
                <a:cs typeface="Calibri"/>
              </a:rPr>
              <a:t> </a:t>
            </a:r>
            <a:r>
              <a:rPr lang="en-US" sz="2000" dirty="0" err="1" smtClean="0">
                <a:latin typeface="Calibri"/>
                <a:cs typeface="Calibri"/>
              </a:rPr>
              <a:t>i</a:t>
            </a:r>
            <a:endParaRPr lang="en-US" sz="2000" dirty="0" smtClean="0">
              <a:latin typeface="Calibri"/>
              <a:cs typeface="Calibri"/>
            </a:endParaRPr>
          </a:p>
          <a:p>
            <a:pPr lvl="1" eaLnBrk="1" hangingPunct="1">
              <a:lnSpc>
                <a:spcPct val="80000"/>
              </a:lnSpc>
            </a:pPr>
            <a:r>
              <a:rPr lang="en-US" sz="2000" dirty="0" smtClean="0">
                <a:latin typeface="Calibri"/>
                <a:cs typeface="Calibri"/>
              </a:rPr>
              <a:t>As before: predict label conditioned on feature variables (spam vs. ham)</a:t>
            </a:r>
          </a:p>
          <a:p>
            <a:pPr lvl="1" eaLnBrk="1" hangingPunct="1">
              <a:lnSpc>
                <a:spcPct val="80000"/>
              </a:lnSpc>
            </a:pPr>
            <a:r>
              <a:rPr lang="en-US" sz="2000" dirty="0" smtClean="0">
                <a:latin typeface="Calibri"/>
                <a:cs typeface="Calibri"/>
              </a:rPr>
              <a:t>As before: assume features are conditionally independent given label</a:t>
            </a:r>
          </a:p>
          <a:p>
            <a:pPr lvl="1">
              <a:lnSpc>
                <a:spcPct val="80000"/>
              </a:lnSpc>
            </a:pPr>
            <a:r>
              <a:rPr lang="en-US" sz="2000" dirty="0" smtClean="0">
                <a:latin typeface="Calibri"/>
                <a:cs typeface="Calibri"/>
              </a:rPr>
              <a:t>New: each </a:t>
            </a:r>
            <a:r>
              <a:rPr lang="en-US" sz="2000" dirty="0" err="1" smtClean="0">
                <a:latin typeface="Calibri"/>
                <a:cs typeface="Calibri"/>
              </a:rPr>
              <a:t>W</a:t>
            </a:r>
            <a:r>
              <a:rPr lang="en-US" sz="2000" baseline="-25000" dirty="0" err="1" smtClean="0">
                <a:latin typeface="Calibri"/>
                <a:cs typeface="Calibri"/>
              </a:rPr>
              <a:t>i</a:t>
            </a:r>
            <a:r>
              <a:rPr lang="en-US" sz="2000" dirty="0" smtClean="0">
                <a:latin typeface="Calibri"/>
                <a:cs typeface="Calibri"/>
              </a:rPr>
              <a:t> is identically distributed</a:t>
            </a:r>
          </a:p>
          <a:p>
            <a:pPr lvl="1" eaLnBrk="1" hangingPunct="1">
              <a:lnSpc>
                <a:spcPct val="80000"/>
              </a:lnSpc>
            </a:pPr>
            <a:endParaRPr lang="en-US" sz="2000" dirty="0" smtClean="0">
              <a:latin typeface="Calibri"/>
              <a:cs typeface="Calibri"/>
            </a:endParaRPr>
          </a:p>
          <a:p>
            <a:pPr eaLnBrk="1" hangingPunct="1">
              <a:lnSpc>
                <a:spcPct val="80000"/>
              </a:lnSpc>
            </a:pPr>
            <a:r>
              <a:rPr lang="en-US" sz="2400" dirty="0" smtClean="0">
                <a:latin typeface="Calibri"/>
                <a:cs typeface="Calibri"/>
              </a:rPr>
              <a:t>Generative model:</a:t>
            </a:r>
          </a:p>
          <a:p>
            <a:pPr eaLnBrk="1" hangingPunct="1">
              <a:lnSpc>
                <a:spcPct val="80000"/>
              </a:lnSpc>
            </a:pPr>
            <a:endParaRPr lang="en-US" sz="2400" dirty="0" smtClean="0">
              <a:latin typeface="Calibri"/>
              <a:cs typeface="Calibri"/>
            </a:endParaRPr>
          </a:p>
          <a:p>
            <a:pPr eaLnBrk="1" hangingPunct="1">
              <a:lnSpc>
                <a:spcPct val="80000"/>
              </a:lnSpc>
            </a:pPr>
            <a:r>
              <a:rPr lang="en-US" sz="2400" dirty="0" smtClean="0">
                <a:latin typeface="Calibri"/>
                <a:cs typeface="Calibri"/>
              </a:rPr>
              <a:t>“Tied” distributions and bag-of-words</a:t>
            </a:r>
          </a:p>
          <a:p>
            <a:pPr lvl="1" eaLnBrk="1" hangingPunct="1">
              <a:lnSpc>
                <a:spcPct val="80000"/>
              </a:lnSpc>
            </a:pPr>
            <a:r>
              <a:rPr lang="en-US" sz="2000" dirty="0" smtClean="0">
                <a:latin typeface="Calibri"/>
                <a:cs typeface="Calibri"/>
              </a:rPr>
              <a:t>Usually, each variable gets its own conditional probability distribution P(F|Y)</a:t>
            </a:r>
          </a:p>
          <a:p>
            <a:pPr lvl="1" eaLnBrk="1" hangingPunct="1">
              <a:lnSpc>
                <a:spcPct val="80000"/>
              </a:lnSpc>
            </a:pPr>
            <a:r>
              <a:rPr lang="en-US" sz="2000" dirty="0" smtClean="0">
                <a:latin typeface="Calibri"/>
                <a:cs typeface="Calibri"/>
              </a:rPr>
              <a:t>In a bag-of-words model</a:t>
            </a:r>
          </a:p>
          <a:p>
            <a:pPr lvl="2" eaLnBrk="1" hangingPunct="1">
              <a:lnSpc>
                <a:spcPct val="80000"/>
              </a:lnSpc>
            </a:pPr>
            <a:r>
              <a:rPr lang="en-US" sz="1800" dirty="0" smtClean="0">
                <a:latin typeface="Calibri"/>
                <a:cs typeface="Calibri"/>
              </a:rPr>
              <a:t>Each position is identically distributed</a:t>
            </a:r>
          </a:p>
          <a:p>
            <a:pPr lvl="2" eaLnBrk="1" hangingPunct="1">
              <a:lnSpc>
                <a:spcPct val="80000"/>
              </a:lnSpc>
            </a:pPr>
            <a:r>
              <a:rPr lang="en-US" sz="1800" dirty="0" smtClean="0">
                <a:latin typeface="Calibri"/>
                <a:cs typeface="Calibri"/>
              </a:rPr>
              <a:t>All positions share the same conditional </a:t>
            </a:r>
            <a:r>
              <a:rPr lang="en-US" sz="1800" dirty="0" err="1" smtClean="0">
                <a:latin typeface="Calibri"/>
                <a:cs typeface="Calibri"/>
              </a:rPr>
              <a:t>probs</a:t>
            </a:r>
            <a:r>
              <a:rPr lang="en-US" sz="1800" dirty="0" smtClean="0">
                <a:latin typeface="Calibri"/>
                <a:cs typeface="Calibri"/>
              </a:rPr>
              <a:t> P(W|Y)</a:t>
            </a:r>
          </a:p>
          <a:p>
            <a:pPr lvl="2" eaLnBrk="1" hangingPunct="1">
              <a:lnSpc>
                <a:spcPct val="80000"/>
              </a:lnSpc>
            </a:pPr>
            <a:r>
              <a:rPr lang="en-US" sz="1800" dirty="0" smtClean="0">
                <a:latin typeface="Calibri"/>
                <a:cs typeface="Calibri"/>
              </a:rPr>
              <a:t>Why make this assumption?</a:t>
            </a:r>
          </a:p>
          <a:p>
            <a:pPr lvl="1">
              <a:lnSpc>
                <a:spcPct val="80000"/>
              </a:lnSpc>
            </a:pPr>
            <a:r>
              <a:rPr lang="en-US" sz="2000" dirty="0" smtClean="0">
                <a:latin typeface="Calibri"/>
                <a:cs typeface="Calibri"/>
              </a:rPr>
              <a:t>Called “bag-of-words” because model is insensitive to word order or reordering</a:t>
            </a:r>
          </a:p>
        </p:txBody>
      </p:sp>
      <p:pic>
        <p:nvPicPr>
          <p:cNvPr id="8" name="Picture 7" descr="txp_fig"/>
          <p:cNvPicPr>
            <a:picLocks noChangeAspect="1"/>
          </p:cNvPicPr>
          <p:nvPr>
            <p:custDataLst>
              <p:tags r:id="rId1"/>
            </p:custDataLst>
          </p:nvPr>
        </p:nvPicPr>
        <p:blipFill>
          <a:blip r:embed="rId3" cstate="print"/>
          <a:stretch>
            <a:fillRect/>
          </a:stretch>
        </p:blipFill>
        <p:spPr bwMode="auto">
          <a:xfrm>
            <a:off x="3276600" y="3362324"/>
            <a:ext cx="4844780" cy="572192"/>
          </a:xfrm>
          <a:prstGeom prst="rect">
            <a:avLst/>
          </a:prstGeom>
          <a:noFill/>
          <a:ln/>
          <a:effectLst/>
        </p:spPr>
      </p:pic>
      <p:sp>
        <p:nvSpPr>
          <p:cNvPr id="19461" name="Text Box 5"/>
          <p:cNvSpPr txBox="1">
            <a:spLocks noChangeArrowheads="1"/>
          </p:cNvSpPr>
          <p:nvPr/>
        </p:nvSpPr>
        <p:spPr bwMode="auto">
          <a:xfrm>
            <a:off x="6553200" y="6491288"/>
            <a:ext cx="1219200" cy="366712"/>
          </a:xfrm>
          <a:prstGeom prst="rect">
            <a:avLst/>
          </a:prstGeom>
          <a:noFill/>
          <a:ln w="9525">
            <a:noFill/>
            <a:miter lim="800000"/>
            <a:headEnd/>
            <a:tailEnd/>
          </a:ln>
        </p:spPr>
        <p:txBody>
          <a:bodyPr>
            <a:spAutoFit/>
          </a:bodyPr>
          <a:lstStyle/>
          <a:p>
            <a:pPr>
              <a:spcBef>
                <a:spcPct val="50000"/>
              </a:spcBef>
            </a:pPr>
            <a:endParaRPr lang="en-US">
              <a:latin typeface="Calibri"/>
              <a:cs typeface="Calibri"/>
            </a:endParaRPr>
          </a:p>
        </p:txBody>
      </p:sp>
      <p:sp>
        <p:nvSpPr>
          <p:cNvPr id="1310727" name="Text Box 7"/>
          <p:cNvSpPr txBox="1">
            <a:spLocks noChangeArrowheads="1"/>
          </p:cNvSpPr>
          <p:nvPr/>
        </p:nvSpPr>
        <p:spPr bwMode="auto">
          <a:xfrm>
            <a:off x="8732702" y="2728912"/>
            <a:ext cx="1676400" cy="825500"/>
          </a:xfrm>
          <a:prstGeom prst="rect">
            <a:avLst/>
          </a:prstGeom>
          <a:noFill/>
          <a:ln w="9525">
            <a:noFill/>
            <a:miter lim="800000"/>
            <a:headEnd/>
            <a:tailEnd/>
          </a:ln>
        </p:spPr>
        <p:txBody>
          <a:bodyPr>
            <a:spAutoFit/>
          </a:bodyPr>
          <a:lstStyle/>
          <a:p>
            <a:pPr>
              <a:spcBef>
                <a:spcPct val="50000"/>
              </a:spcBef>
            </a:pPr>
            <a:r>
              <a:rPr lang="en-US" sz="1600" i="1">
                <a:latin typeface="Calibri"/>
                <a:cs typeface="Calibri"/>
              </a:rPr>
              <a:t>Word at position i, not i</a:t>
            </a:r>
            <a:r>
              <a:rPr lang="en-US" sz="1600" i="1" baseline="30000">
                <a:latin typeface="Calibri"/>
                <a:cs typeface="Calibri"/>
              </a:rPr>
              <a:t>th</a:t>
            </a:r>
            <a:r>
              <a:rPr lang="en-US" sz="1600" i="1">
                <a:latin typeface="Calibri"/>
                <a:cs typeface="Calibri"/>
              </a:rPr>
              <a:t> word in the dictionary!</a:t>
            </a:r>
          </a:p>
        </p:txBody>
      </p:sp>
      <p:sp>
        <p:nvSpPr>
          <p:cNvPr id="1310728" name="Freeform 8"/>
          <p:cNvSpPr>
            <a:spLocks/>
          </p:cNvSpPr>
          <p:nvPr/>
        </p:nvSpPr>
        <p:spPr bwMode="auto">
          <a:xfrm>
            <a:off x="7427777" y="3706812"/>
            <a:ext cx="2409825" cy="255588"/>
          </a:xfrm>
          <a:custGeom>
            <a:avLst/>
            <a:gdLst>
              <a:gd name="T0" fmla="*/ 2147483647 w 1518"/>
              <a:gd name="T1" fmla="*/ 2147483647 h 161"/>
              <a:gd name="T2" fmla="*/ 2147483647 w 1518"/>
              <a:gd name="T3" fmla="*/ 2147483647 h 161"/>
              <a:gd name="T4" fmla="*/ 2147483647 w 1518"/>
              <a:gd name="T5" fmla="*/ 2147483647 h 161"/>
              <a:gd name="T6" fmla="*/ 2147483647 w 1518"/>
              <a:gd name="T7" fmla="*/ 0 h 161"/>
              <a:gd name="T8" fmla="*/ 0 60000 65536"/>
              <a:gd name="T9" fmla="*/ 0 60000 65536"/>
              <a:gd name="T10" fmla="*/ 0 60000 65536"/>
              <a:gd name="T11" fmla="*/ 0 60000 65536"/>
              <a:gd name="T12" fmla="*/ 0 w 1518"/>
              <a:gd name="T13" fmla="*/ 0 h 161"/>
              <a:gd name="T14" fmla="*/ 1518 w 1518"/>
              <a:gd name="T15" fmla="*/ 161 h 161"/>
            </a:gdLst>
            <a:ahLst/>
            <a:cxnLst>
              <a:cxn ang="T8">
                <a:pos x="T0" y="T1"/>
              </a:cxn>
              <a:cxn ang="T9">
                <a:pos x="T2" y="T3"/>
              </a:cxn>
              <a:cxn ang="T10">
                <a:pos x="T4" y="T5"/>
              </a:cxn>
              <a:cxn ang="T11">
                <a:pos x="T6" y="T7"/>
              </a:cxn>
            </a:cxnLst>
            <a:rect l="T12" t="T13" r="T14" b="T15"/>
            <a:pathLst>
              <a:path w="1518" h="161">
                <a:moveTo>
                  <a:pt x="73" y="60"/>
                </a:moveTo>
                <a:cubicBezTo>
                  <a:pt x="94" y="67"/>
                  <a:pt x="0" y="89"/>
                  <a:pt x="197" y="103"/>
                </a:cubicBezTo>
                <a:cubicBezTo>
                  <a:pt x="394" y="117"/>
                  <a:pt x="1038" y="161"/>
                  <a:pt x="1254" y="144"/>
                </a:cubicBezTo>
                <a:cubicBezTo>
                  <a:pt x="1470" y="127"/>
                  <a:pt x="1518" y="60"/>
                  <a:pt x="1494" y="0"/>
                </a:cubicBezTo>
              </a:path>
            </a:pathLst>
          </a:custGeom>
          <a:noFill/>
          <a:ln w="25400">
            <a:solidFill>
              <a:schemeClr val="tx1"/>
            </a:solidFill>
            <a:round/>
            <a:headEnd/>
            <a:tailEnd type="triangle" w="med" len="med"/>
          </a:ln>
        </p:spPr>
        <p:txBody>
          <a:bodyPr/>
          <a:lstStyle/>
          <a:p>
            <a:endParaRPr lang="en-US">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07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107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1072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1072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1072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1072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1072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10723">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1072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27" grpId="0"/>
      <p:bldP spid="131072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Example: Spam Filtering</a:t>
            </a:r>
          </a:p>
        </p:txBody>
      </p:sp>
      <p:sp>
        <p:nvSpPr>
          <p:cNvPr id="1286147" name="Rectangle 3"/>
          <p:cNvSpPr>
            <a:spLocks noGrp="1" noChangeArrowheads="1"/>
          </p:cNvSpPr>
          <p:nvPr>
            <p:ph idx="1"/>
          </p:nvPr>
        </p:nvSpPr>
        <p:spPr>
          <a:xfrm>
            <a:off x="762000" y="1447800"/>
            <a:ext cx="8229600" cy="5029200"/>
          </a:xfrm>
        </p:spPr>
        <p:txBody>
          <a:bodyPr/>
          <a:lstStyle/>
          <a:p>
            <a:pPr eaLnBrk="1" hangingPunct="1"/>
            <a:r>
              <a:rPr lang="en-US" sz="2400" smtClean="0"/>
              <a:t>Model:</a:t>
            </a:r>
          </a:p>
          <a:p>
            <a:pPr eaLnBrk="1" hangingPunct="1"/>
            <a:endParaRPr lang="en-US" sz="1000" smtClean="0"/>
          </a:p>
          <a:p>
            <a:pPr eaLnBrk="1" hangingPunct="1"/>
            <a:r>
              <a:rPr lang="en-US" sz="2400" smtClean="0"/>
              <a:t>What are the parameters?</a:t>
            </a:r>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a:p>
            <a:pPr eaLnBrk="1" hangingPunct="1"/>
            <a:r>
              <a:rPr lang="en-US" sz="2400" smtClean="0"/>
              <a:t>Where do these tables come from?</a:t>
            </a:r>
          </a:p>
          <a:p>
            <a:pPr eaLnBrk="1" hangingPunct="1"/>
            <a:endParaRPr lang="en-US" sz="2400" smtClean="0"/>
          </a:p>
        </p:txBody>
      </p:sp>
      <p:pic>
        <p:nvPicPr>
          <p:cNvPr id="11" name="Picture 10" descr="txp_fig"/>
          <p:cNvPicPr>
            <a:picLocks noChangeAspect="1"/>
          </p:cNvPicPr>
          <p:nvPr>
            <p:custDataLst>
              <p:tags r:id="rId1"/>
            </p:custDataLst>
          </p:nvPr>
        </p:nvPicPr>
        <p:blipFill>
          <a:blip r:embed="rId6" cstate="print"/>
          <a:stretch>
            <a:fillRect/>
          </a:stretch>
        </p:blipFill>
        <p:spPr bwMode="auto">
          <a:xfrm>
            <a:off x="2514735" y="1524000"/>
            <a:ext cx="4847955" cy="572567"/>
          </a:xfrm>
          <a:prstGeom prst="rect">
            <a:avLst/>
          </a:prstGeom>
          <a:noFill/>
          <a:ln/>
          <a:effectLst/>
        </p:spPr>
      </p:pic>
      <p:sp>
        <p:nvSpPr>
          <p:cNvPr id="1286149" name="Text Box 5"/>
          <p:cNvSpPr txBox="1">
            <a:spLocks noChangeArrowheads="1"/>
          </p:cNvSpPr>
          <p:nvPr/>
        </p:nvSpPr>
        <p:spPr bwMode="auto">
          <a:xfrm>
            <a:off x="4648200" y="3141663"/>
            <a:ext cx="2057400" cy="2573337"/>
          </a:xfrm>
          <a:prstGeom prst="rect">
            <a:avLst/>
          </a:prstGeom>
          <a:noFill/>
          <a:ln w="9525">
            <a:solidFill>
              <a:schemeClr val="tx1"/>
            </a:solidFill>
            <a:miter lim="800000"/>
            <a:headEnd/>
            <a:tailEnd/>
          </a:ln>
        </p:spPr>
        <p:txBody>
          <a:bodyPr>
            <a:spAutoFit/>
          </a:bodyPr>
          <a:lstStyle/>
          <a:p>
            <a:r>
              <a:rPr lang="en-US">
                <a:latin typeface="Courier New" pitchFamily="49" charset="0"/>
              </a:rPr>
              <a:t>the :  0.0156</a:t>
            </a:r>
          </a:p>
          <a:p>
            <a:r>
              <a:rPr lang="en-US">
                <a:latin typeface="Courier New" pitchFamily="49" charset="0"/>
              </a:rPr>
              <a:t>to  :  0.0153</a:t>
            </a:r>
          </a:p>
          <a:p>
            <a:r>
              <a:rPr lang="en-US">
                <a:latin typeface="Courier New" pitchFamily="49" charset="0"/>
              </a:rPr>
              <a:t>and :  0.0115</a:t>
            </a:r>
          </a:p>
          <a:p>
            <a:r>
              <a:rPr lang="en-US">
                <a:latin typeface="Courier New" pitchFamily="49" charset="0"/>
              </a:rPr>
              <a:t>of  :  0.0095</a:t>
            </a:r>
          </a:p>
          <a:p>
            <a:r>
              <a:rPr lang="en-US">
                <a:latin typeface="Courier New" pitchFamily="49" charset="0"/>
              </a:rPr>
              <a:t>you :  0.0093</a:t>
            </a:r>
          </a:p>
          <a:p>
            <a:r>
              <a:rPr lang="en-US">
                <a:latin typeface="Courier New" pitchFamily="49" charset="0"/>
              </a:rPr>
              <a:t>a   :  0.0086</a:t>
            </a:r>
          </a:p>
          <a:p>
            <a:r>
              <a:rPr lang="en-US">
                <a:latin typeface="Courier New" pitchFamily="49" charset="0"/>
              </a:rPr>
              <a:t>with:  0.0080</a:t>
            </a:r>
          </a:p>
          <a:p>
            <a:r>
              <a:rPr lang="en-US">
                <a:latin typeface="Courier New" pitchFamily="49" charset="0"/>
              </a:rPr>
              <a:t>from:  0.0075</a:t>
            </a:r>
          </a:p>
          <a:p>
            <a:r>
              <a:rPr lang="en-US">
                <a:latin typeface="Courier New" pitchFamily="49" charset="0"/>
              </a:rPr>
              <a:t>...</a:t>
            </a:r>
          </a:p>
        </p:txBody>
      </p:sp>
      <p:pic>
        <p:nvPicPr>
          <p:cNvPr id="20486" name="Picture 6" descr="txp_fig"/>
          <p:cNvPicPr>
            <a:picLocks noChangeAspect="1" noChangeArrowheads="1"/>
          </p:cNvPicPr>
          <p:nvPr>
            <p:custDataLst>
              <p:tags r:id="rId2"/>
            </p:custDataLst>
          </p:nvPr>
        </p:nvPicPr>
        <p:blipFill>
          <a:blip r:embed="rId7" cstate="print"/>
          <a:srcRect/>
          <a:stretch>
            <a:fillRect/>
          </a:stretch>
        </p:blipFill>
        <p:spPr bwMode="auto">
          <a:xfrm>
            <a:off x="4876800" y="2743200"/>
            <a:ext cx="1606550" cy="293688"/>
          </a:xfrm>
          <a:prstGeom prst="rect">
            <a:avLst/>
          </a:prstGeom>
          <a:noFill/>
          <a:ln w="9525">
            <a:noFill/>
            <a:miter lim="800000"/>
            <a:headEnd/>
            <a:tailEnd/>
          </a:ln>
        </p:spPr>
      </p:pic>
      <p:pic>
        <p:nvPicPr>
          <p:cNvPr id="20487" name="Picture 7" descr="txp_fig"/>
          <p:cNvPicPr>
            <a:picLocks noChangeAspect="1" noChangeArrowheads="1"/>
          </p:cNvPicPr>
          <p:nvPr>
            <p:custDataLst>
              <p:tags r:id="rId3"/>
            </p:custDataLst>
          </p:nvPr>
        </p:nvPicPr>
        <p:blipFill>
          <a:blip r:embed="rId8" cstate="print"/>
          <a:srcRect/>
          <a:stretch>
            <a:fillRect/>
          </a:stretch>
        </p:blipFill>
        <p:spPr bwMode="auto">
          <a:xfrm>
            <a:off x="8305800" y="2743200"/>
            <a:ext cx="1466850" cy="293688"/>
          </a:xfrm>
          <a:prstGeom prst="rect">
            <a:avLst/>
          </a:prstGeom>
          <a:noFill/>
          <a:ln w="9525">
            <a:noFill/>
            <a:miter lim="800000"/>
            <a:headEnd/>
            <a:tailEnd/>
          </a:ln>
        </p:spPr>
      </p:pic>
      <p:sp>
        <p:nvSpPr>
          <p:cNvPr id="1286152" name="Text Box 8"/>
          <p:cNvSpPr txBox="1">
            <a:spLocks noChangeArrowheads="1"/>
          </p:cNvSpPr>
          <p:nvPr/>
        </p:nvSpPr>
        <p:spPr bwMode="auto">
          <a:xfrm>
            <a:off x="8001000" y="3141663"/>
            <a:ext cx="2057400" cy="2573337"/>
          </a:xfrm>
          <a:prstGeom prst="rect">
            <a:avLst/>
          </a:prstGeom>
          <a:noFill/>
          <a:ln w="9525">
            <a:solidFill>
              <a:schemeClr val="tx1"/>
            </a:solidFill>
            <a:miter lim="800000"/>
            <a:headEnd/>
            <a:tailEnd/>
          </a:ln>
        </p:spPr>
        <p:txBody>
          <a:bodyPr>
            <a:spAutoFit/>
          </a:bodyPr>
          <a:lstStyle/>
          <a:p>
            <a:r>
              <a:rPr lang="en-US">
                <a:latin typeface="Courier New" pitchFamily="49" charset="0"/>
              </a:rPr>
              <a:t>the :  0.0210</a:t>
            </a:r>
          </a:p>
          <a:p>
            <a:r>
              <a:rPr lang="en-US">
                <a:latin typeface="Courier New" pitchFamily="49" charset="0"/>
              </a:rPr>
              <a:t>to  :  0.0133</a:t>
            </a:r>
          </a:p>
          <a:p>
            <a:r>
              <a:rPr lang="en-US">
                <a:latin typeface="Courier New" pitchFamily="49" charset="0"/>
              </a:rPr>
              <a:t>of  :  0.0119</a:t>
            </a:r>
          </a:p>
          <a:p>
            <a:r>
              <a:rPr lang="en-US">
                <a:latin typeface="Courier New" pitchFamily="49" charset="0"/>
              </a:rPr>
              <a:t>2002:  0.0110</a:t>
            </a:r>
          </a:p>
          <a:p>
            <a:r>
              <a:rPr lang="en-US">
                <a:latin typeface="Courier New" pitchFamily="49" charset="0"/>
              </a:rPr>
              <a:t>with:  0.0108</a:t>
            </a:r>
          </a:p>
          <a:p>
            <a:r>
              <a:rPr lang="en-US">
                <a:latin typeface="Courier New" pitchFamily="49" charset="0"/>
              </a:rPr>
              <a:t>from:  0.0107</a:t>
            </a:r>
          </a:p>
          <a:p>
            <a:r>
              <a:rPr lang="en-US">
                <a:latin typeface="Courier New" pitchFamily="49" charset="0"/>
              </a:rPr>
              <a:t>and :  0.0105</a:t>
            </a:r>
          </a:p>
          <a:p>
            <a:r>
              <a:rPr lang="en-US">
                <a:latin typeface="Courier New" pitchFamily="49" charset="0"/>
              </a:rPr>
              <a:t>a   :  0.0100</a:t>
            </a:r>
          </a:p>
          <a:p>
            <a:r>
              <a:rPr lang="en-US">
                <a:latin typeface="Courier New" pitchFamily="49" charset="0"/>
              </a:rPr>
              <a:t>...</a:t>
            </a:r>
          </a:p>
        </p:txBody>
      </p:sp>
      <p:pic>
        <p:nvPicPr>
          <p:cNvPr id="12" name="Picture 11" descr="txp_fig"/>
          <p:cNvPicPr>
            <a:picLocks noChangeAspect="1"/>
          </p:cNvPicPr>
          <p:nvPr>
            <p:custDataLst>
              <p:tags r:id="rId4"/>
            </p:custDataLst>
          </p:nvPr>
        </p:nvPicPr>
        <p:blipFill>
          <a:blip r:embed="rId9" cstate="print"/>
          <a:stretch>
            <a:fillRect/>
          </a:stretch>
        </p:blipFill>
        <p:spPr bwMode="auto">
          <a:xfrm>
            <a:off x="2426024" y="2743200"/>
            <a:ext cx="712140" cy="278992"/>
          </a:xfrm>
          <a:prstGeom prst="rect">
            <a:avLst/>
          </a:prstGeom>
          <a:noFill/>
          <a:ln/>
          <a:effectLst/>
        </p:spPr>
      </p:pic>
      <p:sp>
        <p:nvSpPr>
          <p:cNvPr id="1286154" name="Text Box 10"/>
          <p:cNvSpPr txBox="1">
            <a:spLocks noChangeArrowheads="1"/>
          </p:cNvSpPr>
          <p:nvPr/>
        </p:nvSpPr>
        <p:spPr bwMode="auto">
          <a:xfrm>
            <a:off x="1981200" y="3124200"/>
            <a:ext cx="1600200" cy="650875"/>
          </a:xfrm>
          <a:prstGeom prst="rect">
            <a:avLst/>
          </a:prstGeom>
          <a:noFill/>
          <a:ln w="9525">
            <a:solidFill>
              <a:schemeClr val="tx1"/>
            </a:solidFill>
            <a:miter lim="800000"/>
            <a:headEnd/>
            <a:tailEnd/>
          </a:ln>
        </p:spPr>
        <p:txBody>
          <a:bodyPr>
            <a:spAutoFit/>
          </a:bodyPr>
          <a:lstStyle/>
          <a:p>
            <a:r>
              <a:rPr lang="en-US">
                <a:latin typeface="Courier New" pitchFamily="49" charset="0"/>
              </a:rPr>
              <a:t>ham : 0.66</a:t>
            </a:r>
          </a:p>
          <a:p>
            <a:r>
              <a:rPr lang="en-US">
                <a:latin typeface="Courier New" pitchFamily="49" charset="0"/>
              </a:rPr>
              <a:t>spam: 0.33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61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61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861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8614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6149" grpId="0" animBg="1"/>
      <p:bldP spid="1286152" grpId="0" animBg="1"/>
      <p:bldP spid="128615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smtClean="0"/>
              <a:t>Spam Example</a:t>
            </a:r>
          </a:p>
        </p:txBody>
      </p:sp>
      <p:graphicFrame>
        <p:nvGraphicFramePr>
          <p:cNvPr id="1298436" name="Group 4"/>
          <p:cNvGraphicFramePr>
            <a:graphicFrameLocks noGrp="1"/>
          </p:cNvGraphicFramePr>
          <p:nvPr/>
        </p:nvGraphicFramePr>
        <p:xfrm>
          <a:off x="2590800" y="1600200"/>
          <a:ext cx="6858000" cy="4023360"/>
        </p:xfrm>
        <a:graphic>
          <a:graphicData uri="http://schemas.openxmlformats.org/drawingml/2006/table">
            <a:tbl>
              <a:tblPr/>
              <a:tblGrid>
                <a:gridCol w="1371600"/>
                <a:gridCol w="1371600"/>
                <a:gridCol w="1371600"/>
                <a:gridCol w="1371600"/>
                <a:gridCol w="1371600"/>
              </a:tblGrid>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Word</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P(w|spam)</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P(w|ham)</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Tot Spam</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Tot Ham</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8000"/>
                          </a:solidFill>
                          <a:effectLst/>
                          <a:latin typeface="Verdana" pitchFamily="34" charset="0"/>
                        </a:rPr>
                        <a:t>(prior)</a:t>
                      </a:r>
                      <a:endParaRPr kumimoji="0" lang="en-US" sz="2800" b="0" i="0" u="none" strike="noStrike" cap="none" normalizeH="0" baseline="0" smtClean="0">
                        <a:ln>
                          <a:noFill/>
                        </a:ln>
                        <a:solidFill>
                          <a:srgbClr val="008000"/>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8000"/>
                          </a:solidFill>
                          <a:effectLst/>
                          <a:latin typeface="Verdana" pitchFamily="34" charset="0"/>
                        </a:rPr>
                        <a:t>0.33333</a:t>
                      </a:r>
                      <a:endParaRPr kumimoji="0" lang="en-US" sz="2800" b="0" i="0" u="none" strike="noStrike" cap="none" normalizeH="0" baseline="0" smtClean="0">
                        <a:ln>
                          <a:noFill/>
                        </a:ln>
                        <a:solidFill>
                          <a:srgbClr val="008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8000"/>
                          </a:solidFill>
                          <a:effectLst/>
                          <a:latin typeface="Verdana" pitchFamily="34" charset="0"/>
                        </a:rPr>
                        <a:t>0.66666</a:t>
                      </a:r>
                      <a:endParaRPr kumimoji="0" lang="en-US" sz="2800" b="0" i="0" u="none" strike="noStrike" cap="none" normalizeH="0" baseline="0" smtClean="0">
                        <a:ln>
                          <a:noFill/>
                        </a:ln>
                        <a:solidFill>
                          <a:srgbClr val="008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-1.1</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-0.4</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8000"/>
                          </a:solidFill>
                          <a:effectLst/>
                          <a:latin typeface="Verdana" pitchFamily="34" charset="0"/>
                        </a:rPr>
                        <a:t>Gary</a:t>
                      </a:r>
                      <a:endParaRPr kumimoji="0" lang="en-US" sz="2800" b="0" i="0" u="none" strike="noStrike" cap="none" normalizeH="0" baseline="0" smtClean="0">
                        <a:ln>
                          <a:noFill/>
                        </a:ln>
                        <a:solidFill>
                          <a:srgbClr val="008000"/>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8000"/>
                          </a:solidFill>
                          <a:effectLst/>
                          <a:latin typeface="Verdana" pitchFamily="34" charset="0"/>
                        </a:rPr>
                        <a:t>0.00002</a:t>
                      </a:r>
                      <a:endParaRPr kumimoji="0" lang="en-US" sz="2800" b="0" i="0" u="none" strike="noStrike" cap="none" normalizeH="0" baseline="0" smtClean="0">
                        <a:ln>
                          <a:noFill/>
                        </a:ln>
                        <a:solidFill>
                          <a:srgbClr val="008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8000"/>
                          </a:solidFill>
                          <a:effectLst/>
                          <a:latin typeface="Verdana" pitchFamily="34" charset="0"/>
                        </a:rPr>
                        <a:t>0.00021</a:t>
                      </a:r>
                      <a:endParaRPr kumimoji="0" lang="en-US" sz="2800" b="0" i="0" u="none" strike="noStrike" cap="none" normalizeH="0" baseline="0" smtClean="0">
                        <a:ln>
                          <a:noFill/>
                        </a:ln>
                        <a:solidFill>
                          <a:srgbClr val="008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-11.8</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-8.9</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8000"/>
                          </a:solidFill>
                          <a:effectLst/>
                          <a:latin typeface="Verdana" pitchFamily="34" charset="0"/>
                        </a:rPr>
                        <a:t>would</a:t>
                      </a:r>
                      <a:endParaRPr kumimoji="0" lang="en-US" sz="2800" b="0" i="0" u="none" strike="noStrike" cap="none" normalizeH="0" baseline="0" smtClean="0">
                        <a:ln>
                          <a:noFill/>
                        </a:ln>
                        <a:solidFill>
                          <a:srgbClr val="008000"/>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8000"/>
                          </a:solidFill>
                          <a:effectLst/>
                          <a:latin typeface="Verdana" pitchFamily="34" charset="0"/>
                        </a:rPr>
                        <a:t>0.00069</a:t>
                      </a:r>
                      <a:endParaRPr kumimoji="0" lang="en-US" sz="2800" b="0" i="0" u="none" strike="noStrike" cap="none" normalizeH="0" baseline="0" smtClean="0">
                        <a:ln>
                          <a:noFill/>
                        </a:ln>
                        <a:solidFill>
                          <a:srgbClr val="008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8000"/>
                          </a:solidFill>
                          <a:effectLst/>
                          <a:latin typeface="Verdana" pitchFamily="34" charset="0"/>
                        </a:rPr>
                        <a:t>0.00084</a:t>
                      </a:r>
                      <a:endParaRPr kumimoji="0" lang="en-US" sz="2800" b="0" i="0" u="none" strike="noStrike" cap="none" normalizeH="0" baseline="0" smtClean="0">
                        <a:ln>
                          <a:noFill/>
                        </a:ln>
                        <a:solidFill>
                          <a:srgbClr val="008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-19.1</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-16.0</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CC0000"/>
                          </a:solidFill>
                          <a:effectLst/>
                          <a:latin typeface="Verdana" pitchFamily="34" charset="0"/>
                        </a:rPr>
                        <a:t>you</a:t>
                      </a:r>
                      <a:endParaRPr kumimoji="0" lang="en-US" sz="2800" b="0" i="0" u="none" strike="noStrike" cap="none" normalizeH="0" baseline="0" smtClean="0">
                        <a:ln>
                          <a:noFill/>
                        </a:ln>
                        <a:solidFill>
                          <a:srgbClr val="CC0000"/>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CC0000"/>
                          </a:solidFill>
                          <a:effectLst/>
                          <a:latin typeface="Verdana" pitchFamily="34" charset="0"/>
                        </a:rPr>
                        <a:t>0.00881</a:t>
                      </a:r>
                      <a:endParaRPr kumimoji="0" lang="en-US" sz="2800" b="0" i="0" u="none" strike="noStrike" cap="none" normalizeH="0" baseline="0" smtClean="0">
                        <a:ln>
                          <a:noFill/>
                        </a:ln>
                        <a:solidFill>
                          <a:srgbClr val="CC0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CC0000"/>
                          </a:solidFill>
                          <a:effectLst/>
                          <a:latin typeface="Verdana" pitchFamily="34" charset="0"/>
                        </a:rPr>
                        <a:t>0.00304</a:t>
                      </a:r>
                      <a:endParaRPr kumimoji="0" lang="en-US" sz="2800" b="0" i="0" u="none" strike="noStrike" cap="none" normalizeH="0" baseline="0" smtClean="0">
                        <a:ln>
                          <a:noFill/>
                        </a:ln>
                        <a:solidFill>
                          <a:srgbClr val="CC0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-23.8</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-21.8</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like</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0.00086</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0.00083</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-30.9</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-28.9</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to</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0.01517</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0.01339</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-35.1</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-33.2</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CC0000"/>
                          </a:solidFill>
                          <a:effectLst/>
                          <a:latin typeface="Verdana" pitchFamily="34" charset="0"/>
                        </a:rPr>
                        <a:t>lose</a:t>
                      </a:r>
                      <a:endParaRPr kumimoji="0" lang="en-US" sz="2800" b="0" i="0" u="none" strike="noStrike" cap="none" normalizeH="0" baseline="0" smtClean="0">
                        <a:ln>
                          <a:noFill/>
                        </a:ln>
                        <a:solidFill>
                          <a:srgbClr val="CC0000"/>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CC0000"/>
                          </a:solidFill>
                          <a:effectLst/>
                          <a:latin typeface="Verdana" pitchFamily="34" charset="0"/>
                        </a:rPr>
                        <a:t>0.00008</a:t>
                      </a:r>
                      <a:endParaRPr kumimoji="0" lang="en-US" sz="2800" b="0" i="0" u="none" strike="noStrike" cap="none" normalizeH="0" baseline="0" smtClean="0">
                        <a:ln>
                          <a:noFill/>
                        </a:ln>
                        <a:solidFill>
                          <a:srgbClr val="CC0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CC0000"/>
                          </a:solidFill>
                          <a:effectLst/>
                          <a:latin typeface="Verdana" pitchFamily="34" charset="0"/>
                        </a:rPr>
                        <a:t>0.00002</a:t>
                      </a:r>
                      <a:endParaRPr kumimoji="0" lang="en-US" sz="2800" b="0" i="0" u="none" strike="noStrike" cap="none" normalizeH="0" baseline="0" smtClean="0">
                        <a:ln>
                          <a:noFill/>
                        </a:ln>
                        <a:solidFill>
                          <a:srgbClr val="CC0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-44.5</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-44.0</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CC0000"/>
                          </a:solidFill>
                          <a:effectLst/>
                          <a:latin typeface="Verdana" pitchFamily="34" charset="0"/>
                        </a:rPr>
                        <a:t>weight</a:t>
                      </a:r>
                      <a:endParaRPr kumimoji="0" lang="en-US" sz="2800" b="0" i="0" u="none" strike="noStrike" cap="none" normalizeH="0" baseline="0" smtClean="0">
                        <a:ln>
                          <a:noFill/>
                        </a:ln>
                        <a:solidFill>
                          <a:srgbClr val="CC0000"/>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CC0000"/>
                          </a:solidFill>
                          <a:effectLst/>
                          <a:latin typeface="Verdana" pitchFamily="34" charset="0"/>
                        </a:rPr>
                        <a:t>0.00016</a:t>
                      </a:r>
                      <a:endParaRPr kumimoji="0" lang="en-US" sz="2800" b="0" i="0" u="none" strike="noStrike" cap="none" normalizeH="0" baseline="0" smtClean="0">
                        <a:ln>
                          <a:noFill/>
                        </a:ln>
                        <a:solidFill>
                          <a:srgbClr val="CC0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CC0000"/>
                          </a:solidFill>
                          <a:effectLst/>
                          <a:latin typeface="Verdana" pitchFamily="34" charset="0"/>
                        </a:rPr>
                        <a:t>0.00002</a:t>
                      </a:r>
                      <a:endParaRPr kumimoji="0" lang="en-US" sz="2800" b="0" i="0" u="none" strike="noStrike" cap="none" normalizeH="0" baseline="0" smtClean="0">
                        <a:ln>
                          <a:noFill/>
                        </a:ln>
                        <a:solidFill>
                          <a:srgbClr val="CC0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-53.3</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-55.0</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while</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0.00027</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0.00027</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-61.5</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-63.2</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CC0000"/>
                          </a:solidFill>
                          <a:effectLst/>
                          <a:latin typeface="Verdana" pitchFamily="34" charset="0"/>
                        </a:rPr>
                        <a:t>you</a:t>
                      </a:r>
                      <a:endParaRPr kumimoji="0" lang="en-US" sz="2800" b="0" i="0" u="none" strike="noStrike" cap="none" normalizeH="0" baseline="0" smtClean="0">
                        <a:ln>
                          <a:noFill/>
                        </a:ln>
                        <a:solidFill>
                          <a:srgbClr val="CC0000"/>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CC0000"/>
                          </a:solidFill>
                          <a:effectLst/>
                          <a:latin typeface="Verdana" pitchFamily="34" charset="0"/>
                        </a:rPr>
                        <a:t>0.00881</a:t>
                      </a:r>
                      <a:endParaRPr kumimoji="0" lang="en-US" sz="2800" b="0" i="0" u="none" strike="noStrike" cap="none" normalizeH="0" baseline="0" smtClean="0">
                        <a:ln>
                          <a:noFill/>
                        </a:ln>
                        <a:solidFill>
                          <a:srgbClr val="CC0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CC0000"/>
                          </a:solidFill>
                          <a:effectLst/>
                          <a:latin typeface="Verdana" pitchFamily="34" charset="0"/>
                        </a:rPr>
                        <a:t>0.00304</a:t>
                      </a:r>
                      <a:endParaRPr kumimoji="0" lang="en-US" sz="2800" b="0" i="0" u="none" strike="noStrike" cap="none" normalizeH="0" baseline="0" smtClean="0">
                        <a:ln>
                          <a:noFill/>
                        </a:ln>
                        <a:solidFill>
                          <a:srgbClr val="CC0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-66.2</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-69.0</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CC0000"/>
                          </a:solidFill>
                          <a:effectLst/>
                          <a:latin typeface="Verdana" pitchFamily="34" charset="0"/>
                        </a:rPr>
                        <a:t>sleep</a:t>
                      </a:r>
                      <a:endParaRPr kumimoji="0" lang="en-US" sz="2800" b="0" i="0" u="none" strike="noStrike" cap="none" normalizeH="0" baseline="0" smtClean="0">
                        <a:ln>
                          <a:noFill/>
                        </a:ln>
                        <a:solidFill>
                          <a:srgbClr val="CC0000"/>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CC0000"/>
                          </a:solidFill>
                          <a:effectLst/>
                          <a:latin typeface="Verdana" pitchFamily="34" charset="0"/>
                        </a:rPr>
                        <a:t>0.00006</a:t>
                      </a:r>
                      <a:endParaRPr kumimoji="0" lang="en-US" sz="2800" b="0" i="0" u="none" strike="noStrike" cap="none" normalizeH="0" baseline="0" smtClean="0">
                        <a:ln>
                          <a:noFill/>
                        </a:ln>
                        <a:solidFill>
                          <a:srgbClr val="CC0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CC0000"/>
                          </a:solidFill>
                          <a:effectLst/>
                          <a:latin typeface="Verdana" pitchFamily="34" charset="0"/>
                        </a:rPr>
                        <a:t>0.00001</a:t>
                      </a:r>
                      <a:endParaRPr kumimoji="0" lang="en-US" sz="2800" b="0" i="0" u="none" strike="noStrike" cap="none" normalizeH="0" baseline="0" smtClean="0">
                        <a:ln>
                          <a:noFill/>
                        </a:ln>
                        <a:solidFill>
                          <a:srgbClr val="CC0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-76.0</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-80.5</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98512" name="Text Box 80"/>
          <p:cNvSpPr txBox="1">
            <a:spLocks noChangeArrowheads="1"/>
          </p:cNvSpPr>
          <p:nvPr/>
        </p:nvSpPr>
        <p:spPr bwMode="auto">
          <a:xfrm>
            <a:off x="7391400" y="5943600"/>
            <a:ext cx="2209800" cy="366713"/>
          </a:xfrm>
          <a:prstGeom prst="rect">
            <a:avLst/>
          </a:prstGeom>
          <a:noFill/>
          <a:ln w="9525">
            <a:noFill/>
            <a:miter lim="800000"/>
            <a:headEnd/>
            <a:tailEnd/>
          </a:ln>
        </p:spPr>
        <p:txBody>
          <a:bodyPr>
            <a:spAutoFit/>
          </a:bodyPr>
          <a:lstStyle/>
          <a:p>
            <a:pPr>
              <a:spcBef>
                <a:spcPct val="50000"/>
              </a:spcBef>
            </a:pPr>
            <a:r>
              <a:rPr lang="en-US">
                <a:solidFill>
                  <a:srgbClr val="CC0000"/>
                </a:solidFill>
              </a:rPr>
              <a:t>P(spam | w) = 98.9</a:t>
            </a:r>
          </a:p>
        </p:txBody>
      </p:sp>
      <p:sp>
        <p:nvSpPr>
          <p:cNvPr id="1298513" name="Line 81"/>
          <p:cNvSpPr>
            <a:spLocks noChangeShapeType="1"/>
          </p:cNvSpPr>
          <p:nvPr/>
        </p:nvSpPr>
        <p:spPr bwMode="auto">
          <a:xfrm>
            <a:off x="7315200" y="5791200"/>
            <a:ext cx="2209800" cy="0"/>
          </a:xfrm>
          <a:prstGeom prst="line">
            <a:avLst/>
          </a:prstGeom>
          <a:noFill/>
          <a:ln w="9525">
            <a:solidFill>
              <a:schemeClr val="tx1"/>
            </a:solidFill>
            <a:round/>
            <a:headEnd/>
            <a:tailEnd/>
          </a:ln>
        </p:spPr>
        <p:txBody>
          <a:bodyPr/>
          <a:lstStyle/>
          <a:p>
            <a:endParaRPr lang="en-US"/>
          </a:p>
        </p:txBody>
      </p:sp>
      <p:sp>
        <p:nvSpPr>
          <p:cNvPr id="1298514" name="Rectangle 82"/>
          <p:cNvSpPr>
            <a:spLocks noChangeArrowheads="1"/>
          </p:cNvSpPr>
          <p:nvPr/>
        </p:nvSpPr>
        <p:spPr bwMode="auto">
          <a:xfrm>
            <a:off x="2590800" y="3352800"/>
            <a:ext cx="6858000" cy="22860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1298515" name="Rectangle 83"/>
          <p:cNvSpPr>
            <a:spLocks noChangeArrowheads="1"/>
          </p:cNvSpPr>
          <p:nvPr/>
        </p:nvSpPr>
        <p:spPr bwMode="auto">
          <a:xfrm>
            <a:off x="2590800" y="2971800"/>
            <a:ext cx="6858000" cy="26670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1298516" name="Rectangle 84"/>
          <p:cNvSpPr>
            <a:spLocks noChangeArrowheads="1"/>
          </p:cNvSpPr>
          <p:nvPr/>
        </p:nvSpPr>
        <p:spPr bwMode="auto">
          <a:xfrm>
            <a:off x="2590800" y="2667000"/>
            <a:ext cx="6858000" cy="29718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1298517" name="Rectangle 85"/>
          <p:cNvSpPr>
            <a:spLocks noChangeArrowheads="1"/>
          </p:cNvSpPr>
          <p:nvPr/>
        </p:nvSpPr>
        <p:spPr bwMode="auto">
          <a:xfrm>
            <a:off x="2590800" y="2286000"/>
            <a:ext cx="6858000" cy="3429000"/>
          </a:xfrm>
          <a:prstGeom prst="rect">
            <a:avLst/>
          </a:prstGeom>
          <a:solidFill>
            <a:schemeClr val="bg1"/>
          </a:solidFill>
          <a:ln w="9525">
            <a:solidFill>
              <a:schemeClr val="bg1"/>
            </a:solidFill>
            <a:miter lim="800000"/>
            <a:headEnd/>
            <a:tailEnd/>
          </a:ln>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9851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29851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29851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29851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985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985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8512" grpId="0"/>
      <p:bldP spid="1298513" grpId="0" animBg="1"/>
      <p:bldP spid="1298514" grpId="0" animBg="1"/>
      <p:bldP spid="1298515" grpId="0" animBg="1"/>
      <p:bldP spid="1298516" grpId="0" animBg="1"/>
      <p:bldP spid="129851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and Testing</a:t>
            </a:r>
            <a:endParaRPr lang="en-US" dirty="0"/>
          </a:p>
        </p:txBody>
      </p:sp>
      <p:pic>
        <p:nvPicPr>
          <p:cNvPr id="6041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1945" y="2235200"/>
            <a:ext cx="3579510" cy="2946400"/>
          </a:xfrm>
          <a:prstGeom prst="rect">
            <a:avLst/>
          </a:prstGeom>
          <a:noFill/>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16514" y="2340708"/>
            <a:ext cx="3842741" cy="2155092"/>
          </a:xfrm>
          <a:prstGeom prst="rect">
            <a:avLst/>
          </a:prstGeom>
          <a:noFill/>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117424" y="2209800"/>
            <a:ext cx="3804752" cy="29464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r>
              <a:rPr lang="en-US" smtClean="0">
                <a:ea typeface="ＭＳ Ｐゴシック" pitchFamily="34" charset="-128"/>
              </a:rPr>
              <a:t>Example</a:t>
            </a:r>
          </a:p>
        </p:txBody>
      </p:sp>
      <p:pic>
        <p:nvPicPr>
          <p:cNvPr id="41987" name="Picture 4" descr="txp_fig"/>
          <p:cNvPicPr>
            <a:picLocks noChangeAspect="1" noChangeArrowheads="1"/>
          </p:cNvPicPr>
          <p:nvPr>
            <p:custDataLst>
              <p:tags r:id="rId1"/>
            </p:custDataLst>
          </p:nvPr>
        </p:nvPicPr>
        <p:blipFill>
          <a:blip r:embed="rId19" cstate="print">
            <a:extLst>
              <a:ext uri="{28A0092B-C50C-407E-A947-70E740481C1C}">
                <a14:useLocalDpi xmlns:a14="http://schemas.microsoft.com/office/drawing/2010/main" val="0"/>
              </a:ext>
            </a:extLst>
          </a:blip>
          <a:srcRect/>
          <a:stretch>
            <a:fillRect/>
          </a:stretch>
        </p:blipFill>
        <p:spPr bwMode="auto">
          <a:xfrm>
            <a:off x="990600" y="1600200"/>
            <a:ext cx="3805238" cy="382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988" name="Picture 5" descr="txp_fig"/>
          <p:cNvPicPr>
            <a:picLocks noChangeAspect="1" noChangeArrowheads="1"/>
          </p:cNvPicPr>
          <p:nvPr>
            <p:custDataLst>
              <p:tags r:id="rId2"/>
            </p:custDataLst>
          </p:nvPr>
        </p:nvPicPr>
        <p:blipFill>
          <a:blip r:embed="rId20" cstate="print">
            <a:extLst>
              <a:ext uri="{28A0092B-C50C-407E-A947-70E740481C1C}">
                <a14:useLocalDpi xmlns:a14="http://schemas.microsoft.com/office/drawing/2010/main" val="0"/>
              </a:ext>
            </a:extLst>
          </a:blip>
          <a:srcRect/>
          <a:stretch>
            <a:fillRect/>
          </a:stretch>
        </p:blipFill>
        <p:spPr bwMode="auto">
          <a:xfrm>
            <a:off x="1057275" y="2449513"/>
            <a:ext cx="784225" cy="306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989" name="Picture 6" descr="txp_fig"/>
          <p:cNvPicPr>
            <a:picLocks noChangeAspect="1" noChangeArrowheads="1"/>
          </p:cNvPicPr>
          <p:nvPr>
            <p:custDataLst>
              <p:tags r:id="rId3"/>
            </p:custDataLst>
          </p:nvPr>
        </p:nvPicPr>
        <p:blipFill>
          <a:blip r:embed="rId21" cstate="print">
            <a:extLst>
              <a:ext uri="{28A0092B-C50C-407E-A947-70E740481C1C}">
                <a14:useLocalDpi xmlns:a14="http://schemas.microsoft.com/office/drawing/2010/main" val="0"/>
              </a:ext>
            </a:extLst>
          </a:blip>
          <a:srcRect/>
          <a:stretch>
            <a:fillRect/>
          </a:stretch>
        </p:blipFill>
        <p:spPr bwMode="auto">
          <a:xfrm>
            <a:off x="4184650" y="2449513"/>
            <a:ext cx="1489075"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990" name="Picture 12" descr="txp_fig"/>
          <p:cNvPicPr>
            <a:picLocks noChangeAspect="1" noChangeArrowheads="1"/>
          </p:cNvPicPr>
          <p:nvPr>
            <p:custDataLst>
              <p:tags r:id="rId4"/>
            </p:custDataLst>
          </p:nvPr>
        </p:nvPicPr>
        <p:blipFill>
          <a:blip r:embed="rId22" cstate="print">
            <a:extLst>
              <a:ext uri="{28A0092B-C50C-407E-A947-70E740481C1C}">
                <a14:useLocalDpi xmlns:a14="http://schemas.microsoft.com/office/drawing/2010/main" val="0"/>
              </a:ext>
            </a:extLst>
          </a:blip>
          <a:srcRect/>
          <a:stretch>
            <a:fillRect/>
          </a:stretch>
        </p:blipFill>
        <p:spPr bwMode="auto">
          <a:xfrm>
            <a:off x="6457950" y="2430463"/>
            <a:ext cx="996950"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991" name="Picture 15" descr="txp_fig"/>
          <p:cNvPicPr>
            <a:picLocks noChangeAspect="1" noChangeArrowheads="1"/>
          </p:cNvPicPr>
          <p:nvPr>
            <p:custDataLst>
              <p:tags r:id="rId5"/>
            </p:custDataLst>
          </p:nvPr>
        </p:nvPicPr>
        <p:blipFill>
          <a:blip r:embed="rId23" cstate="print">
            <a:extLst>
              <a:ext uri="{28A0092B-C50C-407E-A947-70E740481C1C}">
                <a14:useLocalDpi xmlns:a14="http://schemas.microsoft.com/office/drawing/2010/main" val="0"/>
              </a:ext>
            </a:extLst>
          </a:blip>
          <a:srcRect/>
          <a:stretch>
            <a:fillRect/>
          </a:stretch>
        </p:blipFill>
        <p:spPr bwMode="auto">
          <a:xfrm>
            <a:off x="8147050" y="2430463"/>
            <a:ext cx="1119188"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992" name="Picture 18" descr="txp_fig"/>
          <p:cNvPicPr>
            <a:picLocks noChangeAspect="1" noChangeArrowheads="1"/>
          </p:cNvPicPr>
          <p:nvPr>
            <p:custDataLst>
              <p:tags r:id="rId6"/>
            </p:custDataLst>
          </p:nvPr>
        </p:nvPicPr>
        <p:blipFill>
          <a:blip r:embed="rId24" cstate="print">
            <a:extLst>
              <a:ext uri="{28A0092B-C50C-407E-A947-70E740481C1C}">
                <a14:useLocalDpi xmlns:a14="http://schemas.microsoft.com/office/drawing/2010/main" val="0"/>
              </a:ext>
            </a:extLst>
          </a:blip>
          <a:srcRect/>
          <a:stretch>
            <a:fillRect/>
          </a:stretch>
        </p:blipFill>
        <p:spPr bwMode="auto">
          <a:xfrm>
            <a:off x="2590800" y="2436813"/>
            <a:ext cx="76835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993" name="Text Box 20"/>
          <p:cNvSpPr txBox="1">
            <a:spLocks noChangeArrowheads="1"/>
          </p:cNvSpPr>
          <p:nvPr/>
        </p:nvSpPr>
        <p:spPr bwMode="auto">
          <a:xfrm>
            <a:off x="762000" y="3276600"/>
            <a:ext cx="2209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t>Choose A</a:t>
            </a:r>
          </a:p>
        </p:txBody>
      </p:sp>
      <p:sp>
        <p:nvSpPr>
          <p:cNvPr id="26635" name="AutoShape 24"/>
          <p:cNvSpPr>
            <a:spLocks noChangeArrowheads="1"/>
          </p:cNvSpPr>
          <p:nvPr/>
        </p:nvSpPr>
        <p:spPr bwMode="auto">
          <a:xfrm>
            <a:off x="3200400" y="4179888"/>
            <a:ext cx="762000" cy="685800"/>
          </a:xfrm>
          <a:prstGeom prst="rightArrow">
            <a:avLst>
              <a:gd name="adj1" fmla="val 50000"/>
              <a:gd name="adj2" fmla="val 42361"/>
            </a:avLst>
          </a:prstGeom>
          <a:solidFill>
            <a:schemeClr val="accent1"/>
          </a:solidFill>
          <a:ln w="9525">
            <a:solidFill>
              <a:schemeClr val="tx1"/>
            </a:solidFill>
            <a:miter lim="800000"/>
            <a:headEnd/>
            <a:tailEnd/>
          </a:ln>
        </p:spPr>
        <p:txBody>
          <a:bodyPr wrap="none" anchor="ctr"/>
          <a:lstStyle/>
          <a:p>
            <a:endParaRPr lang="en-US"/>
          </a:p>
        </p:txBody>
      </p:sp>
      <p:sp>
        <p:nvSpPr>
          <p:cNvPr id="26636" name="AutoShape 26"/>
          <p:cNvSpPr>
            <a:spLocks noChangeArrowheads="1"/>
          </p:cNvSpPr>
          <p:nvPr/>
        </p:nvSpPr>
        <p:spPr bwMode="auto">
          <a:xfrm>
            <a:off x="6705600" y="4179888"/>
            <a:ext cx="762000" cy="685800"/>
          </a:xfrm>
          <a:prstGeom prst="rightArrow">
            <a:avLst>
              <a:gd name="adj1" fmla="val 50000"/>
              <a:gd name="adj2" fmla="val 42361"/>
            </a:avLst>
          </a:prstGeom>
          <a:solidFill>
            <a:schemeClr val="accent1"/>
          </a:solidFill>
          <a:ln w="9525">
            <a:solidFill>
              <a:schemeClr val="tx1"/>
            </a:solidFill>
            <a:miter lim="800000"/>
            <a:headEnd/>
            <a:tailEnd/>
          </a:ln>
        </p:spPr>
        <p:txBody>
          <a:bodyPr wrap="none" anchor="ctr"/>
          <a:lstStyle/>
          <a:p>
            <a:endParaRPr lang="en-US"/>
          </a:p>
        </p:txBody>
      </p:sp>
      <p:sp>
        <p:nvSpPr>
          <p:cNvPr id="28685" name="Rectangle 31"/>
          <p:cNvSpPr>
            <a:spLocks noChangeArrowheads="1"/>
          </p:cNvSpPr>
          <p:nvPr/>
        </p:nvSpPr>
        <p:spPr bwMode="auto">
          <a:xfrm>
            <a:off x="1828800" y="5410200"/>
            <a:ext cx="6096000" cy="762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1997" name="Rectangle 32"/>
          <p:cNvSpPr>
            <a:spLocks noChangeArrowheads="1"/>
          </p:cNvSpPr>
          <p:nvPr/>
        </p:nvSpPr>
        <p:spPr bwMode="auto">
          <a:xfrm>
            <a:off x="914400" y="2286000"/>
            <a:ext cx="8534400" cy="6096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pic>
        <p:nvPicPr>
          <p:cNvPr id="26639" name="Picture 33" descr="txp_fig"/>
          <p:cNvPicPr>
            <a:picLocks noChangeAspect="1" noChangeArrowheads="1"/>
          </p:cNvPicPr>
          <p:nvPr>
            <p:custDataLst>
              <p:tags r:id="rId7"/>
            </p:custDataLst>
          </p:nvPr>
        </p:nvPicPr>
        <p:blipFill>
          <a:blip r:embed="rId2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21063" y="4421188"/>
            <a:ext cx="219075" cy="201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640" name="Picture 34" descr="txp_fig"/>
          <p:cNvPicPr>
            <a:picLocks noChangeAspect="1" noChangeArrowheads="1"/>
          </p:cNvPicPr>
          <p:nvPr>
            <p:custDataLst>
              <p:tags r:id="rId8"/>
            </p:custDataLst>
          </p:nvPr>
        </p:nvPicPr>
        <p:blipFill>
          <a:blip r:embed="rId2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58000" y="4394200"/>
            <a:ext cx="242888" cy="25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8689" name="Picture 6" descr="txp_fig"/>
          <p:cNvPicPr>
            <a:picLocks noChangeAspect="1" noChangeArrowheads="1"/>
          </p:cNvPicPr>
          <p:nvPr>
            <p:custDataLst>
              <p:tags r:id="rId9"/>
            </p:custDataLst>
          </p:nvPr>
        </p:nvPicPr>
        <p:blipFill>
          <a:blip r:embed="rId21" cstate="print">
            <a:extLst>
              <a:ext uri="{28A0092B-C50C-407E-A947-70E740481C1C}">
                <a14:useLocalDpi xmlns:a14="http://schemas.microsoft.com/office/drawing/2010/main" val="0"/>
              </a:ext>
            </a:extLst>
          </a:blip>
          <a:srcRect/>
          <a:stretch>
            <a:fillRect/>
          </a:stretch>
        </p:blipFill>
        <p:spPr bwMode="auto">
          <a:xfrm>
            <a:off x="1295400" y="3886200"/>
            <a:ext cx="1489075" cy="322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8690" name="Picture 12" descr="txp_fig"/>
          <p:cNvPicPr>
            <a:picLocks noChangeAspect="1" noChangeArrowheads="1"/>
          </p:cNvPicPr>
          <p:nvPr>
            <p:custDataLst>
              <p:tags r:id="rId10"/>
            </p:custDataLst>
          </p:nvPr>
        </p:nvPicPr>
        <p:blipFill>
          <a:blip r:embed="rId22" cstate="print">
            <a:extLst>
              <a:ext uri="{28A0092B-C50C-407E-A947-70E740481C1C}">
                <a14:useLocalDpi xmlns:a14="http://schemas.microsoft.com/office/drawing/2010/main" val="0"/>
              </a:ext>
            </a:extLst>
          </a:blip>
          <a:srcRect/>
          <a:stretch>
            <a:fillRect/>
          </a:stretch>
        </p:blipFill>
        <p:spPr bwMode="auto">
          <a:xfrm>
            <a:off x="1295400" y="4343400"/>
            <a:ext cx="996950" cy="322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8691" name="Picture 15" descr="txp_fig"/>
          <p:cNvPicPr>
            <a:picLocks noChangeAspect="1" noChangeArrowheads="1"/>
          </p:cNvPicPr>
          <p:nvPr>
            <p:custDataLst>
              <p:tags r:id="rId11"/>
            </p:custDataLst>
          </p:nvPr>
        </p:nvPicPr>
        <p:blipFill>
          <a:blip r:embed="rId23" cstate="print">
            <a:extLst>
              <a:ext uri="{28A0092B-C50C-407E-A947-70E740481C1C}">
                <a14:useLocalDpi xmlns:a14="http://schemas.microsoft.com/office/drawing/2010/main" val="0"/>
              </a:ext>
            </a:extLst>
          </a:blip>
          <a:srcRect/>
          <a:stretch>
            <a:fillRect/>
          </a:stretch>
        </p:blipFill>
        <p:spPr bwMode="auto">
          <a:xfrm>
            <a:off x="1295400" y="4800600"/>
            <a:ext cx="1119188" cy="322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8692" name="Picture 41" descr="txp_fig"/>
          <p:cNvPicPr>
            <a:picLocks noChangeAspect="1"/>
          </p:cNvPicPr>
          <p:nvPr>
            <p:custDataLst>
              <p:tags r:id="rId12"/>
            </p:custDataLst>
          </p:nvPr>
        </p:nvPicPr>
        <p:blipFill>
          <a:blip r:embed="rId27" cstate="print">
            <a:extLst>
              <a:ext uri="{28A0092B-C50C-407E-A947-70E740481C1C}">
                <a14:useLocalDpi xmlns:a14="http://schemas.microsoft.com/office/drawing/2010/main" val="0"/>
              </a:ext>
            </a:extLst>
          </a:blip>
          <a:srcRect/>
          <a:stretch>
            <a:fillRect/>
          </a:stretch>
        </p:blipFill>
        <p:spPr bwMode="auto">
          <a:xfrm>
            <a:off x="4205288" y="4343400"/>
            <a:ext cx="2195512" cy="322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8693" name="Picture 43" descr="txp_fig"/>
          <p:cNvPicPr>
            <a:picLocks noChangeAspect="1"/>
          </p:cNvPicPr>
          <p:nvPr>
            <p:custDataLst>
              <p:tags r:id="rId13"/>
            </p:custDataLst>
          </p:nvPr>
        </p:nvPicPr>
        <p:blipFill>
          <a:blip r:embed="rId28" cstate="print">
            <a:extLst>
              <a:ext uri="{28A0092B-C50C-407E-A947-70E740481C1C}">
                <a14:useLocalDpi xmlns:a14="http://schemas.microsoft.com/office/drawing/2010/main" val="0"/>
              </a:ext>
            </a:extLst>
          </a:blip>
          <a:srcRect/>
          <a:stretch>
            <a:fillRect/>
          </a:stretch>
        </p:blipFill>
        <p:spPr bwMode="auto">
          <a:xfrm>
            <a:off x="7696200" y="4343400"/>
            <a:ext cx="1825625" cy="322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8694" name="Picture 44" descr="txp_fig"/>
          <p:cNvPicPr>
            <a:picLocks noChangeAspect="1"/>
          </p:cNvPicPr>
          <p:nvPr>
            <p:custDataLst>
              <p:tags r:id="rId14"/>
            </p:custDataLst>
          </p:nvPr>
        </p:nvPicPr>
        <p:blipFill>
          <a:blip r:embed="rId28" cstate="print">
            <a:extLst>
              <a:ext uri="{28A0092B-C50C-407E-A947-70E740481C1C}">
                <a14:useLocalDpi xmlns:a14="http://schemas.microsoft.com/office/drawing/2010/main" val="0"/>
              </a:ext>
            </a:extLst>
          </a:blip>
          <a:srcRect/>
          <a:stretch>
            <a:fillRect/>
          </a:stretch>
        </p:blipFill>
        <p:spPr bwMode="auto">
          <a:xfrm>
            <a:off x="5867400" y="5638800"/>
            <a:ext cx="1825625" cy="322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8695" name="Picture 5" descr="txp_fig"/>
          <p:cNvPicPr>
            <a:picLocks noChangeAspect="1" noChangeArrowheads="1"/>
          </p:cNvPicPr>
          <p:nvPr>
            <p:custDataLst>
              <p:tags r:id="rId15"/>
            </p:custDataLst>
          </p:nvPr>
        </p:nvPicPr>
        <p:blipFill>
          <a:blip r:embed="rId20" cstate="print">
            <a:extLst>
              <a:ext uri="{28A0092B-C50C-407E-A947-70E740481C1C}">
                <a14:useLocalDpi xmlns:a14="http://schemas.microsoft.com/office/drawing/2010/main" val="0"/>
              </a:ext>
            </a:extLst>
          </a:blip>
          <a:srcRect/>
          <a:stretch>
            <a:fillRect/>
          </a:stretch>
        </p:blipFill>
        <p:spPr bwMode="auto">
          <a:xfrm>
            <a:off x="2286000" y="5638800"/>
            <a:ext cx="784225" cy="306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8696" name="Picture 18" descr="txp_fig"/>
          <p:cNvPicPr>
            <a:picLocks noChangeAspect="1" noChangeArrowheads="1"/>
          </p:cNvPicPr>
          <p:nvPr>
            <p:custDataLst>
              <p:tags r:id="rId16"/>
            </p:custDataLst>
          </p:nvPr>
        </p:nvPicPr>
        <p:blipFill>
          <a:blip r:embed="rId24" cstate="print">
            <a:extLst>
              <a:ext uri="{28A0092B-C50C-407E-A947-70E740481C1C}">
                <a14:useLocalDpi xmlns:a14="http://schemas.microsoft.com/office/drawing/2010/main" val="0"/>
              </a:ext>
            </a:extLst>
          </a:blip>
          <a:srcRect/>
          <a:stretch>
            <a:fillRect/>
          </a:stretch>
        </p:blipFill>
        <p:spPr bwMode="auto">
          <a:xfrm>
            <a:off x="4108450" y="5626100"/>
            <a:ext cx="76835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Picture 1" descr="alarm.png"/>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10262486" y="1295400"/>
            <a:ext cx="1816908" cy="1905000"/>
          </a:xfrm>
          <a:prstGeom prst="rect">
            <a:avLst/>
          </a:prstGeom>
        </p:spPr>
      </p:pic>
    </p:spTree>
    <p:extLst>
      <p:ext uri="{BB962C8B-B14F-4D97-AF65-F5344CB8AC3E}">
        <p14:creationId xmlns:p14="http://schemas.microsoft.com/office/powerpoint/2010/main" val="20704930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8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9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9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6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63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869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63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64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869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68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69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69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6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5" grpId="0" animBg="1"/>
      <p:bldP spid="26636" grpId="0" animBg="1"/>
      <p:bldP spid="2868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latin typeface="Calibri"/>
                <a:cs typeface="Calibri"/>
              </a:rPr>
              <a:t>Important Concepts</a:t>
            </a:r>
          </a:p>
        </p:txBody>
      </p:sp>
      <p:sp>
        <p:nvSpPr>
          <p:cNvPr id="1283075" name="Rectangle 3"/>
          <p:cNvSpPr>
            <a:spLocks noGrp="1" noChangeArrowheads="1"/>
          </p:cNvSpPr>
          <p:nvPr>
            <p:ph idx="1"/>
          </p:nvPr>
        </p:nvSpPr>
        <p:spPr>
          <a:xfrm>
            <a:off x="457200" y="1524000"/>
            <a:ext cx="6324600" cy="4953000"/>
          </a:xfrm>
        </p:spPr>
        <p:txBody>
          <a:bodyPr/>
          <a:lstStyle/>
          <a:p>
            <a:pPr eaLnBrk="1" hangingPunct="1">
              <a:lnSpc>
                <a:spcPct val="80000"/>
              </a:lnSpc>
            </a:pPr>
            <a:r>
              <a:rPr lang="en-US" sz="1800" dirty="0" smtClean="0">
                <a:latin typeface="Calibri"/>
                <a:cs typeface="Calibri"/>
              </a:rPr>
              <a:t>Data: labeled instances, e.g. emails marked spam/ham</a:t>
            </a:r>
          </a:p>
          <a:p>
            <a:pPr lvl="1" eaLnBrk="1" hangingPunct="1">
              <a:lnSpc>
                <a:spcPct val="80000"/>
              </a:lnSpc>
            </a:pPr>
            <a:r>
              <a:rPr lang="en-US" sz="1600" dirty="0" smtClean="0">
                <a:latin typeface="Calibri"/>
                <a:cs typeface="Calibri"/>
              </a:rPr>
              <a:t>Training set</a:t>
            </a:r>
          </a:p>
          <a:p>
            <a:pPr lvl="1" eaLnBrk="1" hangingPunct="1">
              <a:lnSpc>
                <a:spcPct val="80000"/>
              </a:lnSpc>
            </a:pPr>
            <a:r>
              <a:rPr lang="en-US" sz="1600" dirty="0" smtClean="0">
                <a:latin typeface="Calibri"/>
                <a:cs typeface="Calibri"/>
              </a:rPr>
              <a:t>Held out set</a:t>
            </a:r>
          </a:p>
          <a:p>
            <a:pPr lvl="1" eaLnBrk="1" hangingPunct="1">
              <a:lnSpc>
                <a:spcPct val="80000"/>
              </a:lnSpc>
            </a:pPr>
            <a:r>
              <a:rPr lang="en-US" sz="1600" dirty="0" smtClean="0">
                <a:latin typeface="Calibri"/>
                <a:cs typeface="Calibri"/>
              </a:rPr>
              <a:t>Test set</a:t>
            </a:r>
          </a:p>
          <a:p>
            <a:pPr lvl="1" eaLnBrk="1" hangingPunct="1">
              <a:lnSpc>
                <a:spcPct val="80000"/>
              </a:lnSpc>
            </a:pPr>
            <a:endParaRPr lang="en-US" sz="800" dirty="0" smtClean="0">
              <a:latin typeface="Calibri"/>
              <a:cs typeface="Calibri"/>
            </a:endParaRPr>
          </a:p>
          <a:p>
            <a:pPr eaLnBrk="1" hangingPunct="1">
              <a:lnSpc>
                <a:spcPct val="80000"/>
              </a:lnSpc>
            </a:pPr>
            <a:r>
              <a:rPr lang="en-US" sz="1800" dirty="0" smtClean="0">
                <a:latin typeface="Calibri"/>
                <a:cs typeface="Calibri"/>
              </a:rPr>
              <a:t>Features: attribute-value pairs which characterize each x</a:t>
            </a:r>
          </a:p>
          <a:p>
            <a:pPr eaLnBrk="1" hangingPunct="1">
              <a:lnSpc>
                <a:spcPct val="80000"/>
              </a:lnSpc>
              <a:buFont typeface="Wingdings" pitchFamily="2" charset="2"/>
              <a:buNone/>
            </a:pPr>
            <a:endParaRPr lang="en-US" sz="700" dirty="0" smtClean="0">
              <a:latin typeface="Calibri"/>
              <a:cs typeface="Calibri"/>
            </a:endParaRPr>
          </a:p>
          <a:p>
            <a:pPr eaLnBrk="1" hangingPunct="1">
              <a:lnSpc>
                <a:spcPct val="80000"/>
              </a:lnSpc>
            </a:pPr>
            <a:r>
              <a:rPr lang="en-US" sz="1800" dirty="0" smtClean="0">
                <a:latin typeface="Calibri"/>
                <a:cs typeface="Calibri"/>
              </a:rPr>
              <a:t>Experimentation cycle</a:t>
            </a:r>
          </a:p>
          <a:p>
            <a:pPr lvl="1" eaLnBrk="1" hangingPunct="1">
              <a:lnSpc>
                <a:spcPct val="80000"/>
              </a:lnSpc>
            </a:pPr>
            <a:r>
              <a:rPr lang="en-US" sz="1600" dirty="0" smtClean="0">
                <a:latin typeface="Calibri"/>
                <a:cs typeface="Calibri"/>
              </a:rPr>
              <a:t>Learn parameters (e.g. model probabilities) on training set</a:t>
            </a:r>
          </a:p>
          <a:p>
            <a:pPr lvl="1" eaLnBrk="1" hangingPunct="1">
              <a:lnSpc>
                <a:spcPct val="80000"/>
              </a:lnSpc>
            </a:pPr>
            <a:r>
              <a:rPr lang="en-US" sz="1600" dirty="0" smtClean="0">
                <a:latin typeface="Calibri"/>
                <a:cs typeface="Calibri"/>
              </a:rPr>
              <a:t>(Tune </a:t>
            </a:r>
            <a:r>
              <a:rPr lang="en-US" sz="1600" dirty="0" err="1" smtClean="0">
                <a:latin typeface="Calibri"/>
                <a:cs typeface="Calibri"/>
              </a:rPr>
              <a:t>hyperparameters</a:t>
            </a:r>
            <a:r>
              <a:rPr lang="en-US" sz="1600" dirty="0" smtClean="0">
                <a:latin typeface="Calibri"/>
                <a:cs typeface="Calibri"/>
              </a:rPr>
              <a:t> on held-out set)</a:t>
            </a:r>
          </a:p>
          <a:p>
            <a:pPr lvl="1" eaLnBrk="1" hangingPunct="1">
              <a:lnSpc>
                <a:spcPct val="80000"/>
              </a:lnSpc>
            </a:pPr>
            <a:r>
              <a:rPr lang="en-US" sz="1600" dirty="0" smtClean="0">
                <a:latin typeface="Calibri"/>
                <a:cs typeface="Calibri"/>
              </a:rPr>
              <a:t>Compute accuracy of test set</a:t>
            </a:r>
          </a:p>
          <a:p>
            <a:pPr lvl="1" eaLnBrk="1" hangingPunct="1">
              <a:lnSpc>
                <a:spcPct val="80000"/>
              </a:lnSpc>
            </a:pPr>
            <a:r>
              <a:rPr lang="en-US" sz="1600" dirty="0" smtClean="0">
                <a:latin typeface="Calibri"/>
                <a:cs typeface="Calibri"/>
              </a:rPr>
              <a:t>Very important: never “peek” at the test set!</a:t>
            </a:r>
          </a:p>
          <a:p>
            <a:pPr lvl="1" eaLnBrk="1" hangingPunct="1">
              <a:lnSpc>
                <a:spcPct val="80000"/>
              </a:lnSpc>
            </a:pPr>
            <a:endParaRPr lang="en-US" sz="700" dirty="0" smtClean="0">
              <a:latin typeface="Calibri"/>
              <a:cs typeface="Calibri"/>
            </a:endParaRPr>
          </a:p>
          <a:p>
            <a:pPr eaLnBrk="1" hangingPunct="1">
              <a:lnSpc>
                <a:spcPct val="80000"/>
              </a:lnSpc>
            </a:pPr>
            <a:r>
              <a:rPr lang="en-US" sz="1800" dirty="0" smtClean="0">
                <a:latin typeface="Calibri"/>
                <a:cs typeface="Calibri"/>
              </a:rPr>
              <a:t>Evaluation</a:t>
            </a:r>
          </a:p>
          <a:p>
            <a:pPr lvl="1" eaLnBrk="1" hangingPunct="1">
              <a:lnSpc>
                <a:spcPct val="80000"/>
              </a:lnSpc>
            </a:pPr>
            <a:r>
              <a:rPr lang="en-US" sz="1600" dirty="0" smtClean="0">
                <a:latin typeface="Calibri"/>
                <a:cs typeface="Calibri"/>
              </a:rPr>
              <a:t>Accuracy: fraction of instances predicted correctly</a:t>
            </a:r>
          </a:p>
          <a:p>
            <a:pPr lvl="1" eaLnBrk="1" hangingPunct="1">
              <a:lnSpc>
                <a:spcPct val="80000"/>
              </a:lnSpc>
            </a:pPr>
            <a:endParaRPr lang="en-US" sz="1000" dirty="0" smtClean="0">
              <a:latin typeface="Calibri"/>
              <a:cs typeface="Calibri"/>
            </a:endParaRPr>
          </a:p>
          <a:p>
            <a:pPr eaLnBrk="1" hangingPunct="1">
              <a:lnSpc>
                <a:spcPct val="80000"/>
              </a:lnSpc>
            </a:pPr>
            <a:r>
              <a:rPr lang="en-US" sz="1800" dirty="0" err="1" smtClean="0">
                <a:latin typeface="Calibri"/>
                <a:cs typeface="Calibri"/>
              </a:rPr>
              <a:t>Overfitting</a:t>
            </a:r>
            <a:r>
              <a:rPr lang="en-US" sz="1800" dirty="0" smtClean="0">
                <a:latin typeface="Calibri"/>
                <a:cs typeface="Calibri"/>
              </a:rPr>
              <a:t> and generalization</a:t>
            </a:r>
          </a:p>
          <a:p>
            <a:pPr lvl="1" eaLnBrk="1" hangingPunct="1">
              <a:lnSpc>
                <a:spcPct val="80000"/>
              </a:lnSpc>
            </a:pPr>
            <a:r>
              <a:rPr lang="en-US" sz="1600" dirty="0" smtClean="0">
                <a:latin typeface="Calibri"/>
                <a:cs typeface="Calibri"/>
              </a:rPr>
              <a:t>Want a classifier which does well on </a:t>
            </a:r>
            <a:r>
              <a:rPr lang="en-US" sz="1600" i="1" dirty="0" smtClean="0">
                <a:latin typeface="Calibri"/>
                <a:cs typeface="Calibri"/>
              </a:rPr>
              <a:t>test</a:t>
            </a:r>
            <a:r>
              <a:rPr lang="en-US" sz="1600" dirty="0" smtClean="0">
                <a:latin typeface="Calibri"/>
                <a:cs typeface="Calibri"/>
              </a:rPr>
              <a:t> data</a:t>
            </a:r>
          </a:p>
          <a:p>
            <a:pPr lvl="1" eaLnBrk="1" hangingPunct="1">
              <a:lnSpc>
                <a:spcPct val="80000"/>
              </a:lnSpc>
            </a:pPr>
            <a:r>
              <a:rPr lang="en-US" sz="1600" dirty="0" err="1" smtClean="0">
                <a:latin typeface="Calibri"/>
                <a:cs typeface="Calibri"/>
              </a:rPr>
              <a:t>Overfitting</a:t>
            </a:r>
            <a:r>
              <a:rPr lang="en-US" sz="1600" dirty="0" smtClean="0">
                <a:latin typeface="Calibri"/>
                <a:cs typeface="Calibri"/>
              </a:rPr>
              <a:t>: fitting the training data very closely, but not generalizing well</a:t>
            </a:r>
          </a:p>
          <a:p>
            <a:pPr lvl="1" eaLnBrk="1" hangingPunct="1">
              <a:lnSpc>
                <a:spcPct val="80000"/>
              </a:lnSpc>
            </a:pPr>
            <a:r>
              <a:rPr lang="en-US" sz="1600" dirty="0" smtClean="0">
                <a:latin typeface="Calibri"/>
                <a:cs typeface="Calibri"/>
              </a:rPr>
              <a:t>We’ll investigate </a:t>
            </a:r>
            <a:r>
              <a:rPr lang="en-US" sz="1600" dirty="0" err="1" smtClean="0">
                <a:latin typeface="Calibri"/>
                <a:cs typeface="Calibri"/>
              </a:rPr>
              <a:t>overfitting</a:t>
            </a:r>
            <a:r>
              <a:rPr lang="en-US" sz="1600" dirty="0" smtClean="0">
                <a:latin typeface="Calibri"/>
                <a:cs typeface="Calibri"/>
              </a:rPr>
              <a:t> and generalization formally in a few lectures</a:t>
            </a:r>
          </a:p>
        </p:txBody>
      </p:sp>
      <p:sp>
        <p:nvSpPr>
          <p:cNvPr id="17412" name="Rectangle 4"/>
          <p:cNvSpPr>
            <a:spLocks noChangeArrowheads="1"/>
          </p:cNvSpPr>
          <p:nvPr/>
        </p:nvSpPr>
        <p:spPr bwMode="auto">
          <a:xfrm>
            <a:off x="6934200" y="1600200"/>
            <a:ext cx="1676400" cy="2590800"/>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a:cs typeface="Calibri"/>
              </a:rPr>
              <a:t>Training</a:t>
            </a:r>
          </a:p>
          <a:p>
            <a:pPr algn="ctr"/>
            <a:r>
              <a:rPr lang="en-US">
                <a:latin typeface="Calibri"/>
                <a:cs typeface="Calibri"/>
              </a:rPr>
              <a:t>Data</a:t>
            </a:r>
          </a:p>
        </p:txBody>
      </p:sp>
      <p:sp>
        <p:nvSpPr>
          <p:cNvPr id="17413" name="Rectangle 5"/>
          <p:cNvSpPr>
            <a:spLocks noChangeArrowheads="1"/>
          </p:cNvSpPr>
          <p:nvPr/>
        </p:nvSpPr>
        <p:spPr bwMode="auto">
          <a:xfrm>
            <a:off x="6934200" y="4267200"/>
            <a:ext cx="1676400" cy="990600"/>
          </a:xfrm>
          <a:prstGeom prst="rect">
            <a:avLst/>
          </a:prstGeom>
          <a:solidFill>
            <a:srgbClr val="FFCCCC"/>
          </a:solidFill>
          <a:ln w="9525">
            <a:solidFill>
              <a:schemeClr val="tx1"/>
            </a:solidFill>
            <a:miter lim="800000"/>
            <a:headEnd/>
            <a:tailEnd/>
          </a:ln>
        </p:spPr>
        <p:txBody>
          <a:bodyPr wrap="none" anchor="ctr"/>
          <a:lstStyle/>
          <a:p>
            <a:pPr algn="ctr"/>
            <a:r>
              <a:rPr lang="en-US" dirty="0">
                <a:latin typeface="Calibri"/>
                <a:cs typeface="Calibri"/>
              </a:rPr>
              <a:t>Held-Out</a:t>
            </a:r>
          </a:p>
          <a:p>
            <a:pPr algn="ctr"/>
            <a:r>
              <a:rPr lang="en-US" dirty="0">
                <a:latin typeface="Calibri"/>
                <a:cs typeface="Calibri"/>
              </a:rPr>
              <a:t>Data</a:t>
            </a:r>
          </a:p>
        </p:txBody>
      </p:sp>
      <p:sp>
        <p:nvSpPr>
          <p:cNvPr id="17414" name="Rectangle 6"/>
          <p:cNvSpPr>
            <a:spLocks noChangeArrowheads="1"/>
          </p:cNvSpPr>
          <p:nvPr/>
        </p:nvSpPr>
        <p:spPr bwMode="auto">
          <a:xfrm>
            <a:off x="6934200" y="5334000"/>
            <a:ext cx="1676400" cy="914400"/>
          </a:xfrm>
          <a:prstGeom prst="rect">
            <a:avLst/>
          </a:prstGeom>
          <a:solidFill>
            <a:srgbClr val="BDE6B2"/>
          </a:solidFill>
          <a:ln w="9525">
            <a:solidFill>
              <a:schemeClr val="tx1"/>
            </a:solidFill>
            <a:miter lim="800000"/>
            <a:headEnd/>
            <a:tailEnd/>
          </a:ln>
        </p:spPr>
        <p:txBody>
          <a:bodyPr wrap="none" anchor="ctr"/>
          <a:lstStyle/>
          <a:p>
            <a:pPr algn="ctr"/>
            <a:r>
              <a:rPr lang="en-US">
                <a:latin typeface="Calibri"/>
                <a:cs typeface="Calibri"/>
              </a:rPr>
              <a:t>Test</a:t>
            </a:r>
          </a:p>
          <a:p>
            <a:pPr algn="ctr"/>
            <a:r>
              <a:rPr lang="en-US">
                <a:latin typeface="Calibri"/>
                <a:cs typeface="Calibri"/>
              </a:rPr>
              <a:t>Data</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839933" y="1600200"/>
            <a:ext cx="2777206" cy="2286000"/>
          </a:xfrm>
          <a:prstGeom prst="rect">
            <a:avLst/>
          </a:prstGeom>
          <a:noFill/>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145493" y="3886200"/>
            <a:ext cx="2164772" cy="1676400"/>
          </a:xfrm>
          <a:prstGeom prst="rect">
            <a:avLst/>
          </a:prstGeom>
          <a:noFill/>
        </p:spPr>
      </p:pic>
      <p:pic>
        <p:nvPicPr>
          <p:cNvPr id="9"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9146386" y="5388709"/>
            <a:ext cx="2212274" cy="1240691"/>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307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83075">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83075">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83075">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83075">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83075">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83075">
                                            <p:txEl>
                                              <p:pRg st="14" end="1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83075">
                                            <p:txEl>
                                              <p:pRg st="16" end="1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83075">
                                            <p:txEl>
                                              <p:pRg st="17" end="1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83075">
                                            <p:txEl>
                                              <p:pRg st="18" end="1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8307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 and </a:t>
            </a:r>
            <a:r>
              <a:rPr lang="en-US" dirty="0" err="1" smtClean="0"/>
              <a:t>Overfitting</a:t>
            </a:r>
            <a:endParaRPr lang="en-US" dirty="0"/>
          </a:p>
        </p:txBody>
      </p:sp>
      <p:pic>
        <p:nvPicPr>
          <p:cNvPr id="5529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3073" y="1295400"/>
            <a:ext cx="3121641" cy="4667250"/>
          </a:xfrm>
          <a:prstGeom prst="rect">
            <a:avLst/>
          </a:prstGeom>
          <a:noFill/>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8600" y="1295452"/>
            <a:ext cx="3352800" cy="4667146"/>
          </a:xfrm>
          <a:prstGeom prst="rect">
            <a:avLst/>
          </a:prstGeom>
          <a:noFill/>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696982" y="1295400"/>
            <a:ext cx="4265635" cy="466725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ChangeArrowheads="1"/>
          </p:cNvSpPr>
          <p:nvPr/>
        </p:nvSpPr>
        <p:spPr bwMode="auto">
          <a:xfrm>
            <a:off x="974725" y="1295400"/>
            <a:ext cx="7537450" cy="5127625"/>
          </a:xfrm>
          <a:prstGeom prst="rect">
            <a:avLst/>
          </a:prstGeom>
          <a:noFill/>
          <a:ln w="0">
            <a:solidFill>
              <a:srgbClr val="FFFFFF"/>
            </a:solidFill>
            <a:miter lim="800000"/>
            <a:headEnd/>
            <a:tailEnd/>
          </a:ln>
        </p:spPr>
        <p:txBody>
          <a:bodyPr/>
          <a:lstStyle/>
          <a:p>
            <a:endParaRPr lang="en-US"/>
          </a:p>
        </p:txBody>
      </p:sp>
      <p:sp>
        <p:nvSpPr>
          <p:cNvPr id="22531" name="Line 4"/>
          <p:cNvSpPr>
            <a:spLocks noChangeShapeType="1"/>
          </p:cNvSpPr>
          <p:nvPr/>
        </p:nvSpPr>
        <p:spPr bwMode="auto">
          <a:xfrm>
            <a:off x="974725" y="6423025"/>
            <a:ext cx="7537450" cy="1588"/>
          </a:xfrm>
          <a:prstGeom prst="line">
            <a:avLst/>
          </a:prstGeom>
          <a:noFill/>
          <a:ln w="0">
            <a:solidFill>
              <a:srgbClr val="000000"/>
            </a:solidFill>
            <a:round/>
            <a:headEnd/>
            <a:tailEnd/>
          </a:ln>
        </p:spPr>
        <p:txBody>
          <a:bodyPr/>
          <a:lstStyle/>
          <a:p>
            <a:endParaRPr lang="en-US"/>
          </a:p>
        </p:txBody>
      </p:sp>
      <p:sp>
        <p:nvSpPr>
          <p:cNvPr id="22532" name="Line 5"/>
          <p:cNvSpPr>
            <a:spLocks noChangeShapeType="1"/>
          </p:cNvSpPr>
          <p:nvPr/>
        </p:nvSpPr>
        <p:spPr bwMode="auto">
          <a:xfrm flipV="1">
            <a:off x="974725" y="1295400"/>
            <a:ext cx="1588" cy="5127625"/>
          </a:xfrm>
          <a:prstGeom prst="line">
            <a:avLst/>
          </a:prstGeom>
          <a:noFill/>
          <a:ln w="0">
            <a:solidFill>
              <a:srgbClr val="000000"/>
            </a:solidFill>
            <a:round/>
            <a:headEnd/>
            <a:tailEnd/>
          </a:ln>
        </p:spPr>
        <p:txBody>
          <a:bodyPr/>
          <a:lstStyle/>
          <a:p>
            <a:endParaRPr lang="en-US"/>
          </a:p>
        </p:txBody>
      </p:sp>
      <p:sp>
        <p:nvSpPr>
          <p:cNvPr id="22533" name="Line 6"/>
          <p:cNvSpPr>
            <a:spLocks noChangeShapeType="1"/>
          </p:cNvSpPr>
          <p:nvPr/>
        </p:nvSpPr>
        <p:spPr bwMode="auto">
          <a:xfrm flipV="1">
            <a:off x="974725" y="6346825"/>
            <a:ext cx="1588" cy="76200"/>
          </a:xfrm>
          <a:prstGeom prst="line">
            <a:avLst/>
          </a:prstGeom>
          <a:noFill/>
          <a:ln w="0">
            <a:solidFill>
              <a:srgbClr val="000000"/>
            </a:solidFill>
            <a:round/>
            <a:headEnd/>
            <a:tailEnd/>
          </a:ln>
        </p:spPr>
        <p:txBody>
          <a:bodyPr/>
          <a:lstStyle/>
          <a:p>
            <a:endParaRPr lang="en-US"/>
          </a:p>
        </p:txBody>
      </p:sp>
      <p:sp>
        <p:nvSpPr>
          <p:cNvPr id="22534" name="Rectangle 7"/>
          <p:cNvSpPr>
            <a:spLocks noChangeArrowheads="1"/>
          </p:cNvSpPr>
          <p:nvPr/>
        </p:nvSpPr>
        <p:spPr bwMode="auto">
          <a:xfrm>
            <a:off x="973138" y="6451600"/>
            <a:ext cx="6985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0</a:t>
            </a:r>
            <a:endParaRPr lang="en-US" sz="2400">
              <a:cs typeface="Arial" pitchFamily="34" charset="0"/>
            </a:endParaRPr>
          </a:p>
        </p:txBody>
      </p:sp>
      <p:sp>
        <p:nvSpPr>
          <p:cNvPr id="22535" name="Line 8"/>
          <p:cNvSpPr>
            <a:spLocks noChangeShapeType="1"/>
          </p:cNvSpPr>
          <p:nvPr/>
        </p:nvSpPr>
        <p:spPr bwMode="auto">
          <a:xfrm flipV="1">
            <a:off x="1725613" y="6346825"/>
            <a:ext cx="1587" cy="76200"/>
          </a:xfrm>
          <a:prstGeom prst="line">
            <a:avLst/>
          </a:prstGeom>
          <a:noFill/>
          <a:ln w="0">
            <a:solidFill>
              <a:srgbClr val="000000"/>
            </a:solidFill>
            <a:round/>
            <a:headEnd/>
            <a:tailEnd/>
          </a:ln>
        </p:spPr>
        <p:txBody>
          <a:bodyPr/>
          <a:lstStyle/>
          <a:p>
            <a:endParaRPr lang="en-US"/>
          </a:p>
        </p:txBody>
      </p:sp>
      <p:sp>
        <p:nvSpPr>
          <p:cNvPr id="22536" name="Rectangle 9"/>
          <p:cNvSpPr>
            <a:spLocks noChangeArrowheads="1"/>
          </p:cNvSpPr>
          <p:nvPr/>
        </p:nvSpPr>
        <p:spPr bwMode="auto">
          <a:xfrm>
            <a:off x="1724025" y="6451600"/>
            <a:ext cx="6985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2</a:t>
            </a:r>
            <a:endParaRPr lang="en-US" sz="2400">
              <a:cs typeface="Arial" pitchFamily="34" charset="0"/>
            </a:endParaRPr>
          </a:p>
        </p:txBody>
      </p:sp>
      <p:sp>
        <p:nvSpPr>
          <p:cNvPr id="22537" name="Line 10"/>
          <p:cNvSpPr>
            <a:spLocks noChangeShapeType="1"/>
          </p:cNvSpPr>
          <p:nvPr/>
        </p:nvSpPr>
        <p:spPr bwMode="auto">
          <a:xfrm flipV="1">
            <a:off x="2474913" y="6346825"/>
            <a:ext cx="1587" cy="76200"/>
          </a:xfrm>
          <a:prstGeom prst="line">
            <a:avLst/>
          </a:prstGeom>
          <a:noFill/>
          <a:ln w="0">
            <a:solidFill>
              <a:srgbClr val="000000"/>
            </a:solidFill>
            <a:round/>
            <a:headEnd/>
            <a:tailEnd/>
          </a:ln>
        </p:spPr>
        <p:txBody>
          <a:bodyPr/>
          <a:lstStyle/>
          <a:p>
            <a:endParaRPr lang="en-US"/>
          </a:p>
        </p:txBody>
      </p:sp>
      <p:sp>
        <p:nvSpPr>
          <p:cNvPr id="22538" name="Rectangle 11"/>
          <p:cNvSpPr>
            <a:spLocks noChangeArrowheads="1"/>
          </p:cNvSpPr>
          <p:nvPr/>
        </p:nvSpPr>
        <p:spPr bwMode="auto">
          <a:xfrm>
            <a:off x="2473325" y="6451600"/>
            <a:ext cx="6985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4</a:t>
            </a:r>
            <a:endParaRPr lang="en-US" sz="2400">
              <a:cs typeface="Arial" pitchFamily="34" charset="0"/>
            </a:endParaRPr>
          </a:p>
        </p:txBody>
      </p:sp>
      <p:sp>
        <p:nvSpPr>
          <p:cNvPr id="22539" name="Line 12"/>
          <p:cNvSpPr>
            <a:spLocks noChangeShapeType="1"/>
          </p:cNvSpPr>
          <p:nvPr/>
        </p:nvSpPr>
        <p:spPr bwMode="auto">
          <a:xfrm flipV="1">
            <a:off x="3233738" y="6346825"/>
            <a:ext cx="1587" cy="76200"/>
          </a:xfrm>
          <a:prstGeom prst="line">
            <a:avLst/>
          </a:prstGeom>
          <a:noFill/>
          <a:ln w="0">
            <a:solidFill>
              <a:srgbClr val="000000"/>
            </a:solidFill>
            <a:round/>
            <a:headEnd/>
            <a:tailEnd/>
          </a:ln>
        </p:spPr>
        <p:txBody>
          <a:bodyPr/>
          <a:lstStyle/>
          <a:p>
            <a:endParaRPr lang="en-US"/>
          </a:p>
        </p:txBody>
      </p:sp>
      <p:sp>
        <p:nvSpPr>
          <p:cNvPr id="22540" name="Rectangle 13"/>
          <p:cNvSpPr>
            <a:spLocks noChangeArrowheads="1"/>
          </p:cNvSpPr>
          <p:nvPr/>
        </p:nvSpPr>
        <p:spPr bwMode="auto">
          <a:xfrm>
            <a:off x="3232150" y="6451600"/>
            <a:ext cx="6985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6</a:t>
            </a:r>
            <a:endParaRPr lang="en-US" sz="2400">
              <a:cs typeface="Arial" pitchFamily="34" charset="0"/>
            </a:endParaRPr>
          </a:p>
        </p:txBody>
      </p:sp>
      <p:sp>
        <p:nvSpPr>
          <p:cNvPr id="22541" name="Line 14"/>
          <p:cNvSpPr>
            <a:spLocks noChangeShapeType="1"/>
          </p:cNvSpPr>
          <p:nvPr/>
        </p:nvSpPr>
        <p:spPr bwMode="auto">
          <a:xfrm flipV="1">
            <a:off x="3984625" y="6346825"/>
            <a:ext cx="1588" cy="76200"/>
          </a:xfrm>
          <a:prstGeom prst="line">
            <a:avLst/>
          </a:prstGeom>
          <a:noFill/>
          <a:ln w="0">
            <a:solidFill>
              <a:srgbClr val="000000"/>
            </a:solidFill>
            <a:round/>
            <a:headEnd/>
            <a:tailEnd/>
          </a:ln>
        </p:spPr>
        <p:txBody>
          <a:bodyPr/>
          <a:lstStyle/>
          <a:p>
            <a:endParaRPr lang="en-US"/>
          </a:p>
        </p:txBody>
      </p:sp>
      <p:sp>
        <p:nvSpPr>
          <p:cNvPr id="22542" name="Rectangle 15"/>
          <p:cNvSpPr>
            <a:spLocks noChangeArrowheads="1"/>
          </p:cNvSpPr>
          <p:nvPr/>
        </p:nvSpPr>
        <p:spPr bwMode="auto">
          <a:xfrm>
            <a:off x="3983038" y="6451600"/>
            <a:ext cx="6985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8</a:t>
            </a:r>
            <a:endParaRPr lang="en-US" sz="2400">
              <a:cs typeface="Arial" pitchFamily="34" charset="0"/>
            </a:endParaRPr>
          </a:p>
        </p:txBody>
      </p:sp>
      <p:sp>
        <p:nvSpPr>
          <p:cNvPr id="22543" name="Line 16"/>
          <p:cNvSpPr>
            <a:spLocks noChangeShapeType="1"/>
          </p:cNvSpPr>
          <p:nvPr/>
        </p:nvSpPr>
        <p:spPr bwMode="auto">
          <a:xfrm flipV="1">
            <a:off x="4743450" y="6346825"/>
            <a:ext cx="1588" cy="76200"/>
          </a:xfrm>
          <a:prstGeom prst="line">
            <a:avLst/>
          </a:prstGeom>
          <a:noFill/>
          <a:ln w="0">
            <a:solidFill>
              <a:srgbClr val="000000"/>
            </a:solidFill>
            <a:round/>
            <a:headEnd/>
            <a:tailEnd/>
          </a:ln>
        </p:spPr>
        <p:txBody>
          <a:bodyPr/>
          <a:lstStyle/>
          <a:p>
            <a:endParaRPr lang="en-US"/>
          </a:p>
        </p:txBody>
      </p:sp>
      <p:sp>
        <p:nvSpPr>
          <p:cNvPr id="22544" name="Rectangle 17"/>
          <p:cNvSpPr>
            <a:spLocks noChangeArrowheads="1"/>
          </p:cNvSpPr>
          <p:nvPr/>
        </p:nvSpPr>
        <p:spPr bwMode="auto">
          <a:xfrm>
            <a:off x="4702175" y="6451600"/>
            <a:ext cx="13970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10</a:t>
            </a:r>
            <a:endParaRPr lang="en-US" sz="2400">
              <a:cs typeface="Arial" pitchFamily="34" charset="0"/>
            </a:endParaRPr>
          </a:p>
        </p:txBody>
      </p:sp>
      <p:sp>
        <p:nvSpPr>
          <p:cNvPr id="22545" name="Line 18"/>
          <p:cNvSpPr>
            <a:spLocks noChangeShapeType="1"/>
          </p:cNvSpPr>
          <p:nvPr/>
        </p:nvSpPr>
        <p:spPr bwMode="auto">
          <a:xfrm flipV="1">
            <a:off x="5494338" y="6346825"/>
            <a:ext cx="1587" cy="76200"/>
          </a:xfrm>
          <a:prstGeom prst="line">
            <a:avLst/>
          </a:prstGeom>
          <a:noFill/>
          <a:ln w="0">
            <a:solidFill>
              <a:srgbClr val="000000"/>
            </a:solidFill>
            <a:round/>
            <a:headEnd/>
            <a:tailEnd/>
          </a:ln>
        </p:spPr>
        <p:txBody>
          <a:bodyPr/>
          <a:lstStyle/>
          <a:p>
            <a:endParaRPr lang="en-US"/>
          </a:p>
        </p:txBody>
      </p:sp>
      <p:sp>
        <p:nvSpPr>
          <p:cNvPr id="22546" name="Rectangle 19"/>
          <p:cNvSpPr>
            <a:spLocks noChangeArrowheads="1"/>
          </p:cNvSpPr>
          <p:nvPr/>
        </p:nvSpPr>
        <p:spPr bwMode="auto">
          <a:xfrm>
            <a:off x="5453063" y="6451600"/>
            <a:ext cx="13970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12</a:t>
            </a:r>
            <a:endParaRPr lang="en-US" sz="2400">
              <a:cs typeface="Arial" pitchFamily="34" charset="0"/>
            </a:endParaRPr>
          </a:p>
        </p:txBody>
      </p:sp>
      <p:sp>
        <p:nvSpPr>
          <p:cNvPr id="22547" name="Line 20"/>
          <p:cNvSpPr>
            <a:spLocks noChangeShapeType="1"/>
          </p:cNvSpPr>
          <p:nvPr/>
        </p:nvSpPr>
        <p:spPr bwMode="auto">
          <a:xfrm flipV="1">
            <a:off x="6243638" y="6346825"/>
            <a:ext cx="1587" cy="76200"/>
          </a:xfrm>
          <a:prstGeom prst="line">
            <a:avLst/>
          </a:prstGeom>
          <a:noFill/>
          <a:ln w="0">
            <a:solidFill>
              <a:srgbClr val="000000"/>
            </a:solidFill>
            <a:round/>
            <a:headEnd/>
            <a:tailEnd/>
          </a:ln>
        </p:spPr>
        <p:txBody>
          <a:bodyPr/>
          <a:lstStyle/>
          <a:p>
            <a:endParaRPr lang="en-US"/>
          </a:p>
        </p:txBody>
      </p:sp>
      <p:sp>
        <p:nvSpPr>
          <p:cNvPr id="22548" name="Rectangle 21"/>
          <p:cNvSpPr>
            <a:spLocks noChangeArrowheads="1"/>
          </p:cNvSpPr>
          <p:nvPr/>
        </p:nvSpPr>
        <p:spPr bwMode="auto">
          <a:xfrm>
            <a:off x="6202363" y="6451600"/>
            <a:ext cx="13970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14</a:t>
            </a:r>
            <a:endParaRPr lang="en-US" sz="2400">
              <a:cs typeface="Arial" pitchFamily="34" charset="0"/>
            </a:endParaRPr>
          </a:p>
        </p:txBody>
      </p:sp>
      <p:sp>
        <p:nvSpPr>
          <p:cNvPr id="22549" name="Line 22"/>
          <p:cNvSpPr>
            <a:spLocks noChangeShapeType="1"/>
          </p:cNvSpPr>
          <p:nvPr/>
        </p:nvSpPr>
        <p:spPr bwMode="auto">
          <a:xfrm flipV="1">
            <a:off x="7002463" y="6346825"/>
            <a:ext cx="1587" cy="76200"/>
          </a:xfrm>
          <a:prstGeom prst="line">
            <a:avLst/>
          </a:prstGeom>
          <a:noFill/>
          <a:ln w="0">
            <a:solidFill>
              <a:srgbClr val="000000"/>
            </a:solidFill>
            <a:round/>
            <a:headEnd/>
            <a:tailEnd/>
          </a:ln>
        </p:spPr>
        <p:txBody>
          <a:bodyPr/>
          <a:lstStyle/>
          <a:p>
            <a:endParaRPr lang="en-US"/>
          </a:p>
        </p:txBody>
      </p:sp>
      <p:sp>
        <p:nvSpPr>
          <p:cNvPr id="22550" name="Rectangle 23"/>
          <p:cNvSpPr>
            <a:spLocks noChangeArrowheads="1"/>
          </p:cNvSpPr>
          <p:nvPr/>
        </p:nvSpPr>
        <p:spPr bwMode="auto">
          <a:xfrm>
            <a:off x="6961188" y="6451600"/>
            <a:ext cx="13970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16</a:t>
            </a:r>
            <a:endParaRPr lang="en-US" sz="2400">
              <a:cs typeface="Arial" pitchFamily="34" charset="0"/>
            </a:endParaRPr>
          </a:p>
        </p:txBody>
      </p:sp>
      <p:sp>
        <p:nvSpPr>
          <p:cNvPr id="22551" name="Line 24"/>
          <p:cNvSpPr>
            <a:spLocks noChangeShapeType="1"/>
          </p:cNvSpPr>
          <p:nvPr/>
        </p:nvSpPr>
        <p:spPr bwMode="auto">
          <a:xfrm flipV="1">
            <a:off x="7753350" y="6346825"/>
            <a:ext cx="1588" cy="76200"/>
          </a:xfrm>
          <a:prstGeom prst="line">
            <a:avLst/>
          </a:prstGeom>
          <a:noFill/>
          <a:ln w="0">
            <a:solidFill>
              <a:srgbClr val="000000"/>
            </a:solidFill>
            <a:round/>
            <a:headEnd/>
            <a:tailEnd/>
          </a:ln>
        </p:spPr>
        <p:txBody>
          <a:bodyPr/>
          <a:lstStyle/>
          <a:p>
            <a:endParaRPr lang="en-US"/>
          </a:p>
        </p:txBody>
      </p:sp>
      <p:sp>
        <p:nvSpPr>
          <p:cNvPr id="22552" name="Rectangle 25"/>
          <p:cNvSpPr>
            <a:spLocks noChangeArrowheads="1"/>
          </p:cNvSpPr>
          <p:nvPr/>
        </p:nvSpPr>
        <p:spPr bwMode="auto">
          <a:xfrm>
            <a:off x="7712075" y="6451600"/>
            <a:ext cx="13970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18</a:t>
            </a:r>
            <a:endParaRPr lang="en-US" sz="2400">
              <a:cs typeface="Arial" pitchFamily="34" charset="0"/>
            </a:endParaRPr>
          </a:p>
        </p:txBody>
      </p:sp>
      <p:sp>
        <p:nvSpPr>
          <p:cNvPr id="22553" name="Line 26"/>
          <p:cNvSpPr>
            <a:spLocks noChangeShapeType="1"/>
          </p:cNvSpPr>
          <p:nvPr/>
        </p:nvSpPr>
        <p:spPr bwMode="auto">
          <a:xfrm flipV="1">
            <a:off x="8512175" y="6346825"/>
            <a:ext cx="1588" cy="76200"/>
          </a:xfrm>
          <a:prstGeom prst="line">
            <a:avLst/>
          </a:prstGeom>
          <a:noFill/>
          <a:ln w="0">
            <a:solidFill>
              <a:srgbClr val="000000"/>
            </a:solidFill>
            <a:round/>
            <a:headEnd/>
            <a:tailEnd/>
          </a:ln>
        </p:spPr>
        <p:txBody>
          <a:bodyPr/>
          <a:lstStyle/>
          <a:p>
            <a:endParaRPr lang="en-US"/>
          </a:p>
        </p:txBody>
      </p:sp>
      <p:sp>
        <p:nvSpPr>
          <p:cNvPr id="22554" name="Rectangle 27"/>
          <p:cNvSpPr>
            <a:spLocks noChangeArrowheads="1"/>
          </p:cNvSpPr>
          <p:nvPr/>
        </p:nvSpPr>
        <p:spPr bwMode="auto">
          <a:xfrm>
            <a:off x="8470900" y="6451600"/>
            <a:ext cx="13970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20</a:t>
            </a:r>
            <a:endParaRPr lang="en-US" sz="2400">
              <a:cs typeface="Arial" pitchFamily="34" charset="0"/>
            </a:endParaRPr>
          </a:p>
        </p:txBody>
      </p:sp>
      <p:sp>
        <p:nvSpPr>
          <p:cNvPr id="22555" name="Line 28"/>
          <p:cNvSpPr>
            <a:spLocks noChangeShapeType="1"/>
          </p:cNvSpPr>
          <p:nvPr/>
        </p:nvSpPr>
        <p:spPr bwMode="auto">
          <a:xfrm>
            <a:off x="974725" y="6423025"/>
            <a:ext cx="66675" cy="1588"/>
          </a:xfrm>
          <a:prstGeom prst="line">
            <a:avLst/>
          </a:prstGeom>
          <a:noFill/>
          <a:ln w="0">
            <a:solidFill>
              <a:srgbClr val="000000"/>
            </a:solidFill>
            <a:round/>
            <a:headEnd/>
            <a:tailEnd/>
          </a:ln>
        </p:spPr>
        <p:txBody>
          <a:bodyPr/>
          <a:lstStyle/>
          <a:p>
            <a:endParaRPr lang="en-US"/>
          </a:p>
        </p:txBody>
      </p:sp>
      <p:sp>
        <p:nvSpPr>
          <p:cNvPr id="22556" name="Rectangle 29"/>
          <p:cNvSpPr>
            <a:spLocks noChangeArrowheads="1"/>
          </p:cNvSpPr>
          <p:nvPr/>
        </p:nvSpPr>
        <p:spPr bwMode="auto">
          <a:xfrm>
            <a:off x="788988" y="6346825"/>
            <a:ext cx="182562"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-15</a:t>
            </a:r>
            <a:endParaRPr lang="en-US" sz="2400">
              <a:cs typeface="Arial" pitchFamily="34" charset="0"/>
            </a:endParaRPr>
          </a:p>
        </p:txBody>
      </p:sp>
      <p:sp>
        <p:nvSpPr>
          <p:cNvPr id="22557" name="Line 30"/>
          <p:cNvSpPr>
            <a:spLocks noChangeShapeType="1"/>
          </p:cNvSpPr>
          <p:nvPr/>
        </p:nvSpPr>
        <p:spPr bwMode="auto">
          <a:xfrm>
            <a:off x="974725" y="5853113"/>
            <a:ext cx="66675" cy="1587"/>
          </a:xfrm>
          <a:prstGeom prst="line">
            <a:avLst/>
          </a:prstGeom>
          <a:noFill/>
          <a:ln w="0">
            <a:solidFill>
              <a:srgbClr val="000000"/>
            </a:solidFill>
            <a:round/>
            <a:headEnd/>
            <a:tailEnd/>
          </a:ln>
        </p:spPr>
        <p:txBody>
          <a:bodyPr/>
          <a:lstStyle/>
          <a:p>
            <a:endParaRPr lang="en-US"/>
          </a:p>
        </p:txBody>
      </p:sp>
      <p:sp>
        <p:nvSpPr>
          <p:cNvPr id="22558" name="Rectangle 31"/>
          <p:cNvSpPr>
            <a:spLocks noChangeArrowheads="1"/>
          </p:cNvSpPr>
          <p:nvPr/>
        </p:nvSpPr>
        <p:spPr bwMode="auto">
          <a:xfrm>
            <a:off x="788988" y="5776913"/>
            <a:ext cx="182562"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-10</a:t>
            </a:r>
            <a:endParaRPr lang="en-US" sz="2400">
              <a:cs typeface="Arial" pitchFamily="34" charset="0"/>
            </a:endParaRPr>
          </a:p>
        </p:txBody>
      </p:sp>
      <p:sp>
        <p:nvSpPr>
          <p:cNvPr id="22559" name="Line 32"/>
          <p:cNvSpPr>
            <a:spLocks noChangeShapeType="1"/>
          </p:cNvSpPr>
          <p:nvPr/>
        </p:nvSpPr>
        <p:spPr bwMode="auto">
          <a:xfrm>
            <a:off x="974725" y="5281613"/>
            <a:ext cx="66675" cy="1587"/>
          </a:xfrm>
          <a:prstGeom prst="line">
            <a:avLst/>
          </a:prstGeom>
          <a:noFill/>
          <a:ln w="0">
            <a:solidFill>
              <a:srgbClr val="000000"/>
            </a:solidFill>
            <a:round/>
            <a:headEnd/>
            <a:tailEnd/>
          </a:ln>
        </p:spPr>
        <p:txBody>
          <a:bodyPr/>
          <a:lstStyle/>
          <a:p>
            <a:endParaRPr lang="en-US"/>
          </a:p>
        </p:txBody>
      </p:sp>
      <p:sp>
        <p:nvSpPr>
          <p:cNvPr id="22560" name="Rectangle 33"/>
          <p:cNvSpPr>
            <a:spLocks noChangeArrowheads="1"/>
          </p:cNvSpPr>
          <p:nvPr/>
        </p:nvSpPr>
        <p:spPr bwMode="auto">
          <a:xfrm>
            <a:off x="857250" y="5205413"/>
            <a:ext cx="112713"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-5</a:t>
            </a:r>
            <a:endParaRPr lang="en-US" sz="2400">
              <a:cs typeface="Arial" pitchFamily="34" charset="0"/>
            </a:endParaRPr>
          </a:p>
        </p:txBody>
      </p:sp>
      <p:sp>
        <p:nvSpPr>
          <p:cNvPr id="22561" name="Line 34"/>
          <p:cNvSpPr>
            <a:spLocks noChangeShapeType="1"/>
          </p:cNvSpPr>
          <p:nvPr/>
        </p:nvSpPr>
        <p:spPr bwMode="auto">
          <a:xfrm>
            <a:off x="974725" y="4711700"/>
            <a:ext cx="66675" cy="1588"/>
          </a:xfrm>
          <a:prstGeom prst="line">
            <a:avLst/>
          </a:prstGeom>
          <a:noFill/>
          <a:ln w="0">
            <a:solidFill>
              <a:srgbClr val="000000"/>
            </a:solidFill>
            <a:round/>
            <a:headEnd/>
            <a:tailEnd/>
          </a:ln>
        </p:spPr>
        <p:txBody>
          <a:bodyPr/>
          <a:lstStyle/>
          <a:p>
            <a:endParaRPr lang="en-US"/>
          </a:p>
        </p:txBody>
      </p:sp>
      <p:sp>
        <p:nvSpPr>
          <p:cNvPr id="22562" name="Rectangle 35"/>
          <p:cNvSpPr>
            <a:spLocks noChangeArrowheads="1"/>
          </p:cNvSpPr>
          <p:nvPr/>
        </p:nvSpPr>
        <p:spPr bwMode="auto">
          <a:xfrm>
            <a:off x="896938" y="4635500"/>
            <a:ext cx="6985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0</a:t>
            </a:r>
            <a:endParaRPr lang="en-US" sz="2400">
              <a:cs typeface="Arial" pitchFamily="34" charset="0"/>
            </a:endParaRPr>
          </a:p>
        </p:txBody>
      </p:sp>
      <p:sp>
        <p:nvSpPr>
          <p:cNvPr id="22563" name="Line 36"/>
          <p:cNvSpPr>
            <a:spLocks noChangeShapeType="1"/>
          </p:cNvSpPr>
          <p:nvPr/>
        </p:nvSpPr>
        <p:spPr bwMode="auto">
          <a:xfrm>
            <a:off x="974725" y="4140200"/>
            <a:ext cx="66675" cy="1588"/>
          </a:xfrm>
          <a:prstGeom prst="line">
            <a:avLst/>
          </a:prstGeom>
          <a:noFill/>
          <a:ln w="0">
            <a:solidFill>
              <a:srgbClr val="000000"/>
            </a:solidFill>
            <a:round/>
            <a:headEnd/>
            <a:tailEnd/>
          </a:ln>
        </p:spPr>
        <p:txBody>
          <a:bodyPr/>
          <a:lstStyle/>
          <a:p>
            <a:endParaRPr lang="en-US"/>
          </a:p>
        </p:txBody>
      </p:sp>
      <p:sp>
        <p:nvSpPr>
          <p:cNvPr id="22564" name="Rectangle 37"/>
          <p:cNvSpPr>
            <a:spLocks noChangeArrowheads="1"/>
          </p:cNvSpPr>
          <p:nvPr/>
        </p:nvSpPr>
        <p:spPr bwMode="auto">
          <a:xfrm>
            <a:off x="896938" y="4064000"/>
            <a:ext cx="6985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5</a:t>
            </a:r>
            <a:endParaRPr lang="en-US" sz="2400">
              <a:cs typeface="Arial" pitchFamily="34" charset="0"/>
            </a:endParaRPr>
          </a:p>
        </p:txBody>
      </p:sp>
      <p:sp>
        <p:nvSpPr>
          <p:cNvPr id="22565" name="Line 38"/>
          <p:cNvSpPr>
            <a:spLocks noChangeShapeType="1"/>
          </p:cNvSpPr>
          <p:nvPr/>
        </p:nvSpPr>
        <p:spPr bwMode="auto">
          <a:xfrm>
            <a:off x="974725" y="3568700"/>
            <a:ext cx="66675" cy="1588"/>
          </a:xfrm>
          <a:prstGeom prst="line">
            <a:avLst/>
          </a:prstGeom>
          <a:noFill/>
          <a:ln w="0">
            <a:solidFill>
              <a:srgbClr val="000000"/>
            </a:solidFill>
            <a:round/>
            <a:headEnd/>
            <a:tailEnd/>
          </a:ln>
        </p:spPr>
        <p:txBody>
          <a:bodyPr/>
          <a:lstStyle/>
          <a:p>
            <a:endParaRPr lang="en-US"/>
          </a:p>
        </p:txBody>
      </p:sp>
      <p:sp>
        <p:nvSpPr>
          <p:cNvPr id="22566" name="Rectangle 39"/>
          <p:cNvSpPr>
            <a:spLocks noChangeArrowheads="1"/>
          </p:cNvSpPr>
          <p:nvPr/>
        </p:nvSpPr>
        <p:spPr bwMode="auto">
          <a:xfrm>
            <a:off x="830263" y="3492500"/>
            <a:ext cx="13970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10</a:t>
            </a:r>
            <a:endParaRPr lang="en-US" sz="2400">
              <a:cs typeface="Arial" pitchFamily="34" charset="0"/>
            </a:endParaRPr>
          </a:p>
        </p:txBody>
      </p:sp>
      <p:sp>
        <p:nvSpPr>
          <p:cNvPr id="22567" name="Line 40"/>
          <p:cNvSpPr>
            <a:spLocks noChangeShapeType="1"/>
          </p:cNvSpPr>
          <p:nvPr/>
        </p:nvSpPr>
        <p:spPr bwMode="auto">
          <a:xfrm>
            <a:off x="974725" y="2998788"/>
            <a:ext cx="66675" cy="1587"/>
          </a:xfrm>
          <a:prstGeom prst="line">
            <a:avLst/>
          </a:prstGeom>
          <a:noFill/>
          <a:ln w="0">
            <a:solidFill>
              <a:srgbClr val="000000"/>
            </a:solidFill>
            <a:round/>
            <a:headEnd/>
            <a:tailEnd/>
          </a:ln>
        </p:spPr>
        <p:txBody>
          <a:bodyPr/>
          <a:lstStyle/>
          <a:p>
            <a:endParaRPr lang="en-US"/>
          </a:p>
        </p:txBody>
      </p:sp>
      <p:sp>
        <p:nvSpPr>
          <p:cNvPr id="22568" name="Rectangle 41"/>
          <p:cNvSpPr>
            <a:spLocks noChangeArrowheads="1"/>
          </p:cNvSpPr>
          <p:nvPr/>
        </p:nvSpPr>
        <p:spPr bwMode="auto">
          <a:xfrm>
            <a:off x="830263" y="2922588"/>
            <a:ext cx="13970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15</a:t>
            </a:r>
            <a:endParaRPr lang="en-US" sz="2400">
              <a:cs typeface="Arial" pitchFamily="34" charset="0"/>
            </a:endParaRPr>
          </a:p>
        </p:txBody>
      </p:sp>
      <p:sp>
        <p:nvSpPr>
          <p:cNvPr id="22569" name="Line 42"/>
          <p:cNvSpPr>
            <a:spLocks noChangeShapeType="1"/>
          </p:cNvSpPr>
          <p:nvPr/>
        </p:nvSpPr>
        <p:spPr bwMode="auto">
          <a:xfrm>
            <a:off x="974725" y="2427288"/>
            <a:ext cx="66675" cy="1587"/>
          </a:xfrm>
          <a:prstGeom prst="line">
            <a:avLst/>
          </a:prstGeom>
          <a:noFill/>
          <a:ln w="0">
            <a:solidFill>
              <a:srgbClr val="000000"/>
            </a:solidFill>
            <a:round/>
            <a:headEnd/>
            <a:tailEnd/>
          </a:ln>
        </p:spPr>
        <p:txBody>
          <a:bodyPr/>
          <a:lstStyle/>
          <a:p>
            <a:endParaRPr lang="en-US"/>
          </a:p>
        </p:txBody>
      </p:sp>
      <p:sp>
        <p:nvSpPr>
          <p:cNvPr id="22570" name="Rectangle 43"/>
          <p:cNvSpPr>
            <a:spLocks noChangeArrowheads="1"/>
          </p:cNvSpPr>
          <p:nvPr/>
        </p:nvSpPr>
        <p:spPr bwMode="auto">
          <a:xfrm>
            <a:off x="830263" y="2351088"/>
            <a:ext cx="13970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20</a:t>
            </a:r>
            <a:endParaRPr lang="en-US" sz="2400">
              <a:cs typeface="Arial" pitchFamily="34" charset="0"/>
            </a:endParaRPr>
          </a:p>
        </p:txBody>
      </p:sp>
      <p:sp>
        <p:nvSpPr>
          <p:cNvPr id="22571" name="Line 44"/>
          <p:cNvSpPr>
            <a:spLocks noChangeShapeType="1"/>
          </p:cNvSpPr>
          <p:nvPr/>
        </p:nvSpPr>
        <p:spPr bwMode="auto">
          <a:xfrm>
            <a:off x="974725" y="1855788"/>
            <a:ext cx="66675" cy="1587"/>
          </a:xfrm>
          <a:prstGeom prst="line">
            <a:avLst/>
          </a:prstGeom>
          <a:noFill/>
          <a:ln w="0">
            <a:solidFill>
              <a:srgbClr val="000000"/>
            </a:solidFill>
            <a:round/>
            <a:headEnd/>
            <a:tailEnd/>
          </a:ln>
        </p:spPr>
        <p:txBody>
          <a:bodyPr/>
          <a:lstStyle/>
          <a:p>
            <a:endParaRPr lang="en-US"/>
          </a:p>
        </p:txBody>
      </p:sp>
      <p:sp>
        <p:nvSpPr>
          <p:cNvPr id="22572" name="Rectangle 45"/>
          <p:cNvSpPr>
            <a:spLocks noChangeArrowheads="1"/>
          </p:cNvSpPr>
          <p:nvPr/>
        </p:nvSpPr>
        <p:spPr bwMode="auto">
          <a:xfrm>
            <a:off x="830263" y="1779588"/>
            <a:ext cx="13970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25</a:t>
            </a:r>
            <a:endParaRPr lang="en-US" sz="2400">
              <a:cs typeface="Arial" pitchFamily="34" charset="0"/>
            </a:endParaRPr>
          </a:p>
        </p:txBody>
      </p:sp>
      <p:sp>
        <p:nvSpPr>
          <p:cNvPr id="22573" name="Line 46"/>
          <p:cNvSpPr>
            <a:spLocks noChangeShapeType="1"/>
          </p:cNvSpPr>
          <p:nvPr/>
        </p:nvSpPr>
        <p:spPr bwMode="auto">
          <a:xfrm>
            <a:off x="974725" y="1295400"/>
            <a:ext cx="66675" cy="1588"/>
          </a:xfrm>
          <a:prstGeom prst="line">
            <a:avLst/>
          </a:prstGeom>
          <a:noFill/>
          <a:ln w="0">
            <a:solidFill>
              <a:srgbClr val="000000"/>
            </a:solidFill>
            <a:round/>
            <a:headEnd/>
            <a:tailEnd/>
          </a:ln>
        </p:spPr>
        <p:txBody>
          <a:bodyPr/>
          <a:lstStyle/>
          <a:p>
            <a:endParaRPr lang="en-US"/>
          </a:p>
        </p:txBody>
      </p:sp>
      <p:sp>
        <p:nvSpPr>
          <p:cNvPr id="22574" name="Rectangle 47"/>
          <p:cNvSpPr>
            <a:spLocks noChangeArrowheads="1"/>
          </p:cNvSpPr>
          <p:nvPr/>
        </p:nvSpPr>
        <p:spPr bwMode="auto">
          <a:xfrm>
            <a:off x="830263" y="1219200"/>
            <a:ext cx="13970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30</a:t>
            </a:r>
            <a:endParaRPr lang="en-US" sz="2400">
              <a:cs typeface="Arial" pitchFamily="34" charset="0"/>
            </a:endParaRPr>
          </a:p>
        </p:txBody>
      </p:sp>
      <p:sp>
        <p:nvSpPr>
          <p:cNvPr id="22575" name="Oval 48"/>
          <p:cNvSpPr>
            <a:spLocks noChangeArrowheads="1"/>
          </p:cNvSpPr>
          <p:nvPr/>
        </p:nvSpPr>
        <p:spPr bwMode="auto">
          <a:xfrm>
            <a:off x="1308100" y="4549775"/>
            <a:ext cx="84138" cy="85725"/>
          </a:xfrm>
          <a:prstGeom prst="ellipse">
            <a:avLst/>
          </a:prstGeom>
          <a:solidFill>
            <a:srgbClr val="0000FF"/>
          </a:solidFill>
          <a:ln w="9525">
            <a:noFill/>
            <a:round/>
            <a:headEnd/>
            <a:tailEnd/>
          </a:ln>
        </p:spPr>
        <p:txBody>
          <a:bodyPr/>
          <a:lstStyle/>
          <a:p>
            <a:endParaRPr lang="en-US"/>
          </a:p>
        </p:txBody>
      </p:sp>
      <p:sp>
        <p:nvSpPr>
          <p:cNvPr id="22576" name="Oval 49"/>
          <p:cNvSpPr>
            <a:spLocks noChangeArrowheads="1"/>
          </p:cNvSpPr>
          <p:nvPr/>
        </p:nvSpPr>
        <p:spPr bwMode="auto">
          <a:xfrm>
            <a:off x="1308100" y="4549775"/>
            <a:ext cx="84138" cy="85725"/>
          </a:xfrm>
          <a:prstGeom prst="ellipse">
            <a:avLst/>
          </a:prstGeom>
          <a:noFill/>
          <a:ln w="0">
            <a:solidFill>
              <a:srgbClr val="0000FF"/>
            </a:solidFill>
            <a:round/>
            <a:headEnd/>
            <a:tailEnd/>
          </a:ln>
        </p:spPr>
        <p:txBody>
          <a:bodyPr/>
          <a:lstStyle/>
          <a:p>
            <a:endParaRPr lang="en-US"/>
          </a:p>
        </p:txBody>
      </p:sp>
      <p:sp>
        <p:nvSpPr>
          <p:cNvPr id="22577" name="Oval 50"/>
          <p:cNvSpPr>
            <a:spLocks noChangeArrowheads="1"/>
          </p:cNvSpPr>
          <p:nvPr/>
        </p:nvSpPr>
        <p:spPr bwMode="auto">
          <a:xfrm>
            <a:off x="1687513" y="4833938"/>
            <a:ext cx="85725" cy="85725"/>
          </a:xfrm>
          <a:prstGeom prst="ellipse">
            <a:avLst/>
          </a:prstGeom>
          <a:solidFill>
            <a:srgbClr val="0000FF"/>
          </a:solidFill>
          <a:ln w="9525">
            <a:noFill/>
            <a:round/>
            <a:headEnd/>
            <a:tailEnd/>
          </a:ln>
        </p:spPr>
        <p:txBody>
          <a:bodyPr/>
          <a:lstStyle/>
          <a:p>
            <a:endParaRPr lang="en-US"/>
          </a:p>
        </p:txBody>
      </p:sp>
      <p:sp>
        <p:nvSpPr>
          <p:cNvPr id="22578" name="Oval 51"/>
          <p:cNvSpPr>
            <a:spLocks noChangeArrowheads="1"/>
          </p:cNvSpPr>
          <p:nvPr/>
        </p:nvSpPr>
        <p:spPr bwMode="auto">
          <a:xfrm>
            <a:off x="1687513" y="4833938"/>
            <a:ext cx="85725" cy="85725"/>
          </a:xfrm>
          <a:prstGeom prst="ellipse">
            <a:avLst/>
          </a:prstGeom>
          <a:noFill/>
          <a:ln w="0">
            <a:solidFill>
              <a:srgbClr val="0000FF"/>
            </a:solidFill>
            <a:round/>
            <a:headEnd/>
            <a:tailEnd/>
          </a:ln>
        </p:spPr>
        <p:txBody>
          <a:bodyPr/>
          <a:lstStyle/>
          <a:p>
            <a:endParaRPr lang="en-US"/>
          </a:p>
        </p:txBody>
      </p:sp>
      <p:sp>
        <p:nvSpPr>
          <p:cNvPr id="22579" name="Oval 52"/>
          <p:cNvSpPr>
            <a:spLocks noChangeArrowheads="1"/>
          </p:cNvSpPr>
          <p:nvPr/>
        </p:nvSpPr>
        <p:spPr bwMode="auto">
          <a:xfrm>
            <a:off x="2066925" y="5243513"/>
            <a:ext cx="85725" cy="85725"/>
          </a:xfrm>
          <a:prstGeom prst="ellipse">
            <a:avLst/>
          </a:prstGeom>
          <a:solidFill>
            <a:srgbClr val="0000FF"/>
          </a:solidFill>
          <a:ln w="9525">
            <a:noFill/>
            <a:round/>
            <a:headEnd/>
            <a:tailEnd/>
          </a:ln>
        </p:spPr>
        <p:txBody>
          <a:bodyPr/>
          <a:lstStyle/>
          <a:p>
            <a:endParaRPr lang="en-US"/>
          </a:p>
        </p:txBody>
      </p:sp>
      <p:sp>
        <p:nvSpPr>
          <p:cNvPr id="22580" name="Oval 53"/>
          <p:cNvSpPr>
            <a:spLocks noChangeArrowheads="1"/>
          </p:cNvSpPr>
          <p:nvPr/>
        </p:nvSpPr>
        <p:spPr bwMode="auto">
          <a:xfrm>
            <a:off x="2066925" y="5243513"/>
            <a:ext cx="85725" cy="85725"/>
          </a:xfrm>
          <a:prstGeom prst="ellipse">
            <a:avLst/>
          </a:prstGeom>
          <a:noFill/>
          <a:ln w="0">
            <a:solidFill>
              <a:srgbClr val="0000FF"/>
            </a:solidFill>
            <a:round/>
            <a:headEnd/>
            <a:tailEnd/>
          </a:ln>
        </p:spPr>
        <p:txBody>
          <a:bodyPr/>
          <a:lstStyle/>
          <a:p>
            <a:endParaRPr lang="en-US"/>
          </a:p>
        </p:txBody>
      </p:sp>
      <p:sp>
        <p:nvSpPr>
          <p:cNvPr id="22581" name="Oval 54"/>
          <p:cNvSpPr>
            <a:spLocks noChangeArrowheads="1"/>
          </p:cNvSpPr>
          <p:nvPr/>
        </p:nvSpPr>
        <p:spPr bwMode="auto">
          <a:xfrm>
            <a:off x="2436813" y="5243513"/>
            <a:ext cx="85725" cy="85725"/>
          </a:xfrm>
          <a:prstGeom prst="ellipse">
            <a:avLst/>
          </a:prstGeom>
          <a:solidFill>
            <a:srgbClr val="0000FF"/>
          </a:solidFill>
          <a:ln w="9525">
            <a:noFill/>
            <a:round/>
            <a:headEnd/>
            <a:tailEnd/>
          </a:ln>
        </p:spPr>
        <p:txBody>
          <a:bodyPr/>
          <a:lstStyle/>
          <a:p>
            <a:endParaRPr lang="en-US"/>
          </a:p>
        </p:txBody>
      </p:sp>
      <p:sp>
        <p:nvSpPr>
          <p:cNvPr id="22582" name="Oval 55"/>
          <p:cNvSpPr>
            <a:spLocks noChangeArrowheads="1"/>
          </p:cNvSpPr>
          <p:nvPr/>
        </p:nvSpPr>
        <p:spPr bwMode="auto">
          <a:xfrm>
            <a:off x="2436813" y="5243513"/>
            <a:ext cx="85725" cy="85725"/>
          </a:xfrm>
          <a:prstGeom prst="ellipse">
            <a:avLst/>
          </a:prstGeom>
          <a:noFill/>
          <a:ln w="0">
            <a:solidFill>
              <a:srgbClr val="0000FF"/>
            </a:solidFill>
            <a:round/>
            <a:headEnd/>
            <a:tailEnd/>
          </a:ln>
        </p:spPr>
        <p:txBody>
          <a:bodyPr/>
          <a:lstStyle/>
          <a:p>
            <a:endParaRPr lang="en-US"/>
          </a:p>
        </p:txBody>
      </p:sp>
      <p:sp>
        <p:nvSpPr>
          <p:cNvPr id="22583" name="Oval 56"/>
          <p:cNvSpPr>
            <a:spLocks noChangeArrowheads="1"/>
          </p:cNvSpPr>
          <p:nvPr/>
        </p:nvSpPr>
        <p:spPr bwMode="auto">
          <a:xfrm>
            <a:off x="2816225" y="5434013"/>
            <a:ext cx="85725" cy="85725"/>
          </a:xfrm>
          <a:prstGeom prst="ellipse">
            <a:avLst/>
          </a:prstGeom>
          <a:solidFill>
            <a:srgbClr val="0000FF"/>
          </a:solidFill>
          <a:ln w="9525">
            <a:noFill/>
            <a:round/>
            <a:headEnd/>
            <a:tailEnd/>
          </a:ln>
        </p:spPr>
        <p:txBody>
          <a:bodyPr/>
          <a:lstStyle/>
          <a:p>
            <a:endParaRPr lang="en-US"/>
          </a:p>
        </p:txBody>
      </p:sp>
      <p:sp>
        <p:nvSpPr>
          <p:cNvPr id="22584" name="Oval 57"/>
          <p:cNvSpPr>
            <a:spLocks noChangeArrowheads="1"/>
          </p:cNvSpPr>
          <p:nvPr/>
        </p:nvSpPr>
        <p:spPr bwMode="auto">
          <a:xfrm>
            <a:off x="2816225" y="5434013"/>
            <a:ext cx="85725" cy="85725"/>
          </a:xfrm>
          <a:prstGeom prst="ellipse">
            <a:avLst/>
          </a:prstGeom>
          <a:noFill/>
          <a:ln w="0">
            <a:solidFill>
              <a:srgbClr val="0000FF"/>
            </a:solidFill>
            <a:round/>
            <a:headEnd/>
            <a:tailEnd/>
          </a:ln>
        </p:spPr>
        <p:txBody>
          <a:bodyPr/>
          <a:lstStyle/>
          <a:p>
            <a:endParaRPr lang="en-US"/>
          </a:p>
        </p:txBody>
      </p:sp>
      <p:sp>
        <p:nvSpPr>
          <p:cNvPr id="22585" name="Oval 58"/>
          <p:cNvSpPr>
            <a:spLocks noChangeArrowheads="1"/>
          </p:cNvSpPr>
          <p:nvPr/>
        </p:nvSpPr>
        <p:spPr bwMode="auto">
          <a:xfrm>
            <a:off x="3195638" y="5338763"/>
            <a:ext cx="85725" cy="85725"/>
          </a:xfrm>
          <a:prstGeom prst="ellipse">
            <a:avLst/>
          </a:prstGeom>
          <a:solidFill>
            <a:srgbClr val="0000FF"/>
          </a:solidFill>
          <a:ln w="9525">
            <a:noFill/>
            <a:round/>
            <a:headEnd/>
            <a:tailEnd/>
          </a:ln>
        </p:spPr>
        <p:txBody>
          <a:bodyPr/>
          <a:lstStyle/>
          <a:p>
            <a:endParaRPr lang="en-US"/>
          </a:p>
        </p:txBody>
      </p:sp>
      <p:sp>
        <p:nvSpPr>
          <p:cNvPr id="22586" name="Oval 59"/>
          <p:cNvSpPr>
            <a:spLocks noChangeArrowheads="1"/>
          </p:cNvSpPr>
          <p:nvPr/>
        </p:nvSpPr>
        <p:spPr bwMode="auto">
          <a:xfrm>
            <a:off x="3195638" y="5338763"/>
            <a:ext cx="85725" cy="85725"/>
          </a:xfrm>
          <a:prstGeom prst="ellipse">
            <a:avLst/>
          </a:prstGeom>
          <a:noFill/>
          <a:ln w="0">
            <a:solidFill>
              <a:srgbClr val="0000FF"/>
            </a:solidFill>
            <a:round/>
            <a:headEnd/>
            <a:tailEnd/>
          </a:ln>
        </p:spPr>
        <p:txBody>
          <a:bodyPr/>
          <a:lstStyle/>
          <a:p>
            <a:endParaRPr lang="en-US"/>
          </a:p>
        </p:txBody>
      </p:sp>
      <p:sp>
        <p:nvSpPr>
          <p:cNvPr id="22587" name="Oval 60"/>
          <p:cNvSpPr>
            <a:spLocks noChangeArrowheads="1"/>
          </p:cNvSpPr>
          <p:nvPr/>
        </p:nvSpPr>
        <p:spPr bwMode="auto">
          <a:xfrm>
            <a:off x="3567113" y="5081588"/>
            <a:ext cx="84137" cy="85725"/>
          </a:xfrm>
          <a:prstGeom prst="ellipse">
            <a:avLst/>
          </a:prstGeom>
          <a:solidFill>
            <a:srgbClr val="0000FF"/>
          </a:solidFill>
          <a:ln w="9525">
            <a:noFill/>
            <a:round/>
            <a:headEnd/>
            <a:tailEnd/>
          </a:ln>
        </p:spPr>
        <p:txBody>
          <a:bodyPr/>
          <a:lstStyle/>
          <a:p>
            <a:endParaRPr lang="en-US"/>
          </a:p>
        </p:txBody>
      </p:sp>
      <p:sp>
        <p:nvSpPr>
          <p:cNvPr id="22588" name="Oval 61"/>
          <p:cNvSpPr>
            <a:spLocks noChangeArrowheads="1"/>
          </p:cNvSpPr>
          <p:nvPr/>
        </p:nvSpPr>
        <p:spPr bwMode="auto">
          <a:xfrm>
            <a:off x="3567113" y="5081588"/>
            <a:ext cx="84137" cy="85725"/>
          </a:xfrm>
          <a:prstGeom prst="ellipse">
            <a:avLst/>
          </a:prstGeom>
          <a:noFill/>
          <a:ln w="0">
            <a:solidFill>
              <a:srgbClr val="0000FF"/>
            </a:solidFill>
            <a:round/>
            <a:headEnd/>
            <a:tailEnd/>
          </a:ln>
        </p:spPr>
        <p:txBody>
          <a:bodyPr/>
          <a:lstStyle/>
          <a:p>
            <a:endParaRPr lang="en-US"/>
          </a:p>
        </p:txBody>
      </p:sp>
      <p:sp>
        <p:nvSpPr>
          <p:cNvPr id="22589" name="Oval 62"/>
          <p:cNvSpPr>
            <a:spLocks noChangeArrowheads="1"/>
          </p:cNvSpPr>
          <p:nvPr/>
        </p:nvSpPr>
        <p:spPr bwMode="auto">
          <a:xfrm>
            <a:off x="3946525" y="4919663"/>
            <a:ext cx="85725" cy="85725"/>
          </a:xfrm>
          <a:prstGeom prst="ellipse">
            <a:avLst/>
          </a:prstGeom>
          <a:solidFill>
            <a:srgbClr val="0000FF"/>
          </a:solidFill>
          <a:ln w="9525">
            <a:noFill/>
            <a:round/>
            <a:headEnd/>
            <a:tailEnd/>
          </a:ln>
        </p:spPr>
        <p:txBody>
          <a:bodyPr/>
          <a:lstStyle/>
          <a:p>
            <a:endParaRPr lang="en-US"/>
          </a:p>
        </p:txBody>
      </p:sp>
      <p:sp>
        <p:nvSpPr>
          <p:cNvPr id="22590" name="Oval 63"/>
          <p:cNvSpPr>
            <a:spLocks noChangeArrowheads="1"/>
          </p:cNvSpPr>
          <p:nvPr/>
        </p:nvSpPr>
        <p:spPr bwMode="auto">
          <a:xfrm>
            <a:off x="3946525" y="4919663"/>
            <a:ext cx="85725" cy="85725"/>
          </a:xfrm>
          <a:prstGeom prst="ellipse">
            <a:avLst/>
          </a:prstGeom>
          <a:noFill/>
          <a:ln w="0">
            <a:solidFill>
              <a:srgbClr val="0000FF"/>
            </a:solidFill>
            <a:round/>
            <a:headEnd/>
            <a:tailEnd/>
          </a:ln>
        </p:spPr>
        <p:txBody>
          <a:bodyPr/>
          <a:lstStyle/>
          <a:p>
            <a:endParaRPr lang="en-US"/>
          </a:p>
        </p:txBody>
      </p:sp>
      <p:sp>
        <p:nvSpPr>
          <p:cNvPr id="22591" name="Oval 64"/>
          <p:cNvSpPr>
            <a:spLocks noChangeArrowheads="1"/>
          </p:cNvSpPr>
          <p:nvPr/>
        </p:nvSpPr>
        <p:spPr bwMode="auto">
          <a:xfrm>
            <a:off x="4325938" y="5157788"/>
            <a:ext cx="85725" cy="85725"/>
          </a:xfrm>
          <a:prstGeom prst="ellipse">
            <a:avLst/>
          </a:prstGeom>
          <a:solidFill>
            <a:srgbClr val="0000FF"/>
          </a:solidFill>
          <a:ln w="9525">
            <a:noFill/>
            <a:round/>
            <a:headEnd/>
            <a:tailEnd/>
          </a:ln>
        </p:spPr>
        <p:txBody>
          <a:bodyPr/>
          <a:lstStyle/>
          <a:p>
            <a:endParaRPr lang="en-US"/>
          </a:p>
        </p:txBody>
      </p:sp>
      <p:sp>
        <p:nvSpPr>
          <p:cNvPr id="22592" name="Oval 65"/>
          <p:cNvSpPr>
            <a:spLocks noChangeArrowheads="1"/>
          </p:cNvSpPr>
          <p:nvPr/>
        </p:nvSpPr>
        <p:spPr bwMode="auto">
          <a:xfrm>
            <a:off x="4325938" y="5157788"/>
            <a:ext cx="85725" cy="85725"/>
          </a:xfrm>
          <a:prstGeom prst="ellipse">
            <a:avLst/>
          </a:prstGeom>
          <a:noFill/>
          <a:ln w="0">
            <a:solidFill>
              <a:srgbClr val="0000FF"/>
            </a:solidFill>
            <a:round/>
            <a:headEnd/>
            <a:tailEnd/>
          </a:ln>
        </p:spPr>
        <p:txBody>
          <a:bodyPr/>
          <a:lstStyle/>
          <a:p>
            <a:endParaRPr lang="en-US"/>
          </a:p>
        </p:txBody>
      </p:sp>
      <p:sp>
        <p:nvSpPr>
          <p:cNvPr id="22593" name="Oval 66"/>
          <p:cNvSpPr>
            <a:spLocks noChangeArrowheads="1"/>
          </p:cNvSpPr>
          <p:nvPr/>
        </p:nvSpPr>
        <p:spPr bwMode="auto">
          <a:xfrm>
            <a:off x="4705350" y="4625975"/>
            <a:ext cx="85725" cy="85725"/>
          </a:xfrm>
          <a:prstGeom prst="ellipse">
            <a:avLst/>
          </a:prstGeom>
          <a:solidFill>
            <a:srgbClr val="0000FF"/>
          </a:solidFill>
          <a:ln w="9525">
            <a:noFill/>
            <a:round/>
            <a:headEnd/>
            <a:tailEnd/>
          </a:ln>
        </p:spPr>
        <p:txBody>
          <a:bodyPr/>
          <a:lstStyle/>
          <a:p>
            <a:endParaRPr lang="en-US"/>
          </a:p>
        </p:txBody>
      </p:sp>
      <p:sp>
        <p:nvSpPr>
          <p:cNvPr id="22594" name="Oval 67"/>
          <p:cNvSpPr>
            <a:spLocks noChangeArrowheads="1"/>
          </p:cNvSpPr>
          <p:nvPr/>
        </p:nvSpPr>
        <p:spPr bwMode="auto">
          <a:xfrm>
            <a:off x="4705350" y="4625975"/>
            <a:ext cx="85725" cy="85725"/>
          </a:xfrm>
          <a:prstGeom prst="ellipse">
            <a:avLst/>
          </a:prstGeom>
          <a:noFill/>
          <a:ln w="0">
            <a:solidFill>
              <a:srgbClr val="0000FF"/>
            </a:solidFill>
            <a:round/>
            <a:headEnd/>
            <a:tailEnd/>
          </a:ln>
        </p:spPr>
        <p:txBody>
          <a:bodyPr/>
          <a:lstStyle/>
          <a:p>
            <a:endParaRPr lang="en-US"/>
          </a:p>
        </p:txBody>
      </p:sp>
      <p:sp>
        <p:nvSpPr>
          <p:cNvPr id="22595" name="Oval 68"/>
          <p:cNvSpPr>
            <a:spLocks noChangeArrowheads="1"/>
          </p:cNvSpPr>
          <p:nvPr/>
        </p:nvSpPr>
        <p:spPr bwMode="auto">
          <a:xfrm>
            <a:off x="5075238" y="4805363"/>
            <a:ext cx="85725" cy="85725"/>
          </a:xfrm>
          <a:prstGeom prst="ellipse">
            <a:avLst/>
          </a:prstGeom>
          <a:solidFill>
            <a:srgbClr val="0000FF"/>
          </a:solidFill>
          <a:ln w="9525">
            <a:noFill/>
            <a:round/>
            <a:headEnd/>
            <a:tailEnd/>
          </a:ln>
        </p:spPr>
        <p:txBody>
          <a:bodyPr/>
          <a:lstStyle/>
          <a:p>
            <a:endParaRPr lang="en-US"/>
          </a:p>
        </p:txBody>
      </p:sp>
      <p:sp>
        <p:nvSpPr>
          <p:cNvPr id="22596" name="Oval 69"/>
          <p:cNvSpPr>
            <a:spLocks noChangeArrowheads="1"/>
          </p:cNvSpPr>
          <p:nvPr/>
        </p:nvSpPr>
        <p:spPr bwMode="auto">
          <a:xfrm>
            <a:off x="5075238" y="4805363"/>
            <a:ext cx="85725" cy="85725"/>
          </a:xfrm>
          <a:prstGeom prst="ellipse">
            <a:avLst/>
          </a:prstGeom>
          <a:noFill/>
          <a:ln w="0">
            <a:solidFill>
              <a:srgbClr val="0000FF"/>
            </a:solidFill>
            <a:round/>
            <a:headEnd/>
            <a:tailEnd/>
          </a:ln>
        </p:spPr>
        <p:txBody>
          <a:bodyPr/>
          <a:lstStyle/>
          <a:p>
            <a:endParaRPr lang="en-US"/>
          </a:p>
        </p:txBody>
      </p:sp>
      <p:sp>
        <p:nvSpPr>
          <p:cNvPr id="22597" name="Oval 70"/>
          <p:cNvSpPr>
            <a:spLocks noChangeArrowheads="1"/>
          </p:cNvSpPr>
          <p:nvPr/>
        </p:nvSpPr>
        <p:spPr bwMode="auto">
          <a:xfrm>
            <a:off x="5456238" y="4435475"/>
            <a:ext cx="84137" cy="85725"/>
          </a:xfrm>
          <a:prstGeom prst="ellipse">
            <a:avLst/>
          </a:prstGeom>
          <a:solidFill>
            <a:srgbClr val="0000FF"/>
          </a:solidFill>
          <a:ln w="9525">
            <a:noFill/>
            <a:round/>
            <a:headEnd/>
            <a:tailEnd/>
          </a:ln>
        </p:spPr>
        <p:txBody>
          <a:bodyPr/>
          <a:lstStyle/>
          <a:p>
            <a:endParaRPr lang="en-US"/>
          </a:p>
        </p:txBody>
      </p:sp>
      <p:sp>
        <p:nvSpPr>
          <p:cNvPr id="22598" name="Oval 71"/>
          <p:cNvSpPr>
            <a:spLocks noChangeArrowheads="1"/>
          </p:cNvSpPr>
          <p:nvPr/>
        </p:nvSpPr>
        <p:spPr bwMode="auto">
          <a:xfrm>
            <a:off x="5456238" y="4435475"/>
            <a:ext cx="84137" cy="85725"/>
          </a:xfrm>
          <a:prstGeom prst="ellipse">
            <a:avLst/>
          </a:prstGeom>
          <a:noFill/>
          <a:ln w="0">
            <a:solidFill>
              <a:srgbClr val="0000FF"/>
            </a:solidFill>
            <a:round/>
            <a:headEnd/>
            <a:tailEnd/>
          </a:ln>
        </p:spPr>
        <p:txBody>
          <a:bodyPr/>
          <a:lstStyle/>
          <a:p>
            <a:endParaRPr lang="en-US"/>
          </a:p>
        </p:txBody>
      </p:sp>
      <p:sp>
        <p:nvSpPr>
          <p:cNvPr id="22599" name="Oval 72"/>
          <p:cNvSpPr>
            <a:spLocks noChangeArrowheads="1"/>
          </p:cNvSpPr>
          <p:nvPr/>
        </p:nvSpPr>
        <p:spPr bwMode="auto">
          <a:xfrm>
            <a:off x="5835650" y="4786313"/>
            <a:ext cx="85725" cy="85725"/>
          </a:xfrm>
          <a:prstGeom prst="ellipse">
            <a:avLst/>
          </a:prstGeom>
          <a:solidFill>
            <a:srgbClr val="0000FF"/>
          </a:solidFill>
          <a:ln w="9525">
            <a:noFill/>
            <a:round/>
            <a:headEnd/>
            <a:tailEnd/>
          </a:ln>
        </p:spPr>
        <p:txBody>
          <a:bodyPr/>
          <a:lstStyle/>
          <a:p>
            <a:endParaRPr lang="en-US"/>
          </a:p>
        </p:txBody>
      </p:sp>
      <p:sp>
        <p:nvSpPr>
          <p:cNvPr id="22600" name="Oval 73"/>
          <p:cNvSpPr>
            <a:spLocks noChangeArrowheads="1"/>
          </p:cNvSpPr>
          <p:nvPr/>
        </p:nvSpPr>
        <p:spPr bwMode="auto">
          <a:xfrm>
            <a:off x="5835650" y="4786313"/>
            <a:ext cx="85725" cy="85725"/>
          </a:xfrm>
          <a:prstGeom prst="ellipse">
            <a:avLst/>
          </a:prstGeom>
          <a:noFill/>
          <a:ln w="0">
            <a:solidFill>
              <a:srgbClr val="0000FF"/>
            </a:solidFill>
            <a:round/>
            <a:headEnd/>
            <a:tailEnd/>
          </a:ln>
        </p:spPr>
        <p:txBody>
          <a:bodyPr/>
          <a:lstStyle/>
          <a:p>
            <a:endParaRPr lang="en-US"/>
          </a:p>
        </p:txBody>
      </p:sp>
      <p:sp>
        <p:nvSpPr>
          <p:cNvPr id="22601" name="Oval 74"/>
          <p:cNvSpPr>
            <a:spLocks noChangeArrowheads="1"/>
          </p:cNvSpPr>
          <p:nvPr/>
        </p:nvSpPr>
        <p:spPr bwMode="auto">
          <a:xfrm>
            <a:off x="6205538" y="4549775"/>
            <a:ext cx="85725" cy="85725"/>
          </a:xfrm>
          <a:prstGeom prst="ellipse">
            <a:avLst/>
          </a:prstGeom>
          <a:solidFill>
            <a:srgbClr val="0000FF"/>
          </a:solidFill>
          <a:ln w="9525">
            <a:noFill/>
            <a:round/>
            <a:headEnd/>
            <a:tailEnd/>
          </a:ln>
        </p:spPr>
        <p:txBody>
          <a:bodyPr/>
          <a:lstStyle/>
          <a:p>
            <a:endParaRPr lang="en-US"/>
          </a:p>
        </p:txBody>
      </p:sp>
      <p:sp>
        <p:nvSpPr>
          <p:cNvPr id="22602" name="Oval 75"/>
          <p:cNvSpPr>
            <a:spLocks noChangeArrowheads="1"/>
          </p:cNvSpPr>
          <p:nvPr/>
        </p:nvSpPr>
        <p:spPr bwMode="auto">
          <a:xfrm>
            <a:off x="6205538" y="4549775"/>
            <a:ext cx="85725" cy="85725"/>
          </a:xfrm>
          <a:prstGeom prst="ellipse">
            <a:avLst/>
          </a:prstGeom>
          <a:noFill/>
          <a:ln w="0">
            <a:solidFill>
              <a:srgbClr val="0000FF"/>
            </a:solidFill>
            <a:round/>
            <a:headEnd/>
            <a:tailEnd/>
          </a:ln>
        </p:spPr>
        <p:txBody>
          <a:bodyPr/>
          <a:lstStyle/>
          <a:p>
            <a:endParaRPr lang="en-US"/>
          </a:p>
        </p:txBody>
      </p:sp>
      <p:sp>
        <p:nvSpPr>
          <p:cNvPr id="22603" name="Oval 76"/>
          <p:cNvSpPr>
            <a:spLocks noChangeArrowheads="1"/>
          </p:cNvSpPr>
          <p:nvPr/>
        </p:nvSpPr>
        <p:spPr bwMode="auto">
          <a:xfrm>
            <a:off x="6584950" y="4340225"/>
            <a:ext cx="85725" cy="85725"/>
          </a:xfrm>
          <a:prstGeom prst="ellipse">
            <a:avLst/>
          </a:prstGeom>
          <a:solidFill>
            <a:srgbClr val="0000FF"/>
          </a:solidFill>
          <a:ln w="9525">
            <a:noFill/>
            <a:round/>
            <a:headEnd/>
            <a:tailEnd/>
          </a:ln>
        </p:spPr>
        <p:txBody>
          <a:bodyPr/>
          <a:lstStyle/>
          <a:p>
            <a:endParaRPr lang="en-US"/>
          </a:p>
        </p:txBody>
      </p:sp>
      <p:sp>
        <p:nvSpPr>
          <p:cNvPr id="22604" name="Oval 77"/>
          <p:cNvSpPr>
            <a:spLocks noChangeArrowheads="1"/>
          </p:cNvSpPr>
          <p:nvPr/>
        </p:nvSpPr>
        <p:spPr bwMode="auto">
          <a:xfrm>
            <a:off x="6584950" y="4340225"/>
            <a:ext cx="85725" cy="85725"/>
          </a:xfrm>
          <a:prstGeom prst="ellipse">
            <a:avLst/>
          </a:prstGeom>
          <a:noFill/>
          <a:ln w="0">
            <a:solidFill>
              <a:srgbClr val="0000FF"/>
            </a:solidFill>
            <a:round/>
            <a:headEnd/>
            <a:tailEnd/>
          </a:ln>
        </p:spPr>
        <p:txBody>
          <a:bodyPr/>
          <a:lstStyle/>
          <a:p>
            <a:endParaRPr lang="en-US"/>
          </a:p>
        </p:txBody>
      </p:sp>
      <p:sp>
        <p:nvSpPr>
          <p:cNvPr id="22605" name="Oval 78"/>
          <p:cNvSpPr>
            <a:spLocks noChangeArrowheads="1"/>
          </p:cNvSpPr>
          <p:nvPr/>
        </p:nvSpPr>
        <p:spPr bwMode="auto">
          <a:xfrm>
            <a:off x="6964363" y="3692525"/>
            <a:ext cx="85725" cy="85725"/>
          </a:xfrm>
          <a:prstGeom prst="ellipse">
            <a:avLst/>
          </a:prstGeom>
          <a:solidFill>
            <a:srgbClr val="0000FF"/>
          </a:solidFill>
          <a:ln w="9525">
            <a:noFill/>
            <a:round/>
            <a:headEnd/>
            <a:tailEnd/>
          </a:ln>
        </p:spPr>
        <p:txBody>
          <a:bodyPr/>
          <a:lstStyle/>
          <a:p>
            <a:endParaRPr lang="en-US"/>
          </a:p>
        </p:txBody>
      </p:sp>
      <p:sp>
        <p:nvSpPr>
          <p:cNvPr id="22606" name="Oval 79"/>
          <p:cNvSpPr>
            <a:spLocks noChangeArrowheads="1"/>
          </p:cNvSpPr>
          <p:nvPr/>
        </p:nvSpPr>
        <p:spPr bwMode="auto">
          <a:xfrm>
            <a:off x="6964363" y="3692525"/>
            <a:ext cx="85725" cy="85725"/>
          </a:xfrm>
          <a:prstGeom prst="ellipse">
            <a:avLst/>
          </a:prstGeom>
          <a:noFill/>
          <a:ln w="0">
            <a:solidFill>
              <a:srgbClr val="0000FF"/>
            </a:solidFill>
            <a:round/>
            <a:headEnd/>
            <a:tailEnd/>
          </a:ln>
        </p:spPr>
        <p:txBody>
          <a:bodyPr/>
          <a:lstStyle/>
          <a:p>
            <a:endParaRPr lang="en-US"/>
          </a:p>
        </p:txBody>
      </p:sp>
      <p:sp>
        <p:nvSpPr>
          <p:cNvPr id="22607" name="Oval 80"/>
          <p:cNvSpPr>
            <a:spLocks noChangeArrowheads="1"/>
          </p:cNvSpPr>
          <p:nvPr/>
        </p:nvSpPr>
        <p:spPr bwMode="auto">
          <a:xfrm>
            <a:off x="7335838" y="3949700"/>
            <a:ext cx="84137" cy="85725"/>
          </a:xfrm>
          <a:prstGeom prst="ellipse">
            <a:avLst/>
          </a:prstGeom>
          <a:solidFill>
            <a:srgbClr val="0000FF"/>
          </a:solidFill>
          <a:ln w="9525">
            <a:noFill/>
            <a:round/>
            <a:headEnd/>
            <a:tailEnd/>
          </a:ln>
        </p:spPr>
        <p:txBody>
          <a:bodyPr/>
          <a:lstStyle/>
          <a:p>
            <a:endParaRPr lang="en-US"/>
          </a:p>
        </p:txBody>
      </p:sp>
      <p:sp>
        <p:nvSpPr>
          <p:cNvPr id="22608" name="Oval 81"/>
          <p:cNvSpPr>
            <a:spLocks noChangeArrowheads="1"/>
          </p:cNvSpPr>
          <p:nvPr/>
        </p:nvSpPr>
        <p:spPr bwMode="auto">
          <a:xfrm>
            <a:off x="7335838" y="3949700"/>
            <a:ext cx="84137" cy="85725"/>
          </a:xfrm>
          <a:prstGeom prst="ellipse">
            <a:avLst/>
          </a:prstGeom>
          <a:noFill/>
          <a:ln w="0">
            <a:solidFill>
              <a:srgbClr val="0000FF"/>
            </a:solidFill>
            <a:round/>
            <a:headEnd/>
            <a:tailEnd/>
          </a:ln>
        </p:spPr>
        <p:txBody>
          <a:bodyPr/>
          <a:lstStyle/>
          <a:p>
            <a:endParaRPr lang="en-US"/>
          </a:p>
        </p:txBody>
      </p:sp>
      <p:sp>
        <p:nvSpPr>
          <p:cNvPr id="22609" name="Oval 82"/>
          <p:cNvSpPr>
            <a:spLocks noChangeArrowheads="1"/>
          </p:cNvSpPr>
          <p:nvPr/>
        </p:nvSpPr>
        <p:spPr bwMode="auto">
          <a:xfrm>
            <a:off x="7715250" y="3797300"/>
            <a:ext cx="85725" cy="85725"/>
          </a:xfrm>
          <a:prstGeom prst="ellipse">
            <a:avLst/>
          </a:prstGeom>
          <a:solidFill>
            <a:srgbClr val="0000FF"/>
          </a:solidFill>
          <a:ln w="9525">
            <a:noFill/>
            <a:round/>
            <a:headEnd/>
            <a:tailEnd/>
          </a:ln>
        </p:spPr>
        <p:txBody>
          <a:bodyPr/>
          <a:lstStyle/>
          <a:p>
            <a:endParaRPr lang="en-US"/>
          </a:p>
        </p:txBody>
      </p:sp>
      <p:sp>
        <p:nvSpPr>
          <p:cNvPr id="22610" name="Oval 83"/>
          <p:cNvSpPr>
            <a:spLocks noChangeArrowheads="1"/>
          </p:cNvSpPr>
          <p:nvPr/>
        </p:nvSpPr>
        <p:spPr bwMode="auto">
          <a:xfrm>
            <a:off x="7715250" y="3797300"/>
            <a:ext cx="85725" cy="85725"/>
          </a:xfrm>
          <a:prstGeom prst="ellipse">
            <a:avLst/>
          </a:prstGeom>
          <a:noFill/>
          <a:ln w="0">
            <a:solidFill>
              <a:srgbClr val="0000FF"/>
            </a:solidFill>
            <a:round/>
            <a:headEnd/>
            <a:tailEnd/>
          </a:ln>
        </p:spPr>
        <p:txBody>
          <a:bodyPr/>
          <a:lstStyle/>
          <a:p>
            <a:endParaRPr lang="en-US"/>
          </a:p>
        </p:txBody>
      </p:sp>
      <p:sp>
        <p:nvSpPr>
          <p:cNvPr id="22611" name="Oval 84"/>
          <p:cNvSpPr>
            <a:spLocks noChangeArrowheads="1"/>
          </p:cNvSpPr>
          <p:nvPr/>
        </p:nvSpPr>
        <p:spPr bwMode="auto">
          <a:xfrm>
            <a:off x="8094663" y="3654425"/>
            <a:ext cx="85725" cy="85725"/>
          </a:xfrm>
          <a:prstGeom prst="ellipse">
            <a:avLst/>
          </a:prstGeom>
          <a:solidFill>
            <a:srgbClr val="0000FF"/>
          </a:solidFill>
          <a:ln w="9525">
            <a:noFill/>
            <a:round/>
            <a:headEnd/>
            <a:tailEnd/>
          </a:ln>
        </p:spPr>
        <p:txBody>
          <a:bodyPr/>
          <a:lstStyle/>
          <a:p>
            <a:endParaRPr lang="en-US"/>
          </a:p>
        </p:txBody>
      </p:sp>
      <p:sp>
        <p:nvSpPr>
          <p:cNvPr id="22612" name="Oval 85"/>
          <p:cNvSpPr>
            <a:spLocks noChangeArrowheads="1"/>
          </p:cNvSpPr>
          <p:nvPr/>
        </p:nvSpPr>
        <p:spPr bwMode="auto">
          <a:xfrm>
            <a:off x="8094663" y="3654425"/>
            <a:ext cx="85725" cy="85725"/>
          </a:xfrm>
          <a:prstGeom prst="ellipse">
            <a:avLst/>
          </a:prstGeom>
          <a:noFill/>
          <a:ln w="0">
            <a:solidFill>
              <a:srgbClr val="0000FF"/>
            </a:solidFill>
            <a:round/>
            <a:headEnd/>
            <a:tailEnd/>
          </a:ln>
        </p:spPr>
        <p:txBody>
          <a:bodyPr/>
          <a:lstStyle/>
          <a:p>
            <a:endParaRPr lang="en-US"/>
          </a:p>
        </p:txBody>
      </p:sp>
      <p:sp>
        <p:nvSpPr>
          <p:cNvPr id="22613" name="Oval 86"/>
          <p:cNvSpPr>
            <a:spLocks noChangeArrowheads="1"/>
          </p:cNvSpPr>
          <p:nvPr/>
        </p:nvSpPr>
        <p:spPr bwMode="auto">
          <a:xfrm>
            <a:off x="8474075" y="3254375"/>
            <a:ext cx="85725" cy="85725"/>
          </a:xfrm>
          <a:prstGeom prst="ellipse">
            <a:avLst/>
          </a:prstGeom>
          <a:solidFill>
            <a:srgbClr val="0000FF"/>
          </a:solidFill>
          <a:ln w="9525">
            <a:noFill/>
            <a:round/>
            <a:headEnd/>
            <a:tailEnd/>
          </a:ln>
        </p:spPr>
        <p:txBody>
          <a:bodyPr/>
          <a:lstStyle/>
          <a:p>
            <a:endParaRPr lang="en-US"/>
          </a:p>
        </p:txBody>
      </p:sp>
      <p:sp>
        <p:nvSpPr>
          <p:cNvPr id="22614" name="Oval 87"/>
          <p:cNvSpPr>
            <a:spLocks noChangeArrowheads="1"/>
          </p:cNvSpPr>
          <p:nvPr/>
        </p:nvSpPr>
        <p:spPr bwMode="auto">
          <a:xfrm>
            <a:off x="8474075" y="3254375"/>
            <a:ext cx="85725" cy="85725"/>
          </a:xfrm>
          <a:prstGeom prst="ellipse">
            <a:avLst/>
          </a:prstGeom>
          <a:noFill/>
          <a:ln w="0">
            <a:solidFill>
              <a:srgbClr val="0000FF"/>
            </a:solidFill>
            <a:round/>
            <a:headEnd/>
            <a:tailEnd/>
          </a:ln>
        </p:spPr>
        <p:txBody>
          <a:bodyPr/>
          <a:lstStyle/>
          <a:p>
            <a:endParaRPr lang="en-US"/>
          </a:p>
        </p:txBody>
      </p:sp>
      <p:sp>
        <p:nvSpPr>
          <p:cNvPr id="22615" name="Freeform 88"/>
          <p:cNvSpPr>
            <a:spLocks/>
          </p:cNvSpPr>
          <p:nvPr/>
        </p:nvSpPr>
        <p:spPr bwMode="auto">
          <a:xfrm>
            <a:off x="1344613" y="1827213"/>
            <a:ext cx="4784725" cy="3721100"/>
          </a:xfrm>
          <a:custGeom>
            <a:avLst/>
            <a:gdLst>
              <a:gd name="T0" fmla="*/ 2147483647 w 3014"/>
              <a:gd name="T1" fmla="*/ 2147483647 h 2344"/>
              <a:gd name="T2" fmla="*/ 2147483647 w 3014"/>
              <a:gd name="T3" fmla="*/ 2147483647 h 2344"/>
              <a:gd name="T4" fmla="*/ 2147483647 w 3014"/>
              <a:gd name="T5" fmla="*/ 2147483647 h 2344"/>
              <a:gd name="T6" fmla="*/ 2147483647 w 3014"/>
              <a:gd name="T7" fmla="*/ 2147483647 h 2344"/>
              <a:gd name="T8" fmla="*/ 2147483647 w 3014"/>
              <a:gd name="T9" fmla="*/ 2147483647 h 2344"/>
              <a:gd name="T10" fmla="*/ 2147483647 w 3014"/>
              <a:gd name="T11" fmla="*/ 2147483647 h 2344"/>
              <a:gd name="T12" fmla="*/ 2147483647 w 3014"/>
              <a:gd name="T13" fmla="*/ 2147483647 h 2344"/>
              <a:gd name="T14" fmla="*/ 2147483647 w 3014"/>
              <a:gd name="T15" fmla="*/ 2147483647 h 2344"/>
              <a:gd name="T16" fmla="*/ 2147483647 w 3014"/>
              <a:gd name="T17" fmla="*/ 2147483647 h 2344"/>
              <a:gd name="T18" fmla="*/ 2147483647 w 3014"/>
              <a:gd name="T19" fmla="*/ 2147483647 h 2344"/>
              <a:gd name="T20" fmla="*/ 2147483647 w 3014"/>
              <a:gd name="T21" fmla="*/ 2147483647 h 2344"/>
              <a:gd name="T22" fmla="*/ 2147483647 w 3014"/>
              <a:gd name="T23" fmla="*/ 2147483647 h 2344"/>
              <a:gd name="T24" fmla="*/ 2147483647 w 3014"/>
              <a:gd name="T25" fmla="*/ 2147483647 h 2344"/>
              <a:gd name="T26" fmla="*/ 2147483647 w 3014"/>
              <a:gd name="T27" fmla="*/ 2147483647 h 2344"/>
              <a:gd name="T28" fmla="*/ 2147483647 w 3014"/>
              <a:gd name="T29" fmla="*/ 2147483647 h 2344"/>
              <a:gd name="T30" fmla="*/ 2147483647 w 3014"/>
              <a:gd name="T31" fmla="*/ 2147483647 h 2344"/>
              <a:gd name="T32" fmla="*/ 2147483647 w 3014"/>
              <a:gd name="T33" fmla="*/ 2147483647 h 2344"/>
              <a:gd name="T34" fmla="*/ 2147483647 w 3014"/>
              <a:gd name="T35" fmla="*/ 2147483647 h 2344"/>
              <a:gd name="T36" fmla="*/ 2147483647 w 3014"/>
              <a:gd name="T37" fmla="*/ 2147483647 h 2344"/>
              <a:gd name="T38" fmla="*/ 2147483647 w 3014"/>
              <a:gd name="T39" fmla="*/ 2147483647 h 2344"/>
              <a:gd name="T40" fmla="*/ 2147483647 w 3014"/>
              <a:gd name="T41" fmla="*/ 2147483647 h 2344"/>
              <a:gd name="T42" fmla="*/ 2147483647 w 3014"/>
              <a:gd name="T43" fmla="*/ 2147483647 h 2344"/>
              <a:gd name="T44" fmla="*/ 2147483647 w 3014"/>
              <a:gd name="T45" fmla="*/ 2147483647 h 2344"/>
              <a:gd name="T46" fmla="*/ 2147483647 w 3014"/>
              <a:gd name="T47" fmla="*/ 2147483647 h 2344"/>
              <a:gd name="T48" fmla="*/ 2147483647 w 3014"/>
              <a:gd name="T49" fmla="*/ 2147483647 h 2344"/>
              <a:gd name="T50" fmla="*/ 2147483647 w 3014"/>
              <a:gd name="T51" fmla="*/ 2147483647 h 2344"/>
              <a:gd name="T52" fmla="*/ 2147483647 w 3014"/>
              <a:gd name="T53" fmla="*/ 2147483647 h 2344"/>
              <a:gd name="T54" fmla="*/ 2147483647 w 3014"/>
              <a:gd name="T55" fmla="*/ 2147483647 h 2344"/>
              <a:gd name="T56" fmla="*/ 2147483647 w 3014"/>
              <a:gd name="T57" fmla="*/ 2147483647 h 2344"/>
              <a:gd name="T58" fmla="*/ 2147483647 w 3014"/>
              <a:gd name="T59" fmla="*/ 2147483647 h 2344"/>
              <a:gd name="T60" fmla="*/ 2147483647 w 3014"/>
              <a:gd name="T61" fmla="*/ 2147483647 h 2344"/>
              <a:gd name="T62" fmla="*/ 2147483647 w 3014"/>
              <a:gd name="T63" fmla="*/ 2147483647 h 2344"/>
              <a:gd name="T64" fmla="*/ 2147483647 w 3014"/>
              <a:gd name="T65" fmla="*/ 2147483647 h 2344"/>
              <a:gd name="T66" fmla="*/ 2147483647 w 3014"/>
              <a:gd name="T67" fmla="*/ 2147483647 h 2344"/>
              <a:gd name="T68" fmla="*/ 2147483647 w 3014"/>
              <a:gd name="T69" fmla="*/ 2147483647 h 2344"/>
              <a:gd name="T70" fmla="*/ 2147483647 w 3014"/>
              <a:gd name="T71" fmla="*/ 2147483647 h 2344"/>
              <a:gd name="T72" fmla="*/ 2147483647 w 3014"/>
              <a:gd name="T73" fmla="*/ 2147483647 h 2344"/>
              <a:gd name="T74" fmla="*/ 2147483647 w 3014"/>
              <a:gd name="T75" fmla="*/ 2147483647 h 2344"/>
              <a:gd name="T76" fmla="*/ 2147483647 w 3014"/>
              <a:gd name="T77" fmla="*/ 2147483647 h 2344"/>
              <a:gd name="T78" fmla="*/ 2147483647 w 3014"/>
              <a:gd name="T79" fmla="*/ 2147483647 h 2344"/>
              <a:gd name="T80" fmla="*/ 2147483647 w 3014"/>
              <a:gd name="T81" fmla="*/ 2147483647 h 2344"/>
              <a:gd name="T82" fmla="*/ 2147483647 w 3014"/>
              <a:gd name="T83" fmla="*/ 2147483647 h 234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014"/>
              <a:gd name="T127" fmla="*/ 0 h 2344"/>
              <a:gd name="T128" fmla="*/ 3014 w 3014"/>
              <a:gd name="T129" fmla="*/ 2344 h 234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014" h="2344">
                <a:moveTo>
                  <a:pt x="0" y="1739"/>
                </a:moveTo>
                <a:lnTo>
                  <a:pt x="24" y="630"/>
                </a:lnTo>
                <a:lnTo>
                  <a:pt x="48" y="114"/>
                </a:lnTo>
                <a:lnTo>
                  <a:pt x="72" y="0"/>
                </a:lnTo>
                <a:lnTo>
                  <a:pt x="96" y="132"/>
                </a:lnTo>
                <a:lnTo>
                  <a:pt x="120" y="402"/>
                </a:lnTo>
                <a:lnTo>
                  <a:pt x="144" y="738"/>
                </a:lnTo>
                <a:lnTo>
                  <a:pt x="168" y="1085"/>
                </a:lnTo>
                <a:lnTo>
                  <a:pt x="192" y="1409"/>
                </a:lnTo>
                <a:lnTo>
                  <a:pt x="216" y="1691"/>
                </a:lnTo>
                <a:lnTo>
                  <a:pt x="240" y="1918"/>
                </a:lnTo>
                <a:lnTo>
                  <a:pt x="264" y="2098"/>
                </a:lnTo>
                <a:lnTo>
                  <a:pt x="287" y="2218"/>
                </a:lnTo>
                <a:lnTo>
                  <a:pt x="311" y="2296"/>
                </a:lnTo>
                <a:lnTo>
                  <a:pt x="335" y="2338"/>
                </a:lnTo>
                <a:lnTo>
                  <a:pt x="359" y="2344"/>
                </a:lnTo>
                <a:lnTo>
                  <a:pt x="383" y="2332"/>
                </a:lnTo>
                <a:lnTo>
                  <a:pt x="407" y="2302"/>
                </a:lnTo>
                <a:lnTo>
                  <a:pt x="431" y="2260"/>
                </a:lnTo>
                <a:lnTo>
                  <a:pt x="455" y="2218"/>
                </a:lnTo>
                <a:lnTo>
                  <a:pt x="479" y="2182"/>
                </a:lnTo>
                <a:lnTo>
                  <a:pt x="503" y="2146"/>
                </a:lnTo>
                <a:lnTo>
                  <a:pt x="527" y="2116"/>
                </a:lnTo>
                <a:lnTo>
                  <a:pt x="551" y="2092"/>
                </a:lnTo>
                <a:lnTo>
                  <a:pt x="569" y="2080"/>
                </a:lnTo>
                <a:lnTo>
                  <a:pt x="592" y="2080"/>
                </a:lnTo>
                <a:lnTo>
                  <a:pt x="616" y="2080"/>
                </a:lnTo>
                <a:lnTo>
                  <a:pt x="640" y="2098"/>
                </a:lnTo>
                <a:lnTo>
                  <a:pt x="664" y="2116"/>
                </a:lnTo>
                <a:lnTo>
                  <a:pt x="688" y="2134"/>
                </a:lnTo>
                <a:lnTo>
                  <a:pt x="712" y="2164"/>
                </a:lnTo>
                <a:lnTo>
                  <a:pt x="736" y="2188"/>
                </a:lnTo>
                <a:lnTo>
                  <a:pt x="760" y="2218"/>
                </a:lnTo>
                <a:lnTo>
                  <a:pt x="784" y="2242"/>
                </a:lnTo>
                <a:lnTo>
                  <a:pt x="808" y="2266"/>
                </a:lnTo>
                <a:lnTo>
                  <a:pt x="832" y="2284"/>
                </a:lnTo>
                <a:lnTo>
                  <a:pt x="856" y="2302"/>
                </a:lnTo>
                <a:lnTo>
                  <a:pt x="879" y="2320"/>
                </a:lnTo>
                <a:lnTo>
                  <a:pt x="903" y="2326"/>
                </a:lnTo>
                <a:lnTo>
                  <a:pt x="927" y="2332"/>
                </a:lnTo>
                <a:lnTo>
                  <a:pt x="951" y="2332"/>
                </a:lnTo>
                <a:lnTo>
                  <a:pt x="975" y="2326"/>
                </a:lnTo>
                <a:lnTo>
                  <a:pt x="999" y="2320"/>
                </a:lnTo>
                <a:lnTo>
                  <a:pt x="1023" y="2314"/>
                </a:lnTo>
                <a:lnTo>
                  <a:pt x="1047" y="2296"/>
                </a:lnTo>
                <a:lnTo>
                  <a:pt x="1071" y="2284"/>
                </a:lnTo>
                <a:lnTo>
                  <a:pt x="1095" y="2266"/>
                </a:lnTo>
                <a:lnTo>
                  <a:pt x="1119" y="2248"/>
                </a:lnTo>
                <a:lnTo>
                  <a:pt x="1143" y="2230"/>
                </a:lnTo>
                <a:lnTo>
                  <a:pt x="1166" y="2212"/>
                </a:lnTo>
                <a:lnTo>
                  <a:pt x="1190" y="2194"/>
                </a:lnTo>
                <a:lnTo>
                  <a:pt x="1214" y="2176"/>
                </a:lnTo>
                <a:lnTo>
                  <a:pt x="1238" y="2158"/>
                </a:lnTo>
                <a:lnTo>
                  <a:pt x="1262" y="2140"/>
                </a:lnTo>
                <a:lnTo>
                  <a:pt x="1286" y="2128"/>
                </a:lnTo>
                <a:lnTo>
                  <a:pt x="1310" y="2116"/>
                </a:lnTo>
                <a:lnTo>
                  <a:pt x="1334" y="2104"/>
                </a:lnTo>
                <a:lnTo>
                  <a:pt x="1352" y="2098"/>
                </a:lnTo>
                <a:lnTo>
                  <a:pt x="1376" y="2092"/>
                </a:lnTo>
                <a:lnTo>
                  <a:pt x="1400" y="2086"/>
                </a:lnTo>
                <a:lnTo>
                  <a:pt x="1424" y="2080"/>
                </a:lnTo>
                <a:lnTo>
                  <a:pt x="1448" y="2074"/>
                </a:lnTo>
                <a:lnTo>
                  <a:pt x="1471" y="2074"/>
                </a:lnTo>
                <a:lnTo>
                  <a:pt x="1495" y="2068"/>
                </a:lnTo>
                <a:lnTo>
                  <a:pt x="1519" y="2068"/>
                </a:lnTo>
                <a:lnTo>
                  <a:pt x="1543" y="2068"/>
                </a:lnTo>
                <a:lnTo>
                  <a:pt x="1567" y="2062"/>
                </a:lnTo>
                <a:lnTo>
                  <a:pt x="1591" y="2062"/>
                </a:lnTo>
                <a:lnTo>
                  <a:pt x="1615" y="2056"/>
                </a:lnTo>
                <a:lnTo>
                  <a:pt x="1639" y="2056"/>
                </a:lnTo>
                <a:lnTo>
                  <a:pt x="1663" y="2050"/>
                </a:lnTo>
                <a:lnTo>
                  <a:pt x="1687" y="2044"/>
                </a:lnTo>
                <a:lnTo>
                  <a:pt x="1711" y="2038"/>
                </a:lnTo>
                <a:lnTo>
                  <a:pt x="1735" y="2032"/>
                </a:lnTo>
                <a:lnTo>
                  <a:pt x="1758" y="2020"/>
                </a:lnTo>
                <a:lnTo>
                  <a:pt x="1782" y="2014"/>
                </a:lnTo>
                <a:lnTo>
                  <a:pt x="1806" y="2002"/>
                </a:lnTo>
                <a:lnTo>
                  <a:pt x="1830" y="1990"/>
                </a:lnTo>
                <a:lnTo>
                  <a:pt x="1854" y="1978"/>
                </a:lnTo>
                <a:lnTo>
                  <a:pt x="1878" y="1966"/>
                </a:lnTo>
                <a:lnTo>
                  <a:pt x="1902" y="1948"/>
                </a:lnTo>
                <a:lnTo>
                  <a:pt x="1926" y="1936"/>
                </a:lnTo>
                <a:lnTo>
                  <a:pt x="1950" y="1924"/>
                </a:lnTo>
                <a:lnTo>
                  <a:pt x="1974" y="1906"/>
                </a:lnTo>
                <a:lnTo>
                  <a:pt x="1998" y="1894"/>
                </a:lnTo>
                <a:lnTo>
                  <a:pt x="2022" y="1876"/>
                </a:lnTo>
                <a:lnTo>
                  <a:pt x="2045" y="1864"/>
                </a:lnTo>
                <a:lnTo>
                  <a:pt x="2069" y="1852"/>
                </a:lnTo>
                <a:lnTo>
                  <a:pt x="2093" y="1841"/>
                </a:lnTo>
                <a:lnTo>
                  <a:pt x="2117" y="1829"/>
                </a:lnTo>
                <a:lnTo>
                  <a:pt x="2141" y="1817"/>
                </a:lnTo>
                <a:lnTo>
                  <a:pt x="2159" y="1805"/>
                </a:lnTo>
                <a:lnTo>
                  <a:pt x="2183" y="1793"/>
                </a:lnTo>
                <a:lnTo>
                  <a:pt x="2207" y="1787"/>
                </a:lnTo>
                <a:lnTo>
                  <a:pt x="2231" y="1781"/>
                </a:lnTo>
                <a:lnTo>
                  <a:pt x="2255" y="1769"/>
                </a:lnTo>
                <a:lnTo>
                  <a:pt x="2279" y="1763"/>
                </a:lnTo>
                <a:lnTo>
                  <a:pt x="2303" y="1757"/>
                </a:lnTo>
                <a:lnTo>
                  <a:pt x="2326" y="1757"/>
                </a:lnTo>
                <a:lnTo>
                  <a:pt x="2350" y="1751"/>
                </a:lnTo>
                <a:lnTo>
                  <a:pt x="2374" y="1751"/>
                </a:lnTo>
                <a:lnTo>
                  <a:pt x="2398" y="1745"/>
                </a:lnTo>
                <a:lnTo>
                  <a:pt x="2422" y="1745"/>
                </a:lnTo>
                <a:lnTo>
                  <a:pt x="2446" y="1745"/>
                </a:lnTo>
                <a:lnTo>
                  <a:pt x="2470" y="1745"/>
                </a:lnTo>
                <a:lnTo>
                  <a:pt x="2494" y="1745"/>
                </a:lnTo>
                <a:lnTo>
                  <a:pt x="2518" y="1745"/>
                </a:lnTo>
                <a:lnTo>
                  <a:pt x="2542" y="1751"/>
                </a:lnTo>
                <a:lnTo>
                  <a:pt x="2566" y="1751"/>
                </a:lnTo>
                <a:lnTo>
                  <a:pt x="2590" y="1757"/>
                </a:lnTo>
                <a:lnTo>
                  <a:pt x="2614" y="1757"/>
                </a:lnTo>
                <a:lnTo>
                  <a:pt x="2637" y="1763"/>
                </a:lnTo>
                <a:lnTo>
                  <a:pt x="2661" y="1769"/>
                </a:lnTo>
                <a:lnTo>
                  <a:pt x="2685" y="1775"/>
                </a:lnTo>
                <a:lnTo>
                  <a:pt x="2709" y="1781"/>
                </a:lnTo>
                <a:lnTo>
                  <a:pt x="2733" y="1787"/>
                </a:lnTo>
                <a:lnTo>
                  <a:pt x="2757" y="1793"/>
                </a:lnTo>
                <a:lnTo>
                  <a:pt x="2781" y="1799"/>
                </a:lnTo>
                <a:lnTo>
                  <a:pt x="2805" y="1805"/>
                </a:lnTo>
                <a:lnTo>
                  <a:pt x="2829" y="1811"/>
                </a:lnTo>
                <a:lnTo>
                  <a:pt x="2853" y="1817"/>
                </a:lnTo>
                <a:lnTo>
                  <a:pt x="2877" y="1823"/>
                </a:lnTo>
                <a:lnTo>
                  <a:pt x="2901" y="1829"/>
                </a:lnTo>
                <a:lnTo>
                  <a:pt x="2924" y="1829"/>
                </a:lnTo>
                <a:lnTo>
                  <a:pt x="2942" y="1835"/>
                </a:lnTo>
                <a:lnTo>
                  <a:pt x="2966" y="1835"/>
                </a:lnTo>
                <a:lnTo>
                  <a:pt x="2990" y="1835"/>
                </a:lnTo>
                <a:lnTo>
                  <a:pt x="3014" y="1829"/>
                </a:lnTo>
              </a:path>
            </a:pathLst>
          </a:custGeom>
          <a:noFill/>
          <a:ln w="0">
            <a:solidFill>
              <a:srgbClr val="0000FF"/>
            </a:solidFill>
            <a:round/>
            <a:headEnd/>
            <a:tailEnd/>
          </a:ln>
        </p:spPr>
        <p:txBody>
          <a:bodyPr/>
          <a:lstStyle/>
          <a:p>
            <a:endParaRPr lang="en-US"/>
          </a:p>
        </p:txBody>
      </p:sp>
      <p:sp>
        <p:nvSpPr>
          <p:cNvPr id="22616" name="Freeform 89"/>
          <p:cNvSpPr>
            <a:spLocks/>
          </p:cNvSpPr>
          <p:nvPr/>
        </p:nvSpPr>
        <p:spPr bwMode="auto">
          <a:xfrm>
            <a:off x="6129338" y="3292475"/>
            <a:ext cx="2382837" cy="2894013"/>
          </a:xfrm>
          <a:custGeom>
            <a:avLst/>
            <a:gdLst>
              <a:gd name="T0" fmla="*/ 2147483647 w 1501"/>
              <a:gd name="T1" fmla="*/ 2147483647 h 1823"/>
              <a:gd name="T2" fmla="*/ 2147483647 w 1501"/>
              <a:gd name="T3" fmla="*/ 2147483647 h 1823"/>
              <a:gd name="T4" fmla="*/ 2147483647 w 1501"/>
              <a:gd name="T5" fmla="*/ 2147483647 h 1823"/>
              <a:gd name="T6" fmla="*/ 2147483647 w 1501"/>
              <a:gd name="T7" fmla="*/ 2147483647 h 1823"/>
              <a:gd name="T8" fmla="*/ 2147483647 w 1501"/>
              <a:gd name="T9" fmla="*/ 2147483647 h 1823"/>
              <a:gd name="T10" fmla="*/ 2147483647 w 1501"/>
              <a:gd name="T11" fmla="*/ 2147483647 h 1823"/>
              <a:gd name="T12" fmla="*/ 2147483647 w 1501"/>
              <a:gd name="T13" fmla="*/ 2147483647 h 1823"/>
              <a:gd name="T14" fmla="*/ 2147483647 w 1501"/>
              <a:gd name="T15" fmla="*/ 2147483647 h 1823"/>
              <a:gd name="T16" fmla="*/ 2147483647 w 1501"/>
              <a:gd name="T17" fmla="*/ 2147483647 h 1823"/>
              <a:gd name="T18" fmla="*/ 2147483647 w 1501"/>
              <a:gd name="T19" fmla="*/ 2147483647 h 1823"/>
              <a:gd name="T20" fmla="*/ 2147483647 w 1501"/>
              <a:gd name="T21" fmla="*/ 2147483647 h 1823"/>
              <a:gd name="T22" fmla="*/ 2147483647 w 1501"/>
              <a:gd name="T23" fmla="*/ 2147483647 h 1823"/>
              <a:gd name="T24" fmla="*/ 2147483647 w 1501"/>
              <a:gd name="T25" fmla="*/ 2147483647 h 1823"/>
              <a:gd name="T26" fmla="*/ 2147483647 w 1501"/>
              <a:gd name="T27" fmla="*/ 2147483647 h 1823"/>
              <a:gd name="T28" fmla="*/ 2147483647 w 1501"/>
              <a:gd name="T29" fmla="*/ 2147483647 h 1823"/>
              <a:gd name="T30" fmla="*/ 2147483647 w 1501"/>
              <a:gd name="T31" fmla="*/ 2147483647 h 1823"/>
              <a:gd name="T32" fmla="*/ 2147483647 w 1501"/>
              <a:gd name="T33" fmla="*/ 2147483647 h 1823"/>
              <a:gd name="T34" fmla="*/ 2147483647 w 1501"/>
              <a:gd name="T35" fmla="*/ 2147483647 h 1823"/>
              <a:gd name="T36" fmla="*/ 2147483647 w 1501"/>
              <a:gd name="T37" fmla="*/ 2147483647 h 1823"/>
              <a:gd name="T38" fmla="*/ 2147483647 w 1501"/>
              <a:gd name="T39" fmla="*/ 2147483647 h 1823"/>
              <a:gd name="T40" fmla="*/ 2147483647 w 1501"/>
              <a:gd name="T41" fmla="*/ 2147483647 h 1823"/>
              <a:gd name="T42" fmla="*/ 2147483647 w 1501"/>
              <a:gd name="T43" fmla="*/ 2147483647 h 1823"/>
              <a:gd name="T44" fmla="*/ 2147483647 w 1501"/>
              <a:gd name="T45" fmla="*/ 2147483647 h 1823"/>
              <a:gd name="T46" fmla="*/ 2147483647 w 1501"/>
              <a:gd name="T47" fmla="*/ 2147483647 h 1823"/>
              <a:gd name="T48" fmla="*/ 2147483647 w 1501"/>
              <a:gd name="T49" fmla="*/ 2147483647 h 1823"/>
              <a:gd name="T50" fmla="*/ 2147483647 w 1501"/>
              <a:gd name="T51" fmla="*/ 2147483647 h 1823"/>
              <a:gd name="T52" fmla="*/ 2147483647 w 1501"/>
              <a:gd name="T53" fmla="*/ 2147483647 h 1823"/>
              <a:gd name="T54" fmla="*/ 2147483647 w 1501"/>
              <a:gd name="T55" fmla="*/ 2147483647 h 1823"/>
              <a:gd name="T56" fmla="*/ 2147483647 w 1501"/>
              <a:gd name="T57" fmla="*/ 2147483647 h 1823"/>
              <a:gd name="T58" fmla="*/ 2147483647 w 1501"/>
              <a:gd name="T59" fmla="*/ 2147483647 h 1823"/>
              <a:gd name="T60" fmla="*/ 2147483647 w 1501"/>
              <a:gd name="T61" fmla="*/ 2147483647 h 1823"/>
              <a:gd name="T62" fmla="*/ 2147483647 w 1501"/>
              <a:gd name="T63" fmla="*/ 0 h 182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01"/>
              <a:gd name="T97" fmla="*/ 0 h 1823"/>
              <a:gd name="T98" fmla="*/ 1501 w 1501"/>
              <a:gd name="T99" fmla="*/ 1823 h 182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01" h="1823">
                <a:moveTo>
                  <a:pt x="0" y="906"/>
                </a:moveTo>
                <a:lnTo>
                  <a:pt x="24" y="900"/>
                </a:lnTo>
                <a:lnTo>
                  <a:pt x="48" y="894"/>
                </a:lnTo>
                <a:lnTo>
                  <a:pt x="72" y="888"/>
                </a:lnTo>
                <a:lnTo>
                  <a:pt x="96" y="870"/>
                </a:lnTo>
                <a:lnTo>
                  <a:pt x="120" y="858"/>
                </a:lnTo>
                <a:lnTo>
                  <a:pt x="144" y="840"/>
                </a:lnTo>
                <a:lnTo>
                  <a:pt x="168" y="816"/>
                </a:lnTo>
                <a:lnTo>
                  <a:pt x="191" y="792"/>
                </a:lnTo>
                <a:lnTo>
                  <a:pt x="215" y="762"/>
                </a:lnTo>
                <a:lnTo>
                  <a:pt x="239" y="732"/>
                </a:lnTo>
                <a:lnTo>
                  <a:pt x="263" y="696"/>
                </a:lnTo>
                <a:lnTo>
                  <a:pt x="287" y="666"/>
                </a:lnTo>
                <a:lnTo>
                  <a:pt x="311" y="624"/>
                </a:lnTo>
                <a:lnTo>
                  <a:pt x="335" y="588"/>
                </a:lnTo>
                <a:lnTo>
                  <a:pt x="359" y="552"/>
                </a:lnTo>
                <a:lnTo>
                  <a:pt x="383" y="510"/>
                </a:lnTo>
                <a:lnTo>
                  <a:pt x="407" y="474"/>
                </a:lnTo>
                <a:lnTo>
                  <a:pt x="431" y="438"/>
                </a:lnTo>
                <a:lnTo>
                  <a:pt x="455" y="408"/>
                </a:lnTo>
                <a:lnTo>
                  <a:pt x="478" y="378"/>
                </a:lnTo>
                <a:lnTo>
                  <a:pt x="502" y="348"/>
                </a:lnTo>
                <a:lnTo>
                  <a:pt x="526" y="330"/>
                </a:lnTo>
                <a:lnTo>
                  <a:pt x="550" y="312"/>
                </a:lnTo>
                <a:lnTo>
                  <a:pt x="574" y="300"/>
                </a:lnTo>
                <a:lnTo>
                  <a:pt x="598" y="294"/>
                </a:lnTo>
                <a:lnTo>
                  <a:pt x="622" y="294"/>
                </a:lnTo>
                <a:lnTo>
                  <a:pt x="646" y="300"/>
                </a:lnTo>
                <a:lnTo>
                  <a:pt x="670" y="312"/>
                </a:lnTo>
                <a:lnTo>
                  <a:pt x="694" y="330"/>
                </a:lnTo>
                <a:lnTo>
                  <a:pt x="712" y="348"/>
                </a:lnTo>
                <a:lnTo>
                  <a:pt x="736" y="372"/>
                </a:lnTo>
                <a:lnTo>
                  <a:pt x="760" y="396"/>
                </a:lnTo>
                <a:lnTo>
                  <a:pt x="783" y="426"/>
                </a:lnTo>
                <a:lnTo>
                  <a:pt x="807" y="450"/>
                </a:lnTo>
                <a:lnTo>
                  <a:pt x="831" y="468"/>
                </a:lnTo>
                <a:lnTo>
                  <a:pt x="855" y="486"/>
                </a:lnTo>
                <a:lnTo>
                  <a:pt x="879" y="498"/>
                </a:lnTo>
                <a:lnTo>
                  <a:pt x="903" y="498"/>
                </a:lnTo>
                <a:lnTo>
                  <a:pt x="927" y="492"/>
                </a:lnTo>
                <a:lnTo>
                  <a:pt x="951" y="468"/>
                </a:lnTo>
                <a:lnTo>
                  <a:pt x="975" y="438"/>
                </a:lnTo>
                <a:lnTo>
                  <a:pt x="999" y="396"/>
                </a:lnTo>
                <a:lnTo>
                  <a:pt x="1023" y="348"/>
                </a:lnTo>
                <a:lnTo>
                  <a:pt x="1047" y="288"/>
                </a:lnTo>
                <a:lnTo>
                  <a:pt x="1070" y="222"/>
                </a:lnTo>
                <a:lnTo>
                  <a:pt x="1094" y="156"/>
                </a:lnTo>
                <a:lnTo>
                  <a:pt x="1118" y="96"/>
                </a:lnTo>
                <a:lnTo>
                  <a:pt x="1142" y="48"/>
                </a:lnTo>
                <a:lnTo>
                  <a:pt x="1166" y="18"/>
                </a:lnTo>
                <a:lnTo>
                  <a:pt x="1190" y="18"/>
                </a:lnTo>
                <a:lnTo>
                  <a:pt x="1214" y="48"/>
                </a:lnTo>
                <a:lnTo>
                  <a:pt x="1238" y="126"/>
                </a:lnTo>
                <a:lnTo>
                  <a:pt x="1262" y="246"/>
                </a:lnTo>
                <a:lnTo>
                  <a:pt x="1286" y="426"/>
                </a:lnTo>
                <a:lnTo>
                  <a:pt x="1310" y="654"/>
                </a:lnTo>
                <a:lnTo>
                  <a:pt x="1334" y="929"/>
                </a:lnTo>
                <a:lnTo>
                  <a:pt x="1357" y="1223"/>
                </a:lnTo>
                <a:lnTo>
                  <a:pt x="1381" y="1505"/>
                </a:lnTo>
                <a:lnTo>
                  <a:pt x="1405" y="1733"/>
                </a:lnTo>
                <a:lnTo>
                  <a:pt x="1429" y="1823"/>
                </a:lnTo>
                <a:lnTo>
                  <a:pt x="1453" y="1667"/>
                </a:lnTo>
                <a:lnTo>
                  <a:pt x="1477" y="1127"/>
                </a:lnTo>
                <a:lnTo>
                  <a:pt x="1501" y="0"/>
                </a:lnTo>
              </a:path>
            </a:pathLst>
          </a:custGeom>
          <a:noFill/>
          <a:ln w="0">
            <a:solidFill>
              <a:srgbClr val="0000FF"/>
            </a:solidFill>
            <a:round/>
            <a:headEnd/>
            <a:tailEnd/>
          </a:ln>
        </p:spPr>
        <p:txBody>
          <a:bodyPr/>
          <a:lstStyle/>
          <a:p>
            <a:endParaRPr lang="en-US"/>
          </a:p>
        </p:txBody>
      </p:sp>
      <p:sp>
        <p:nvSpPr>
          <p:cNvPr id="22618" name="Text Box 91"/>
          <p:cNvSpPr txBox="1">
            <a:spLocks noChangeArrowheads="1"/>
          </p:cNvSpPr>
          <p:nvPr/>
        </p:nvSpPr>
        <p:spPr bwMode="auto">
          <a:xfrm>
            <a:off x="1747678" y="2343150"/>
            <a:ext cx="2929257" cy="461665"/>
          </a:xfrm>
          <a:prstGeom prst="rect">
            <a:avLst/>
          </a:prstGeom>
          <a:noFill/>
          <a:ln w="28575" algn="ctr">
            <a:noFill/>
            <a:miter lim="800000"/>
            <a:headEnd/>
            <a:tailEnd/>
          </a:ln>
        </p:spPr>
        <p:txBody>
          <a:bodyPr wrap="none">
            <a:spAutoFit/>
          </a:bodyPr>
          <a:lstStyle/>
          <a:p>
            <a:pPr algn="ctr"/>
            <a:r>
              <a:rPr lang="en-US" sz="2400">
                <a:solidFill>
                  <a:srgbClr val="3333FF"/>
                </a:solidFill>
                <a:latin typeface="Calibri"/>
                <a:cs typeface="Calibri"/>
              </a:rPr>
              <a:t>Degree 15 polynomial</a:t>
            </a:r>
          </a:p>
        </p:txBody>
      </p:sp>
      <p:sp>
        <p:nvSpPr>
          <p:cNvPr id="2" name="Rectangle 2"/>
          <p:cNvSpPr>
            <a:spLocks noGrp="1" noChangeArrowheads="1"/>
          </p:cNvSpPr>
          <p:nvPr>
            <p:ph type="title"/>
          </p:nvPr>
        </p:nvSpPr>
        <p:spPr/>
        <p:txBody>
          <a:bodyPr/>
          <a:lstStyle/>
          <a:p>
            <a:r>
              <a:rPr lang="en-US" dirty="0" err="1" smtClean="0"/>
              <a:t>Overfitting</a:t>
            </a:r>
            <a:endParaRPr lang="en-US" dirty="0" smtClean="0"/>
          </a:p>
        </p:txBody>
      </p:sp>
      <p:pic>
        <p:nvPicPr>
          <p:cNvPr id="20481" name="Picture 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15400" y="1800531"/>
            <a:ext cx="3057525" cy="457138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6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6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15" grpId="0" animBg="1"/>
      <p:bldP spid="22616" grpId="0" animBg="1"/>
      <p:bldP spid="2261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Example: Overfitting</a:t>
            </a:r>
          </a:p>
        </p:txBody>
      </p:sp>
      <p:grpSp>
        <p:nvGrpSpPr>
          <p:cNvPr id="23556" name="Group 4"/>
          <p:cNvGrpSpPr>
            <a:grpSpLocks/>
          </p:cNvGrpSpPr>
          <p:nvPr/>
        </p:nvGrpSpPr>
        <p:grpSpPr bwMode="auto">
          <a:xfrm>
            <a:off x="3352800" y="2667000"/>
            <a:ext cx="2438400" cy="2438400"/>
            <a:chOff x="3168" y="1584"/>
            <a:chExt cx="1536" cy="1536"/>
          </a:xfrm>
        </p:grpSpPr>
        <p:sp>
          <p:nvSpPr>
            <p:cNvPr id="23586" name="Rectangle 5"/>
            <p:cNvSpPr>
              <a:spLocks noChangeArrowheads="1"/>
            </p:cNvSpPr>
            <p:nvPr/>
          </p:nvSpPr>
          <p:spPr bwMode="auto">
            <a:xfrm>
              <a:off x="3168" y="1584"/>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587" name="Rectangle 6"/>
            <p:cNvSpPr>
              <a:spLocks noChangeArrowheads="1"/>
            </p:cNvSpPr>
            <p:nvPr/>
          </p:nvSpPr>
          <p:spPr bwMode="auto">
            <a:xfrm>
              <a:off x="3360" y="1584"/>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588" name="Rectangle 7"/>
            <p:cNvSpPr>
              <a:spLocks noChangeArrowheads="1"/>
            </p:cNvSpPr>
            <p:nvPr/>
          </p:nvSpPr>
          <p:spPr bwMode="auto">
            <a:xfrm>
              <a:off x="3168" y="1776"/>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589" name="Rectangle 8"/>
            <p:cNvSpPr>
              <a:spLocks noChangeArrowheads="1"/>
            </p:cNvSpPr>
            <p:nvPr/>
          </p:nvSpPr>
          <p:spPr bwMode="auto">
            <a:xfrm>
              <a:off x="3360" y="1776"/>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3590" name="Rectangle 9"/>
            <p:cNvSpPr>
              <a:spLocks noChangeArrowheads="1"/>
            </p:cNvSpPr>
            <p:nvPr/>
          </p:nvSpPr>
          <p:spPr bwMode="auto">
            <a:xfrm>
              <a:off x="3552" y="1584"/>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3591" name="Rectangle 10"/>
            <p:cNvSpPr>
              <a:spLocks noChangeArrowheads="1"/>
            </p:cNvSpPr>
            <p:nvPr/>
          </p:nvSpPr>
          <p:spPr bwMode="auto">
            <a:xfrm>
              <a:off x="3744" y="1584"/>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3592" name="Rectangle 11"/>
            <p:cNvSpPr>
              <a:spLocks noChangeArrowheads="1"/>
            </p:cNvSpPr>
            <p:nvPr/>
          </p:nvSpPr>
          <p:spPr bwMode="auto">
            <a:xfrm>
              <a:off x="3552" y="1776"/>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593" name="Rectangle 12"/>
            <p:cNvSpPr>
              <a:spLocks noChangeArrowheads="1"/>
            </p:cNvSpPr>
            <p:nvPr/>
          </p:nvSpPr>
          <p:spPr bwMode="auto">
            <a:xfrm>
              <a:off x="3744" y="1776"/>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594" name="Rectangle 13"/>
            <p:cNvSpPr>
              <a:spLocks noChangeArrowheads="1"/>
            </p:cNvSpPr>
            <p:nvPr/>
          </p:nvSpPr>
          <p:spPr bwMode="auto">
            <a:xfrm>
              <a:off x="3168" y="1968"/>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595" name="Rectangle 14"/>
            <p:cNvSpPr>
              <a:spLocks noChangeArrowheads="1"/>
            </p:cNvSpPr>
            <p:nvPr/>
          </p:nvSpPr>
          <p:spPr bwMode="auto">
            <a:xfrm>
              <a:off x="3360" y="1968"/>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596" name="Rectangle 15"/>
            <p:cNvSpPr>
              <a:spLocks noChangeArrowheads="1"/>
            </p:cNvSpPr>
            <p:nvPr/>
          </p:nvSpPr>
          <p:spPr bwMode="auto">
            <a:xfrm>
              <a:off x="3168" y="2160"/>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597" name="Rectangle 16"/>
            <p:cNvSpPr>
              <a:spLocks noChangeArrowheads="1"/>
            </p:cNvSpPr>
            <p:nvPr/>
          </p:nvSpPr>
          <p:spPr bwMode="auto">
            <a:xfrm>
              <a:off x="3360" y="2160"/>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598" name="Rectangle 17"/>
            <p:cNvSpPr>
              <a:spLocks noChangeArrowheads="1"/>
            </p:cNvSpPr>
            <p:nvPr/>
          </p:nvSpPr>
          <p:spPr bwMode="auto">
            <a:xfrm>
              <a:off x="3552" y="1968"/>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599" name="Rectangle 18"/>
            <p:cNvSpPr>
              <a:spLocks noChangeArrowheads="1"/>
            </p:cNvSpPr>
            <p:nvPr/>
          </p:nvSpPr>
          <p:spPr bwMode="auto">
            <a:xfrm>
              <a:off x="3744" y="1968"/>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00" name="Rectangle 19"/>
            <p:cNvSpPr>
              <a:spLocks noChangeArrowheads="1"/>
            </p:cNvSpPr>
            <p:nvPr/>
          </p:nvSpPr>
          <p:spPr bwMode="auto">
            <a:xfrm>
              <a:off x="3552" y="2160"/>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01" name="Rectangle 20"/>
            <p:cNvSpPr>
              <a:spLocks noChangeArrowheads="1"/>
            </p:cNvSpPr>
            <p:nvPr/>
          </p:nvSpPr>
          <p:spPr bwMode="auto">
            <a:xfrm>
              <a:off x="3744" y="2160"/>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3602" name="Rectangle 21"/>
            <p:cNvSpPr>
              <a:spLocks noChangeArrowheads="1"/>
            </p:cNvSpPr>
            <p:nvPr/>
          </p:nvSpPr>
          <p:spPr bwMode="auto">
            <a:xfrm>
              <a:off x="3936" y="1584"/>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3603" name="Rectangle 22"/>
            <p:cNvSpPr>
              <a:spLocks noChangeArrowheads="1"/>
            </p:cNvSpPr>
            <p:nvPr/>
          </p:nvSpPr>
          <p:spPr bwMode="auto">
            <a:xfrm>
              <a:off x="4128" y="1584"/>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04" name="Rectangle 23"/>
            <p:cNvSpPr>
              <a:spLocks noChangeArrowheads="1"/>
            </p:cNvSpPr>
            <p:nvPr/>
          </p:nvSpPr>
          <p:spPr bwMode="auto">
            <a:xfrm>
              <a:off x="3936" y="1776"/>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05" name="Rectangle 24"/>
            <p:cNvSpPr>
              <a:spLocks noChangeArrowheads="1"/>
            </p:cNvSpPr>
            <p:nvPr/>
          </p:nvSpPr>
          <p:spPr bwMode="auto">
            <a:xfrm>
              <a:off x="4128" y="1776"/>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3606" name="Rectangle 25"/>
            <p:cNvSpPr>
              <a:spLocks noChangeArrowheads="1"/>
            </p:cNvSpPr>
            <p:nvPr/>
          </p:nvSpPr>
          <p:spPr bwMode="auto">
            <a:xfrm>
              <a:off x="4320" y="1584"/>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07" name="Rectangle 26"/>
            <p:cNvSpPr>
              <a:spLocks noChangeArrowheads="1"/>
            </p:cNvSpPr>
            <p:nvPr/>
          </p:nvSpPr>
          <p:spPr bwMode="auto">
            <a:xfrm>
              <a:off x="4512" y="1584"/>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08" name="Rectangle 27"/>
            <p:cNvSpPr>
              <a:spLocks noChangeArrowheads="1"/>
            </p:cNvSpPr>
            <p:nvPr/>
          </p:nvSpPr>
          <p:spPr bwMode="auto">
            <a:xfrm>
              <a:off x="4320" y="1776"/>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09" name="Rectangle 28"/>
            <p:cNvSpPr>
              <a:spLocks noChangeArrowheads="1"/>
            </p:cNvSpPr>
            <p:nvPr/>
          </p:nvSpPr>
          <p:spPr bwMode="auto">
            <a:xfrm>
              <a:off x="4512" y="1776"/>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10" name="Rectangle 29"/>
            <p:cNvSpPr>
              <a:spLocks noChangeArrowheads="1"/>
            </p:cNvSpPr>
            <p:nvPr/>
          </p:nvSpPr>
          <p:spPr bwMode="auto">
            <a:xfrm>
              <a:off x="3936" y="1968"/>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3611" name="Rectangle 30"/>
            <p:cNvSpPr>
              <a:spLocks noChangeArrowheads="1"/>
            </p:cNvSpPr>
            <p:nvPr/>
          </p:nvSpPr>
          <p:spPr bwMode="auto">
            <a:xfrm>
              <a:off x="4128" y="1968"/>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12" name="Rectangle 31"/>
            <p:cNvSpPr>
              <a:spLocks noChangeArrowheads="1"/>
            </p:cNvSpPr>
            <p:nvPr/>
          </p:nvSpPr>
          <p:spPr bwMode="auto">
            <a:xfrm>
              <a:off x="3936" y="2160"/>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13" name="Rectangle 32"/>
            <p:cNvSpPr>
              <a:spLocks noChangeArrowheads="1"/>
            </p:cNvSpPr>
            <p:nvPr/>
          </p:nvSpPr>
          <p:spPr bwMode="auto">
            <a:xfrm>
              <a:off x="4128" y="2160"/>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14" name="Rectangle 33"/>
            <p:cNvSpPr>
              <a:spLocks noChangeArrowheads="1"/>
            </p:cNvSpPr>
            <p:nvPr/>
          </p:nvSpPr>
          <p:spPr bwMode="auto">
            <a:xfrm>
              <a:off x="4320" y="1968"/>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15" name="Rectangle 34"/>
            <p:cNvSpPr>
              <a:spLocks noChangeArrowheads="1"/>
            </p:cNvSpPr>
            <p:nvPr/>
          </p:nvSpPr>
          <p:spPr bwMode="auto">
            <a:xfrm>
              <a:off x="4512" y="1968"/>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16" name="Rectangle 35"/>
            <p:cNvSpPr>
              <a:spLocks noChangeArrowheads="1"/>
            </p:cNvSpPr>
            <p:nvPr/>
          </p:nvSpPr>
          <p:spPr bwMode="auto">
            <a:xfrm>
              <a:off x="4320" y="2160"/>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17" name="Rectangle 36"/>
            <p:cNvSpPr>
              <a:spLocks noChangeArrowheads="1"/>
            </p:cNvSpPr>
            <p:nvPr/>
          </p:nvSpPr>
          <p:spPr bwMode="auto">
            <a:xfrm>
              <a:off x="4512" y="2160"/>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18" name="Rectangle 37"/>
            <p:cNvSpPr>
              <a:spLocks noChangeArrowheads="1"/>
            </p:cNvSpPr>
            <p:nvPr/>
          </p:nvSpPr>
          <p:spPr bwMode="auto">
            <a:xfrm>
              <a:off x="3168" y="2352"/>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19" name="Rectangle 38"/>
            <p:cNvSpPr>
              <a:spLocks noChangeArrowheads="1"/>
            </p:cNvSpPr>
            <p:nvPr/>
          </p:nvSpPr>
          <p:spPr bwMode="auto">
            <a:xfrm>
              <a:off x="3360" y="2352"/>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20" name="Rectangle 39"/>
            <p:cNvSpPr>
              <a:spLocks noChangeArrowheads="1"/>
            </p:cNvSpPr>
            <p:nvPr/>
          </p:nvSpPr>
          <p:spPr bwMode="auto">
            <a:xfrm>
              <a:off x="3168" y="2544"/>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21" name="Rectangle 40"/>
            <p:cNvSpPr>
              <a:spLocks noChangeArrowheads="1"/>
            </p:cNvSpPr>
            <p:nvPr/>
          </p:nvSpPr>
          <p:spPr bwMode="auto">
            <a:xfrm>
              <a:off x="3360" y="2544"/>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22" name="Rectangle 41"/>
            <p:cNvSpPr>
              <a:spLocks noChangeArrowheads="1"/>
            </p:cNvSpPr>
            <p:nvPr/>
          </p:nvSpPr>
          <p:spPr bwMode="auto">
            <a:xfrm>
              <a:off x="3552" y="2352"/>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23" name="Rectangle 42"/>
            <p:cNvSpPr>
              <a:spLocks noChangeArrowheads="1"/>
            </p:cNvSpPr>
            <p:nvPr/>
          </p:nvSpPr>
          <p:spPr bwMode="auto">
            <a:xfrm>
              <a:off x="3744" y="2352"/>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24" name="Rectangle 43"/>
            <p:cNvSpPr>
              <a:spLocks noChangeArrowheads="1"/>
            </p:cNvSpPr>
            <p:nvPr/>
          </p:nvSpPr>
          <p:spPr bwMode="auto">
            <a:xfrm>
              <a:off x="3552" y="2544"/>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25" name="Rectangle 44"/>
            <p:cNvSpPr>
              <a:spLocks noChangeArrowheads="1"/>
            </p:cNvSpPr>
            <p:nvPr/>
          </p:nvSpPr>
          <p:spPr bwMode="auto">
            <a:xfrm>
              <a:off x="3744" y="2544"/>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26" name="Rectangle 45"/>
            <p:cNvSpPr>
              <a:spLocks noChangeArrowheads="1"/>
            </p:cNvSpPr>
            <p:nvPr/>
          </p:nvSpPr>
          <p:spPr bwMode="auto">
            <a:xfrm>
              <a:off x="3168" y="2736"/>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27" name="Rectangle 46"/>
            <p:cNvSpPr>
              <a:spLocks noChangeArrowheads="1"/>
            </p:cNvSpPr>
            <p:nvPr/>
          </p:nvSpPr>
          <p:spPr bwMode="auto">
            <a:xfrm>
              <a:off x="3360" y="2736"/>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3628" name="Rectangle 47"/>
            <p:cNvSpPr>
              <a:spLocks noChangeArrowheads="1"/>
            </p:cNvSpPr>
            <p:nvPr/>
          </p:nvSpPr>
          <p:spPr bwMode="auto">
            <a:xfrm>
              <a:off x="3168" y="2928"/>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29" name="Rectangle 48"/>
            <p:cNvSpPr>
              <a:spLocks noChangeArrowheads="1"/>
            </p:cNvSpPr>
            <p:nvPr/>
          </p:nvSpPr>
          <p:spPr bwMode="auto">
            <a:xfrm>
              <a:off x="3360" y="2928"/>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30" name="Rectangle 49"/>
            <p:cNvSpPr>
              <a:spLocks noChangeArrowheads="1"/>
            </p:cNvSpPr>
            <p:nvPr/>
          </p:nvSpPr>
          <p:spPr bwMode="auto">
            <a:xfrm>
              <a:off x="3552" y="2736"/>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31" name="Rectangle 50"/>
            <p:cNvSpPr>
              <a:spLocks noChangeArrowheads="1"/>
            </p:cNvSpPr>
            <p:nvPr/>
          </p:nvSpPr>
          <p:spPr bwMode="auto">
            <a:xfrm>
              <a:off x="3744" y="2736"/>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32" name="Rectangle 51"/>
            <p:cNvSpPr>
              <a:spLocks noChangeArrowheads="1"/>
            </p:cNvSpPr>
            <p:nvPr/>
          </p:nvSpPr>
          <p:spPr bwMode="auto">
            <a:xfrm>
              <a:off x="3552" y="2928"/>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3633" name="Rectangle 52"/>
            <p:cNvSpPr>
              <a:spLocks noChangeArrowheads="1"/>
            </p:cNvSpPr>
            <p:nvPr/>
          </p:nvSpPr>
          <p:spPr bwMode="auto">
            <a:xfrm>
              <a:off x="3744" y="2928"/>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3634" name="Rectangle 53"/>
            <p:cNvSpPr>
              <a:spLocks noChangeArrowheads="1"/>
            </p:cNvSpPr>
            <p:nvPr/>
          </p:nvSpPr>
          <p:spPr bwMode="auto">
            <a:xfrm>
              <a:off x="3936" y="2352"/>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3635" name="Rectangle 54"/>
            <p:cNvSpPr>
              <a:spLocks noChangeArrowheads="1"/>
            </p:cNvSpPr>
            <p:nvPr/>
          </p:nvSpPr>
          <p:spPr bwMode="auto">
            <a:xfrm>
              <a:off x="4128" y="2352"/>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36" name="Rectangle 55"/>
            <p:cNvSpPr>
              <a:spLocks noChangeArrowheads="1"/>
            </p:cNvSpPr>
            <p:nvPr/>
          </p:nvSpPr>
          <p:spPr bwMode="auto">
            <a:xfrm>
              <a:off x="3936" y="2544"/>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37" name="Rectangle 56"/>
            <p:cNvSpPr>
              <a:spLocks noChangeArrowheads="1"/>
            </p:cNvSpPr>
            <p:nvPr/>
          </p:nvSpPr>
          <p:spPr bwMode="auto">
            <a:xfrm>
              <a:off x="4128" y="2544"/>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3638" name="Rectangle 57"/>
            <p:cNvSpPr>
              <a:spLocks noChangeArrowheads="1"/>
            </p:cNvSpPr>
            <p:nvPr/>
          </p:nvSpPr>
          <p:spPr bwMode="auto">
            <a:xfrm>
              <a:off x="4320" y="2352"/>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39" name="Rectangle 58"/>
            <p:cNvSpPr>
              <a:spLocks noChangeArrowheads="1"/>
            </p:cNvSpPr>
            <p:nvPr/>
          </p:nvSpPr>
          <p:spPr bwMode="auto">
            <a:xfrm>
              <a:off x="4512" y="2352"/>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40" name="Rectangle 59"/>
            <p:cNvSpPr>
              <a:spLocks noChangeArrowheads="1"/>
            </p:cNvSpPr>
            <p:nvPr/>
          </p:nvSpPr>
          <p:spPr bwMode="auto">
            <a:xfrm>
              <a:off x="4320" y="2544"/>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41" name="Rectangle 60"/>
            <p:cNvSpPr>
              <a:spLocks noChangeArrowheads="1"/>
            </p:cNvSpPr>
            <p:nvPr/>
          </p:nvSpPr>
          <p:spPr bwMode="auto">
            <a:xfrm>
              <a:off x="4512" y="2544"/>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42" name="Rectangle 61"/>
            <p:cNvSpPr>
              <a:spLocks noChangeArrowheads="1"/>
            </p:cNvSpPr>
            <p:nvPr/>
          </p:nvSpPr>
          <p:spPr bwMode="auto">
            <a:xfrm>
              <a:off x="3936" y="2736"/>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43" name="Rectangle 62"/>
            <p:cNvSpPr>
              <a:spLocks noChangeArrowheads="1"/>
            </p:cNvSpPr>
            <p:nvPr/>
          </p:nvSpPr>
          <p:spPr bwMode="auto">
            <a:xfrm>
              <a:off x="4128" y="2736"/>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3644" name="Rectangle 63"/>
            <p:cNvSpPr>
              <a:spLocks noChangeArrowheads="1"/>
            </p:cNvSpPr>
            <p:nvPr/>
          </p:nvSpPr>
          <p:spPr bwMode="auto">
            <a:xfrm>
              <a:off x="3936" y="2928"/>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3645" name="Rectangle 64"/>
            <p:cNvSpPr>
              <a:spLocks noChangeArrowheads="1"/>
            </p:cNvSpPr>
            <p:nvPr/>
          </p:nvSpPr>
          <p:spPr bwMode="auto">
            <a:xfrm>
              <a:off x="4128" y="2928"/>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46" name="Rectangle 65"/>
            <p:cNvSpPr>
              <a:spLocks noChangeArrowheads="1"/>
            </p:cNvSpPr>
            <p:nvPr/>
          </p:nvSpPr>
          <p:spPr bwMode="auto">
            <a:xfrm>
              <a:off x="4320" y="2736"/>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47" name="Rectangle 66"/>
            <p:cNvSpPr>
              <a:spLocks noChangeArrowheads="1"/>
            </p:cNvSpPr>
            <p:nvPr/>
          </p:nvSpPr>
          <p:spPr bwMode="auto">
            <a:xfrm>
              <a:off x="4512" y="2736"/>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48" name="Rectangle 67"/>
            <p:cNvSpPr>
              <a:spLocks noChangeArrowheads="1"/>
            </p:cNvSpPr>
            <p:nvPr/>
          </p:nvSpPr>
          <p:spPr bwMode="auto">
            <a:xfrm>
              <a:off x="4320" y="2928"/>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49" name="Rectangle 68"/>
            <p:cNvSpPr>
              <a:spLocks noChangeArrowheads="1"/>
            </p:cNvSpPr>
            <p:nvPr/>
          </p:nvSpPr>
          <p:spPr bwMode="auto">
            <a:xfrm>
              <a:off x="4512" y="2928"/>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grpSp>
      <p:pic>
        <p:nvPicPr>
          <p:cNvPr id="23557" name="Picture 184" descr="txp_fig"/>
          <p:cNvPicPr>
            <a:picLocks noChangeAspect="1" noChangeArrowheads="1"/>
          </p:cNvPicPr>
          <p:nvPr>
            <p:custDataLst>
              <p:tags r:id="rId1"/>
            </p:custDataLst>
          </p:nvPr>
        </p:nvPicPr>
        <p:blipFill>
          <a:blip r:embed="rId14" cstate="print"/>
          <a:srcRect/>
          <a:stretch>
            <a:fillRect/>
          </a:stretch>
        </p:blipFill>
        <p:spPr bwMode="auto">
          <a:xfrm>
            <a:off x="366713" y="1758950"/>
            <a:ext cx="1995487" cy="217488"/>
          </a:xfrm>
          <a:prstGeom prst="rect">
            <a:avLst/>
          </a:prstGeom>
          <a:noFill/>
          <a:ln w="9525">
            <a:noFill/>
            <a:miter lim="800000"/>
            <a:headEnd/>
            <a:tailEnd/>
          </a:ln>
        </p:spPr>
      </p:pic>
      <p:pic>
        <p:nvPicPr>
          <p:cNvPr id="23558" name="Picture 186" descr="txp_fig"/>
          <p:cNvPicPr>
            <a:picLocks noChangeAspect="1" noChangeArrowheads="1"/>
          </p:cNvPicPr>
          <p:nvPr>
            <p:custDataLst>
              <p:tags r:id="rId2"/>
            </p:custDataLst>
          </p:nvPr>
        </p:nvPicPr>
        <p:blipFill>
          <a:blip r:embed="rId15" cstate="print"/>
          <a:srcRect/>
          <a:stretch>
            <a:fillRect/>
          </a:stretch>
        </p:blipFill>
        <p:spPr bwMode="auto">
          <a:xfrm>
            <a:off x="6615113" y="1752600"/>
            <a:ext cx="1995487" cy="217488"/>
          </a:xfrm>
          <a:prstGeom prst="rect">
            <a:avLst/>
          </a:prstGeom>
          <a:noFill/>
          <a:ln w="9525">
            <a:noFill/>
            <a:miter lim="800000"/>
            <a:headEnd/>
            <a:tailEnd/>
          </a:ln>
        </p:spPr>
      </p:pic>
      <p:grpSp>
        <p:nvGrpSpPr>
          <p:cNvPr id="3" name="Group 218"/>
          <p:cNvGrpSpPr>
            <a:grpSpLocks/>
          </p:cNvGrpSpPr>
          <p:nvPr/>
        </p:nvGrpSpPr>
        <p:grpSpPr bwMode="auto">
          <a:xfrm>
            <a:off x="420688" y="2971800"/>
            <a:ext cx="8221662" cy="304800"/>
            <a:chOff x="265" y="1872"/>
            <a:chExt cx="5179" cy="192"/>
          </a:xfrm>
        </p:grpSpPr>
        <p:sp>
          <p:nvSpPr>
            <p:cNvPr id="23581" name="Line 106"/>
            <p:cNvSpPr>
              <a:spLocks noChangeShapeType="1"/>
            </p:cNvSpPr>
            <p:nvPr/>
          </p:nvSpPr>
          <p:spPr bwMode="auto">
            <a:xfrm>
              <a:off x="1680" y="1968"/>
              <a:ext cx="624" cy="0"/>
            </a:xfrm>
            <a:prstGeom prst="line">
              <a:avLst/>
            </a:prstGeom>
            <a:noFill/>
            <a:ln w="28575">
              <a:solidFill>
                <a:schemeClr val="tx1"/>
              </a:solidFill>
              <a:round/>
              <a:headEnd/>
              <a:tailEnd/>
            </a:ln>
          </p:spPr>
          <p:txBody>
            <a:bodyPr/>
            <a:lstStyle/>
            <a:p>
              <a:endParaRPr lang="en-US"/>
            </a:p>
          </p:txBody>
        </p:sp>
        <p:sp>
          <p:nvSpPr>
            <p:cNvPr id="23582" name="Rectangle 107"/>
            <p:cNvSpPr>
              <a:spLocks noChangeArrowheads="1"/>
            </p:cNvSpPr>
            <p:nvPr/>
          </p:nvSpPr>
          <p:spPr bwMode="auto">
            <a:xfrm>
              <a:off x="2304" y="1872"/>
              <a:ext cx="192" cy="192"/>
            </a:xfrm>
            <a:prstGeom prst="rect">
              <a:avLst/>
            </a:prstGeom>
            <a:noFill/>
            <a:ln w="38100">
              <a:solidFill>
                <a:schemeClr val="tx1"/>
              </a:solidFill>
              <a:miter lim="800000"/>
              <a:headEnd/>
              <a:tailEnd/>
            </a:ln>
          </p:spPr>
          <p:txBody>
            <a:bodyPr wrap="none" anchor="ctr"/>
            <a:lstStyle/>
            <a:p>
              <a:endParaRPr lang="en-US"/>
            </a:p>
          </p:txBody>
        </p:sp>
        <p:pic>
          <p:nvPicPr>
            <p:cNvPr id="23583" name="Picture 202" descr="txp_fig"/>
            <p:cNvPicPr>
              <a:picLocks noChangeAspect="1" noChangeArrowheads="1"/>
            </p:cNvPicPr>
            <p:nvPr>
              <p:custDataLst>
                <p:tags r:id="rId11"/>
              </p:custDataLst>
            </p:nvPr>
          </p:nvPicPr>
          <p:blipFill>
            <a:blip r:embed="rId16" cstate="print"/>
            <a:srcRect/>
            <a:stretch>
              <a:fillRect/>
            </a:stretch>
          </p:blipFill>
          <p:spPr bwMode="auto">
            <a:xfrm>
              <a:off x="265" y="1920"/>
              <a:ext cx="1278" cy="144"/>
            </a:xfrm>
            <a:prstGeom prst="rect">
              <a:avLst/>
            </a:prstGeom>
            <a:noFill/>
            <a:ln w="9525">
              <a:noFill/>
              <a:miter lim="800000"/>
              <a:headEnd/>
              <a:tailEnd/>
            </a:ln>
          </p:spPr>
        </p:pic>
        <p:pic>
          <p:nvPicPr>
            <p:cNvPr id="23584" name="Picture 209" descr="txp_fig"/>
            <p:cNvPicPr>
              <a:picLocks noChangeAspect="1" noChangeArrowheads="1"/>
            </p:cNvPicPr>
            <p:nvPr>
              <p:custDataLst>
                <p:tags r:id="rId12"/>
              </p:custDataLst>
            </p:nvPr>
          </p:nvPicPr>
          <p:blipFill>
            <a:blip r:embed="rId17" cstate="print"/>
            <a:srcRect/>
            <a:stretch>
              <a:fillRect/>
            </a:stretch>
          </p:blipFill>
          <p:spPr bwMode="auto">
            <a:xfrm>
              <a:off x="4166" y="1920"/>
              <a:ext cx="1278" cy="144"/>
            </a:xfrm>
            <a:prstGeom prst="rect">
              <a:avLst/>
            </a:prstGeom>
            <a:noFill/>
            <a:ln w="9525">
              <a:noFill/>
              <a:miter lim="800000"/>
              <a:headEnd/>
              <a:tailEnd/>
            </a:ln>
          </p:spPr>
        </p:pic>
        <p:sp>
          <p:nvSpPr>
            <p:cNvPr id="23585" name="Line 214"/>
            <p:cNvSpPr>
              <a:spLocks noChangeShapeType="1"/>
            </p:cNvSpPr>
            <p:nvPr/>
          </p:nvSpPr>
          <p:spPr bwMode="auto">
            <a:xfrm>
              <a:off x="2496" y="1968"/>
              <a:ext cx="1584" cy="0"/>
            </a:xfrm>
            <a:prstGeom prst="line">
              <a:avLst/>
            </a:prstGeom>
            <a:noFill/>
            <a:ln w="28575">
              <a:solidFill>
                <a:schemeClr val="tx1"/>
              </a:solidFill>
              <a:round/>
              <a:headEnd/>
              <a:tailEnd/>
            </a:ln>
          </p:spPr>
          <p:txBody>
            <a:bodyPr/>
            <a:lstStyle/>
            <a:p>
              <a:endParaRPr lang="en-US"/>
            </a:p>
          </p:txBody>
        </p:sp>
      </p:grpSp>
      <p:grpSp>
        <p:nvGrpSpPr>
          <p:cNvPr id="4" name="Group 219"/>
          <p:cNvGrpSpPr>
            <a:grpSpLocks/>
          </p:cNvGrpSpPr>
          <p:nvPr/>
        </p:nvGrpSpPr>
        <p:grpSpPr bwMode="auto">
          <a:xfrm>
            <a:off x="420688" y="3581400"/>
            <a:ext cx="8204200" cy="304800"/>
            <a:chOff x="265" y="2256"/>
            <a:chExt cx="5168" cy="192"/>
          </a:xfrm>
        </p:grpSpPr>
        <p:sp>
          <p:nvSpPr>
            <p:cNvPr id="23576" name="Line 105"/>
            <p:cNvSpPr>
              <a:spLocks noChangeShapeType="1"/>
            </p:cNvSpPr>
            <p:nvPr/>
          </p:nvSpPr>
          <p:spPr bwMode="auto">
            <a:xfrm flipH="1">
              <a:off x="1680" y="2352"/>
              <a:ext cx="1008" cy="0"/>
            </a:xfrm>
            <a:prstGeom prst="line">
              <a:avLst/>
            </a:prstGeom>
            <a:noFill/>
            <a:ln w="28575">
              <a:solidFill>
                <a:schemeClr val="tx1"/>
              </a:solidFill>
              <a:round/>
              <a:headEnd/>
              <a:tailEnd/>
            </a:ln>
          </p:spPr>
          <p:txBody>
            <a:bodyPr/>
            <a:lstStyle/>
            <a:p>
              <a:endParaRPr lang="en-US"/>
            </a:p>
          </p:txBody>
        </p:sp>
        <p:sp>
          <p:nvSpPr>
            <p:cNvPr id="23577" name="Rectangle 108"/>
            <p:cNvSpPr>
              <a:spLocks noChangeArrowheads="1"/>
            </p:cNvSpPr>
            <p:nvPr/>
          </p:nvSpPr>
          <p:spPr bwMode="auto">
            <a:xfrm>
              <a:off x="2688" y="2256"/>
              <a:ext cx="192" cy="192"/>
            </a:xfrm>
            <a:prstGeom prst="rect">
              <a:avLst/>
            </a:prstGeom>
            <a:noFill/>
            <a:ln w="38100">
              <a:solidFill>
                <a:schemeClr val="tx1"/>
              </a:solidFill>
              <a:miter lim="800000"/>
              <a:headEnd/>
              <a:tailEnd/>
            </a:ln>
          </p:spPr>
          <p:txBody>
            <a:bodyPr wrap="none" anchor="ctr"/>
            <a:lstStyle/>
            <a:p>
              <a:endParaRPr lang="en-US"/>
            </a:p>
          </p:txBody>
        </p:sp>
        <p:pic>
          <p:nvPicPr>
            <p:cNvPr id="23578" name="Picture 201" descr="txp_fig"/>
            <p:cNvPicPr>
              <a:picLocks noChangeAspect="1" noChangeArrowheads="1"/>
            </p:cNvPicPr>
            <p:nvPr>
              <p:custDataLst>
                <p:tags r:id="rId9"/>
              </p:custDataLst>
            </p:nvPr>
          </p:nvPicPr>
          <p:blipFill>
            <a:blip r:embed="rId18" cstate="print"/>
            <a:srcRect/>
            <a:stretch>
              <a:fillRect/>
            </a:stretch>
          </p:blipFill>
          <p:spPr bwMode="auto">
            <a:xfrm>
              <a:off x="265" y="2304"/>
              <a:ext cx="1271" cy="144"/>
            </a:xfrm>
            <a:prstGeom prst="rect">
              <a:avLst/>
            </a:prstGeom>
            <a:noFill/>
            <a:ln w="9525">
              <a:noFill/>
              <a:miter lim="800000"/>
              <a:headEnd/>
              <a:tailEnd/>
            </a:ln>
          </p:spPr>
        </p:pic>
        <p:pic>
          <p:nvPicPr>
            <p:cNvPr id="23579" name="Picture 211" descr="txp_fig"/>
            <p:cNvPicPr>
              <a:picLocks noChangeAspect="1" noChangeArrowheads="1"/>
            </p:cNvPicPr>
            <p:nvPr>
              <p:custDataLst>
                <p:tags r:id="rId10"/>
              </p:custDataLst>
            </p:nvPr>
          </p:nvPicPr>
          <p:blipFill>
            <a:blip r:embed="rId19" cstate="print"/>
            <a:srcRect/>
            <a:stretch>
              <a:fillRect/>
            </a:stretch>
          </p:blipFill>
          <p:spPr bwMode="auto">
            <a:xfrm>
              <a:off x="4155" y="2304"/>
              <a:ext cx="1278" cy="144"/>
            </a:xfrm>
            <a:prstGeom prst="rect">
              <a:avLst/>
            </a:prstGeom>
            <a:noFill/>
            <a:ln w="9525">
              <a:noFill/>
              <a:miter lim="800000"/>
              <a:headEnd/>
              <a:tailEnd/>
            </a:ln>
          </p:spPr>
        </p:pic>
        <p:sp>
          <p:nvSpPr>
            <p:cNvPr id="23580" name="Line 215"/>
            <p:cNvSpPr>
              <a:spLocks noChangeShapeType="1"/>
            </p:cNvSpPr>
            <p:nvPr/>
          </p:nvSpPr>
          <p:spPr bwMode="auto">
            <a:xfrm flipH="1">
              <a:off x="2880" y="2352"/>
              <a:ext cx="1200" cy="0"/>
            </a:xfrm>
            <a:prstGeom prst="line">
              <a:avLst/>
            </a:prstGeom>
            <a:noFill/>
            <a:ln w="28575">
              <a:solidFill>
                <a:schemeClr val="tx1"/>
              </a:solidFill>
              <a:round/>
              <a:headEnd/>
              <a:tailEnd/>
            </a:ln>
          </p:spPr>
          <p:txBody>
            <a:bodyPr/>
            <a:lstStyle/>
            <a:p>
              <a:endParaRPr lang="en-US"/>
            </a:p>
          </p:txBody>
        </p:sp>
      </p:grpSp>
      <p:sp>
        <p:nvSpPr>
          <p:cNvPr id="25609" name="Text Box 222"/>
          <p:cNvSpPr txBox="1">
            <a:spLocks noChangeArrowheads="1"/>
          </p:cNvSpPr>
          <p:nvPr/>
        </p:nvSpPr>
        <p:spPr bwMode="auto">
          <a:xfrm>
            <a:off x="3886200" y="5791200"/>
            <a:ext cx="2209800" cy="457200"/>
          </a:xfrm>
          <a:prstGeom prst="rect">
            <a:avLst/>
          </a:prstGeom>
          <a:noFill/>
          <a:ln w="9525">
            <a:noFill/>
            <a:miter lim="800000"/>
            <a:headEnd/>
            <a:tailEnd/>
          </a:ln>
        </p:spPr>
        <p:txBody>
          <a:bodyPr>
            <a:spAutoFit/>
          </a:bodyPr>
          <a:lstStyle/>
          <a:p>
            <a:pPr>
              <a:spcBef>
                <a:spcPct val="50000"/>
              </a:spcBef>
            </a:pPr>
            <a:r>
              <a:rPr lang="en-US" sz="2400" i="1" dirty="0">
                <a:latin typeface="Calibri"/>
                <a:cs typeface="Calibri"/>
              </a:rPr>
              <a:t>2 wins!!</a:t>
            </a:r>
          </a:p>
        </p:txBody>
      </p:sp>
      <p:grpSp>
        <p:nvGrpSpPr>
          <p:cNvPr id="5" name="Group 225"/>
          <p:cNvGrpSpPr>
            <a:grpSpLocks/>
          </p:cNvGrpSpPr>
          <p:nvPr/>
        </p:nvGrpSpPr>
        <p:grpSpPr bwMode="auto">
          <a:xfrm>
            <a:off x="385763" y="4191000"/>
            <a:ext cx="8250237" cy="304800"/>
            <a:chOff x="243" y="2640"/>
            <a:chExt cx="5197" cy="192"/>
          </a:xfrm>
        </p:grpSpPr>
        <p:sp>
          <p:nvSpPr>
            <p:cNvPr id="23571" name="Rectangle 188"/>
            <p:cNvSpPr>
              <a:spLocks noChangeArrowheads="1"/>
            </p:cNvSpPr>
            <p:nvPr/>
          </p:nvSpPr>
          <p:spPr bwMode="auto">
            <a:xfrm>
              <a:off x="2496" y="2640"/>
              <a:ext cx="192" cy="192"/>
            </a:xfrm>
            <a:prstGeom prst="rect">
              <a:avLst/>
            </a:prstGeom>
            <a:noFill/>
            <a:ln w="38100">
              <a:solidFill>
                <a:schemeClr val="tx1"/>
              </a:solidFill>
              <a:miter lim="800000"/>
              <a:headEnd/>
              <a:tailEnd/>
            </a:ln>
          </p:spPr>
          <p:txBody>
            <a:bodyPr wrap="none" anchor="ctr"/>
            <a:lstStyle/>
            <a:p>
              <a:endParaRPr lang="en-US"/>
            </a:p>
          </p:txBody>
        </p:sp>
        <p:sp>
          <p:nvSpPr>
            <p:cNvPr id="23572" name="Line 189"/>
            <p:cNvSpPr>
              <a:spLocks noChangeShapeType="1"/>
            </p:cNvSpPr>
            <p:nvPr/>
          </p:nvSpPr>
          <p:spPr bwMode="auto">
            <a:xfrm flipH="1">
              <a:off x="1680" y="2736"/>
              <a:ext cx="816" cy="0"/>
            </a:xfrm>
            <a:prstGeom prst="line">
              <a:avLst/>
            </a:prstGeom>
            <a:noFill/>
            <a:ln w="28575">
              <a:solidFill>
                <a:schemeClr val="tx1"/>
              </a:solidFill>
              <a:round/>
              <a:headEnd/>
              <a:tailEnd/>
            </a:ln>
          </p:spPr>
          <p:txBody>
            <a:bodyPr/>
            <a:lstStyle/>
            <a:p>
              <a:endParaRPr lang="en-US"/>
            </a:p>
          </p:txBody>
        </p:sp>
        <p:pic>
          <p:nvPicPr>
            <p:cNvPr id="23573" name="Picture 200" descr="txp_fig"/>
            <p:cNvPicPr>
              <a:picLocks noChangeAspect="1" noChangeArrowheads="1"/>
            </p:cNvPicPr>
            <p:nvPr>
              <p:custDataLst>
                <p:tags r:id="rId7"/>
              </p:custDataLst>
            </p:nvPr>
          </p:nvPicPr>
          <p:blipFill>
            <a:blip r:embed="rId20" cstate="print"/>
            <a:srcRect/>
            <a:stretch>
              <a:fillRect/>
            </a:stretch>
          </p:blipFill>
          <p:spPr bwMode="auto">
            <a:xfrm>
              <a:off x="243" y="2688"/>
              <a:ext cx="1298" cy="144"/>
            </a:xfrm>
            <a:prstGeom prst="rect">
              <a:avLst/>
            </a:prstGeom>
            <a:noFill/>
            <a:ln w="9525">
              <a:noFill/>
              <a:miter lim="800000"/>
              <a:headEnd/>
              <a:tailEnd/>
            </a:ln>
          </p:spPr>
        </p:pic>
        <p:sp>
          <p:nvSpPr>
            <p:cNvPr id="23574" name="Line 216"/>
            <p:cNvSpPr>
              <a:spLocks noChangeShapeType="1"/>
            </p:cNvSpPr>
            <p:nvPr/>
          </p:nvSpPr>
          <p:spPr bwMode="auto">
            <a:xfrm flipH="1">
              <a:off x="2688" y="2736"/>
              <a:ext cx="1392" cy="0"/>
            </a:xfrm>
            <a:prstGeom prst="line">
              <a:avLst/>
            </a:prstGeom>
            <a:noFill/>
            <a:ln w="28575">
              <a:solidFill>
                <a:schemeClr val="tx1"/>
              </a:solidFill>
              <a:round/>
              <a:headEnd/>
              <a:tailEnd/>
            </a:ln>
          </p:spPr>
          <p:txBody>
            <a:bodyPr/>
            <a:lstStyle/>
            <a:p>
              <a:endParaRPr lang="en-US"/>
            </a:p>
          </p:txBody>
        </p:sp>
        <p:pic>
          <p:nvPicPr>
            <p:cNvPr id="23575" name="Picture 223" descr="txp_fig"/>
            <p:cNvPicPr>
              <a:picLocks noChangeAspect="1" noChangeArrowheads="1"/>
            </p:cNvPicPr>
            <p:nvPr>
              <p:custDataLst>
                <p:tags r:id="rId8"/>
              </p:custDataLst>
            </p:nvPr>
          </p:nvPicPr>
          <p:blipFill>
            <a:blip r:embed="rId21" cstate="print"/>
            <a:srcRect/>
            <a:stretch>
              <a:fillRect/>
            </a:stretch>
          </p:blipFill>
          <p:spPr bwMode="auto">
            <a:xfrm>
              <a:off x="4135" y="2688"/>
              <a:ext cx="1305" cy="144"/>
            </a:xfrm>
            <a:prstGeom prst="rect">
              <a:avLst/>
            </a:prstGeom>
            <a:noFill/>
            <a:ln w="9525">
              <a:noFill/>
              <a:miter lim="800000"/>
              <a:headEnd/>
              <a:tailEnd/>
            </a:ln>
          </p:spPr>
        </p:pic>
      </p:grpSp>
      <p:grpSp>
        <p:nvGrpSpPr>
          <p:cNvPr id="6" name="Group 226"/>
          <p:cNvGrpSpPr>
            <a:grpSpLocks/>
          </p:cNvGrpSpPr>
          <p:nvPr/>
        </p:nvGrpSpPr>
        <p:grpSpPr bwMode="auto">
          <a:xfrm>
            <a:off x="325438" y="4800600"/>
            <a:ext cx="8286750" cy="304800"/>
            <a:chOff x="205" y="3024"/>
            <a:chExt cx="5220" cy="192"/>
          </a:xfrm>
        </p:grpSpPr>
        <p:sp>
          <p:nvSpPr>
            <p:cNvPr id="23566" name="Rectangle 187"/>
            <p:cNvSpPr>
              <a:spLocks noChangeArrowheads="1"/>
            </p:cNvSpPr>
            <p:nvPr/>
          </p:nvSpPr>
          <p:spPr bwMode="auto">
            <a:xfrm>
              <a:off x="3456" y="3024"/>
              <a:ext cx="192" cy="192"/>
            </a:xfrm>
            <a:prstGeom prst="rect">
              <a:avLst/>
            </a:prstGeom>
            <a:noFill/>
            <a:ln w="38100">
              <a:solidFill>
                <a:schemeClr val="tx1"/>
              </a:solidFill>
              <a:miter lim="800000"/>
              <a:headEnd/>
              <a:tailEnd/>
            </a:ln>
          </p:spPr>
          <p:txBody>
            <a:bodyPr wrap="none" anchor="ctr"/>
            <a:lstStyle/>
            <a:p>
              <a:endParaRPr lang="en-US"/>
            </a:p>
          </p:txBody>
        </p:sp>
        <p:sp>
          <p:nvSpPr>
            <p:cNvPr id="23567" name="Line 190"/>
            <p:cNvSpPr>
              <a:spLocks noChangeShapeType="1"/>
            </p:cNvSpPr>
            <p:nvPr/>
          </p:nvSpPr>
          <p:spPr bwMode="auto">
            <a:xfrm flipH="1" flipV="1">
              <a:off x="1680" y="3120"/>
              <a:ext cx="1776" cy="0"/>
            </a:xfrm>
            <a:prstGeom prst="line">
              <a:avLst/>
            </a:prstGeom>
            <a:noFill/>
            <a:ln w="28575">
              <a:solidFill>
                <a:schemeClr val="tx1"/>
              </a:solidFill>
              <a:round/>
              <a:headEnd/>
              <a:tailEnd/>
            </a:ln>
          </p:spPr>
          <p:txBody>
            <a:bodyPr/>
            <a:lstStyle/>
            <a:p>
              <a:endParaRPr lang="en-US"/>
            </a:p>
          </p:txBody>
        </p:sp>
        <p:pic>
          <p:nvPicPr>
            <p:cNvPr id="23568" name="Picture 204" descr="txp_fig"/>
            <p:cNvPicPr>
              <a:picLocks noChangeAspect="1" noChangeArrowheads="1"/>
            </p:cNvPicPr>
            <p:nvPr>
              <p:custDataLst>
                <p:tags r:id="rId5"/>
              </p:custDataLst>
            </p:nvPr>
          </p:nvPicPr>
          <p:blipFill>
            <a:blip r:embed="rId22" cstate="print"/>
            <a:srcRect/>
            <a:stretch>
              <a:fillRect/>
            </a:stretch>
          </p:blipFill>
          <p:spPr bwMode="auto">
            <a:xfrm>
              <a:off x="205" y="3072"/>
              <a:ext cx="1367" cy="144"/>
            </a:xfrm>
            <a:prstGeom prst="rect">
              <a:avLst/>
            </a:prstGeom>
            <a:noFill/>
            <a:ln w="9525">
              <a:noFill/>
              <a:miter lim="800000"/>
              <a:headEnd/>
              <a:tailEnd/>
            </a:ln>
          </p:spPr>
        </p:pic>
        <p:sp>
          <p:nvSpPr>
            <p:cNvPr id="23569" name="Line 217"/>
            <p:cNvSpPr>
              <a:spLocks noChangeShapeType="1"/>
            </p:cNvSpPr>
            <p:nvPr/>
          </p:nvSpPr>
          <p:spPr bwMode="auto">
            <a:xfrm flipH="1" flipV="1">
              <a:off x="3648" y="3120"/>
              <a:ext cx="432" cy="0"/>
            </a:xfrm>
            <a:prstGeom prst="line">
              <a:avLst/>
            </a:prstGeom>
            <a:noFill/>
            <a:ln w="28575">
              <a:solidFill>
                <a:schemeClr val="tx1"/>
              </a:solidFill>
              <a:round/>
              <a:headEnd/>
              <a:tailEnd/>
            </a:ln>
          </p:spPr>
          <p:txBody>
            <a:bodyPr/>
            <a:lstStyle/>
            <a:p>
              <a:endParaRPr lang="en-US"/>
            </a:p>
          </p:txBody>
        </p:sp>
        <p:pic>
          <p:nvPicPr>
            <p:cNvPr id="23570" name="Picture 224" descr="txp_fig"/>
            <p:cNvPicPr>
              <a:picLocks noChangeAspect="1" noChangeArrowheads="1"/>
            </p:cNvPicPr>
            <p:nvPr>
              <p:custDataLst>
                <p:tags r:id="rId6"/>
              </p:custDataLst>
            </p:nvPr>
          </p:nvPicPr>
          <p:blipFill>
            <a:blip r:embed="rId23" cstate="print"/>
            <a:srcRect/>
            <a:stretch>
              <a:fillRect/>
            </a:stretch>
          </p:blipFill>
          <p:spPr bwMode="auto">
            <a:xfrm>
              <a:off x="4147" y="3072"/>
              <a:ext cx="1278" cy="144"/>
            </a:xfrm>
            <a:prstGeom prst="rect">
              <a:avLst/>
            </a:prstGeom>
            <a:noFill/>
            <a:ln w="9525">
              <a:noFill/>
              <a:miter lim="800000"/>
              <a:headEnd/>
              <a:tailEnd/>
            </a:ln>
          </p:spPr>
        </p:pic>
      </p:grpSp>
      <p:pic>
        <p:nvPicPr>
          <p:cNvPr id="25612" name="Picture 103" descr="txp_fig"/>
          <p:cNvPicPr>
            <a:picLocks noChangeAspect="1"/>
          </p:cNvPicPr>
          <p:nvPr>
            <p:custDataLst>
              <p:tags r:id="rId3"/>
            </p:custDataLst>
          </p:nvPr>
        </p:nvPicPr>
        <p:blipFill>
          <a:blip r:embed="rId24" cstate="print"/>
          <a:srcRect/>
          <a:stretch>
            <a:fillRect/>
          </a:stretch>
        </p:blipFill>
        <p:spPr bwMode="auto">
          <a:xfrm>
            <a:off x="595313" y="2362200"/>
            <a:ext cx="1690687" cy="217488"/>
          </a:xfrm>
          <a:prstGeom prst="rect">
            <a:avLst/>
          </a:prstGeom>
          <a:noFill/>
          <a:ln w="9525">
            <a:noFill/>
            <a:miter lim="800000"/>
            <a:headEnd/>
            <a:tailEnd/>
          </a:ln>
        </p:spPr>
      </p:pic>
      <p:pic>
        <p:nvPicPr>
          <p:cNvPr id="25613" name="Picture 104" descr="txp_fig"/>
          <p:cNvPicPr>
            <a:picLocks noChangeAspect="1"/>
          </p:cNvPicPr>
          <p:nvPr>
            <p:custDataLst>
              <p:tags r:id="rId4"/>
            </p:custDataLst>
          </p:nvPr>
        </p:nvPicPr>
        <p:blipFill>
          <a:blip r:embed="rId25" cstate="print"/>
          <a:srcRect/>
          <a:stretch>
            <a:fillRect/>
          </a:stretch>
        </p:blipFill>
        <p:spPr bwMode="auto">
          <a:xfrm>
            <a:off x="6781800" y="2297113"/>
            <a:ext cx="1690688" cy="217487"/>
          </a:xfrm>
          <a:prstGeom prst="rect">
            <a:avLst/>
          </a:prstGeom>
          <a:noFill/>
          <a:ln w="9525">
            <a:noFill/>
            <a:miter lim="800000"/>
            <a:headEnd/>
            <a:tailEnd/>
          </a:ln>
        </p:spPr>
      </p:pic>
      <p:pic>
        <p:nvPicPr>
          <p:cNvPr id="98" name="Picture 1"/>
          <p:cNvPicPr>
            <a:picLocks noChangeAspect="1" noChangeArrowheads="1"/>
          </p:cNvPicPr>
          <p:nvPr/>
        </p:nvPicPr>
        <p:blipFill>
          <a:blip r:embed="rId26">
            <a:extLst>
              <a:ext uri="{28A0092B-C50C-407E-A947-70E740481C1C}">
                <a14:useLocalDpi xmlns:a14="http://schemas.microsoft.com/office/drawing/2010/main" val="0"/>
              </a:ext>
            </a:extLst>
          </a:blip>
          <a:stretch>
            <a:fillRect/>
          </a:stretch>
        </p:blipFill>
        <p:spPr bwMode="auto">
          <a:xfrm>
            <a:off x="8915400" y="1800531"/>
            <a:ext cx="3057525" cy="457138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6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Example: Overfitting</a:t>
            </a:r>
          </a:p>
        </p:txBody>
      </p:sp>
      <p:sp>
        <p:nvSpPr>
          <p:cNvPr id="24579" name="Rectangle 3"/>
          <p:cNvSpPr>
            <a:spLocks noGrp="1" noChangeArrowheads="1"/>
          </p:cNvSpPr>
          <p:nvPr>
            <p:ph idx="1"/>
          </p:nvPr>
        </p:nvSpPr>
        <p:spPr>
          <a:xfrm>
            <a:off x="457200" y="1524000"/>
            <a:ext cx="8229600" cy="4525963"/>
          </a:xfrm>
        </p:spPr>
        <p:txBody>
          <a:bodyPr/>
          <a:lstStyle/>
          <a:p>
            <a:pPr eaLnBrk="1" hangingPunct="1"/>
            <a:r>
              <a:rPr lang="en-US" sz="2000" dirty="0" smtClean="0"/>
              <a:t>Posteriors determined by </a:t>
            </a:r>
            <a:r>
              <a:rPr lang="en-US" sz="2000" i="1" dirty="0" smtClean="0"/>
              <a:t>relative </a:t>
            </a:r>
            <a:r>
              <a:rPr lang="en-US" sz="2000" dirty="0" smtClean="0"/>
              <a:t>probabilities (odds ratios):</a:t>
            </a:r>
          </a:p>
          <a:p>
            <a:pPr eaLnBrk="1" hangingPunct="1"/>
            <a:endParaRPr lang="en-US" sz="2000" dirty="0" smtClean="0"/>
          </a:p>
        </p:txBody>
      </p:sp>
      <p:sp>
        <p:nvSpPr>
          <p:cNvPr id="26628" name="Text Box 4"/>
          <p:cNvSpPr txBox="1">
            <a:spLocks noChangeArrowheads="1"/>
          </p:cNvSpPr>
          <p:nvPr/>
        </p:nvSpPr>
        <p:spPr bwMode="auto">
          <a:xfrm>
            <a:off x="1600200" y="3316288"/>
            <a:ext cx="2514600" cy="2024062"/>
          </a:xfrm>
          <a:prstGeom prst="rect">
            <a:avLst/>
          </a:prstGeom>
          <a:noFill/>
          <a:ln w="9525">
            <a:solidFill>
              <a:schemeClr val="tx1"/>
            </a:solidFill>
            <a:miter lim="800000"/>
            <a:headEnd/>
            <a:tailEnd/>
          </a:ln>
        </p:spPr>
        <p:txBody>
          <a:bodyPr>
            <a:spAutoFit/>
          </a:bodyPr>
          <a:lstStyle/>
          <a:p>
            <a:r>
              <a:rPr lang="en-US">
                <a:latin typeface="Courier New" pitchFamily="49" charset="0"/>
              </a:rPr>
              <a:t>south-west : inf</a:t>
            </a:r>
          </a:p>
          <a:p>
            <a:r>
              <a:rPr lang="en-US">
                <a:latin typeface="Courier New" pitchFamily="49" charset="0"/>
              </a:rPr>
              <a:t>nation     : inf</a:t>
            </a:r>
          </a:p>
          <a:p>
            <a:r>
              <a:rPr lang="en-US">
                <a:latin typeface="Courier New" pitchFamily="49" charset="0"/>
              </a:rPr>
              <a:t>morally    : inf</a:t>
            </a:r>
          </a:p>
          <a:p>
            <a:r>
              <a:rPr lang="en-US">
                <a:latin typeface="Courier New" pitchFamily="49" charset="0"/>
              </a:rPr>
              <a:t>nicely     : inf</a:t>
            </a:r>
          </a:p>
          <a:p>
            <a:r>
              <a:rPr lang="en-US">
                <a:latin typeface="Courier New" pitchFamily="49" charset="0"/>
              </a:rPr>
              <a:t>extent     : inf</a:t>
            </a:r>
          </a:p>
          <a:p>
            <a:r>
              <a:rPr lang="en-US">
                <a:latin typeface="Courier New" pitchFamily="49" charset="0"/>
              </a:rPr>
              <a:t>seriously  : inf</a:t>
            </a:r>
          </a:p>
          <a:p>
            <a:r>
              <a:rPr lang="en-US">
                <a:latin typeface="Courier New" pitchFamily="49" charset="0"/>
              </a:rPr>
              <a:t>...</a:t>
            </a:r>
          </a:p>
        </p:txBody>
      </p:sp>
      <p:sp>
        <p:nvSpPr>
          <p:cNvPr id="26629" name="Text Box 5"/>
          <p:cNvSpPr txBox="1">
            <a:spLocks noChangeArrowheads="1"/>
          </p:cNvSpPr>
          <p:nvPr/>
        </p:nvSpPr>
        <p:spPr bwMode="auto">
          <a:xfrm>
            <a:off x="2743200" y="5721350"/>
            <a:ext cx="3886200" cy="457200"/>
          </a:xfrm>
          <a:prstGeom prst="rect">
            <a:avLst/>
          </a:prstGeom>
          <a:noFill/>
          <a:ln w="9525">
            <a:noFill/>
            <a:miter lim="800000"/>
            <a:headEnd/>
            <a:tailEnd/>
          </a:ln>
        </p:spPr>
        <p:txBody>
          <a:bodyPr>
            <a:spAutoFit/>
          </a:bodyPr>
          <a:lstStyle/>
          <a:p>
            <a:pPr>
              <a:spcBef>
                <a:spcPct val="50000"/>
              </a:spcBef>
            </a:pPr>
            <a:r>
              <a:rPr lang="en-US" sz="2400" i="1" dirty="0">
                <a:latin typeface="Calibri" pitchFamily="34" charset="0"/>
              </a:rPr>
              <a:t>What went wrong here?</a:t>
            </a:r>
          </a:p>
        </p:txBody>
      </p:sp>
      <p:sp>
        <p:nvSpPr>
          <p:cNvPr id="26630" name="Text Box 6"/>
          <p:cNvSpPr txBox="1">
            <a:spLocks noChangeArrowheads="1"/>
          </p:cNvSpPr>
          <p:nvPr/>
        </p:nvSpPr>
        <p:spPr bwMode="auto">
          <a:xfrm>
            <a:off x="4876800" y="3316288"/>
            <a:ext cx="2438400" cy="2024062"/>
          </a:xfrm>
          <a:prstGeom prst="rect">
            <a:avLst/>
          </a:prstGeom>
          <a:noFill/>
          <a:ln w="9525">
            <a:solidFill>
              <a:schemeClr val="tx1"/>
            </a:solidFill>
            <a:miter lim="800000"/>
            <a:headEnd/>
            <a:tailEnd/>
          </a:ln>
        </p:spPr>
        <p:txBody>
          <a:bodyPr>
            <a:spAutoFit/>
          </a:bodyPr>
          <a:lstStyle/>
          <a:p>
            <a:r>
              <a:rPr lang="en-US">
                <a:latin typeface="Courier New" pitchFamily="49" charset="0"/>
              </a:rPr>
              <a:t>screens    : inf</a:t>
            </a:r>
          </a:p>
          <a:p>
            <a:r>
              <a:rPr lang="en-US">
                <a:latin typeface="Courier New" pitchFamily="49" charset="0"/>
              </a:rPr>
              <a:t>minute     : inf</a:t>
            </a:r>
          </a:p>
          <a:p>
            <a:r>
              <a:rPr lang="en-US">
                <a:latin typeface="Courier New" pitchFamily="49" charset="0"/>
              </a:rPr>
              <a:t>guaranteed : inf</a:t>
            </a:r>
          </a:p>
          <a:p>
            <a:r>
              <a:rPr lang="en-US">
                <a:latin typeface="Courier New" pitchFamily="49" charset="0"/>
              </a:rPr>
              <a:t>$205.00    : inf</a:t>
            </a:r>
          </a:p>
          <a:p>
            <a:r>
              <a:rPr lang="en-US">
                <a:latin typeface="Courier New" pitchFamily="49" charset="0"/>
              </a:rPr>
              <a:t>delivery   : inf</a:t>
            </a:r>
          </a:p>
          <a:p>
            <a:r>
              <a:rPr lang="en-US">
                <a:latin typeface="Courier New" pitchFamily="49" charset="0"/>
              </a:rPr>
              <a:t>signature  : inf</a:t>
            </a:r>
          </a:p>
          <a:p>
            <a:r>
              <a:rPr lang="en-US">
                <a:latin typeface="Courier New" pitchFamily="49" charset="0"/>
              </a:rPr>
              <a:t>...</a:t>
            </a:r>
          </a:p>
        </p:txBody>
      </p:sp>
      <p:pic>
        <p:nvPicPr>
          <p:cNvPr id="24583" name="Picture 7" descr="txp_fig"/>
          <p:cNvPicPr>
            <a:picLocks noChangeAspect="1" noChangeArrowheads="1"/>
          </p:cNvPicPr>
          <p:nvPr>
            <p:custDataLst>
              <p:tags r:id="rId1"/>
            </p:custDataLst>
          </p:nvPr>
        </p:nvPicPr>
        <p:blipFill>
          <a:blip r:embed="rId4" cstate="print"/>
          <a:srcRect/>
          <a:stretch>
            <a:fillRect/>
          </a:stretch>
        </p:blipFill>
        <p:spPr bwMode="auto">
          <a:xfrm>
            <a:off x="2009775" y="2387600"/>
            <a:ext cx="1647825" cy="698500"/>
          </a:xfrm>
          <a:prstGeom prst="rect">
            <a:avLst/>
          </a:prstGeom>
          <a:noFill/>
          <a:ln w="9525">
            <a:noFill/>
            <a:miter lim="800000"/>
            <a:headEnd/>
            <a:tailEnd/>
          </a:ln>
        </p:spPr>
      </p:pic>
      <p:pic>
        <p:nvPicPr>
          <p:cNvPr id="24584" name="Picture 8" descr="txp_fig"/>
          <p:cNvPicPr>
            <a:picLocks noChangeAspect="1" noChangeArrowheads="1"/>
          </p:cNvPicPr>
          <p:nvPr>
            <p:custDataLst>
              <p:tags r:id="rId2"/>
            </p:custDataLst>
          </p:nvPr>
        </p:nvPicPr>
        <p:blipFill>
          <a:blip r:embed="rId5" cstate="print"/>
          <a:srcRect/>
          <a:stretch>
            <a:fillRect/>
          </a:stretch>
        </p:blipFill>
        <p:spPr bwMode="auto">
          <a:xfrm>
            <a:off x="5183188" y="2362200"/>
            <a:ext cx="1647825" cy="698500"/>
          </a:xfrm>
          <a:prstGeom prst="rect">
            <a:avLst/>
          </a:prstGeom>
          <a:noFill/>
          <a:ln w="9525">
            <a:noFill/>
            <a:miter lim="800000"/>
            <a:headEnd/>
            <a:tailEnd/>
          </a:ln>
        </p:spPr>
      </p:pic>
      <p:pic>
        <p:nvPicPr>
          <p:cNvPr id="9" name="Picture 1"/>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8915400" y="1800531"/>
            <a:ext cx="3057525" cy="457138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p:bldP spid="26629" grpId="0"/>
      <p:bldP spid="2663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Generalization and Overfitting</a:t>
            </a:r>
          </a:p>
        </p:txBody>
      </p:sp>
      <p:sp>
        <p:nvSpPr>
          <p:cNvPr id="25603" name="Rectangle 3"/>
          <p:cNvSpPr>
            <a:spLocks noGrp="1" noChangeArrowheads="1"/>
          </p:cNvSpPr>
          <p:nvPr>
            <p:ph idx="1"/>
          </p:nvPr>
        </p:nvSpPr>
        <p:spPr/>
        <p:txBody>
          <a:bodyPr/>
          <a:lstStyle/>
          <a:p>
            <a:pPr eaLnBrk="1" hangingPunct="1">
              <a:lnSpc>
                <a:spcPct val="90000"/>
              </a:lnSpc>
            </a:pPr>
            <a:r>
              <a:rPr lang="en-US" sz="2000" dirty="0" smtClean="0"/>
              <a:t>Relative frequency parameters will </a:t>
            </a:r>
            <a:r>
              <a:rPr lang="en-US" sz="2000" dirty="0" err="1" smtClean="0">
                <a:solidFill>
                  <a:srgbClr val="C00000"/>
                </a:solidFill>
              </a:rPr>
              <a:t>overfit</a:t>
            </a:r>
            <a:r>
              <a:rPr lang="en-US" sz="2000" dirty="0" smtClean="0"/>
              <a:t> the training data!</a:t>
            </a:r>
          </a:p>
          <a:p>
            <a:pPr lvl="1" eaLnBrk="1" hangingPunct="1">
              <a:lnSpc>
                <a:spcPct val="90000"/>
              </a:lnSpc>
            </a:pPr>
            <a:r>
              <a:rPr lang="en-US" sz="1800" dirty="0" smtClean="0"/>
              <a:t>Just because we never saw a 3 with pixel (15,15) on during training doesn’t mean we won’t see it at test time</a:t>
            </a:r>
          </a:p>
          <a:p>
            <a:pPr lvl="1" eaLnBrk="1" hangingPunct="1">
              <a:lnSpc>
                <a:spcPct val="90000"/>
              </a:lnSpc>
            </a:pPr>
            <a:r>
              <a:rPr lang="en-US" sz="1800" dirty="0" smtClean="0"/>
              <a:t>Unlikely that every occurrence of “minute” is 100% spam</a:t>
            </a:r>
          </a:p>
          <a:p>
            <a:pPr lvl="1" eaLnBrk="1" hangingPunct="1">
              <a:lnSpc>
                <a:spcPct val="90000"/>
              </a:lnSpc>
            </a:pPr>
            <a:r>
              <a:rPr lang="en-US" sz="1800" dirty="0" smtClean="0"/>
              <a:t>Unlikely that every occurrence of “seriously” is 100% ham</a:t>
            </a:r>
          </a:p>
          <a:p>
            <a:pPr lvl="1" eaLnBrk="1" hangingPunct="1">
              <a:lnSpc>
                <a:spcPct val="90000"/>
              </a:lnSpc>
            </a:pPr>
            <a:r>
              <a:rPr lang="en-US" sz="1800" dirty="0" smtClean="0"/>
              <a:t>What about all the words that don’t occur in the training set at all?</a:t>
            </a:r>
          </a:p>
          <a:p>
            <a:pPr lvl="1" eaLnBrk="1" hangingPunct="1">
              <a:lnSpc>
                <a:spcPct val="90000"/>
              </a:lnSpc>
            </a:pPr>
            <a:r>
              <a:rPr lang="en-US" sz="1800" dirty="0" smtClean="0"/>
              <a:t>In general, we can’t go around giving unseen events zero probability</a:t>
            </a:r>
          </a:p>
          <a:p>
            <a:pPr eaLnBrk="1" hangingPunct="1">
              <a:lnSpc>
                <a:spcPct val="90000"/>
              </a:lnSpc>
            </a:pPr>
            <a:endParaRPr lang="en-US" sz="2000" dirty="0" smtClean="0"/>
          </a:p>
          <a:p>
            <a:pPr eaLnBrk="1" hangingPunct="1">
              <a:lnSpc>
                <a:spcPct val="90000"/>
              </a:lnSpc>
            </a:pPr>
            <a:r>
              <a:rPr lang="en-US" sz="2000" dirty="0" smtClean="0"/>
              <a:t>As an extreme case, imagine using the entire email as the only feature</a:t>
            </a:r>
          </a:p>
          <a:p>
            <a:pPr lvl="1" eaLnBrk="1" hangingPunct="1">
              <a:lnSpc>
                <a:spcPct val="90000"/>
              </a:lnSpc>
            </a:pPr>
            <a:r>
              <a:rPr lang="en-US" sz="1800" dirty="0" smtClean="0"/>
              <a:t>Would get the training data perfect (if deterministic labeling)</a:t>
            </a:r>
          </a:p>
          <a:p>
            <a:pPr lvl="1" eaLnBrk="1" hangingPunct="1">
              <a:lnSpc>
                <a:spcPct val="90000"/>
              </a:lnSpc>
            </a:pPr>
            <a:r>
              <a:rPr lang="en-US" sz="1800" dirty="0" smtClean="0"/>
              <a:t>Wouldn’t </a:t>
            </a:r>
            <a:r>
              <a:rPr lang="en-US" sz="1800" i="1" dirty="0" smtClean="0"/>
              <a:t>generalize</a:t>
            </a:r>
            <a:r>
              <a:rPr lang="en-US" sz="1800" dirty="0" smtClean="0"/>
              <a:t> at all</a:t>
            </a:r>
          </a:p>
          <a:p>
            <a:pPr lvl="1" eaLnBrk="1" hangingPunct="1">
              <a:lnSpc>
                <a:spcPct val="90000"/>
              </a:lnSpc>
            </a:pPr>
            <a:r>
              <a:rPr lang="en-US" sz="1800" dirty="0" smtClean="0"/>
              <a:t>Just making the bag-of-words assumption gives us some generalization, but isn’t enough</a:t>
            </a:r>
          </a:p>
          <a:p>
            <a:pPr lvl="1" eaLnBrk="1" hangingPunct="1">
              <a:lnSpc>
                <a:spcPct val="90000"/>
              </a:lnSpc>
            </a:pPr>
            <a:endParaRPr lang="en-US" sz="1800" dirty="0" smtClean="0"/>
          </a:p>
          <a:p>
            <a:pPr eaLnBrk="1" hangingPunct="1">
              <a:lnSpc>
                <a:spcPct val="90000"/>
              </a:lnSpc>
            </a:pPr>
            <a:r>
              <a:rPr lang="en-US" sz="2000" dirty="0" smtClean="0"/>
              <a:t>To generalize better: we need to </a:t>
            </a:r>
            <a:r>
              <a:rPr lang="en-US" sz="2000" dirty="0" smtClean="0">
                <a:solidFill>
                  <a:srgbClr val="CC0000"/>
                </a:solidFill>
              </a:rPr>
              <a:t>smooth </a:t>
            </a:r>
            <a:r>
              <a:rPr lang="en-US" sz="2000" dirty="0" smtClean="0"/>
              <a:t>or </a:t>
            </a:r>
            <a:r>
              <a:rPr lang="en-US" sz="2000" dirty="0" smtClean="0">
                <a:solidFill>
                  <a:srgbClr val="CC0000"/>
                </a:solidFill>
              </a:rPr>
              <a:t>regularize </a:t>
            </a:r>
            <a:r>
              <a:rPr lang="en-US" sz="2000" dirty="0" smtClean="0"/>
              <a:t>the estimates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Estimation</a:t>
            </a:r>
            <a:endParaRPr lang="en-US" dirty="0"/>
          </a:p>
        </p:txBody>
      </p:sp>
      <p:pic>
        <p:nvPicPr>
          <p:cNvPr id="5" name="Picture 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20993" y="1447800"/>
            <a:ext cx="8294526" cy="4610100"/>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Parameter Estimation</a:t>
            </a:r>
          </a:p>
        </p:txBody>
      </p:sp>
      <p:sp>
        <p:nvSpPr>
          <p:cNvPr id="1281027" name="Rectangle 3"/>
          <p:cNvSpPr>
            <a:spLocks noGrp="1" noChangeArrowheads="1"/>
          </p:cNvSpPr>
          <p:nvPr>
            <p:ph idx="1"/>
          </p:nvPr>
        </p:nvSpPr>
        <p:spPr>
          <a:xfrm>
            <a:off x="533400" y="1524000"/>
            <a:ext cx="8458200" cy="5029200"/>
          </a:xfrm>
        </p:spPr>
        <p:txBody>
          <a:bodyPr/>
          <a:lstStyle/>
          <a:p>
            <a:pPr eaLnBrk="1" hangingPunct="1">
              <a:lnSpc>
                <a:spcPct val="80000"/>
              </a:lnSpc>
            </a:pPr>
            <a:r>
              <a:rPr lang="en-US" sz="2400" dirty="0" smtClean="0"/>
              <a:t>Estimating the distribution of a random variable</a:t>
            </a:r>
          </a:p>
          <a:p>
            <a:pPr lvl="1" eaLnBrk="1" hangingPunct="1">
              <a:lnSpc>
                <a:spcPct val="80000"/>
              </a:lnSpc>
            </a:pPr>
            <a:endParaRPr lang="en-US" sz="900" i="1" dirty="0" smtClean="0"/>
          </a:p>
          <a:p>
            <a:pPr eaLnBrk="1" hangingPunct="1">
              <a:lnSpc>
                <a:spcPct val="80000"/>
              </a:lnSpc>
            </a:pPr>
            <a:r>
              <a:rPr lang="en-US" sz="2400" i="1" dirty="0" smtClean="0"/>
              <a:t>Elicitation:</a:t>
            </a:r>
            <a:r>
              <a:rPr lang="en-US" sz="2400" dirty="0" smtClean="0"/>
              <a:t> ask a human (why is this hard?)</a:t>
            </a:r>
          </a:p>
          <a:p>
            <a:pPr lvl="4" eaLnBrk="1" hangingPunct="1">
              <a:lnSpc>
                <a:spcPct val="80000"/>
              </a:lnSpc>
            </a:pPr>
            <a:endParaRPr lang="en-US" sz="1200" i="1" dirty="0" smtClean="0"/>
          </a:p>
          <a:p>
            <a:pPr eaLnBrk="1" hangingPunct="1">
              <a:lnSpc>
                <a:spcPct val="80000"/>
              </a:lnSpc>
            </a:pPr>
            <a:r>
              <a:rPr lang="en-US" sz="2400" i="1" dirty="0" smtClean="0"/>
              <a:t>Empirically: </a:t>
            </a:r>
            <a:r>
              <a:rPr lang="en-US" sz="2400" dirty="0" smtClean="0"/>
              <a:t>use training data (learning!)</a:t>
            </a:r>
          </a:p>
          <a:p>
            <a:pPr lvl="1" eaLnBrk="1" hangingPunct="1">
              <a:lnSpc>
                <a:spcPct val="80000"/>
              </a:lnSpc>
            </a:pPr>
            <a:r>
              <a:rPr lang="en-US" sz="2000" dirty="0" smtClean="0"/>
              <a:t>E.g.: for each outcome x, look at the </a:t>
            </a:r>
            <a:r>
              <a:rPr lang="en-US" sz="2000" i="1" dirty="0" smtClean="0">
                <a:solidFill>
                  <a:srgbClr val="CC0000"/>
                </a:solidFill>
              </a:rPr>
              <a:t>empirical rate</a:t>
            </a:r>
            <a:r>
              <a:rPr lang="en-US" sz="2000" dirty="0" smtClean="0"/>
              <a:t> of that value:</a:t>
            </a:r>
          </a:p>
          <a:p>
            <a:pPr lvl="1" eaLnBrk="1" hangingPunct="1">
              <a:lnSpc>
                <a:spcPct val="80000"/>
              </a:lnSpc>
            </a:pPr>
            <a:endParaRPr lang="en-US" sz="2000" dirty="0" smtClean="0"/>
          </a:p>
          <a:p>
            <a:pPr lvl="1" eaLnBrk="1" hangingPunct="1">
              <a:lnSpc>
                <a:spcPct val="80000"/>
              </a:lnSpc>
            </a:pPr>
            <a:endParaRPr lang="en-US" sz="2000" dirty="0" smtClean="0"/>
          </a:p>
          <a:p>
            <a:pPr eaLnBrk="1" hangingPunct="1">
              <a:lnSpc>
                <a:spcPct val="80000"/>
              </a:lnSpc>
            </a:pPr>
            <a:endParaRPr lang="en-US" sz="2000" dirty="0" smtClean="0">
              <a:solidFill>
                <a:schemeClr val="tx1"/>
              </a:solidFill>
            </a:endParaRPr>
          </a:p>
          <a:p>
            <a:pPr eaLnBrk="1" hangingPunct="1">
              <a:lnSpc>
                <a:spcPct val="80000"/>
              </a:lnSpc>
            </a:pPr>
            <a:endParaRPr lang="en-US" sz="2000" dirty="0" smtClean="0">
              <a:solidFill>
                <a:schemeClr val="tx1"/>
              </a:solidFill>
            </a:endParaRPr>
          </a:p>
          <a:p>
            <a:pPr lvl="1" eaLnBrk="1" hangingPunct="1">
              <a:lnSpc>
                <a:spcPct val="80000"/>
              </a:lnSpc>
            </a:pPr>
            <a:r>
              <a:rPr lang="en-US" sz="2000" dirty="0" smtClean="0"/>
              <a:t>This is the estimate that maximizes the </a:t>
            </a:r>
            <a:r>
              <a:rPr lang="en-US" sz="2000" i="1" dirty="0" smtClean="0">
                <a:solidFill>
                  <a:srgbClr val="CC0000"/>
                </a:solidFill>
              </a:rPr>
              <a:t>likelihood of the data</a:t>
            </a:r>
            <a:endParaRPr lang="en-US" sz="2000" dirty="0" smtClean="0"/>
          </a:p>
          <a:p>
            <a:pPr lvl="1" eaLnBrk="1" hangingPunct="1">
              <a:lnSpc>
                <a:spcPct val="80000"/>
              </a:lnSpc>
            </a:pPr>
            <a:endParaRPr lang="en-US" sz="1900" dirty="0" smtClean="0"/>
          </a:p>
          <a:p>
            <a:pPr eaLnBrk="1" hangingPunct="1">
              <a:lnSpc>
                <a:spcPct val="80000"/>
              </a:lnSpc>
            </a:pPr>
            <a:endParaRPr lang="en-US" sz="2400" i="1" dirty="0" smtClean="0"/>
          </a:p>
          <a:p>
            <a:pPr eaLnBrk="1" hangingPunct="1">
              <a:lnSpc>
                <a:spcPct val="80000"/>
              </a:lnSpc>
            </a:pPr>
            <a:endParaRPr lang="en-US" sz="2400" i="1" dirty="0" smtClean="0"/>
          </a:p>
        </p:txBody>
      </p:sp>
      <p:pic>
        <p:nvPicPr>
          <p:cNvPr id="12" name="Picture 11" descr="txp_fig"/>
          <p:cNvPicPr>
            <a:picLocks noChangeAspect="1"/>
          </p:cNvPicPr>
          <p:nvPr>
            <p:custDataLst>
              <p:tags r:id="rId1"/>
            </p:custDataLst>
          </p:nvPr>
        </p:nvPicPr>
        <p:blipFill>
          <a:blip r:embed="rId5" cstate="print"/>
          <a:srcRect/>
          <a:stretch>
            <a:fillRect/>
          </a:stretch>
        </p:blipFill>
        <p:spPr bwMode="auto">
          <a:xfrm>
            <a:off x="1736726" y="3506789"/>
            <a:ext cx="3105151" cy="608012"/>
          </a:xfrm>
          <a:prstGeom prst="rect">
            <a:avLst/>
          </a:prstGeom>
          <a:noFill/>
          <a:ln w="9525">
            <a:noFill/>
            <a:miter lim="800000"/>
            <a:headEnd/>
            <a:tailEnd/>
          </a:ln>
        </p:spPr>
      </p:pic>
      <p:pic>
        <p:nvPicPr>
          <p:cNvPr id="1281029" name="Picture 5" descr="txp_fig"/>
          <p:cNvPicPr>
            <a:picLocks noChangeAspect="1" noChangeArrowheads="1"/>
          </p:cNvPicPr>
          <p:nvPr>
            <p:custDataLst>
              <p:tags r:id="rId2"/>
            </p:custDataLst>
          </p:nvPr>
        </p:nvPicPr>
        <p:blipFill>
          <a:blip r:embed="rId6" cstate="print"/>
          <a:srcRect/>
          <a:stretch>
            <a:fillRect/>
          </a:stretch>
        </p:blipFill>
        <p:spPr bwMode="auto">
          <a:xfrm>
            <a:off x="1722437" y="5105401"/>
            <a:ext cx="2316163" cy="530225"/>
          </a:xfrm>
          <a:prstGeom prst="rect">
            <a:avLst/>
          </a:prstGeom>
          <a:noFill/>
          <a:ln w="9525">
            <a:noFill/>
            <a:miter lim="800000"/>
            <a:headEnd/>
            <a:tailEnd/>
          </a:ln>
        </p:spPr>
      </p:pic>
      <p:sp>
        <p:nvSpPr>
          <p:cNvPr id="1281030" name="Oval 6"/>
          <p:cNvSpPr>
            <a:spLocks noChangeArrowheads="1"/>
          </p:cNvSpPr>
          <p:nvPr/>
        </p:nvSpPr>
        <p:spPr bwMode="auto">
          <a:xfrm>
            <a:off x="6781800" y="3429000"/>
            <a:ext cx="381000" cy="381000"/>
          </a:xfrm>
          <a:prstGeom prst="ellipse">
            <a:avLst/>
          </a:prstGeom>
          <a:solidFill>
            <a:srgbClr val="FF9999"/>
          </a:solidFill>
          <a:ln w="9525">
            <a:solidFill>
              <a:schemeClr val="tx1"/>
            </a:solidFill>
            <a:round/>
            <a:headEnd/>
            <a:tailEnd/>
          </a:ln>
        </p:spPr>
        <p:txBody>
          <a:bodyPr wrap="none" lIns="91438" tIns="45719" rIns="91438" bIns="45719" anchor="ctr"/>
          <a:lstStyle/>
          <a:p>
            <a:pPr algn="ctr"/>
            <a:r>
              <a:rPr lang="en-US" dirty="0">
                <a:latin typeface="Calibri"/>
                <a:cs typeface="Calibri"/>
              </a:rPr>
              <a:t>r</a:t>
            </a:r>
          </a:p>
        </p:txBody>
      </p:sp>
      <p:sp>
        <p:nvSpPr>
          <p:cNvPr id="1281031" name="Oval 7"/>
          <p:cNvSpPr>
            <a:spLocks noChangeArrowheads="1"/>
          </p:cNvSpPr>
          <p:nvPr/>
        </p:nvSpPr>
        <p:spPr bwMode="auto">
          <a:xfrm>
            <a:off x="7315200" y="3429000"/>
            <a:ext cx="381000" cy="381000"/>
          </a:xfrm>
          <a:prstGeom prst="ellipse">
            <a:avLst/>
          </a:prstGeom>
          <a:solidFill>
            <a:srgbClr val="FF9999"/>
          </a:solidFill>
          <a:ln w="9525">
            <a:solidFill>
              <a:schemeClr val="tx1"/>
            </a:solidFill>
            <a:round/>
            <a:headEnd/>
            <a:tailEnd/>
          </a:ln>
        </p:spPr>
        <p:txBody>
          <a:bodyPr wrap="none" lIns="91438" tIns="45719" rIns="91438" bIns="45719" anchor="ctr"/>
          <a:lstStyle/>
          <a:p>
            <a:pPr algn="ctr"/>
            <a:r>
              <a:rPr lang="en-US">
                <a:latin typeface="Calibri"/>
                <a:cs typeface="Calibri"/>
              </a:rPr>
              <a:t>r</a:t>
            </a:r>
          </a:p>
        </p:txBody>
      </p:sp>
      <p:sp>
        <p:nvSpPr>
          <p:cNvPr id="1281032" name="Oval 8"/>
          <p:cNvSpPr>
            <a:spLocks noChangeArrowheads="1"/>
          </p:cNvSpPr>
          <p:nvPr/>
        </p:nvSpPr>
        <p:spPr bwMode="auto">
          <a:xfrm>
            <a:off x="7848600" y="3429000"/>
            <a:ext cx="381000" cy="381000"/>
          </a:xfrm>
          <a:prstGeom prst="ellipse">
            <a:avLst/>
          </a:prstGeom>
          <a:solidFill>
            <a:srgbClr val="99CCFF"/>
          </a:solidFill>
          <a:ln w="9525">
            <a:solidFill>
              <a:schemeClr val="tx1"/>
            </a:solidFill>
            <a:round/>
            <a:headEnd/>
            <a:tailEnd/>
          </a:ln>
        </p:spPr>
        <p:txBody>
          <a:bodyPr wrap="none" lIns="91438" tIns="45719" rIns="91438" bIns="45719" anchor="ctr"/>
          <a:lstStyle/>
          <a:p>
            <a:pPr algn="ctr"/>
            <a:r>
              <a:rPr lang="en-US" dirty="0">
                <a:latin typeface="Calibri"/>
                <a:cs typeface="Calibri"/>
              </a:rPr>
              <a:t>b</a:t>
            </a:r>
          </a:p>
        </p:txBody>
      </p:sp>
      <p:pic>
        <p:nvPicPr>
          <p:cNvPr id="26" name="Picture 25" descr="txp_fig"/>
          <p:cNvPicPr>
            <a:picLocks noChangeAspect="1"/>
          </p:cNvPicPr>
          <p:nvPr>
            <p:custDataLst>
              <p:tags r:id="rId3"/>
            </p:custDataLst>
          </p:nvPr>
        </p:nvPicPr>
        <p:blipFill>
          <a:blip r:embed="rId7" cstate="print"/>
          <a:srcRect/>
          <a:stretch>
            <a:fillRect/>
          </a:stretch>
        </p:blipFill>
        <p:spPr bwMode="auto">
          <a:xfrm>
            <a:off x="6699250" y="4022726"/>
            <a:ext cx="1758951" cy="271463"/>
          </a:xfrm>
          <a:prstGeom prst="rect">
            <a:avLst/>
          </a:prstGeom>
          <a:noFill/>
          <a:ln w="9525">
            <a:noFill/>
            <a:miter lim="800000"/>
            <a:headEnd/>
            <a:tailEnd/>
          </a:ln>
        </p:spPr>
      </p:pic>
      <p:sp>
        <p:nvSpPr>
          <p:cNvPr id="10" name="Flowchart: Magnetic Disk 9"/>
          <p:cNvSpPr/>
          <p:nvPr/>
        </p:nvSpPr>
        <p:spPr>
          <a:xfrm>
            <a:off x="8991600" y="1676400"/>
            <a:ext cx="1143000" cy="838200"/>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a:defRPr/>
            </a:pPr>
            <a:endParaRPr lang="en-US"/>
          </a:p>
        </p:txBody>
      </p:sp>
      <p:sp>
        <p:nvSpPr>
          <p:cNvPr id="27659" name="Oval 6"/>
          <p:cNvSpPr>
            <a:spLocks noChangeArrowheads="1"/>
          </p:cNvSpPr>
          <p:nvPr/>
        </p:nvSpPr>
        <p:spPr bwMode="auto">
          <a:xfrm>
            <a:off x="9067800" y="1981200"/>
            <a:ext cx="152400" cy="152400"/>
          </a:xfrm>
          <a:prstGeom prst="ellipse">
            <a:avLst/>
          </a:prstGeom>
          <a:solidFill>
            <a:srgbClr val="FF9999"/>
          </a:solidFill>
          <a:ln w="9525">
            <a:solidFill>
              <a:schemeClr val="tx1"/>
            </a:solidFill>
            <a:round/>
            <a:headEnd/>
            <a:tailEnd/>
          </a:ln>
        </p:spPr>
        <p:txBody>
          <a:bodyPr wrap="none" lIns="91438" tIns="45719" rIns="91438" bIns="45719" anchor="ctr"/>
          <a:lstStyle/>
          <a:p>
            <a:pPr algn="ctr"/>
            <a:r>
              <a:rPr lang="en-US" sz="900" dirty="0"/>
              <a:t>r</a:t>
            </a:r>
          </a:p>
        </p:txBody>
      </p:sp>
      <p:sp>
        <p:nvSpPr>
          <p:cNvPr id="27660" name="Oval 7"/>
          <p:cNvSpPr>
            <a:spLocks noChangeArrowheads="1"/>
          </p:cNvSpPr>
          <p:nvPr/>
        </p:nvSpPr>
        <p:spPr bwMode="auto">
          <a:xfrm>
            <a:off x="9601200" y="1981200"/>
            <a:ext cx="152400" cy="152400"/>
          </a:xfrm>
          <a:prstGeom prst="ellipse">
            <a:avLst/>
          </a:prstGeom>
          <a:solidFill>
            <a:srgbClr val="99CCFF"/>
          </a:solidFill>
          <a:ln w="9525">
            <a:solidFill>
              <a:schemeClr val="tx1"/>
            </a:solidFill>
            <a:round/>
            <a:headEnd/>
            <a:tailEnd/>
          </a:ln>
        </p:spPr>
        <p:txBody>
          <a:bodyPr wrap="none" lIns="91438" tIns="45719" rIns="91438" bIns="45719" anchor="ctr"/>
          <a:lstStyle/>
          <a:p>
            <a:pPr algn="ctr"/>
            <a:r>
              <a:rPr lang="en-US" sz="900" dirty="0" smtClean="0"/>
              <a:t>b</a:t>
            </a:r>
            <a:endParaRPr lang="en-US" sz="900" dirty="0"/>
          </a:p>
        </p:txBody>
      </p:sp>
      <p:sp>
        <p:nvSpPr>
          <p:cNvPr id="27661" name="Oval 8"/>
          <p:cNvSpPr>
            <a:spLocks noChangeArrowheads="1"/>
          </p:cNvSpPr>
          <p:nvPr/>
        </p:nvSpPr>
        <p:spPr bwMode="auto">
          <a:xfrm>
            <a:off x="9906000" y="1981200"/>
            <a:ext cx="152400" cy="152400"/>
          </a:xfrm>
          <a:prstGeom prst="ellipse">
            <a:avLst/>
          </a:prstGeom>
          <a:solidFill>
            <a:srgbClr val="99CCFF"/>
          </a:solidFill>
          <a:ln w="9525">
            <a:solidFill>
              <a:schemeClr val="tx1"/>
            </a:solidFill>
            <a:round/>
            <a:headEnd/>
            <a:tailEnd/>
          </a:ln>
        </p:spPr>
        <p:txBody>
          <a:bodyPr wrap="none" lIns="91438" tIns="45719" rIns="91438" bIns="45719" anchor="ctr"/>
          <a:lstStyle/>
          <a:p>
            <a:pPr algn="ctr"/>
            <a:r>
              <a:rPr lang="en-US" sz="900" dirty="0" smtClean="0"/>
              <a:t>b</a:t>
            </a:r>
            <a:endParaRPr lang="en-US" sz="900" dirty="0"/>
          </a:p>
        </p:txBody>
      </p:sp>
      <p:sp>
        <p:nvSpPr>
          <p:cNvPr id="27662" name="Oval 6"/>
          <p:cNvSpPr>
            <a:spLocks noChangeArrowheads="1"/>
          </p:cNvSpPr>
          <p:nvPr/>
        </p:nvSpPr>
        <p:spPr bwMode="auto">
          <a:xfrm>
            <a:off x="9601200" y="2209800"/>
            <a:ext cx="152400" cy="152400"/>
          </a:xfrm>
          <a:prstGeom prst="ellipse">
            <a:avLst/>
          </a:prstGeom>
          <a:solidFill>
            <a:srgbClr val="FF9999"/>
          </a:solidFill>
          <a:ln w="9525">
            <a:solidFill>
              <a:schemeClr val="tx1"/>
            </a:solidFill>
            <a:round/>
            <a:headEnd/>
            <a:tailEnd/>
          </a:ln>
        </p:spPr>
        <p:txBody>
          <a:bodyPr wrap="none" lIns="91438" tIns="45719" rIns="91438" bIns="45719" anchor="ctr"/>
          <a:lstStyle/>
          <a:p>
            <a:pPr algn="ctr"/>
            <a:r>
              <a:rPr lang="en-US" sz="900" dirty="0"/>
              <a:t>r</a:t>
            </a:r>
          </a:p>
        </p:txBody>
      </p:sp>
      <p:sp>
        <p:nvSpPr>
          <p:cNvPr id="27663" name="Oval 7"/>
          <p:cNvSpPr>
            <a:spLocks noChangeArrowheads="1"/>
          </p:cNvSpPr>
          <p:nvPr/>
        </p:nvSpPr>
        <p:spPr bwMode="auto">
          <a:xfrm>
            <a:off x="9906000" y="2209800"/>
            <a:ext cx="152400" cy="152400"/>
          </a:xfrm>
          <a:prstGeom prst="ellipse">
            <a:avLst/>
          </a:prstGeom>
          <a:solidFill>
            <a:srgbClr val="99CCFF"/>
          </a:solidFill>
          <a:ln w="9525">
            <a:solidFill>
              <a:schemeClr val="tx1"/>
            </a:solidFill>
            <a:round/>
            <a:headEnd/>
            <a:tailEnd/>
          </a:ln>
        </p:spPr>
        <p:txBody>
          <a:bodyPr wrap="none" lIns="91438" tIns="45719" rIns="91438" bIns="45719" anchor="ctr"/>
          <a:lstStyle/>
          <a:p>
            <a:pPr algn="ctr"/>
            <a:r>
              <a:rPr lang="en-US" sz="900" dirty="0" smtClean="0"/>
              <a:t>b</a:t>
            </a:r>
            <a:endParaRPr lang="en-US" sz="900" dirty="0"/>
          </a:p>
        </p:txBody>
      </p:sp>
      <p:sp>
        <p:nvSpPr>
          <p:cNvPr id="27664" name="Oval 8"/>
          <p:cNvSpPr>
            <a:spLocks noChangeArrowheads="1"/>
          </p:cNvSpPr>
          <p:nvPr/>
        </p:nvSpPr>
        <p:spPr bwMode="auto">
          <a:xfrm>
            <a:off x="9144000" y="2209800"/>
            <a:ext cx="152400" cy="152400"/>
          </a:xfrm>
          <a:prstGeom prst="ellipse">
            <a:avLst/>
          </a:prstGeom>
          <a:solidFill>
            <a:srgbClr val="99CCFF"/>
          </a:solidFill>
          <a:ln w="9525">
            <a:solidFill>
              <a:schemeClr val="tx1"/>
            </a:solidFill>
            <a:round/>
            <a:headEnd/>
            <a:tailEnd/>
          </a:ln>
        </p:spPr>
        <p:txBody>
          <a:bodyPr wrap="none" lIns="91438" tIns="45719" rIns="91438" bIns="45719" anchor="ctr"/>
          <a:lstStyle/>
          <a:p>
            <a:pPr algn="ctr"/>
            <a:r>
              <a:rPr lang="en-US" sz="900" dirty="0" smtClean="0"/>
              <a:t>b</a:t>
            </a:r>
            <a:endParaRPr lang="en-US" sz="900" dirty="0"/>
          </a:p>
        </p:txBody>
      </p:sp>
      <p:sp>
        <p:nvSpPr>
          <p:cNvPr id="27665" name="Oval 6"/>
          <p:cNvSpPr>
            <a:spLocks noChangeArrowheads="1"/>
          </p:cNvSpPr>
          <p:nvPr/>
        </p:nvSpPr>
        <p:spPr bwMode="auto">
          <a:xfrm>
            <a:off x="9829800" y="2057400"/>
            <a:ext cx="152400" cy="152400"/>
          </a:xfrm>
          <a:prstGeom prst="ellipse">
            <a:avLst/>
          </a:prstGeom>
          <a:solidFill>
            <a:srgbClr val="FF9999"/>
          </a:solidFill>
          <a:ln w="9525">
            <a:solidFill>
              <a:schemeClr val="tx1"/>
            </a:solidFill>
            <a:round/>
            <a:headEnd/>
            <a:tailEnd/>
          </a:ln>
        </p:spPr>
        <p:txBody>
          <a:bodyPr wrap="none" lIns="91438" tIns="45719" rIns="91438" bIns="45719" anchor="ctr"/>
          <a:lstStyle/>
          <a:p>
            <a:pPr algn="ctr"/>
            <a:r>
              <a:rPr lang="en-US" sz="900" dirty="0"/>
              <a:t>r</a:t>
            </a:r>
          </a:p>
        </p:txBody>
      </p:sp>
      <p:sp>
        <p:nvSpPr>
          <p:cNvPr id="27666" name="Oval 7"/>
          <p:cNvSpPr>
            <a:spLocks noChangeArrowheads="1"/>
          </p:cNvSpPr>
          <p:nvPr/>
        </p:nvSpPr>
        <p:spPr bwMode="auto">
          <a:xfrm>
            <a:off x="8991600" y="2133600"/>
            <a:ext cx="152400" cy="152400"/>
          </a:xfrm>
          <a:prstGeom prst="ellipse">
            <a:avLst/>
          </a:prstGeom>
          <a:solidFill>
            <a:srgbClr val="99CCFF"/>
          </a:solidFill>
          <a:ln w="9525">
            <a:solidFill>
              <a:schemeClr val="tx1"/>
            </a:solidFill>
            <a:round/>
            <a:headEnd/>
            <a:tailEnd/>
          </a:ln>
        </p:spPr>
        <p:txBody>
          <a:bodyPr wrap="none" lIns="91438" tIns="45719" rIns="91438" bIns="45719" anchor="ctr"/>
          <a:lstStyle/>
          <a:p>
            <a:pPr algn="ctr"/>
            <a:r>
              <a:rPr lang="en-US" sz="900" dirty="0" smtClean="0"/>
              <a:t>b</a:t>
            </a:r>
            <a:endParaRPr lang="en-US" sz="900" dirty="0"/>
          </a:p>
        </p:txBody>
      </p:sp>
      <p:sp>
        <p:nvSpPr>
          <p:cNvPr id="27667" name="Oval 8"/>
          <p:cNvSpPr>
            <a:spLocks noChangeArrowheads="1"/>
          </p:cNvSpPr>
          <p:nvPr/>
        </p:nvSpPr>
        <p:spPr bwMode="auto">
          <a:xfrm>
            <a:off x="9372600" y="2057400"/>
            <a:ext cx="152400" cy="152400"/>
          </a:xfrm>
          <a:prstGeom prst="ellipse">
            <a:avLst/>
          </a:prstGeom>
          <a:solidFill>
            <a:srgbClr val="99CCFF"/>
          </a:solidFill>
          <a:ln w="9525">
            <a:solidFill>
              <a:schemeClr val="tx1"/>
            </a:solidFill>
            <a:round/>
            <a:headEnd/>
            <a:tailEnd/>
          </a:ln>
        </p:spPr>
        <p:txBody>
          <a:bodyPr wrap="none" lIns="91438" tIns="45719" rIns="91438" bIns="45719" anchor="ctr"/>
          <a:lstStyle/>
          <a:p>
            <a:pPr algn="ctr"/>
            <a:r>
              <a:rPr lang="en-US" sz="900" dirty="0" smtClean="0"/>
              <a:t>b</a:t>
            </a:r>
            <a:endParaRPr lang="en-US" sz="900" dirty="0"/>
          </a:p>
        </p:txBody>
      </p:sp>
      <p:sp>
        <p:nvSpPr>
          <p:cNvPr id="27668" name="Oval 6"/>
          <p:cNvSpPr>
            <a:spLocks noChangeArrowheads="1"/>
          </p:cNvSpPr>
          <p:nvPr/>
        </p:nvSpPr>
        <p:spPr bwMode="auto">
          <a:xfrm>
            <a:off x="9220200" y="2209800"/>
            <a:ext cx="152400" cy="152400"/>
          </a:xfrm>
          <a:prstGeom prst="ellipse">
            <a:avLst/>
          </a:prstGeom>
          <a:solidFill>
            <a:srgbClr val="FF9999"/>
          </a:solidFill>
          <a:ln w="9525">
            <a:solidFill>
              <a:schemeClr val="tx1"/>
            </a:solidFill>
            <a:round/>
            <a:headEnd/>
            <a:tailEnd/>
          </a:ln>
        </p:spPr>
        <p:txBody>
          <a:bodyPr wrap="none" lIns="91438" tIns="45719" rIns="91438" bIns="45719" anchor="ctr"/>
          <a:lstStyle/>
          <a:p>
            <a:pPr algn="ctr"/>
            <a:r>
              <a:rPr lang="en-US" sz="900" dirty="0"/>
              <a:t>r</a:t>
            </a:r>
          </a:p>
        </p:txBody>
      </p:sp>
      <p:sp>
        <p:nvSpPr>
          <p:cNvPr id="27669" name="Oval 7"/>
          <p:cNvSpPr>
            <a:spLocks noChangeArrowheads="1"/>
          </p:cNvSpPr>
          <p:nvPr/>
        </p:nvSpPr>
        <p:spPr bwMode="auto">
          <a:xfrm>
            <a:off x="9753600" y="2209800"/>
            <a:ext cx="152400" cy="152400"/>
          </a:xfrm>
          <a:prstGeom prst="ellipse">
            <a:avLst/>
          </a:prstGeom>
          <a:solidFill>
            <a:srgbClr val="99CCFF"/>
          </a:solidFill>
          <a:ln w="9525">
            <a:solidFill>
              <a:schemeClr val="tx1"/>
            </a:solidFill>
            <a:round/>
            <a:headEnd/>
            <a:tailEnd/>
          </a:ln>
        </p:spPr>
        <p:txBody>
          <a:bodyPr wrap="none" lIns="91438" tIns="45719" rIns="91438" bIns="45719" anchor="ctr"/>
          <a:lstStyle/>
          <a:p>
            <a:pPr algn="ctr"/>
            <a:r>
              <a:rPr lang="en-US" sz="900" dirty="0" smtClean="0"/>
              <a:t>b</a:t>
            </a:r>
            <a:endParaRPr lang="en-US" sz="900" dirty="0"/>
          </a:p>
        </p:txBody>
      </p:sp>
      <p:sp>
        <p:nvSpPr>
          <p:cNvPr id="27670" name="Oval 8"/>
          <p:cNvSpPr>
            <a:spLocks noChangeArrowheads="1"/>
          </p:cNvSpPr>
          <p:nvPr/>
        </p:nvSpPr>
        <p:spPr bwMode="auto">
          <a:xfrm>
            <a:off x="9448800" y="2286000"/>
            <a:ext cx="152400" cy="152400"/>
          </a:xfrm>
          <a:prstGeom prst="ellipse">
            <a:avLst/>
          </a:prstGeom>
          <a:solidFill>
            <a:srgbClr val="99CCFF"/>
          </a:solidFill>
          <a:ln w="9525">
            <a:solidFill>
              <a:schemeClr val="tx1"/>
            </a:solidFill>
            <a:round/>
            <a:headEnd/>
            <a:tailEnd/>
          </a:ln>
        </p:spPr>
        <p:txBody>
          <a:bodyPr wrap="none" lIns="91438" tIns="45719" rIns="91438" bIns="45719" anchor="ctr"/>
          <a:lstStyle/>
          <a:p>
            <a:pPr algn="ctr"/>
            <a:r>
              <a:rPr lang="en-US" sz="900" dirty="0" smtClean="0"/>
              <a:t>b</a:t>
            </a:r>
            <a:endParaRPr lang="en-US" sz="900" dirty="0"/>
          </a:p>
        </p:txBody>
      </p:sp>
      <p:sp>
        <p:nvSpPr>
          <p:cNvPr id="27671" name="Oval 6"/>
          <p:cNvSpPr>
            <a:spLocks noChangeArrowheads="1"/>
          </p:cNvSpPr>
          <p:nvPr/>
        </p:nvSpPr>
        <p:spPr bwMode="auto">
          <a:xfrm>
            <a:off x="9677400" y="1981200"/>
            <a:ext cx="152400" cy="152400"/>
          </a:xfrm>
          <a:prstGeom prst="ellipse">
            <a:avLst/>
          </a:prstGeom>
          <a:solidFill>
            <a:srgbClr val="FF9999"/>
          </a:solidFill>
          <a:ln w="9525">
            <a:solidFill>
              <a:schemeClr val="tx1"/>
            </a:solidFill>
            <a:round/>
            <a:headEnd/>
            <a:tailEnd/>
          </a:ln>
        </p:spPr>
        <p:txBody>
          <a:bodyPr wrap="none" lIns="91438" tIns="45719" rIns="91438" bIns="45719" anchor="ctr"/>
          <a:lstStyle/>
          <a:p>
            <a:pPr algn="ctr"/>
            <a:r>
              <a:rPr lang="en-US" sz="900" dirty="0"/>
              <a:t>r</a:t>
            </a:r>
          </a:p>
        </p:txBody>
      </p:sp>
      <p:sp>
        <p:nvSpPr>
          <p:cNvPr id="27672" name="Oval 7"/>
          <p:cNvSpPr>
            <a:spLocks noChangeArrowheads="1"/>
          </p:cNvSpPr>
          <p:nvPr/>
        </p:nvSpPr>
        <p:spPr bwMode="auto">
          <a:xfrm>
            <a:off x="9296400" y="2286000"/>
            <a:ext cx="152400" cy="152400"/>
          </a:xfrm>
          <a:prstGeom prst="ellipse">
            <a:avLst/>
          </a:prstGeom>
          <a:solidFill>
            <a:srgbClr val="99CCFF"/>
          </a:solidFill>
          <a:ln w="9525">
            <a:solidFill>
              <a:schemeClr val="tx1"/>
            </a:solidFill>
            <a:round/>
            <a:headEnd/>
            <a:tailEnd/>
          </a:ln>
        </p:spPr>
        <p:txBody>
          <a:bodyPr wrap="none" lIns="91438" tIns="45719" rIns="91438" bIns="45719" anchor="ctr"/>
          <a:lstStyle/>
          <a:p>
            <a:pPr algn="ctr"/>
            <a:r>
              <a:rPr lang="en-US" sz="900" dirty="0" smtClean="0"/>
              <a:t>b</a:t>
            </a:r>
            <a:endParaRPr lang="en-US" sz="900" dirty="0"/>
          </a:p>
        </p:txBody>
      </p:sp>
      <p:sp>
        <p:nvSpPr>
          <p:cNvPr id="27673" name="Oval 8"/>
          <p:cNvSpPr>
            <a:spLocks noChangeArrowheads="1"/>
          </p:cNvSpPr>
          <p:nvPr/>
        </p:nvSpPr>
        <p:spPr bwMode="auto">
          <a:xfrm>
            <a:off x="9220200" y="1981200"/>
            <a:ext cx="152400" cy="152400"/>
          </a:xfrm>
          <a:prstGeom prst="ellipse">
            <a:avLst/>
          </a:prstGeom>
          <a:solidFill>
            <a:srgbClr val="99CCFF"/>
          </a:solidFill>
          <a:ln w="9525">
            <a:solidFill>
              <a:schemeClr val="tx1"/>
            </a:solidFill>
            <a:round/>
            <a:headEnd/>
            <a:tailEnd/>
          </a:ln>
        </p:spPr>
        <p:txBody>
          <a:bodyPr wrap="none" lIns="91438" tIns="45719" rIns="91438" bIns="45719" anchor="ctr"/>
          <a:lstStyle/>
          <a:p>
            <a:pPr algn="ctr"/>
            <a:r>
              <a:rPr lang="en-US" sz="900" dirty="0" smtClean="0"/>
              <a:t>b</a:t>
            </a:r>
            <a:endParaRPr lang="en-US" sz="900" dirty="0"/>
          </a:p>
        </p:txBody>
      </p:sp>
      <p:pic>
        <p:nvPicPr>
          <p:cNvPr id="27" name="Picture 1"/>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8505574" y="1295400"/>
            <a:ext cx="3838788" cy="2133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10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810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102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810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810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810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81027">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81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1030" grpId="0" animBg="1"/>
      <p:bldP spid="1281031" grpId="0" animBg="1"/>
      <p:bldP spid="128103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Smoothing</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smtClean="0"/>
              <a:t>Maximum Likelihood?</a:t>
            </a:r>
          </a:p>
        </p:txBody>
      </p:sp>
      <p:sp>
        <p:nvSpPr>
          <p:cNvPr id="1290243" name="Rectangle 3"/>
          <p:cNvSpPr>
            <a:spLocks noGrp="1" noChangeArrowheads="1"/>
          </p:cNvSpPr>
          <p:nvPr>
            <p:ph idx="1"/>
          </p:nvPr>
        </p:nvSpPr>
        <p:spPr/>
        <p:txBody>
          <a:bodyPr/>
          <a:lstStyle/>
          <a:p>
            <a:pPr eaLnBrk="1" hangingPunct="1">
              <a:lnSpc>
                <a:spcPct val="90000"/>
              </a:lnSpc>
            </a:pPr>
            <a:r>
              <a:rPr lang="en-US" sz="2400" dirty="0" smtClean="0"/>
              <a:t>Relative frequencies are the maximum likelihood estimates</a:t>
            </a:r>
          </a:p>
          <a:p>
            <a:pPr eaLnBrk="1" hangingPunct="1">
              <a:lnSpc>
                <a:spcPct val="90000"/>
              </a:lnSpc>
            </a:pPr>
            <a:endParaRPr lang="en-US" sz="2400" dirty="0" smtClean="0"/>
          </a:p>
          <a:p>
            <a:pPr eaLnBrk="1" hangingPunct="1">
              <a:lnSpc>
                <a:spcPct val="90000"/>
              </a:lnSpc>
            </a:pPr>
            <a:endParaRPr lang="en-US" sz="2400" dirty="0" smtClean="0"/>
          </a:p>
          <a:p>
            <a:pPr eaLnBrk="1" hangingPunct="1">
              <a:lnSpc>
                <a:spcPct val="90000"/>
              </a:lnSpc>
            </a:pPr>
            <a:endParaRPr lang="en-US" sz="2400" dirty="0" smtClean="0"/>
          </a:p>
          <a:p>
            <a:pPr lvl="1">
              <a:lnSpc>
                <a:spcPct val="90000"/>
              </a:lnSpc>
            </a:pPr>
            <a:endParaRPr lang="en-US" sz="2000" dirty="0" smtClean="0"/>
          </a:p>
          <a:p>
            <a:pPr lvl="1">
              <a:lnSpc>
                <a:spcPct val="90000"/>
              </a:lnSpc>
            </a:pPr>
            <a:endParaRPr lang="en-US" sz="2000" dirty="0" smtClean="0"/>
          </a:p>
          <a:p>
            <a:pPr eaLnBrk="1" hangingPunct="1">
              <a:lnSpc>
                <a:spcPct val="90000"/>
              </a:lnSpc>
            </a:pPr>
            <a:r>
              <a:rPr lang="en-US" sz="2400" dirty="0" smtClean="0"/>
              <a:t>Another option is to consider the most likely parameter value given the data</a:t>
            </a:r>
          </a:p>
        </p:txBody>
      </p:sp>
      <p:pic>
        <p:nvPicPr>
          <p:cNvPr id="15" name="Picture 14" descr="txp_fig"/>
          <p:cNvPicPr>
            <a:picLocks noChangeAspect="1"/>
          </p:cNvPicPr>
          <p:nvPr>
            <p:custDataLst>
              <p:tags r:id="rId1"/>
            </p:custDataLst>
          </p:nvPr>
        </p:nvPicPr>
        <p:blipFill>
          <a:blip r:embed="rId8" cstate="print"/>
          <a:srcRect/>
          <a:stretch>
            <a:fillRect/>
          </a:stretch>
        </p:blipFill>
        <p:spPr bwMode="auto">
          <a:xfrm>
            <a:off x="5597526" y="2209800"/>
            <a:ext cx="3105151" cy="608013"/>
          </a:xfrm>
          <a:prstGeom prst="rect">
            <a:avLst/>
          </a:prstGeom>
          <a:noFill/>
          <a:ln w="9525">
            <a:noFill/>
            <a:miter lim="800000"/>
            <a:headEnd/>
            <a:tailEnd/>
          </a:ln>
        </p:spPr>
      </p:pic>
      <p:pic>
        <p:nvPicPr>
          <p:cNvPr id="28677" name="Picture 5" descr="txp_fig"/>
          <p:cNvPicPr>
            <a:picLocks noChangeAspect="1" noChangeArrowheads="1"/>
          </p:cNvPicPr>
          <p:nvPr>
            <p:custDataLst>
              <p:tags r:id="rId2"/>
            </p:custDataLst>
          </p:nvPr>
        </p:nvPicPr>
        <p:blipFill>
          <a:blip r:embed="rId9" cstate="print"/>
          <a:srcRect/>
          <a:stretch>
            <a:fillRect/>
          </a:stretch>
        </p:blipFill>
        <p:spPr bwMode="auto">
          <a:xfrm>
            <a:off x="1219202" y="2133601"/>
            <a:ext cx="2847975" cy="427039"/>
          </a:xfrm>
          <a:prstGeom prst="rect">
            <a:avLst/>
          </a:prstGeom>
          <a:noFill/>
          <a:ln w="9525">
            <a:noFill/>
            <a:miter lim="800000"/>
            <a:headEnd/>
            <a:tailEnd/>
          </a:ln>
        </p:spPr>
      </p:pic>
      <p:pic>
        <p:nvPicPr>
          <p:cNvPr id="1290246" name="Picture 6" descr="txp_fig"/>
          <p:cNvPicPr>
            <a:picLocks noChangeAspect="1" noChangeArrowheads="1"/>
          </p:cNvPicPr>
          <p:nvPr>
            <p:custDataLst>
              <p:tags r:id="rId3"/>
            </p:custDataLst>
          </p:nvPr>
        </p:nvPicPr>
        <p:blipFill>
          <a:blip r:embed="rId10" cstate="print"/>
          <a:srcRect/>
          <a:stretch>
            <a:fillRect/>
          </a:stretch>
        </p:blipFill>
        <p:spPr bwMode="auto">
          <a:xfrm>
            <a:off x="1831977" y="2746377"/>
            <a:ext cx="2511425" cy="530225"/>
          </a:xfrm>
          <a:prstGeom prst="rect">
            <a:avLst/>
          </a:prstGeom>
          <a:noFill/>
          <a:ln w="9525">
            <a:noFill/>
            <a:miter lim="800000"/>
            <a:headEnd/>
            <a:tailEnd/>
          </a:ln>
        </p:spPr>
      </p:pic>
      <p:pic>
        <p:nvPicPr>
          <p:cNvPr id="1290247" name="Picture 7" descr="txp_fig"/>
          <p:cNvPicPr>
            <a:picLocks noChangeAspect="1" noChangeArrowheads="1"/>
          </p:cNvPicPr>
          <p:nvPr>
            <p:custDataLst>
              <p:tags r:id="rId4"/>
            </p:custDataLst>
          </p:nvPr>
        </p:nvPicPr>
        <p:blipFill>
          <a:blip r:embed="rId11" cstate="print"/>
          <a:srcRect/>
          <a:stretch>
            <a:fillRect/>
          </a:stretch>
        </p:blipFill>
        <p:spPr bwMode="auto">
          <a:xfrm>
            <a:off x="1219200" y="4419601"/>
            <a:ext cx="3041651" cy="427039"/>
          </a:xfrm>
          <a:prstGeom prst="rect">
            <a:avLst/>
          </a:prstGeom>
          <a:noFill/>
          <a:ln w="9525">
            <a:noFill/>
            <a:miter lim="800000"/>
            <a:headEnd/>
            <a:tailEnd/>
          </a:ln>
        </p:spPr>
      </p:pic>
      <p:sp>
        <p:nvSpPr>
          <p:cNvPr id="1290248" name="AutoShape 8"/>
          <p:cNvSpPr>
            <a:spLocks noChangeArrowheads="1"/>
          </p:cNvSpPr>
          <p:nvPr/>
        </p:nvSpPr>
        <p:spPr bwMode="auto">
          <a:xfrm>
            <a:off x="4876800" y="2362200"/>
            <a:ext cx="381000" cy="304800"/>
          </a:xfrm>
          <a:prstGeom prst="rightArrow">
            <a:avLst>
              <a:gd name="adj1" fmla="val 50000"/>
              <a:gd name="adj2" fmla="val 42188"/>
            </a:avLst>
          </a:prstGeom>
          <a:solidFill>
            <a:schemeClr val="accent1"/>
          </a:solidFill>
          <a:ln w="9525">
            <a:solidFill>
              <a:schemeClr val="tx1"/>
            </a:solidFill>
            <a:miter lim="800000"/>
            <a:headEnd/>
            <a:tailEnd/>
          </a:ln>
        </p:spPr>
        <p:txBody>
          <a:bodyPr wrap="none" lIns="91438" tIns="45719" rIns="91438" bIns="45719" anchor="ctr"/>
          <a:lstStyle/>
          <a:p>
            <a:endParaRPr lang="en-US"/>
          </a:p>
        </p:txBody>
      </p:sp>
      <p:pic>
        <p:nvPicPr>
          <p:cNvPr id="1290249" name="Picture 9" descr="txp_fig"/>
          <p:cNvPicPr>
            <a:picLocks noChangeAspect="1" noChangeArrowheads="1"/>
          </p:cNvPicPr>
          <p:nvPr>
            <p:custDataLst>
              <p:tags r:id="rId5"/>
            </p:custDataLst>
          </p:nvPr>
        </p:nvPicPr>
        <p:blipFill>
          <a:blip r:embed="rId12" cstate="print"/>
          <a:srcRect/>
          <a:stretch>
            <a:fillRect/>
          </a:stretch>
        </p:blipFill>
        <p:spPr bwMode="auto">
          <a:xfrm>
            <a:off x="2052637" y="5081588"/>
            <a:ext cx="3662363" cy="427037"/>
          </a:xfrm>
          <a:prstGeom prst="rect">
            <a:avLst/>
          </a:prstGeom>
          <a:noFill/>
          <a:ln w="9525">
            <a:noFill/>
            <a:miter lim="800000"/>
            <a:headEnd/>
            <a:tailEnd/>
          </a:ln>
        </p:spPr>
      </p:pic>
      <p:pic>
        <p:nvPicPr>
          <p:cNvPr id="1290250" name="Picture 10" descr="txp_fig"/>
          <p:cNvPicPr>
            <a:picLocks noChangeAspect="1" noChangeArrowheads="1"/>
          </p:cNvPicPr>
          <p:nvPr>
            <p:custDataLst>
              <p:tags r:id="rId6"/>
            </p:custDataLst>
          </p:nvPr>
        </p:nvPicPr>
        <p:blipFill>
          <a:blip r:embed="rId13" cstate="print"/>
          <a:srcRect/>
          <a:stretch>
            <a:fillRect/>
          </a:stretch>
        </p:blipFill>
        <p:spPr bwMode="auto">
          <a:xfrm>
            <a:off x="2057400" y="5718175"/>
            <a:ext cx="2833688" cy="427039"/>
          </a:xfrm>
          <a:prstGeom prst="rect">
            <a:avLst/>
          </a:prstGeom>
          <a:noFill/>
          <a:ln w="9525">
            <a:noFill/>
            <a:miter lim="800000"/>
            <a:headEnd/>
            <a:tailEnd/>
          </a:ln>
        </p:spPr>
      </p:pic>
      <p:sp>
        <p:nvSpPr>
          <p:cNvPr id="1290251" name="AutoShape 11"/>
          <p:cNvSpPr>
            <a:spLocks noChangeArrowheads="1"/>
          </p:cNvSpPr>
          <p:nvPr/>
        </p:nvSpPr>
        <p:spPr bwMode="auto">
          <a:xfrm>
            <a:off x="6096000" y="4876800"/>
            <a:ext cx="609600" cy="533400"/>
          </a:xfrm>
          <a:prstGeom prst="rightArrow">
            <a:avLst>
              <a:gd name="adj1" fmla="val 50000"/>
              <a:gd name="adj2" fmla="val 38571"/>
            </a:avLst>
          </a:prstGeom>
          <a:solidFill>
            <a:schemeClr val="accent1"/>
          </a:solidFill>
          <a:ln w="9525">
            <a:solidFill>
              <a:schemeClr val="tx1"/>
            </a:solidFill>
            <a:miter lim="800000"/>
            <a:headEnd/>
            <a:tailEnd/>
          </a:ln>
        </p:spPr>
        <p:txBody>
          <a:bodyPr wrap="none" lIns="91438" tIns="45719" rIns="91438" bIns="45719" anchor="ctr"/>
          <a:lstStyle/>
          <a:p>
            <a:endParaRPr lang="en-US"/>
          </a:p>
        </p:txBody>
      </p:sp>
      <p:sp>
        <p:nvSpPr>
          <p:cNvPr id="1290252" name="Text Box 12"/>
          <p:cNvSpPr txBox="1">
            <a:spLocks noChangeArrowheads="1"/>
          </p:cNvSpPr>
          <p:nvPr/>
        </p:nvSpPr>
        <p:spPr bwMode="auto">
          <a:xfrm>
            <a:off x="7162800" y="4953001"/>
            <a:ext cx="1600200" cy="400108"/>
          </a:xfrm>
          <a:prstGeom prst="rect">
            <a:avLst/>
          </a:prstGeom>
          <a:noFill/>
          <a:ln w="9525">
            <a:noFill/>
            <a:miter lim="800000"/>
            <a:headEnd/>
            <a:tailEnd/>
          </a:ln>
        </p:spPr>
        <p:txBody>
          <a:bodyPr lIns="91438" tIns="45719" rIns="91438" bIns="45719">
            <a:spAutoFit/>
          </a:bodyPr>
          <a:lstStyle/>
          <a:p>
            <a:pPr>
              <a:spcBef>
                <a:spcPct val="50000"/>
              </a:spcBef>
            </a:pPr>
            <a:r>
              <a:rPr lang="en-US" sz="2000" dirty="0">
                <a:latin typeface="Calibri"/>
                <a:cs typeface="Calibri"/>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02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902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9024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902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9024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9025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9025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90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48" grpId="0" animBg="1"/>
      <p:bldP spid="1290251" grpId="0" animBg="1"/>
      <p:bldP spid="129025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r>
              <a:rPr lang="en-US" smtClean="0">
                <a:ea typeface="ＭＳ Ｐゴシック" pitchFamily="34" charset="-128"/>
              </a:rPr>
              <a:t>Example</a:t>
            </a:r>
          </a:p>
        </p:txBody>
      </p:sp>
      <p:sp>
        <p:nvSpPr>
          <p:cNvPr id="43011" name="Rectangle 7"/>
          <p:cNvSpPr>
            <a:spLocks noChangeArrowheads="1"/>
          </p:cNvSpPr>
          <p:nvPr/>
        </p:nvSpPr>
        <p:spPr bwMode="auto">
          <a:xfrm>
            <a:off x="2514600" y="1447800"/>
            <a:ext cx="6096000" cy="6096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43012" name="Text Box 8"/>
          <p:cNvSpPr txBox="1">
            <a:spLocks noChangeArrowheads="1"/>
          </p:cNvSpPr>
          <p:nvPr/>
        </p:nvSpPr>
        <p:spPr bwMode="auto">
          <a:xfrm>
            <a:off x="1219200" y="2209800"/>
            <a:ext cx="2209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dirty="0">
                <a:latin typeface="Calibri" pitchFamily="34" charset="0"/>
                <a:cs typeface="Calibri" pitchFamily="34" charset="0"/>
              </a:rPr>
              <a:t>Choose E</a:t>
            </a:r>
          </a:p>
        </p:txBody>
      </p:sp>
      <p:sp>
        <p:nvSpPr>
          <p:cNvPr id="43013" name="AutoShape 9"/>
          <p:cNvSpPr>
            <a:spLocks noChangeArrowheads="1"/>
          </p:cNvSpPr>
          <p:nvPr/>
        </p:nvSpPr>
        <p:spPr bwMode="auto">
          <a:xfrm>
            <a:off x="3657600" y="2819400"/>
            <a:ext cx="762000" cy="685800"/>
          </a:xfrm>
          <a:prstGeom prst="rightArrow">
            <a:avLst>
              <a:gd name="adj1" fmla="val 50000"/>
              <a:gd name="adj2" fmla="val 42361"/>
            </a:avLst>
          </a:prstGeom>
          <a:solidFill>
            <a:schemeClr val="accent1"/>
          </a:solidFill>
          <a:ln w="9525">
            <a:solidFill>
              <a:schemeClr val="tx1"/>
            </a:solidFill>
            <a:miter lim="800000"/>
            <a:headEnd/>
            <a:tailEnd/>
          </a:ln>
        </p:spPr>
        <p:txBody>
          <a:bodyPr wrap="none" anchor="ctr"/>
          <a:lstStyle/>
          <a:p>
            <a:endParaRPr lang="en-US">
              <a:latin typeface="Calibri" pitchFamily="34" charset="0"/>
              <a:cs typeface="Calibri" pitchFamily="34" charset="0"/>
            </a:endParaRPr>
          </a:p>
        </p:txBody>
      </p:sp>
      <p:sp>
        <p:nvSpPr>
          <p:cNvPr id="43014" name="AutoShape 10"/>
          <p:cNvSpPr>
            <a:spLocks noChangeArrowheads="1"/>
          </p:cNvSpPr>
          <p:nvPr/>
        </p:nvSpPr>
        <p:spPr bwMode="auto">
          <a:xfrm>
            <a:off x="7086600" y="2819400"/>
            <a:ext cx="762000" cy="685800"/>
          </a:xfrm>
          <a:prstGeom prst="rightArrow">
            <a:avLst>
              <a:gd name="adj1" fmla="val 50000"/>
              <a:gd name="adj2" fmla="val 42361"/>
            </a:avLst>
          </a:prstGeom>
          <a:solidFill>
            <a:schemeClr val="accent1"/>
          </a:solidFill>
          <a:ln w="9525">
            <a:solidFill>
              <a:schemeClr val="tx1"/>
            </a:solidFill>
            <a:miter lim="800000"/>
            <a:headEnd/>
            <a:tailEnd/>
          </a:ln>
        </p:spPr>
        <p:txBody>
          <a:bodyPr wrap="none" anchor="ctr"/>
          <a:lstStyle/>
          <a:p>
            <a:endParaRPr lang="en-US">
              <a:latin typeface="Calibri" pitchFamily="34" charset="0"/>
              <a:cs typeface="Calibri" pitchFamily="34" charset="0"/>
            </a:endParaRPr>
          </a:p>
        </p:txBody>
      </p:sp>
      <p:pic>
        <p:nvPicPr>
          <p:cNvPr id="43015" name="Picture 11" descr="txp_fig"/>
          <p:cNvPicPr>
            <a:picLocks noChangeAspect="1" noChangeArrowheads="1"/>
          </p:cNvPicPr>
          <p:nvPr>
            <p:custDataLst>
              <p:tags r:id="rId1"/>
            </p:custDataLst>
          </p:nvPr>
        </p:nvPicPr>
        <p:blipFill>
          <a:blip r:embed="rId1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78263" y="3060700"/>
            <a:ext cx="219075" cy="201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3016" name="Picture 12" descr="txp_fig"/>
          <p:cNvPicPr>
            <a:picLocks noChangeAspect="1" noChangeArrowheads="1"/>
          </p:cNvPicPr>
          <p:nvPr>
            <p:custDataLst>
              <p:tags r:id="rId2"/>
            </p:custDataLst>
          </p:nvPr>
        </p:nvPicPr>
        <p:blipFill>
          <a:blip r:embed="rId2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39000" y="3033713"/>
            <a:ext cx="242888" cy="25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706" name="Rectangle 18"/>
          <p:cNvSpPr>
            <a:spLocks noChangeArrowheads="1"/>
          </p:cNvSpPr>
          <p:nvPr/>
        </p:nvSpPr>
        <p:spPr bwMode="auto">
          <a:xfrm>
            <a:off x="2438400" y="4191000"/>
            <a:ext cx="6096000" cy="6096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27659" name="Text Box 20"/>
          <p:cNvSpPr txBox="1">
            <a:spLocks noChangeArrowheads="1"/>
          </p:cNvSpPr>
          <p:nvPr/>
        </p:nvSpPr>
        <p:spPr bwMode="auto">
          <a:xfrm>
            <a:off x="1219200" y="4876800"/>
            <a:ext cx="2209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Calibri" pitchFamily="34" charset="0"/>
                <a:cs typeface="Calibri" pitchFamily="34" charset="0"/>
              </a:rPr>
              <a:t>Finish with B</a:t>
            </a:r>
          </a:p>
        </p:txBody>
      </p:sp>
      <p:sp>
        <p:nvSpPr>
          <p:cNvPr id="29708" name="AutoShape 21"/>
          <p:cNvSpPr>
            <a:spLocks noChangeArrowheads="1"/>
          </p:cNvSpPr>
          <p:nvPr/>
        </p:nvSpPr>
        <p:spPr bwMode="auto">
          <a:xfrm>
            <a:off x="3429000" y="5486400"/>
            <a:ext cx="762000" cy="685800"/>
          </a:xfrm>
          <a:prstGeom prst="rightArrow">
            <a:avLst>
              <a:gd name="adj1" fmla="val 50000"/>
              <a:gd name="adj2" fmla="val 42361"/>
            </a:avLst>
          </a:prstGeom>
          <a:solidFill>
            <a:schemeClr val="accent1"/>
          </a:solidFill>
          <a:ln w="9525">
            <a:solidFill>
              <a:schemeClr val="tx1"/>
            </a:solidFill>
            <a:miter lim="800000"/>
            <a:headEnd/>
            <a:tailEnd/>
          </a:ln>
        </p:spPr>
        <p:txBody>
          <a:bodyPr wrap="none" anchor="ctr"/>
          <a:lstStyle/>
          <a:p>
            <a:endParaRPr lang="en-US">
              <a:latin typeface="Calibri" pitchFamily="34" charset="0"/>
              <a:cs typeface="Calibri" pitchFamily="34" charset="0"/>
            </a:endParaRPr>
          </a:p>
        </p:txBody>
      </p:sp>
      <p:sp>
        <p:nvSpPr>
          <p:cNvPr id="29709" name="AutoShape 22"/>
          <p:cNvSpPr>
            <a:spLocks noChangeArrowheads="1"/>
          </p:cNvSpPr>
          <p:nvPr/>
        </p:nvSpPr>
        <p:spPr bwMode="auto">
          <a:xfrm>
            <a:off x="6553200" y="5486400"/>
            <a:ext cx="1447800" cy="685800"/>
          </a:xfrm>
          <a:prstGeom prst="rightArrow">
            <a:avLst>
              <a:gd name="adj1" fmla="val 50000"/>
              <a:gd name="adj2" fmla="val 80486"/>
            </a:avLst>
          </a:prstGeom>
          <a:solidFill>
            <a:schemeClr val="accent1"/>
          </a:solidFill>
          <a:ln w="9525">
            <a:solidFill>
              <a:schemeClr val="tx1"/>
            </a:solidFill>
            <a:miter lim="800000"/>
            <a:headEnd/>
            <a:tailEnd/>
          </a:ln>
        </p:spPr>
        <p:txBody>
          <a:bodyPr wrap="none" anchor="ctr"/>
          <a:lstStyle/>
          <a:p>
            <a:pPr algn="ctr"/>
            <a:r>
              <a:rPr lang="en-US">
                <a:latin typeface="Calibri" pitchFamily="34" charset="0"/>
                <a:cs typeface="Calibri" pitchFamily="34" charset="0"/>
              </a:rPr>
              <a:t>Normalize</a:t>
            </a:r>
          </a:p>
        </p:txBody>
      </p:sp>
      <p:pic>
        <p:nvPicPr>
          <p:cNvPr id="29710" name="Picture 23" descr="txp_fig"/>
          <p:cNvPicPr>
            <a:picLocks noChangeAspect="1" noChangeArrowheads="1"/>
          </p:cNvPicPr>
          <p:nvPr>
            <p:custDataLst>
              <p:tags r:id="rId3"/>
            </p:custDataLst>
          </p:nvPr>
        </p:nvPicPr>
        <p:blipFill>
          <a:blip r:embed="rId1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49663" y="5727700"/>
            <a:ext cx="219075" cy="201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711" name="Picture 27" descr="txp_fig"/>
          <p:cNvPicPr>
            <a:picLocks noChangeAspect="1" noChangeArrowheads="1"/>
          </p:cNvPicPr>
          <p:nvPr>
            <p:custDataLst>
              <p:tags r:id="rId4"/>
            </p:custDataLst>
          </p:nvPr>
        </p:nvPicPr>
        <p:blipFill>
          <a:blip r:embed="rId21" cstate="print">
            <a:extLst>
              <a:ext uri="{28A0092B-C50C-407E-A947-70E740481C1C}">
                <a14:useLocalDpi xmlns:a14="http://schemas.microsoft.com/office/drawing/2010/main" val="0"/>
              </a:ext>
            </a:extLst>
          </a:blip>
          <a:srcRect/>
          <a:stretch>
            <a:fillRect/>
          </a:stretch>
        </p:blipFill>
        <p:spPr bwMode="auto">
          <a:xfrm>
            <a:off x="8213725" y="5637213"/>
            <a:ext cx="1616075"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3023" name="Picture 27" descr="txp_fig"/>
          <p:cNvPicPr>
            <a:picLocks noChangeAspect="1"/>
          </p:cNvPicPr>
          <p:nvPr>
            <p:custDataLst>
              <p:tags r:id="rId5"/>
            </p:custDataLst>
          </p:nvPr>
        </p:nvPicPr>
        <p:blipFill>
          <a:blip r:embed="rId22" cstate="print">
            <a:extLst>
              <a:ext uri="{28A0092B-C50C-407E-A947-70E740481C1C}">
                <a14:useLocalDpi xmlns:a14="http://schemas.microsoft.com/office/drawing/2010/main" val="0"/>
              </a:ext>
            </a:extLst>
          </a:blip>
          <a:srcRect/>
          <a:stretch>
            <a:fillRect/>
          </a:stretch>
        </p:blipFill>
        <p:spPr bwMode="auto">
          <a:xfrm>
            <a:off x="6407150" y="1612900"/>
            <a:ext cx="1825625" cy="322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3024" name="Picture 5" descr="txp_fig"/>
          <p:cNvPicPr>
            <a:picLocks noChangeAspect="1" noChangeArrowheads="1"/>
          </p:cNvPicPr>
          <p:nvPr>
            <p:custDataLst>
              <p:tags r:id="rId6"/>
            </p:custDataLst>
          </p:nvPr>
        </p:nvPicPr>
        <p:blipFill>
          <a:blip r:embed="rId23" cstate="print">
            <a:extLst>
              <a:ext uri="{28A0092B-C50C-407E-A947-70E740481C1C}">
                <a14:useLocalDpi xmlns:a14="http://schemas.microsoft.com/office/drawing/2010/main" val="0"/>
              </a:ext>
            </a:extLst>
          </a:blip>
          <a:srcRect/>
          <a:stretch>
            <a:fillRect/>
          </a:stretch>
        </p:blipFill>
        <p:spPr bwMode="auto">
          <a:xfrm>
            <a:off x="2825750" y="1612900"/>
            <a:ext cx="784225" cy="306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3025" name="Picture 18" descr="txp_fig"/>
          <p:cNvPicPr>
            <a:picLocks noChangeAspect="1" noChangeArrowheads="1"/>
          </p:cNvPicPr>
          <p:nvPr>
            <p:custDataLst>
              <p:tags r:id="rId7"/>
            </p:custDataLst>
          </p:nvPr>
        </p:nvPicPr>
        <p:blipFill>
          <a:blip r:embed="rId24" cstate="print">
            <a:extLst>
              <a:ext uri="{28A0092B-C50C-407E-A947-70E740481C1C}">
                <a14:useLocalDpi xmlns:a14="http://schemas.microsoft.com/office/drawing/2010/main" val="0"/>
              </a:ext>
            </a:extLst>
          </a:blip>
          <a:srcRect/>
          <a:stretch>
            <a:fillRect/>
          </a:stretch>
        </p:blipFill>
        <p:spPr bwMode="auto">
          <a:xfrm>
            <a:off x="4648200" y="1600200"/>
            <a:ext cx="76835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3026" name="Picture 30" descr="txp_fig"/>
          <p:cNvPicPr>
            <a:picLocks noChangeAspect="1"/>
          </p:cNvPicPr>
          <p:nvPr>
            <p:custDataLst>
              <p:tags r:id="rId8"/>
            </p:custDataLst>
          </p:nvPr>
        </p:nvPicPr>
        <p:blipFill>
          <a:blip r:embed="rId22" cstate="print">
            <a:extLst>
              <a:ext uri="{28A0092B-C50C-407E-A947-70E740481C1C}">
                <a14:useLocalDpi xmlns:a14="http://schemas.microsoft.com/office/drawing/2010/main" val="0"/>
              </a:ext>
            </a:extLst>
          </a:blip>
          <a:srcRect/>
          <a:stretch>
            <a:fillRect/>
          </a:stretch>
        </p:blipFill>
        <p:spPr bwMode="auto">
          <a:xfrm>
            <a:off x="1295400" y="3352800"/>
            <a:ext cx="1825625" cy="322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3027" name="Picture 18" descr="txp_fig"/>
          <p:cNvPicPr>
            <a:picLocks noChangeAspect="1" noChangeArrowheads="1"/>
          </p:cNvPicPr>
          <p:nvPr>
            <p:custDataLst>
              <p:tags r:id="rId9"/>
            </p:custDataLst>
          </p:nvPr>
        </p:nvPicPr>
        <p:blipFill>
          <a:blip r:embed="rId24" cstate="print">
            <a:extLst>
              <a:ext uri="{28A0092B-C50C-407E-A947-70E740481C1C}">
                <a14:useLocalDpi xmlns:a14="http://schemas.microsoft.com/office/drawing/2010/main" val="0"/>
              </a:ext>
            </a:extLst>
          </a:blip>
          <a:srcRect/>
          <a:stretch>
            <a:fillRect/>
          </a:stretch>
        </p:blipFill>
        <p:spPr bwMode="auto">
          <a:xfrm>
            <a:off x="1600200" y="2819400"/>
            <a:ext cx="76835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3028" name="Picture 33" descr="txp_fig"/>
          <p:cNvPicPr>
            <a:picLocks noChangeAspect="1"/>
          </p:cNvPicPr>
          <p:nvPr>
            <p:custDataLst>
              <p:tags r:id="rId10"/>
            </p:custDataLst>
          </p:nvPr>
        </p:nvPicPr>
        <p:blipFill>
          <a:blip r:embed="rId25" cstate="print">
            <a:extLst>
              <a:ext uri="{28A0092B-C50C-407E-A947-70E740481C1C}">
                <a14:useLocalDpi xmlns:a14="http://schemas.microsoft.com/office/drawing/2010/main" val="0"/>
              </a:ext>
            </a:extLst>
          </a:blip>
          <a:srcRect/>
          <a:stretch>
            <a:fillRect/>
          </a:stretch>
        </p:blipFill>
        <p:spPr bwMode="auto">
          <a:xfrm>
            <a:off x="4803775" y="2971800"/>
            <a:ext cx="1825625" cy="322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3029" name="Picture 35" descr="txp_fig"/>
          <p:cNvPicPr>
            <a:picLocks noChangeAspect="1"/>
          </p:cNvPicPr>
          <p:nvPr>
            <p:custDataLst>
              <p:tags r:id="rId11"/>
            </p:custDataLst>
          </p:nvPr>
        </p:nvPicPr>
        <p:blipFill>
          <a:blip r:embed="rId26" cstate="print">
            <a:extLst>
              <a:ext uri="{28A0092B-C50C-407E-A947-70E740481C1C}">
                <a14:useLocalDpi xmlns:a14="http://schemas.microsoft.com/office/drawing/2010/main" val="0"/>
              </a:ext>
            </a:extLst>
          </a:blip>
          <a:srcRect/>
          <a:stretch>
            <a:fillRect/>
          </a:stretch>
        </p:blipFill>
        <p:spPr bwMode="auto">
          <a:xfrm>
            <a:off x="8201025" y="2971800"/>
            <a:ext cx="1427163" cy="322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719" name="Picture 36" descr="txp_fig"/>
          <p:cNvPicPr>
            <a:picLocks noChangeAspect="1"/>
          </p:cNvPicPr>
          <p:nvPr>
            <p:custDataLst>
              <p:tags r:id="rId12"/>
            </p:custDataLst>
          </p:nvPr>
        </p:nvPicPr>
        <p:blipFill>
          <a:blip r:embed="rId26" cstate="print">
            <a:extLst>
              <a:ext uri="{28A0092B-C50C-407E-A947-70E740481C1C}">
                <a14:useLocalDpi xmlns:a14="http://schemas.microsoft.com/office/drawing/2010/main" val="0"/>
              </a:ext>
            </a:extLst>
          </a:blip>
          <a:srcRect/>
          <a:stretch>
            <a:fillRect/>
          </a:stretch>
        </p:blipFill>
        <p:spPr bwMode="auto">
          <a:xfrm>
            <a:off x="6172200" y="4343400"/>
            <a:ext cx="1427163" cy="322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720" name="Picture 5" descr="txp_fig"/>
          <p:cNvPicPr>
            <a:picLocks noChangeAspect="1" noChangeArrowheads="1"/>
          </p:cNvPicPr>
          <p:nvPr>
            <p:custDataLst>
              <p:tags r:id="rId13"/>
            </p:custDataLst>
          </p:nvPr>
        </p:nvPicPr>
        <p:blipFill>
          <a:blip r:embed="rId23" cstate="print">
            <a:extLst>
              <a:ext uri="{28A0092B-C50C-407E-A947-70E740481C1C}">
                <a14:useLocalDpi xmlns:a14="http://schemas.microsoft.com/office/drawing/2010/main" val="0"/>
              </a:ext>
            </a:extLst>
          </a:blip>
          <a:srcRect/>
          <a:stretch>
            <a:fillRect/>
          </a:stretch>
        </p:blipFill>
        <p:spPr bwMode="auto">
          <a:xfrm>
            <a:off x="3352800" y="4343400"/>
            <a:ext cx="784225" cy="306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721" name="Picture 38" descr="txp_fig"/>
          <p:cNvPicPr>
            <a:picLocks noChangeAspect="1"/>
          </p:cNvPicPr>
          <p:nvPr>
            <p:custDataLst>
              <p:tags r:id="rId14"/>
            </p:custDataLst>
          </p:nvPr>
        </p:nvPicPr>
        <p:blipFill>
          <a:blip r:embed="rId26" cstate="print">
            <a:extLst>
              <a:ext uri="{28A0092B-C50C-407E-A947-70E740481C1C}">
                <a14:useLocalDpi xmlns:a14="http://schemas.microsoft.com/office/drawing/2010/main" val="0"/>
              </a:ext>
            </a:extLst>
          </a:blip>
          <a:srcRect/>
          <a:stretch>
            <a:fillRect/>
          </a:stretch>
        </p:blipFill>
        <p:spPr bwMode="auto">
          <a:xfrm>
            <a:off x="1371600" y="5943600"/>
            <a:ext cx="1427163" cy="322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722" name="Picture 5" descr="txp_fig"/>
          <p:cNvPicPr>
            <a:picLocks noChangeAspect="1" noChangeArrowheads="1"/>
          </p:cNvPicPr>
          <p:nvPr>
            <p:custDataLst>
              <p:tags r:id="rId15"/>
            </p:custDataLst>
          </p:nvPr>
        </p:nvPicPr>
        <p:blipFill>
          <a:blip r:embed="rId23" cstate="print">
            <a:extLst>
              <a:ext uri="{28A0092B-C50C-407E-A947-70E740481C1C}">
                <a14:useLocalDpi xmlns:a14="http://schemas.microsoft.com/office/drawing/2010/main" val="0"/>
              </a:ext>
            </a:extLst>
          </a:blip>
          <a:srcRect/>
          <a:stretch>
            <a:fillRect/>
          </a:stretch>
        </p:blipFill>
        <p:spPr bwMode="auto">
          <a:xfrm>
            <a:off x="1676400" y="5486400"/>
            <a:ext cx="784225" cy="306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723" name="Picture 42" descr="txp_fig"/>
          <p:cNvPicPr>
            <a:picLocks noChangeAspect="1"/>
          </p:cNvPicPr>
          <p:nvPr>
            <p:custDataLst>
              <p:tags r:id="rId16"/>
            </p:custDataLst>
          </p:nvPr>
        </p:nvPicPr>
        <p:blipFill>
          <a:blip r:embed="rId27" cstate="print">
            <a:extLst>
              <a:ext uri="{28A0092B-C50C-407E-A947-70E740481C1C}">
                <a14:useLocalDpi xmlns:a14="http://schemas.microsoft.com/office/drawing/2010/main" val="0"/>
              </a:ext>
            </a:extLst>
          </a:blip>
          <a:srcRect/>
          <a:stretch>
            <a:fillRect/>
          </a:stretch>
        </p:blipFill>
        <p:spPr bwMode="auto">
          <a:xfrm>
            <a:off x="4622800" y="5713413"/>
            <a:ext cx="1473200" cy="306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8" name="Picture 27" descr="alarm.png"/>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10262486" y="1295400"/>
            <a:ext cx="1816908" cy="1905000"/>
          </a:xfrm>
          <a:prstGeom prst="rect">
            <a:avLst/>
          </a:prstGeom>
        </p:spPr>
      </p:pic>
    </p:spTree>
    <p:extLst>
      <p:ext uri="{BB962C8B-B14F-4D97-AF65-F5344CB8AC3E}">
        <p14:creationId xmlns:p14="http://schemas.microsoft.com/office/powerpoint/2010/main" val="8494421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7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7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70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5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7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7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7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72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70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7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6" grpId="0" animBg="1"/>
      <p:bldP spid="27659" grpId="0"/>
      <p:bldP spid="29708" grpId="0" animBg="1"/>
      <p:bldP spid="2970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Unseen Events</a:t>
            </a:r>
            <a:endParaRPr lang="en-US" dirty="0"/>
          </a:p>
        </p:txBody>
      </p:sp>
      <p:pic>
        <p:nvPicPr>
          <p:cNvPr id="9830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95400" y="2287797"/>
            <a:ext cx="3524960" cy="2739606"/>
          </a:xfrm>
          <a:prstGeom prst="rect">
            <a:avLst/>
          </a:prstGeom>
          <a:noFill/>
        </p:spPr>
      </p:pic>
      <p:pic>
        <p:nvPicPr>
          <p:cNvPr id="98308"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78344" y="2244725"/>
            <a:ext cx="4760049" cy="30130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smtClean="0">
                <a:latin typeface="Calibri"/>
                <a:cs typeface="Calibri"/>
              </a:rPr>
              <a:t>Laplace Smoothing</a:t>
            </a:r>
          </a:p>
        </p:txBody>
      </p:sp>
      <p:sp>
        <p:nvSpPr>
          <p:cNvPr id="29699" name="Rectangle 3"/>
          <p:cNvSpPr>
            <a:spLocks noGrp="1" noChangeArrowheads="1"/>
          </p:cNvSpPr>
          <p:nvPr>
            <p:ph idx="1"/>
          </p:nvPr>
        </p:nvSpPr>
        <p:spPr>
          <a:xfrm>
            <a:off x="457200" y="1600200"/>
            <a:ext cx="4724400" cy="4876800"/>
          </a:xfrm>
        </p:spPr>
        <p:txBody>
          <a:bodyPr/>
          <a:lstStyle/>
          <a:p>
            <a:pPr eaLnBrk="1" hangingPunct="1"/>
            <a:r>
              <a:rPr lang="en-US" sz="2400" dirty="0" smtClean="0">
                <a:latin typeface="Calibri"/>
                <a:cs typeface="Calibri"/>
              </a:rPr>
              <a:t>Laplace’s estimate:</a:t>
            </a:r>
          </a:p>
          <a:p>
            <a:pPr lvl="1" eaLnBrk="1" hangingPunct="1"/>
            <a:r>
              <a:rPr lang="en-US" sz="2000" dirty="0" smtClean="0">
                <a:latin typeface="Calibri"/>
                <a:cs typeface="Calibri"/>
              </a:rPr>
              <a:t>Pretend you saw every outcome once more than you actually did</a:t>
            </a:r>
          </a:p>
          <a:p>
            <a:pPr lvl="1" eaLnBrk="1" hangingPunct="1"/>
            <a:endParaRPr lang="en-US" sz="2000" dirty="0" smtClean="0">
              <a:latin typeface="Calibri"/>
              <a:cs typeface="Calibri"/>
            </a:endParaRPr>
          </a:p>
          <a:p>
            <a:pPr lvl="1" eaLnBrk="1" hangingPunct="1"/>
            <a:endParaRPr lang="en-US" sz="2000" dirty="0" smtClean="0">
              <a:latin typeface="Calibri"/>
              <a:cs typeface="Calibri"/>
            </a:endParaRPr>
          </a:p>
          <a:p>
            <a:pPr lvl="1" eaLnBrk="1" hangingPunct="1"/>
            <a:endParaRPr lang="en-US" sz="2000" dirty="0" smtClean="0">
              <a:latin typeface="Calibri"/>
              <a:cs typeface="Calibri"/>
            </a:endParaRPr>
          </a:p>
          <a:p>
            <a:pPr lvl="1" eaLnBrk="1" hangingPunct="1"/>
            <a:endParaRPr lang="en-US" sz="2000" dirty="0" smtClean="0">
              <a:latin typeface="Calibri"/>
              <a:cs typeface="Calibri"/>
            </a:endParaRPr>
          </a:p>
          <a:p>
            <a:pPr lvl="1" eaLnBrk="1" hangingPunct="1"/>
            <a:endParaRPr lang="en-US" sz="2000" dirty="0" smtClean="0">
              <a:latin typeface="Calibri"/>
              <a:cs typeface="Calibri"/>
            </a:endParaRPr>
          </a:p>
          <a:p>
            <a:pPr lvl="1" eaLnBrk="1" hangingPunct="1"/>
            <a:endParaRPr lang="en-US" sz="2000" dirty="0" smtClean="0">
              <a:latin typeface="Calibri"/>
              <a:cs typeface="Calibri"/>
            </a:endParaRPr>
          </a:p>
          <a:p>
            <a:pPr lvl="1" eaLnBrk="1" hangingPunct="1"/>
            <a:endParaRPr lang="en-US" sz="2000" dirty="0" smtClean="0">
              <a:latin typeface="Calibri"/>
              <a:cs typeface="Calibri"/>
            </a:endParaRPr>
          </a:p>
          <a:p>
            <a:pPr lvl="1" eaLnBrk="1" hangingPunct="1"/>
            <a:r>
              <a:rPr lang="en-US" sz="2000" dirty="0" smtClean="0">
                <a:latin typeface="Calibri"/>
                <a:cs typeface="Calibri"/>
              </a:rPr>
              <a:t>Can derive this estimate with </a:t>
            </a:r>
            <a:r>
              <a:rPr lang="en-US" sz="2000" i="1" dirty="0" err="1" smtClean="0">
                <a:latin typeface="Calibri"/>
                <a:cs typeface="Calibri"/>
              </a:rPr>
              <a:t>Dirichlet</a:t>
            </a:r>
            <a:r>
              <a:rPr lang="en-US" sz="2000" i="1" dirty="0" smtClean="0">
                <a:latin typeface="Calibri"/>
                <a:cs typeface="Calibri"/>
              </a:rPr>
              <a:t> priors</a:t>
            </a:r>
            <a:r>
              <a:rPr lang="en-US" sz="2000" dirty="0" smtClean="0">
                <a:latin typeface="Calibri"/>
                <a:cs typeface="Calibri"/>
              </a:rPr>
              <a:t> (see cs281a)</a:t>
            </a:r>
          </a:p>
          <a:p>
            <a:pPr eaLnBrk="1" hangingPunct="1"/>
            <a:endParaRPr lang="en-US" sz="2400" dirty="0" smtClean="0">
              <a:latin typeface="Calibri"/>
              <a:cs typeface="Calibri"/>
            </a:endParaRPr>
          </a:p>
          <a:p>
            <a:pPr eaLnBrk="1" hangingPunct="1"/>
            <a:endParaRPr lang="en-US" sz="2400" dirty="0" smtClean="0">
              <a:latin typeface="Calibri"/>
              <a:cs typeface="Calibri"/>
            </a:endParaRPr>
          </a:p>
        </p:txBody>
      </p:sp>
      <p:pic>
        <p:nvPicPr>
          <p:cNvPr id="29700" name="Picture 4" descr="txp_fig"/>
          <p:cNvPicPr>
            <a:picLocks noChangeAspect="1" noChangeArrowheads="1"/>
          </p:cNvPicPr>
          <p:nvPr>
            <p:custDataLst>
              <p:tags r:id="rId1"/>
            </p:custDataLst>
          </p:nvPr>
        </p:nvPicPr>
        <p:blipFill>
          <a:blip r:embed="rId6" cstate="print"/>
          <a:srcRect/>
          <a:stretch>
            <a:fillRect/>
          </a:stretch>
        </p:blipFill>
        <p:spPr bwMode="auto">
          <a:xfrm>
            <a:off x="2446338" y="4116389"/>
            <a:ext cx="1643063" cy="760412"/>
          </a:xfrm>
          <a:prstGeom prst="rect">
            <a:avLst/>
          </a:prstGeom>
          <a:noFill/>
          <a:ln w="9525">
            <a:noFill/>
            <a:miter lim="800000"/>
            <a:headEnd/>
            <a:tailEnd/>
          </a:ln>
        </p:spPr>
      </p:pic>
      <p:pic>
        <p:nvPicPr>
          <p:cNvPr id="29704" name="Picture 8" descr="txp_fig"/>
          <p:cNvPicPr>
            <a:picLocks noChangeAspect="1" noChangeArrowheads="1"/>
          </p:cNvPicPr>
          <p:nvPr>
            <p:custDataLst>
              <p:tags r:id="rId2"/>
            </p:custDataLst>
          </p:nvPr>
        </p:nvPicPr>
        <p:blipFill>
          <a:blip r:embed="rId7" cstate="print"/>
          <a:srcRect/>
          <a:stretch>
            <a:fillRect/>
          </a:stretch>
        </p:blipFill>
        <p:spPr bwMode="auto">
          <a:xfrm>
            <a:off x="6019800" y="3294065"/>
            <a:ext cx="2690813" cy="668337"/>
          </a:xfrm>
          <a:prstGeom prst="rect">
            <a:avLst/>
          </a:prstGeom>
          <a:noFill/>
          <a:ln w="9525">
            <a:noFill/>
            <a:miter lim="800000"/>
            <a:headEnd/>
            <a:tailEnd/>
          </a:ln>
        </p:spPr>
      </p:pic>
      <p:pic>
        <p:nvPicPr>
          <p:cNvPr id="29705" name="Picture 9" descr="txp_fig"/>
          <p:cNvPicPr>
            <a:picLocks noChangeAspect="1" noChangeArrowheads="1"/>
          </p:cNvPicPr>
          <p:nvPr>
            <p:custDataLst>
              <p:tags r:id="rId3"/>
            </p:custDataLst>
          </p:nvPr>
        </p:nvPicPr>
        <p:blipFill>
          <a:blip r:embed="rId8" cstate="print"/>
          <a:srcRect/>
          <a:stretch>
            <a:fillRect/>
          </a:stretch>
        </p:blipFill>
        <p:spPr bwMode="auto">
          <a:xfrm>
            <a:off x="5927725" y="4437065"/>
            <a:ext cx="2813051" cy="668337"/>
          </a:xfrm>
          <a:prstGeom prst="rect">
            <a:avLst/>
          </a:prstGeom>
          <a:noFill/>
          <a:ln w="9525">
            <a:noFill/>
            <a:miter lim="800000"/>
            <a:headEnd/>
            <a:tailEnd/>
          </a:ln>
        </p:spPr>
      </p:pic>
      <p:pic>
        <p:nvPicPr>
          <p:cNvPr id="29706" name="Picture 10" descr="txp_fig"/>
          <p:cNvPicPr>
            <a:picLocks noChangeAspect="1" noChangeArrowheads="1"/>
          </p:cNvPicPr>
          <p:nvPr>
            <p:custDataLst>
              <p:tags r:id="rId4"/>
            </p:custDataLst>
          </p:nvPr>
        </p:nvPicPr>
        <p:blipFill>
          <a:blip r:embed="rId9" cstate="print"/>
          <a:srcRect/>
          <a:stretch>
            <a:fillRect/>
          </a:stretch>
        </p:blipFill>
        <p:spPr bwMode="auto">
          <a:xfrm>
            <a:off x="1074738" y="3049589"/>
            <a:ext cx="3649663" cy="760412"/>
          </a:xfrm>
          <a:prstGeom prst="rect">
            <a:avLst/>
          </a:prstGeom>
          <a:noFill/>
          <a:ln w="9525">
            <a:noFill/>
            <a:miter lim="800000"/>
            <a:headEnd/>
            <a:tailEnd/>
          </a:ln>
        </p:spPr>
      </p:pic>
      <p:sp>
        <p:nvSpPr>
          <p:cNvPr id="1291275" name="Rectangle 11"/>
          <p:cNvSpPr>
            <a:spLocks noChangeArrowheads="1"/>
          </p:cNvSpPr>
          <p:nvPr/>
        </p:nvSpPr>
        <p:spPr bwMode="auto">
          <a:xfrm>
            <a:off x="7696200" y="3200400"/>
            <a:ext cx="1143000" cy="914400"/>
          </a:xfrm>
          <a:prstGeom prst="rect">
            <a:avLst/>
          </a:prstGeom>
          <a:solidFill>
            <a:schemeClr val="bg1"/>
          </a:solidFill>
          <a:ln w="9525">
            <a:noFill/>
            <a:miter lim="800000"/>
            <a:headEnd/>
            <a:tailEnd/>
          </a:ln>
        </p:spPr>
        <p:txBody>
          <a:bodyPr wrap="none" lIns="91438" tIns="45719" rIns="91438" bIns="45719" anchor="ctr"/>
          <a:lstStyle/>
          <a:p>
            <a:endParaRPr lang="en-US">
              <a:latin typeface="Calibri"/>
              <a:cs typeface="Calibri"/>
            </a:endParaRPr>
          </a:p>
        </p:txBody>
      </p:sp>
      <p:sp>
        <p:nvSpPr>
          <p:cNvPr id="1291276" name="Rectangle 12"/>
          <p:cNvSpPr>
            <a:spLocks noChangeArrowheads="1"/>
          </p:cNvSpPr>
          <p:nvPr/>
        </p:nvSpPr>
        <p:spPr bwMode="auto">
          <a:xfrm>
            <a:off x="7696200" y="4267200"/>
            <a:ext cx="1143000" cy="914400"/>
          </a:xfrm>
          <a:prstGeom prst="rect">
            <a:avLst/>
          </a:prstGeom>
          <a:solidFill>
            <a:schemeClr val="bg1"/>
          </a:solidFill>
          <a:ln w="9525">
            <a:noFill/>
            <a:miter lim="800000"/>
            <a:headEnd/>
            <a:tailEnd/>
          </a:ln>
        </p:spPr>
        <p:txBody>
          <a:bodyPr wrap="none" lIns="91438" tIns="45719" rIns="91438" bIns="45719" anchor="ctr"/>
          <a:lstStyle/>
          <a:p>
            <a:endParaRPr lang="en-US">
              <a:latin typeface="Calibri"/>
              <a:cs typeface="Calibri"/>
            </a:endParaRPr>
          </a:p>
        </p:txBody>
      </p:sp>
      <p:grpSp>
        <p:nvGrpSpPr>
          <p:cNvPr id="2" name="Group 15"/>
          <p:cNvGrpSpPr/>
          <p:nvPr/>
        </p:nvGrpSpPr>
        <p:grpSpPr>
          <a:xfrm>
            <a:off x="6629400" y="1905000"/>
            <a:ext cx="2606040" cy="685800"/>
            <a:chOff x="6629400" y="1905000"/>
            <a:chExt cx="1447800" cy="381000"/>
          </a:xfrm>
        </p:grpSpPr>
        <p:sp>
          <p:nvSpPr>
            <p:cNvPr id="13" name="Oval 6"/>
            <p:cNvSpPr>
              <a:spLocks noChangeArrowheads="1"/>
            </p:cNvSpPr>
            <p:nvPr/>
          </p:nvSpPr>
          <p:spPr bwMode="auto">
            <a:xfrm>
              <a:off x="6629400" y="1905000"/>
              <a:ext cx="381000" cy="381000"/>
            </a:xfrm>
            <a:prstGeom prst="ellipse">
              <a:avLst/>
            </a:prstGeom>
            <a:solidFill>
              <a:srgbClr val="FF9999"/>
            </a:solidFill>
            <a:ln w="19050">
              <a:solidFill>
                <a:schemeClr val="tx1"/>
              </a:solidFill>
              <a:round/>
              <a:headEnd/>
              <a:tailEnd/>
            </a:ln>
          </p:spPr>
          <p:txBody>
            <a:bodyPr wrap="none" anchor="ctr"/>
            <a:lstStyle/>
            <a:p>
              <a:pPr algn="ctr"/>
              <a:r>
                <a:rPr lang="en-US" sz="3200" dirty="0">
                  <a:latin typeface="Calibri"/>
                  <a:cs typeface="Calibri"/>
                </a:rPr>
                <a:t>r</a:t>
              </a:r>
            </a:p>
          </p:txBody>
        </p:sp>
        <p:sp>
          <p:nvSpPr>
            <p:cNvPr id="14" name="Oval 7"/>
            <p:cNvSpPr>
              <a:spLocks noChangeArrowheads="1"/>
            </p:cNvSpPr>
            <p:nvPr/>
          </p:nvSpPr>
          <p:spPr bwMode="auto">
            <a:xfrm>
              <a:off x="7162800" y="1905000"/>
              <a:ext cx="381000" cy="381000"/>
            </a:xfrm>
            <a:prstGeom prst="ellipse">
              <a:avLst/>
            </a:prstGeom>
            <a:solidFill>
              <a:srgbClr val="FF9999"/>
            </a:solidFill>
            <a:ln w="19050">
              <a:solidFill>
                <a:schemeClr val="tx1"/>
              </a:solidFill>
              <a:round/>
              <a:headEnd/>
              <a:tailEnd/>
            </a:ln>
          </p:spPr>
          <p:txBody>
            <a:bodyPr wrap="none" anchor="ctr"/>
            <a:lstStyle/>
            <a:p>
              <a:pPr algn="ctr"/>
              <a:r>
                <a:rPr lang="en-US" sz="3200" dirty="0">
                  <a:latin typeface="Calibri"/>
                  <a:cs typeface="Calibri"/>
                </a:rPr>
                <a:t>r</a:t>
              </a:r>
            </a:p>
          </p:txBody>
        </p:sp>
        <p:sp>
          <p:nvSpPr>
            <p:cNvPr id="15" name="Oval 8"/>
            <p:cNvSpPr>
              <a:spLocks noChangeArrowheads="1"/>
            </p:cNvSpPr>
            <p:nvPr/>
          </p:nvSpPr>
          <p:spPr bwMode="auto">
            <a:xfrm>
              <a:off x="7696200" y="1905000"/>
              <a:ext cx="381000" cy="381000"/>
            </a:xfrm>
            <a:prstGeom prst="ellipse">
              <a:avLst/>
            </a:prstGeom>
            <a:solidFill>
              <a:srgbClr val="99CCFF"/>
            </a:solidFill>
            <a:ln w="19050">
              <a:solidFill>
                <a:schemeClr val="tx1"/>
              </a:solidFill>
              <a:round/>
              <a:headEnd/>
              <a:tailEnd/>
            </a:ln>
          </p:spPr>
          <p:txBody>
            <a:bodyPr wrap="none" anchor="ctr"/>
            <a:lstStyle/>
            <a:p>
              <a:pPr algn="ctr"/>
              <a:r>
                <a:rPr lang="en-US" sz="3200" dirty="0">
                  <a:latin typeface="Calibri"/>
                  <a:cs typeface="Calibri"/>
                </a:rPr>
                <a:t>b</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9127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2912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1275" grpId="0" animBg="1"/>
      <p:bldP spid="129127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smtClean="0">
                <a:latin typeface="Calibri"/>
                <a:cs typeface="Calibri"/>
              </a:rPr>
              <a:t>Laplace Smoothing</a:t>
            </a:r>
          </a:p>
        </p:txBody>
      </p:sp>
      <p:sp>
        <p:nvSpPr>
          <p:cNvPr id="1292291" name="Rectangle 3"/>
          <p:cNvSpPr>
            <a:spLocks noGrp="1" noChangeArrowheads="1"/>
          </p:cNvSpPr>
          <p:nvPr>
            <p:ph idx="1"/>
          </p:nvPr>
        </p:nvSpPr>
        <p:spPr>
          <a:xfrm>
            <a:off x="838200" y="1447800"/>
            <a:ext cx="5791200" cy="4343400"/>
          </a:xfrm>
        </p:spPr>
        <p:txBody>
          <a:bodyPr/>
          <a:lstStyle/>
          <a:p>
            <a:pPr eaLnBrk="1" hangingPunct="1">
              <a:lnSpc>
                <a:spcPct val="90000"/>
              </a:lnSpc>
            </a:pPr>
            <a:r>
              <a:rPr lang="en-US" sz="2400" dirty="0" smtClean="0">
                <a:latin typeface="Calibri"/>
                <a:cs typeface="Calibri"/>
              </a:rPr>
              <a:t>Laplace’s estimate (extended):</a:t>
            </a:r>
          </a:p>
          <a:p>
            <a:pPr lvl="1" eaLnBrk="1" hangingPunct="1">
              <a:lnSpc>
                <a:spcPct val="90000"/>
              </a:lnSpc>
            </a:pPr>
            <a:r>
              <a:rPr lang="en-US" sz="2000" dirty="0" smtClean="0">
                <a:latin typeface="Calibri"/>
                <a:cs typeface="Calibri"/>
              </a:rPr>
              <a:t>Pretend you saw every outcome k extra times</a:t>
            </a:r>
          </a:p>
          <a:p>
            <a:pPr lvl="1" eaLnBrk="1" hangingPunct="1">
              <a:lnSpc>
                <a:spcPct val="90000"/>
              </a:lnSpc>
            </a:pPr>
            <a:endParaRPr lang="en-US" sz="2000" dirty="0" smtClean="0">
              <a:latin typeface="Calibri"/>
              <a:cs typeface="Calibri"/>
            </a:endParaRPr>
          </a:p>
          <a:p>
            <a:pPr lvl="1" eaLnBrk="1" hangingPunct="1">
              <a:lnSpc>
                <a:spcPct val="90000"/>
              </a:lnSpc>
            </a:pPr>
            <a:endParaRPr lang="en-US" sz="2000" dirty="0" smtClean="0">
              <a:latin typeface="Calibri"/>
              <a:cs typeface="Calibri"/>
            </a:endParaRPr>
          </a:p>
          <a:p>
            <a:pPr lvl="1" eaLnBrk="1" hangingPunct="1">
              <a:lnSpc>
                <a:spcPct val="90000"/>
              </a:lnSpc>
            </a:pPr>
            <a:endParaRPr lang="en-US" sz="2000" dirty="0" smtClean="0">
              <a:latin typeface="Calibri"/>
              <a:cs typeface="Calibri"/>
            </a:endParaRPr>
          </a:p>
          <a:p>
            <a:pPr lvl="1" eaLnBrk="1" hangingPunct="1">
              <a:lnSpc>
                <a:spcPct val="90000"/>
              </a:lnSpc>
            </a:pPr>
            <a:endParaRPr lang="en-US" sz="2000" dirty="0" smtClean="0">
              <a:latin typeface="Calibri"/>
              <a:cs typeface="Calibri"/>
            </a:endParaRPr>
          </a:p>
          <a:p>
            <a:pPr lvl="1" eaLnBrk="1" hangingPunct="1">
              <a:lnSpc>
                <a:spcPct val="90000"/>
              </a:lnSpc>
            </a:pPr>
            <a:r>
              <a:rPr lang="en-US" sz="2000" dirty="0" smtClean="0">
                <a:latin typeface="Calibri"/>
                <a:cs typeface="Calibri"/>
              </a:rPr>
              <a:t>What’s Laplace with k = 0?</a:t>
            </a:r>
          </a:p>
          <a:p>
            <a:pPr lvl="1" eaLnBrk="1" hangingPunct="1">
              <a:lnSpc>
                <a:spcPct val="90000"/>
              </a:lnSpc>
            </a:pPr>
            <a:r>
              <a:rPr lang="en-US" sz="2000" dirty="0" smtClean="0">
                <a:latin typeface="Calibri"/>
                <a:cs typeface="Calibri"/>
              </a:rPr>
              <a:t>k is the </a:t>
            </a:r>
            <a:r>
              <a:rPr lang="en-US" sz="2000" dirty="0" smtClean="0">
                <a:solidFill>
                  <a:srgbClr val="CC0000"/>
                </a:solidFill>
                <a:latin typeface="Calibri"/>
                <a:cs typeface="Calibri"/>
              </a:rPr>
              <a:t>strength</a:t>
            </a:r>
            <a:r>
              <a:rPr lang="en-US" sz="2000" dirty="0" smtClean="0">
                <a:latin typeface="Calibri"/>
                <a:cs typeface="Calibri"/>
              </a:rPr>
              <a:t> of the prior</a:t>
            </a:r>
          </a:p>
          <a:p>
            <a:pPr lvl="1" eaLnBrk="1" hangingPunct="1">
              <a:lnSpc>
                <a:spcPct val="90000"/>
              </a:lnSpc>
            </a:pPr>
            <a:endParaRPr lang="en-US" sz="2000" dirty="0" smtClean="0">
              <a:latin typeface="Calibri"/>
              <a:cs typeface="Calibri"/>
            </a:endParaRPr>
          </a:p>
          <a:p>
            <a:pPr eaLnBrk="1" hangingPunct="1">
              <a:lnSpc>
                <a:spcPct val="90000"/>
              </a:lnSpc>
            </a:pPr>
            <a:r>
              <a:rPr lang="en-US" sz="2400" dirty="0" smtClean="0">
                <a:latin typeface="Calibri"/>
                <a:cs typeface="Calibri"/>
              </a:rPr>
              <a:t>Laplace for conditionals:</a:t>
            </a:r>
          </a:p>
          <a:p>
            <a:pPr lvl="1" eaLnBrk="1" hangingPunct="1">
              <a:lnSpc>
                <a:spcPct val="90000"/>
              </a:lnSpc>
            </a:pPr>
            <a:r>
              <a:rPr lang="en-US" sz="2000" dirty="0" smtClean="0">
                <a:latin typeface="Calibri"/>
                <a:cs typeface="Calibri"/>
              </a:rPr>
              <a:t>Smooth each condition independently:</a:t>
            </a:r>
          </a:p>
          <a:p>
            <a:pPr lvl="1" eaLnBrk="1" hangingPunct="1">
              <a:lnSpc>
                <a:spcPct val="90000"/>
              </a:lnSpc>
            </a:pPr>
            <a:endParaRPr lang="en-US" sz="2000" dirty="0" smtClean="0">
              <a:latin typeface="Calibri"/>
              <a:cs typeface="Calibri"/>
            </a:endParaRPr>
          </a:p>
          <a:p>
            <a:pPr lvl="1" eaLnBrk="1" hangingPunct="1">
              <a:lnSpc>
                <a:spcPct val="90000"/>
              </a:lnSpc>
            </a:pPr>
            <a:endParaRPr lang="en-US" sz="2000" dirty="0" smtClean="0">
              <a:latin typeface="Calibri"/>
              <a:cs typeface="Calibri"/>
            </a:endParaRPr>
          </a:p>
          <a:p>
            <a:pPr eaLnBrk="1" hangingPunct="1">
              <a:lnSpc>
                <a:spcPct val="90000"/>
              </a:lnSpc>
            </a:pPr>
            <a:endParaRPr lang="en-US" sz="2400" dirty="0" smtClean="0">
              <a:latin typeface="Calibri"/>
              <a:cs typeface="Calibri"/>
            </a:endParaRPr>
          </a:p>
        </p:txBody>
      </p:sp>
      <p:pic>
        <p:nvPicPr>
          <p:cNvPr id="30727" name="Picture 7" descr="txp_fig"/>
          <p:cNvPicPr>
            <a:picLocks noChangeAspect="1" noChangeArrowheads="1"/>
          </p:cNvPicPr>
          <p:nvPr>
            <p:custDataLst>
              <p:tags r:id="rId1"/>
            </p:custDataLst>
          </p:nvPr>
        </p:nvPicPr>
        <p:blipFill>
          <a:blip r:embed="rId7" cstate="print"/>
          <a:srcRect/>
          <a:stretch>
            <a:fillRect/>
          </a:stretch>
        </p:blipFill>
        <p:spPr bwMode="auto">
          <a:xfrm>
            <a:off x="7543802" y="3962401"/>
            <a:ext cx="2670175" cy="596900"/>
          </a:xfrm>
          <a:prstGeom prst="rect">
            <a:avLst/>
          </a:prstGeom>
          <a:noFill/>
          <a:ln w="9525">
            <a:noFill/>
            <a:miter lim="800000"/>
            <a:headEnd/>
            <a:tailEnd/>
          </a:ln>
        </p:spPr>
      </p:pic>
      <p:pic>
        <p:nvPicPr>
          <p:cNvPr id="30728" name="Picture 8" descr="txp_fig"/>
          <p:cNvPicPr>
            <a:picLocks noChangeAspect="1" noChangeArrowheads="1"/>
          </p:cNvPicPr>
          <p:nvPr>
            <p:custDataLst>
              <p:tags r:id="rId2"/>
            </p:custDataLst>
          </p:nvPr>
        </p:nvPicPr>
        <p:blipFill>
          <a:blip r:embed="rId8" cstate="print"/>
          <a:srcRect/>
          <a:stretch>
            <a:fillRect/>
          </a:stretch>
        </p:blipFill>
        <p:spPr bwMode="auto">
          <a:xfrm>
            <a:off x="7239001" y="4876801"/>
            <a:ext cx="3617913" cy="595313"/>
          </a:xfrm>
          <a:prstGeom prst="rect">
            <a:avLst/>
          </a:prstGeom>
          <a:noFill/>
          <a:ln w="9525">
            <a:noFill/>
            <a:miter lim="800000"/>
            <a:headEnd/>
            <a:tailEnd/>
          </a:ln>
        </p:spPr>
      </p:pic>
      <p:pic>
        <p:nvPicPr>
          <p:cNvPr id="30729" name="Picture 9" descr="txp_fig"/>
          <p:cNvPicPr>
            <a:picLocks noChangeAspect="1" noChangeArrowheads="1"/>
          </p:cNvPicPr>
          <p:nvPr>
            <p:custDataLst>
              <p:tags r:id="rId3"/>
            </p:custDataLst>
          </p:nvPr>
        </p:nvPicPr>
        <p:blipFill>
          <a:blip r:embed="rId9" cstate="print"/>
          <a:srcRect/>
          <a:stretch>
            <a:fillRect/>
          </a:stretch>
        </p:blipFill>
        <p:spPr bwMode="auto">
          <a:xfrm>
            <a:off x="7543802" y="3103563"/>
            <a:ext cx="2670175" cy="596900"/>
          </a:xfrm>
          <a:prstGeom prst="rect">
            <a:avLst/>
          </a:prstGeom>
          <a:noFill/>
          <a:ln w="9525">
            <a:noFill/>
            <a:miter lim="800000"/>
            <a:headEnd/>
            <a:tailEnd/>
          </a:ln>
        </p:spPr>
      </p:pic>
      <p:pic>
        <p:nvPicPr>
          <p:cNvPr id="1292298" name="Picture 10" descr="txp_fig"/>
          <p:cNvPicPr>
            <a:picLocks noChangeAspect="1" noChangeArrowheads="1"/>
          </p:cNvPicPr>
          <p:nvPr>
            <p:custDataLst>
              <p:tags r:id="rId4"/>
            </p:custDataLst>
          </p:nvPr>
        </p:nvPicPr>
        <p:blipFill>
          <a:blip r:embed="rId10" cstate="print"/>
          <a:srcRect/>
          <a:stretch>
            <a:fillRect/>
          </a:stretch>
        </p:blipFill>
        <p:spPr bwMode="auto">
          <a:xfrm>
            <a:off x="1789114" y="5570538"/>
            <a:ext cx="3468687" cy="677863"/>
          </a:xfrm>
          <a:prstGeom prst="rect">
            <a:avLst/>
          </a:prstGeom>
          <a:noFill/>
          <a:ln w="9525">
            <a:noFill/>
            <a:miter lim="800000"/>
            <a:headEnd/>
            <a:tailEnd/>
          </a:ln>
        </p:spPr>
      </p:pic>
      <p:pic>
        <p:nvPicPr>
          <p:cNvPr id="30731" name="Picture 11" descr="txp_fig"/>
          <p:cNvPicPr>
            <a:picLocks noChangeAspect="1" noChangeArrowheads="1"/>
          </p:cNvPicPr>
          <p:nvPr>
            <p:custDataLst>
              <p:tags r:id="rId5"/>
            </p:custDataLst>
          </p:nvPr>
        </p:nvPicPr>
        <p:blipFill>
          <a:blip r:embed="rId11" cstate="print"/>
          <a:srcRect/>
          <a:stretch>
            <a:fillRect/>
          </a:stretch>
        </p:blipFill>
        <p:spPr bwMode="auto">
          <a:xfrm>
            <a:off x="1828802" y="2667000"/>
            <a:ext cx="2760663" cy="633413"/>
          </a:xfrm>
          <a:prstGeom prst="rect">
            <a:avLst/>
          </a:prstGeom>
          <a:noFill/>
          <a:ln w="9525">
            <a:noFill/>
            <a:miter lim="800000"/>
            <a:headEnd/>
            <a:tailEnd/>
          </a:ln>
        </p:spPr>
      </p:pic>
      <p:sp>
        <p:nvSpPr>
          <p:cNvPr id="1292300" name="Rectangle 12"/>
          <p:cNvSpPr>
            <a:spLocks noChangeArrowheads="1"/>
          </p:cNvSpPr>
          <p:nvPr/>
        </p:nvSpPr>
        <p:spPr bwMode="auto">
          <a:xfrm>
            <a:off x="9372600" y="2895600"/>
            <a:ext cx="1143000" cy="914400"/>
          </a:xfrm>
          <a:prstGeom prst="rect">
            <a:avLst/>
          </a:prstGeom>
          <a:solidFill>
            <a:schemeClr val="bg1"/>
          </a:solidFill>
          <a:ln w="9525">
            <a:noFill/>
            <a:miter lim="800000"/>
            <a:headEnd/>
            <a:tailEnd/>
          </a:ln>
        </p:spPr>
        <p:txBody>
          <a:bodyPr wrap="none" lIns="91438" tIns="45719" rIns="91438" bIns="45719" anchor="ctr"/>
          <a:lstStyle/>
          <a:p>
            <a:endParaRPr lang="en-US">
              <a:latin typeface="Calibri"/>
              <a:cs typeface="Calibri"/>
            </a:endParaRPr>
          </a:p>
        </p:txBody>
      </p:sp>
      <p:sp>
        <p:nvSpPr>
          <p:cNvPr id="1292301" name="Rectangle 13"/>
          <p:cNvSpPr>
            <a:spLocks noChangeArrowheads="1"/>
          </p:cNvSpPr>
          <p:nvPr/>
        </p:nvSpPr>
        <p:spPr bwMode="auto">
          <a:xfrm>
            <a:off x="9372600" y="3733800"/>
            <a:ext cx="1143000" cy="914400"/>
          </a:xfrm>
          <a:prstGeom prst="rect">
            <a:avLst/>
          </a:prstGeom>
          <a:solidFill>
            <a:schemeClr val="bg1"/>
          </a:solidFill>
          <a:ln w="9525">
            <a:noFill/>
            <a:miter lim="800000"/>
            <a:headEnd/>
            <a:tailEnd/>
          </a:ln>
        </p:spPr>
        <p:txBody>
          <a:bodyPr wrap="none" lIns="91438" tIns="45719" rIns="91438" bIns="45719" anchor="ctr"/>
          <a:lstStyle/>
          <a:p>
            <a:endParaRPr lang="en-US">
              <a:latin typeface="Calibri"/>
              <a:cs typeface="Calibri"/>
            </a:endParaRPr>
          </a:p>
        </p:txBody>
      </p:sp>
      <p:sp>
        <p:nvSpPr>
          <p:cNvPr id="1292302" name="Rectangle 14"/>
          <p:cNvSpPr>
            <a:spLocks noChangeArrowheads="1"/>
          </p:cNvSpPr>
          <p:nvPr/>
        </p:nvSpPr>
        <p:spPr bwMode="auto">
          <a:xfrm>
            <a:off x="9296400" y="4724400"/>
            <a:ext cx="1676400" cy="914400"/>
          </a:xfrm>
          <a:prstGeom prst="rect">
            <a:avLst/>
          </a:prstGeom>
          <a:solidFill>
            <a:schemeClr val="bg1"/>
          </a:solidFill>
          <a:ln w="9525">
            <a:noFill/>
            <a:miter lim="800000"/>
            <a:headEnd/>
            <a:tailEnd/>
          </a:ln>
        </p:spPr>
        <p:txBody>
          <a:bodyPr wrap="none" lIns="91438" tIns="45719" rIns="91438" bIns="45719" anchor="ctr"/>
          <a:lstStyle/>
          <a:p>
            <a:endParaRPr lang="en-US">
              <a:latin typeface="Calibri"/>
              <a:cs typeface="Calibri"/>
            </a:endParaRPr>
          </a:p>
        </p:txBody>
      </p:sp>
      <p:grpSp>
        <p:nvGrpSpPr>
          <p:cNvPr id="2" name="Group 14"/>
          <p:cNvGrpSpPr/>
          <p:nvPr/>
        </p:nvGrpSpPr>
        <p:grpSpPr>
          <a:xfrm>
            <a:off x="7620000" y="1828800"/>
            <a:ext cx="2606040" cy="685800"/>
            <a:chOff x="6629400" y="1905000"/>
            <a:chExt cx="1447800" cy="381000"/>
          </a:xfrm>
        </p:grpSpPr>
        <p:sp>
          <p:nvSpPr>
            <p:cNvPr id="16" name="Oval 6"/>
            <p:cNvSpPr>
              <a:spLocks noChangeArrowheads="1"/>
            </p:cNvSpPr>
            <p:nvPr/>
          </p:nvSpPr>
          <p:spPr bwMode="auto">
            <a:xfrm>
              <a:off x="6629400" y="1905000"/>
              <a:ext cx="381000" cy="381000"/>
            </a:xfrm>
            <a:prstGeom prst="ellipse">
              <a:avLst/>
            </a:prstGeom>
            <a:solidFill>
              <a:srgbClr val="FF9999"/>
            </a:solidFill>
            <a:ln w="19050">
              <a:solidFill>
                <a:schemeClr val="tx1"/>
              </a:solidFill>
              <a:round/>
              <a:headEnd/>
              <a:tailEnd/>
            </a:ln>
          </p:spPr>
          <p:txBody>
            <a:bodyPr wrap="none" anchor="ctr"/>
            <a:lstStyle/>
            <a:p>
              <a:pPr algn="ctr"/>
              <a:r>
                <a:rPr lang="en-US" sz="3200" dirty="0">
                  <a:latin typeface="Calibri"/>
                  <a:cs typeface="Calibri"/>
                </a:rPr>
                <a:t>r</a:t>
              </a:r>
            </a:p>
          </p:txBody>
        </p:sp>
        <p:sp>
          <p:nvSpPr>
            <p:cNvPr id="17" name="Oval 7"/>
            <p:cNvSpPr>
              <a:spLocks noChangeArrowheads="1"/>
            </p:cNvSpPr>
            <p:nvPr/>
          </p:nvSpPr>
          <p:spPr bwMode="auto">
            <a:xfrm>
              <a:off x="7162800" y="1905000"/>
              <a:ext cx="381000" cy="381000"/>
            </a:xfrm>
            <a:prstGeom prst="ellipse">
              <a:avLst/>
            </a:prstGeom>
            <a:solidFill>
              <a:srgbClr val="FF9999"/>
            </a:solidFill>
            <a:ln w="19050">
              <a:solidFill>
                <a:schemeClr val="tx1"/>
              </a:solidFill>
              <a:round/>
              <a:headEnd/>
              <a:tailEnd/>
            </a:ln>
          </p:spPr>
          <p:txBody>
            <a:bodyPr wrap="none" anchor="ctr"/>
            <a:lstStyle/>
            <a:p>
              <a:pPr algn="ctr"/>
              <a:r>
                <a:rPr lang="en-US" sz="3200" dirty="0">
                  <a:latin typeface="Calibri"/>
                  <a:cs typeface="Calibri"/>
                </a:rPr>
                <a:t>r</a:t>
              </a:r>
            </a:p>
          </p:txBody>
        </p:sp>
        <p:sp>
          <p:nvSpPr>
            <p:cNvPr id="18" name="Oval 8"/>
            <p:cNvSpPr>
              <a:spLocks noChangeArrowheads="1"/>
            </p:cNvSpPr>
            <p:nvPr/>
          </p:nvSpPr>
          <p:spPr bwMode="auto">
            <a:xfrm>
              <a:off x="7696200" y="1905000"/>
              <a:ext cx="381000" cy="381000"/>
            </a:xfrm>
            <a:prstGeom prst="ellipse">
              <a:avLst/>
            </a:prstGeom>
            <a:solidFill>
              <a:srgbClr val="99CCFF"/>
            </a:solidFill>
            <a:ln w="19050">
              <a:solidFill>
                <a:schemeClr val="tx1"/>
              </a:solidFill>
              <a:round/>
              <a:headEnd/>
              <a:tailEnd/>
            </a:ln>
          </p:spPr>
          <p:txBody>
            <a:bodyPr wrap="none" anchor="ctr"/>
            <a:lstStyle/>
            <a:p>
              <a:pPr algn="ctr"/>
              <a:r>
                <a:rPr lang="en-US" sz="3200" dirty="0">
                  <a:latin typeface="Calibri"/>
                  <a:cs typeface="Calibri"/>
                </a:rPr>
                <a:t>b</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9230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29230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29230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92291">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92291">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92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2300" grpId="0" animBg="1"/>
      <p:bldP spid="1292301" grpId="0" animBg="1"/>
      <p:bldP spid="129230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Estimation: Linear Interpolation* </a:t>
            </a:r>
          </a:p>
        </p:txBody>
      </p:sp>
      <p:sp>
        <p:nvSpPr>
          <p:cNvPr id="1293315" name="Rectangle 3"/>
          <p:cNvSpPr>
            <a:spLocks noGrp="1" noChangeArrowheads="1"/>
          </p:cNvSpPr>
          <p:nvPr>
            <p:ph idx="1"/>
          </p:nvPr>
        </p:nvSpPr>
        <p:spPr>
          <a:xfrm>
            <a:off x="1447800" y="1447800"/>
            <a:ext cx="8915400" cy="4800600"/>
          </a:xfrm>
        </p:spPr>
        <p:txBody>
          <a:bodyPr/>
          <a:lstStyle/>
          <a:p>
            <a:pPr eaLnBrk="1" hangingPunct="1">
              <a:lnSpc>
                <a:spcPct val="80000"/>
              </a:lnSpc>
            </a:pPr>
            <a:r>
              <a:rPr lang="en-US" sz="2400" dirty="0" smtClean="0"/>
              <a:t>In practice, Laplace often performs poorly for P(X|Y):</a:t>
            </a:r>
          </a:p>
          <a:p>
            <a:pPr lvl="1" eaLnBrk="1" hangingPunct="1">
              <a:lnSpc>
                <a:spcPct val="80000"/>
              </a:lnSpc>
            </a:pPr>
            <a:r>
              <a:rPr lang="en-US" sz="2000" dirty="0" smtClean="0"/>
              <a:t>When |X| is very large</a:t>
            </a:r>
          </a:p>
          <a:p>
            <a:pPr lvl="1" eaLnBrk="1" hangingPunct="1">
              <a:lnSpc>
                <a:spcPct val="80000"/>
              </a:lnSpc>
            </a:pPr>
            <a:r>
              <a:rPr lang="en-US" sz="2000" dirty="0" smtClean="0"/>
              <a:t>When |Y| is very large</a:t>
            </a:r>
          </a:p>
          <a:p>
            <a:pPr lvl="1" eaLnBrk="1" hangingPunct="1">
              <a:lnSpc>
                <a:spcPct val="80000"/>
              </a:lnSpc>
            </a:pPr>
            <a:endParaRPr lang="en-US" sz="2000" dirty="0" smtClean="0"/>
          </a:p>
          <a:p>
            <a:pPr eaLnBrk="1" hangingPunct="1">
              <a:lnSpc>
                <a:spcPct val="80000"/>
              </a:lnSpc>
            </a:pPr>
            <a:r>
              <a:rPr lang="en-US" sz="2400" dirty="0" smtClean="0"/>
              <a:t>Another option: linear interpolation</a:t>
            </a:r>
          </a:p>
          <a:p>
            <a:pPr lvl="1" eaLnBrk="1" hangingPunct="1">
              <a:lnSpc>
                <a:spcPct val="80000"/>
              </a:lnSpc>
            </a:pPr>
            <a:r>
              <a:rPr lang="en-US" sz="2000" dirty="0" smtClean="0"/>
              <a:t>Also get the empirical P(X) from the data</a:t>
            </a:r>
          </a:p>
          <a:p>
            <a:pPr lvl="1" eaLnBrk="1" hangingPunct="1">
              <a:lnSpc>
                <a:spcPct val="80000"/>
              </a:lnSpc>
            </a:pPr>
            <a:r>
              <a:rPr lang="en-US" sz="2000" dirty="0" smtClean="0"/>
              <a:t>Make sure the estimate of P(X|Y) isn’t too different from the empirical P(X)</a:t>
            </a:r>
          </a:p>
          <a:p>
            <a:pPr eaLnBrk="1" hangingPunct="1">
              <a:lnSpc>
                <a:spcPct val="80000"/>
              </a:lnSpc>
            </a:pPr>
            <a:endParaRPr lang="en-US" sz="2400" dirty="0" smtClean="0"/>
          </a:p>
          <a:p>
            <a:pPr eaLnBrk="1" hangingPunct="1">
              <a:lnSpc>
                <a:spcPct val="80000"/>
              </a:lnSpc>
            </a:pPr>
            <a:endParaRPr lang="en-US" sz="2400" dirty="0" smtClean="0"/>
          </a:p>
          <a:p>
            <a:pPr lvl="1" eaLnBrk="1" hangingPunct="1">
              <a:lnSpc>
                <a:spcPct val="80000"/>
              </a:lnSpc>
            </a:pPr>
            <a:endParaRPr lang="en-US" sz="2000" dirty="0" smtClean="0"/>
          </a:p>
          <a:p>
            <a:pPr lvl="1" eaLnBrk="1" hangingPunct="1">
              <a:lnSpc>
                <a:spcPct val="80000"/>
              </a:lnSpc>
            </a:pPr>
            <a:r>
              <a:rPr lang="en-US" sz="2000" dirty="0" smtClean="0"/>
              <a:t>What if </a:t>
            </a:r>
            <a:r>
              <a:rPr lang="en-US" sz="2400" dirty="0" smtClean="0">
                <a:sym typeface="Symbol" pitchFamily="18" charset="2"/>
              </a:rPr>
              <a:t></a:t>
            </a:r>
            <a:r>
              <a:rPr lang="en-US" sz="2000" dirty="0" smtClean="0">
                <a:sym typeface="Symbol" pitchFamily="18" charset="2"/>
              </a:rPr>
              <a:t> </a:t>
            </a:r>
            <a:r>
              <a:rPr lang="en-US" sz="2000" dirty="0" smtClean="0"/>
              <a:t>is 0?  1?</a:t>
            </a:r>
          </a:p>
          <a:p>
            <a:pPr eaLnBrk="1" hangingPunct="1">
              <a:lnSpc>
                <a:spcPct val="80000"/>
              </a:lnSpc>
            </a:pPr>
            <a:endParaRPr lang="en-US" sz="2400" dirty="0" smtClean="0"/>
          </a:p>
          <a:p>
            <a:pPr eaLnBrk="1" hangingPunct="1">
              <a:lnSpc>
                <a:spcPct val="80000"/>
              </a:lnSpc>
            </a:pPr>
            <a:r>
              <a:rPr lang="en-US" sz="2400" dirty="0" smtClean="0"/>
              <a:t>For even better ways to estimate parameters, as well as details of the math, see cs281a, cs288</a:t>
            </a:r>
          </a:p>
        </p:txBody>
      </p:sp>
      <p:pic>
        <p:nvPicPr>
          <p:cNvPr id="1293316" name="Picture 4" descr="txp_fig"/>
          <p:cNvPicPr>
            <a:picLocks noChangeAspect="1" noChangeArrowheads="1"/>
          </p:cNvPicPr>
          <p:nvPr>
            <p:custDataLst>
              <p:tags r:id="rId1"/>
            </p:custDataLst>
          </p:nvPr>
        </p:nvPicPr>
        <p:blipFill>
          <a:blip r:embed="rId3" cstate="print"/>
          <a:srcRect/>
          <a:stretch>
            <a:fillRect/>
          </a:stretch>
        </p:blipFill>
        <p:spPr bwMode="auto">
          <a:xfrm>
            <a:off x="2468563" y="4024313"/>
            <a:ext cx="6370637" cy="3952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331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9331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9331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93315">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933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9331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Real NB: Smoothing</a:t>
            </a:r>
          </a:p>
        </p:txBody>
      </p:sp>
      <p:sp>
        <p:nvSpPr>
          <p:cNvPr id="30723" name="Rectangle 3"/>
          <p:cNvSpPr>
            <a:spLocks noGrp="1" noChangeArrowheads="1"/>
          </p:cNvSpPr>
          <p:nvPr>
            <p:ph idx="1"/>
          </p:nvPr>
        </p:nvSpPr>
        <p:spPr/>
        <p:txBody>
          <a:bodyPr/>
          <a:lstStyle/>
          <a:p>
            <a:pPr eaLnBrk="1" hangingPunct="1"/>
            <a:r>
              <a:rPr lang="en-US" sz="2400" dirty="0" smtClean="0"/>
              <a:t>For real classification problems, smoothing is critical</a:t>
            </a:r>
          </a:p>
          <a:p>
            <a:pPr eaLnBrk="1" hangingPunct="1"/>
            <a:r>
              <a:rPr lang="en-US" sz="2400" dirty="0" smtClean="0"/>
              <a:t>New odds ratios:</a:t>
            </a:r>
          </a:p>
        </p:txBody>
      </p:sp>
      <p:sp>
        <p:nvSpPr>
          <p:cNvPr id="30724" name="Text Box 4"/>
          <p:cNvSpPr txBox="1">
            <a:spLocks noChangeArrowheads="1"/>
          </p:cNvSpPr>
          <p:nvPr/>
        </p:nvSpPr>
        <p:spPr bwMode="auto">
          <a:xfrm>
            <a:off x="1600200" y="3690938"/>
            <a:ext cx="2514600" cy="1749425"/>
          </a:xfrm>
          <a:prstGeom prst="rect">
            <a:avLst/>
          </a:prstGeom>
          <a:noFill/>
          <a:ln w="9525">
            <a:solidFill>
              <a:schemeClr val="tx1"/>
            </a:solidFill>
            <a:miter lim="800000"/>
            <a:headEnd/>
            <a:tailEnd/>
          </a:ln>
        </p:spPr>
        <p:txBody>
          <a:bodyPr>
            <a:spAutoFit/>
          </a:bodyPr>
          <a:lstStyle/>
          <a:p>
            <a:r>
              <a:rPr lang="en-US">
                <a:latin typeface="Courier New" pitchFamily="49" charset="0"/>
              </a:rPr>
              <a:t>helvetica : 11.4</a:t>
            </a:r>
          </a:p>
          <a:p>
            <a:r>
              <a:rPr lang="en-US">
                <a:latin typeface="Courier New" pitchFamily="49" charset="0"/>
              </a:rPr>
              <a:t>seems     : 10.8</a:t>
            </a:r>
          </a:p>
          <a:p>
            <a:r>
              <a:rPr lang="en-US">
                <a:latin typeface="Courier New" pitchFamily="49" charset="0"/>
              </a:rPr>
              <a:t>group     : 10.2</a:t>
            </a:r>
          </a:p>
          <a:p>
            <a:r>
              <a:rPr lang="en-US">
                <a:latin typeface="Courier New" pitchFamily="49" charset="0"/>
              </a:rPr>
              <a:t>ago       :  8.4</a:t>
            </a:r>
          </a:p>
          <a:p>
            <a:r>
              <a:rPr lang="en-US">
                <a:latin typeface="Courier New" pitchFamily="49" charset="0"/>
              </a:rPr>
              <a:t>areas     :  8.3</a:t>
            </a:r>
          </a:p>
          <a:p>
            <a:r>
              <a:rPr lang="en-US">
                <a:latin typeface="Courier New" pitchFamily="49" charset="0"/>
              </a:rPr>
              <a:t>...</a:t>
            </a:r>
          </a:p>
        </p:txBody>
      </p:sp>
      <p:sp>
        <p:nvSpPr>
          <p:cNvPr id="30725" name="Text Box 5"/>
          <p:cNvSpPr txBox="1">
            <a:spLocks noChangeArrowheads="1"/>
          </p:cNvSpPr>
          <p:nvPr/>
        </p:nvSpPr>
        <p:spPr bwMode="auto">
          <a:xfrm>
            <a:off x="4876800" y="3690938"/>
            <a:ext cx="2438400" cy="1749425"/>
          </a:xfrm>
          <a:prstGeom prst="rect">
            <a:avLst/>
          </a:prstGeom>
          <a:noFill/>
          <a:ln w="9525">
            <a:solidFill>
              <a:schemeClr val="tx1"/>
            </a:solidFill>
            <a:miter lim="800000"/>
            <a:headEnd/>
            <a:tailEnd/>
          </a:ln>
        </p:spPr>
        <p:txBody>
          <a:bodyPr>
            <a:spAutoFit/>
          </a:bodyPr>
          <a:lstStyle/>
          <a:p>
            <a:r>
              <a:rPr lang="en-US">
                <a:latin typeface="Courier New" pitchFamily="49" charset="0"/>
              </a:rPr>
              <a:t>verdana : 28.8</a:t>
            </a:r>
          </a:p>
          <a:p>
            <a:r>
              <a:rPr lang="en-US">
                <a:latin typeface="Courier New" pitchFamily="49" charset="0"/>
              </a:rPr>
              <a:t>Credit  : 28.4</a:t>
            </a:r>
          </a:p>
          <a:p>
            <a:r>
              <a:rPr lang="en-US">
                <a:latin typeface="Courier New" pitchFamily="49" charset="0"/>
              </a:rPr>
              <a:t>ORDER   : 27.2</a:t>
            </a:r>
          </a:p>
          <a:p>
            <a:r>
              <a:rPr lang="en-US">
                <a:latin typeface="Courier New" pitchFamily="49" charset="0"/>
              </a:rPr>
              <a:t>&lt;FONT&gt;  : 26.9</a:t>
            </a:r>
          </a:p>
          <a:p>
            <a:r>
              <a:rPr lang="en-US">
                <a:latin typeface="Courier New" pitchFamily="49" charset="0"/>
              </a:rPr>
              <a:t>money   : 26.5</a:t>
            </a:r>
          </a:p>
          <a:p>
            <a:r>
              <a:rPr lang="en-US">
                <a:latin typeface="Courier New" pitchFamily="49" charset="0"/>
              </a:rPr>
              <a:t>...</a:t>
            </a:r>
          </a:p>
        </p:txBody>
      </p:sp>
      <p:pic>
        <p:nvPicPr>
          <p:cNvPr id="30726" name="Picture 6" descr="txp_fig"/>
          <p:cNvPicPr>
            <a:picLocks noChangeAspect="1" noChangeArrowheads="1"/>
          </p:cNvPicPr>
          <p:nvPr>
            <p:custDataLst>
              <p:tags r:id="rId1"/>
            </p:custDataLst>
          </p:nvPr>
        </p:nvPicPr>
        <p:blipFill>
          <a:blip r:embed="rId4" cstate="print"/>
          <a:srcRect/>
          <a:stretch>
            <a:fillRect/>
          </a:stretch>
        </p:blipFill>
        <p:spPr bwMode="auto">
          <a:xfrm>
            <a:off x="2009775" y="2762250"/>
            <a:ext cx="1647825" cy="698500"/>
          </a:xfrm>
          <a:prstGeom prst="rect">
            <a:avLst/>
          </a:prstGeom>
          <a:noFill/>
          <a:ln w="9525">
            <a:noFill/>
            <a:miter lim="800000"/>
            <a:headEnd/>
            <a:tailEnd/>
          </a:ln>
        </p:spPr>
      </p:pic>
      <p:pic>
        <p:nvPicPr>
          <p:cNvPr id="30727" name="Picture 7" descr="txp_fig"/>
          <p:cNvPicPr>
            <a:picLocks noChangeAspect="1" noChangeArrowheads="1"/>
          </p:cNvPicPr>
          <p:nvPr>
            <p:custDataLst>
              <p:tags r:id="rId2"/>
            </p:custDataLst>
          </p:nvPr>
        </p:nvPicPr>
        <p:blipFill>
          <a:blip r:embed="rId5" cstate="print"/>
          <a:srcRect/>
          <a:stretch>
            <a:fillRect/>
          </a:stretch>
        </p:blipFill>
        <p:spPr bwMode="auto">
          <a:xfrm>
            <a:off x="5183188" y="2736850"/>
            <a:ext cx="1647825" cy="698500"/>
          </a:xfrm>
          <a:prstGeom prst="rect">
            <a:avLst/>
          </a:prstGeom>
          <a:noFill/>
          <a:ln w="9525">
            <a:noFill/>
            <a:miter lim="800000"/>
            <a:headEnd/>
            <a:tailEnd/>
          </a:ln>
        </p:spPr>
      </p:pic>
      <p:sp>
        <p:nvSpPr>
          <p:cNvPr id="30728" name="Text Box 8"/>
          <p:cNvSpPr txBox="1">
            <a:spLocks noChangeArrowheads="1"/>
          </p:cNvSpPr>
          <p:nvPr/>
        </p:nvSpPr>
        <p:spPr bwMode="auto">
          <a:xfrm>
            <a:off x="2514600" y="5791200"/>
            <a:ext cx="4267200" cy="457200"/>
          </a:xfrm>
          <a:prstGeom prst="rect">
            <a:avLst/>
          </a:prstGeom>
          <a:noFill/>
          <a:ln w="9525">
            <a:noFill/>
            <a:miter lim="800000"/>
            <a:headEnd/>
            <a:tailEnd/>
          </a:ln>
        </p:spPr>
        <p:txBody>
          <a:bodyPr>
            <a:spAutoFit/>
          </a:bodyPr>
          <a:lstStyle/>
          <a:p>
            <a:pPr>
              <a:spcBef>
                <a:spcPct val="50000"/>
              </a:spcBef>
            </a:pPr>
            <a:r>
              <a:rPr lang="en-US" sz="2400" i="1" dirty="0">
                <a:latin typeface="Calibri" pitchFamily="34" charset="0"/>
              </a:rPr>
              <a:t>Do these make more sense?</a:t>
            </a:r>
          </a:p>
        </p:txBody>
      </p:sp>
      <p:pic>
        <p:nvPicPr>
          <p:cNvPr id="9" name="Picture 2"/>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8343863" y="1295400"/>
            <a:ext cx="3352874" cy="46672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Tuning</a:t>
            </a:r>
            <a:endParaRPr lang="en-US" dirty="0"/>
          </a:p>
        </p:txBody>
      </p:sp>
      <p:pic>
        <p:nvPicPr>
          <p:cNvPr id="5734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38400" y="1143596"/>
            <a:ext cx="7199313" cy="5409007"/>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latin typeface="Calibri"/>
                <a:cs typeface="Calibri"/>
              </a:rPr>
              <a:t>Tuning on Held-Out Data</a:t>
            </a:r>
          </a:p>
        </p:txBody>
      </p:sp>
      <p:sp>
        <p:nvSpPr>
          <p:cNvPr id="31747" name="Rectangle 3"/>
          <p:cNvSpPr>
            <a:spLocks noGrp="1" noChangeArrowheads="1"/>
          </p:cNvSpPr>
          <p:nvPr>
            <p:ph idx="1"/>
          </p:nvPr>
        </p:nvSpPr>
        <p:spPr>
          <a:xfrm>
            <a:off x="457200" y="1676400"/>
            <a:ext cx="6477000" cy="4525962"/>
          </a:xfrm>
        </p:spPr>
        <p:txBody>
          <a:bodyPr/>
          <a:lstStyle/>
          <a:p>
            <a:pPr eaLnBrk="1" hangingPunct="1">
              <a:lnSpc>
                <a:spcPct val="80000"/>
              </a:lnSpc>
            </a:pPr>
            <a:r>
              <a:rPr lang="en-US" sz="2800" dirty="0" smtClean="0">
                <a:latin typeface="Calibri"/>
                <a:cs typeface="Calibri"/>
              </a:rPr>
              <a:t>Now we’ve got two kinds of unknowns</a:t>
            </a:r>
          </a:p>
          <a:p>
            <a:pPr lvl="1" eaLnBrk="1" hangingPunct="1">
              <a:lnSpc>
                <a:spcPct val="80000"/>
              </a:lnSpc>
            </a:pPr>
            <a:r>
              <a:rPr lang="en-US" sz="2400" dirty="0" smtClean="0">
                <a:latin typeface="Calibri"/>
                <a:cs typeface="Calibri"/>
              </a:rPr>
              <a:t>Parameters: the probabilities P(X|Y), P(Y)</a:t>
            </a:r>
          </a:p>
          <a:p>
            <a:pPr lvl="1" eaLnBrk="1" hangingPunct="1">
              <a:lnSpc>
                <a:spcPct val="80000"/>
              </a:lnSpc>
            </a:pPr>
            <a:r>
              <a:rPr lang="en-US" sz="2400" dirty="0" err="1" smtClean="0">
                <a:latin typeface="Calibri"/>
                <a:cs typeface="Calibri"/>
              </a:rPr>
              <a:t>Hyperparameters</a:t>
            </a:r>
            <a:r>
              <a:rPr lang="en-US" sz="2400" dirty="0" smtClean="0">
                <a:latin typeface="Calibri"/>
                <a:cs typeface="Calibri"/>
              </a:rPr>
              <a:t>: e.g. the amount / type of smoothing to do, k, </a:t>
            </a:r>
            <a:r>
              <a:rPr lang="en-US" sz="2400" dirty="0" smtClean="0">
                <a:latin typeface="Calibri"/>
                <a:cs typeface="Calibri"/>
                <a:sym typeface="Symbol" pitchFamily="18" charset="2"/>
              </a:rPr>
              <a:t></a:t>
            </a:r>
          </a:p>
          <a:p>
            <a:pPr lvl="1" eaLnBrk="1" hangingPunct="1">
              <a:lnSpc>
                <a:spcPct val="80000"/>
              </a:lnSpc>
            </a:pPr>
            <a:endParaRPr lang="en-US" sz="2400" dirty="0" smtClean="0">
              <a:latin typeface="Calibri"/>
              <a:cs typeface="Calibri"/>
              <a:sym typeface="Symbol" pitchFamily="18" charset="2"/>
            </a:endParaRPr>
          </a:p>
          <a:p>
            <a:pPr eaLnBrk="1" hangingPunct="1">
              <a:lnSpc>
                <a:spcPct val="80000"/>
              </a:lnSpc>
            </a:pPr>
            <a:r>
              <a:rPr lang="en-US" sz="2800" dirty="0" smtClean="0">
                <a:latin typeface="Calibri"/>
                <a:cs typeface="Calibri"/>
                <a:sym typeface="Symbol" pitchFamily="18" charset="2"/>
              </a:rPr>
              <a:t>What should we learn where?</a:t>
            </a:r>
          </a:p>
          <a:p>
            <a:pPr lvl="1" eaLnBrk="1" hangingPunct="1">
              <a:lnSpc>
                <a:spcPct val="80000"/>
              </a:lnSpc>
            </a:pPr>
            <a:r>
              <a:rPr lang="en-US" sz="2400" dirty="0" smtClean="0">
                <a:latin typeface="Calibri"/>
                <a:cs typeface="Calibri"/>
                <a:sym typeface="Symbol" pitchFamily="18" charset="2"/>
              </a:rPr>
              <a:t>Learn parameters from training data</a:t>
            </a:r>
          </a:p>
          <a:p>
            <a:pPr lvl="1" eaLnBrk="1" hangingPunct="1">
              <a:lnSpc>
                <a:spcPct val="80000"/>
              </a:lnSpc>
            </a:pPr>
            <a:r>
              <a:rPr lang="en-US" sz="2400" dirty="0" smtClean="0">
                <a:latin typeface="Calibri"/>
                <a:cs typeface="Calibri"/>
                <a:sym typeface="Symbol" pitchFamily="18" charset="2"/>
              </a:rPr>
              <a:t>Tune </a:t>
            </a:r>
            <a:r>
              <a:rPr lang="en-US" sz="2400" dirty="0" err="1" smtClean="0">
                <a:latin typeface="Calibri"/>
                <a:cs typeface="Calibri"/>
                <a:sym typeface="Symbol" pitchFamily="18" charset="2"/>
              </a:rPr>
              <a:t>hyperparameters</a:t>
            </a:r>
            <a:r>
              <a:rPr lang="en-US" sz="2400" dirty="0" smtClean="0">
                <a:latin typeface="Calibri"/>
                <a:cs typeface="Calibri"/>
                <a:sym typeface="Symbol" pitchFamily="18" charset="2"/>
              </a:rPr>
              <a:t> on different data</a:t>
            </a:r>
          </a:p>
          <a:p>
            <a:pPr lvl="2" eaLnBrk="1" hangingPunct="1">
              <a:lnSpc>
                <a:spcPct val="80000"/>
              </a:lnSpc>
            </a:pPr>
            <a:r>
              <a:rPr lang="en-US" sz="2000" dirty="0" smtClean="0">
                <a:latin typeface="Calibri"/>
                <a:cs typeface="Calibri"/>
                <a:sym typeface="Symbol" pitchFamily="18" charset="2"/>
              </a:rPr>
              <a:t>Why?</a:t>
            </a:r>
          </a:p>
          <a:p>
            <a:pPr lvl="1" eaLnBrk="1" hangingPunct="1">
              <a:lnSpc>
                <a:spcPct val="80000"/>
              </a:lnSpc>
            </a:pPr>
            <a:r>
              <a:rPr lang="en-US" sz="2400" dirty="0" smtClean="0">
                <a:latin typeface="Calibri"/>
                <a:cs typeface="Calibri"/>
                <a:sym typeface="Symbol" pitchFamily="18" charset="2"/>
              </a:rPr>
              <a:t>For each value of the </a:t>
            </a:r>
            <a:r>
              <a:rPr lang="en-US" sz="2400" dirty="0" err="1" smtClean="0">
                <a:latin typeface="Calibri"/>
                <a:cs typeface="Calibri"/>
                <a:sym typeface="Symbol" pitchFamily="18" charset="2"/>
              </a:rPr>
              <a:t>hyperparameters</a:t>
            </a:r>
            <a:r>
              <a:rPr lang="en-US" sz="2400" dirty="0" smtClean="0">
                <a:latin typeface="Calibri"/>
                <a:cs typeface="Calibri"/>
                <a:sym typeface="Symbol" pitchFamily="18" charset="2"/>
              </a:rPr>
              <a:t>, train and test on the held-out data</a:t>
            </a:r>
          </a:p>
          <a:p>
            <a:pPr lvl="1" eaLnBrk="1" hangingPunct="1">
              <a:lnSpc>
                <a:spcPct val="80000"/>
              </a:lnSpc>
            </a:pPr>
            <a:r>
              <a:rPr lang="en-US" sz="2400" dirty="0" smtClean="0">
                <a:latin typeface="Calibri"/>
                <a:cs typeface="Calibri"/>
                <a:sym typeface="Symbol" pitchFamily="18" charset="2"/>
              </a:rPr>
              <a:t>Choose the best value and do a final test on the test data</a:t>
            </a:r>
          </a:p>
        </p:txBody>
      </p:sp>
      <p:sp>
        <p:nvSpPr>
          <p:cNvPr id="31748" name="Line 4"/>
          <p:cNvSpPr>
            <a:spLocks noChangeShapeType="1"/>
          </p:cNvSpPr>
          <p:nvPr/>
        </p:nvSpPr>
        <p:spPr bwMode="auto">
          <a:xfrm>
            <a:off x="8129587" y="3933825"/>
            <a:ext cx="2165350" cy="0"/>
          </a:xfrm>
          <a:prstGeom prst="line">
            <a:avLst/>
          </a:prstGeom>
          <a:noFill/>
          <a:ln w="38100">
            <a:solidFill>
              <a:schemeClr val="tx1"/>
            </a:solidFill>
            <a:round/>
            <a:headEnd/>
            <a:tailEnd/>
          </a:ln>
        </p:spPr>
        <p:txBody>
          <a:bodyPr/>
          <a:lstStyle/>
          <a:p>
            <a:endParaRPr lang="en-US">
              <a:latin typeface="Calibri"/>
              <a:cs typeface="Calibri"/>
            </a:endParaRPr>
          </a:p>
        </p:txBody>
      </p:sp>
      <p:sp>
        <p:nvSpPr>
          <p:cNvPr id="31749" name="Line 5"/>
          <p:cNvSpPr>
            <a:spLocks noChangeShapeType="1"/>
          </p:cNvSpPr>
          <p:nvPr/>
        </p:nvSpPr>
        <p:spPr bwMode="auto">
          <a:xfrm flipV="1">
            <a:off x="8129587" y="2093913"/>
            <a:ext cx="0" cy="1839912"/>
          </a:xfrm>
          <a:prstGeom prst="line">
            <a:avLst/>
          </a:prstGeom>
          <a:noFill/>
          <a:ln w="38100">
            <a:solidFill>
              <a:schemeClr val="tx1"/>
            </a:solidFill>
            <a:round/>
            <a:headEnd/>
            <a:tailEnd/>
          </a:ln>
        </p:spPr>
        <p:txBody>
          <a:bodyPr/>
          <a:lstStyle/>
          <a:p>
            <a:endParaRPr lang="en-US">
              <a:latin typeface="Calibri"/>
              <a:cs typeface="Calibri"/>
            </a:endParaRPr>
          </a:p>
        </p:txBody>
      </p:sp>
      <p:pic>
        <p:nvPicPr>
          <p:cNvPr id="31750" name="Picture 13" descr="txp_fig"/>
          <p:cNvPicPr>
            <a:picLocks noChangeAspect="1"/>
          </p:cNvPicPr>
          <p:nvPr>
            <p:custDataLst>
              <p:tags r:id="rId1"/>
            </p:custDataLst>
          </p:nvPr>
        </p:nvPicPr>
        <p:blipFill>
          <a:blip r:embed="rId7" cstate="print"/>
          <a:srcRect/>
          <a:stretch>
            <a:fillRect/>
          </a:stretch>
        </p:blipFill>
        <p:spPr bwMode="auto">
          <a:xfrm>
            <a:off x="9140825" y="4149725"/>
            <a:ext cx="150812" cy="223838"/>
          </a:xfrm>
          <a:prstGeom prst="rect">
            <a:avLst/>
          </a:prstGeom>
          <a:noFill/>
          <a:ln w="9525">
            <a:noFill/>
            <a:miter lim="800000"/>
            <a:headEnd/>
            <a:tailEnd/>
          </a:ln>
        </p:spPr>
      </p:pic>
      <p:pic>
        <p:nvPicPr>
          <p:cNvPr id="31751" name="Picture 7" descr="txp_fig"/>
          <p:cNvPicPr>
            <a:picLocks noChangeAspect="1" noChangeArrowheads="1"/>
          </p:cNvPicPr>
          <p:nvPr>
            <p:custDataLst>
              <p:tags r:id="rId2"/>
            </p:custDataLst>
          </p:nvPr>
        </p:nvPicPr>
        <p:blipFill>
          <a:blip r:embed="rId8" cstate="print"/>
          <a:srcRect/>
          <a:stretch>
            <a:fillRect/>
          </a:stretch>
        </p:blipFill>
        <p:spPr bwMode="auto">
          <a:xfrm>
            <a:off x="7704137" y="2306638"/>
            <a:ext cx="209550" cy="1317625"/>
          </a:xfrm>
          <a:prstGeom prst="rect">
            <a:avLst/>
          </a:prstGeom>
          <a:noFill/>
          <a:ln w="9525">
            <a:noFill/>
            <a:miter lim="800000"/>
            <a:headEnd/>
            <a:tailEnd/>
          </a:ln>
        </p:spPr>
      </p:pic>
      <p:sp>
        <p:nvSpPr>
          <p:cNvPr id="31752" name="Freeform 8"/>
          <p:cNvSpPr>
            <a:spLocks/>
          </p:cNvSpPr>
          <p:nvPr/>
        </p:nvSpPr>
        <p:spPr bwMode="auto">
          <a:xfrm>
            <a:off x="8161337" y="2128838"/>
            <a:ext cx="2133600" cy="1752600"/>
          </a:xfrm>
          <a:custGeom>
            <a:avLst/>
            <a:gdLst>
              <a:gd name="T0" fmla="*/ 0 w 1344"/>
              <a:gd name="T1" fmla="*/ 0 h 1104"/>
              <a:gd name="T2" fmla="*/ 2147483647 w 1344"/>
              <a:gd name="T3" fmla="*/ 2147483647 h 1104"/>
              <a:gd name="T4" fmla="*/ 2147483647 w 1344"/>
              <a:gd name="T5" fmla="*/ 2147483647 h 1104"/>
              <a:gd name="T6" fmla="*/ 2147483647 w 1344"/>
              <a:gd name="T7" fmla="*/ 2147483647 h 1104"/>
              <a:gd name="T8" fmla="*/ 0 60000 65536"/>
              <a:gd name="T9" fmla="*/ 0 60000 65536"/>
              <a:gd name="T10" fmla="*/ 0 60000 65536"/>
              <a:gd name="T11" fmla="*/ 0 60000 65536"/>
              <a:gd name="T12" fmla="*/ 0 w 1344"/>
              <a:gd name="T13" fmla="*/ 0 h 1104"/>
              <a:gd name="T14" fmla="*/ 1344 w 1344"/>
              <a:gd name="T15" fmla="*/ 1104 h 1104"/>
            </a:gdLst>
            <a:ahLst/>
            <a:cxnLst>
              <a:cxn ang="T8">
                <a:pos x="T0" y="T1"/>
              </a:cxn>
              <a:cxn ang="T9">
                <a:pos x="T2" y="T3"/>
              </a:cxn>
              <a:cxn ang="T10">
                <a:pos x="T4" y="T5"/>
              </a:cxn>
              <a:cxn ang="T11">
                <a:pos x="T6" y="T7"/>
              </a:cxn>
            </a:cxnLst>
            <a:rect l="T12" t="T13" r="T14" b="T15"/>
            <a:pathLst>
              <a:path w="1344" h="1104">
                <a:moveTo>
                  <a:pt x="0" y="0"/>
                </a:moveTo>
                <a:cubicBezTo>
                  <a:pt x="132" y="0"/>
                  <a:pt x="264" y="0"/>
                  <a:pt x="432" y="48"/>
                </a:cubicBezTo>
                <a:cubicBezTo>
                  <a:pt x="600" y="96"/>
                  <a:pt x="856" y="112"/>
                  <a:pt x="1008" y="288"/>
                </a:cubicBezTo>
                <a:cubicBezTo>
                  <a:pt x="1160" y="464"/>
                  <a:pt x="1252" y="784"/>
                  <a:pt x="1344" y="1104"/>
                </a:cubicBezTo>
              </a:path>
            </a:pathLst>
          </a:custGeom>
          <a:noFill/>
          <a:ln w="38100">
            <a:solidFill>
              <a:srgbClr val="3333FF"/>
            </a:solidFill>
            <a:round/>
            <a:headEnd/>
            <a:tailEnd/>
          </a:ln>
        </p:spPr>
        <p:txBody>
          <a:bodyPr/>
          <a:lstStyle/>
          <a:p>
            <a:endParaRPr lang="en-US">
              <a:latin typeface="Calibri"/>
              <a:cs typeface="Calibri"/>
            </a:endParaRPr>
          </a:p>
        </p:txBody>
      </p:sp>
      <p:pic>
        <p:nvPicPr>
          <p:cNvPr id="31753" name="Picture 9" descr="txp_fig"/>
          <p:cNvPicPr>
            <a:picLocks noChangeAspect="1" noChangeArrowheads="1"/>
          </p:cNvPicPr>
          <p:nvPr>
            <p:custDataLst>
              <p:tags r:id="rId3"/>
            </p:custDataLst>
          </p:nvPr>
        </p:nvPicPr>
        <p:blipFill>
          <a:blip r:embed="rId9" cstate="print"/>
          <a:srcRect/>
          <a:stretch>
            <a:fillRect/>
          </a:stretch>
        </p:blipFill>
        <p:spPr bwMode="auto">
          <a:xfrm>
            <a:off x="9151937" y="1900238"/>
            <a:ext cx="1136650" cy="269875"/>
          </a:xfrm>
          <a:prstGeom prst="rect">
            <a:avLst/>
          </a:prstGeom>
          <a:noFill/>
          <a:ln w="9525">
            <a:noFill/>
            <a:miter lim="800000"/>
            <a:headEnd/>
            <a:tailEnd/>
          </a:ln>
        </p:spPr>
      </p:pic>
      <p:sp>
        <p:nvSpPr>
          <p:cNvPr id="31754" name="Freeform 10"/>
          <p:cNvSpPr>
            <a:spLocks/>
          </p:cNvSpPr>
          <p:nvPr/>
        </p:nvSpPr>
        <p:spPr bwMode="auto">
          <a:xfrm>
            <a:off x="8164512" y="2430463"/>
            <a:ext cx="2130425" cy="1450975"/>
          </a:xfrm>
          <a:custGeom>
            <a:avLst/>
            <a:gdLst>
              <a:gd name="T0" fmla="*/ 0 w 1342"/>
              <a:gd name="T1" fmla="*/ 2147483647 h 914"/>
              <a:gd name="T2" fmla="*/ 2147483647 w 1342"/>
              <a:gd name="T3" fmla="*/ 2147483647 h 914"/>
              <a:gd name="T4" fmla="*/ 2147483647 w 1342"/>
              <a:gd name="T5" fmla="*/ 2147483647 h 914"/>
              <a:gd name="T6" fmla="*/ 2147483647 w 1342"/>
              <a:gd name="T7" fmla="*/ 2147483647 h 914"/>
              <a:gd name="T8" fmla="*/ 0 60000 65536"/>
              <a:gd name="T9" fmla="*/ 0 60000 65536"/>
              <a:gd name="T10" fmla="*/ 0 60000 65536"/>
              <a:gd name="T11" fmla="*/ 0 60000 65536"/>
              <a:gd name="T12" fmla="*/ 0 w 1342"/>
              <a:gd name="T13" fmla="*/ 0 h 914"/>
              <a:gd name="T14" fmla="*/ 1342 w 1342"/>
              <a:gd name="T15" fmla="*/ 914 h 914"/>
            </a:gdLst>
            <a:ahLst/>
            <a:cxnLst>
              <a:cxn ang="T8">
                <a:pos x="T0" y="T1"/>
              </a:cxn>
              <a:cxn ang="T9">
                <a:pos x="T2" y="T3"/>
              </a:cxn>
              <a:cxn ang="T10">
                <a:pos x="T4" y="T5"/>
              </a:cxn>
              <a:cxn ang="T11">
                <a:pos x="T6" y="T7"/>
              </a:cxn>
            </a:cxnLst>
            <a:rect l="T12" t="T13" r="T14" b="T15"/>
            <a:pathLst>
              <a:path w="1342" h="914">
                <a:moveTo>
                  <a:pt x="0" y="235"/>
                </a:moveTo>
                <a:cubicBezTo>
                  <a:pt x="64" y="197"/>
                  <a:pt x="228" y="8"/>
                  <a:pt x="388" y="4"/>
                </a:cubicBezTo>
                <a:cubicBezTo>
                  <a:pt x="548" y="0"/>
                  <a:pt x="799" y="62"/>
                  <a:pt x="958" y="214"/>
                </a:cubicBezTo>
                <a:cubicBezTo>
                  <a:pt x="1117" y="366"/>
                  <a:pt x="1262" y="768"/>
                  <a:pt x="1342" y="914"/>
                </a:cubicBezTo>
              </a:path>
            </a:pathLst>
          </a:custGeom>
          <a:noFill/>
          <a:ln w="38100">
            <a:solidFill>
              <a:srgbClr val="008000"/>
            </a:solidFill>
            <a:round/>
            <a:headEnd/>
            <a:tailEnd/>
          </a:ln>
        </p:spPr>
        <p:txBody>
          <a:bodyPr/>
          <a:lstStyle/>
          <a:p>
            <a:endParaRPr lang="en-US">
              <a:latin typeface="Calibri"/>
              <a:cs typeface="Calibri"/>
            </a:endParaRPr>
          </a:p>
        </p:txBody>
      </p:sp>
      <p:pic>
        <p:nvPicPr>
          <p:cNvPr id="31755" name="Picture 11" descr="txp_fig"/>
          <p:cNvPicPr>
            <a:picLocks noChangeAspect="1" noChangeArrowheads="1"/>
          </p:cNvPicPr>
          <p:nvPr>
            <p:custDataLst>
              <p:tags r:id="rId4"/>
            </p:custDataLst>
          </p:nvPr>
        </p:nvPicPr>
        <p:blipFill>
          <a:blip r:embed="rId10" cstate="print"/>
          <a:srcRect/>
          <a:stretch>
            <a:fillRect/>
          </a:stretch>
        </p:blipFill>
        <p:spPr bwMode="auto">
          <a:xfrm>
            <a:off x="8229600" y="3124200"/>
            <a:ext cx="1227137" cy="223838"/>
          </a:xfrm>
          <a:prstGeom prst="rect">
            <a:avLst/>
          </a:prstGeom>
          <a:noFill/>
          <a:ln w="9525">
            <a:noFill/>
            <a:miter lim="800000"/>
            <a:headEnd/>
            <a:tailEnd/>
          </a:ln>
        </p:spPr>
      </p:pic>
      <p:pic>
        <p:nvPicPr>
          <p:cNvPr id="31756" name="Picture 12" descr="txp_fig"/>
          <p:cNvPicPr>
            <a:picLocks noChangeAspect="1" noChangeArrowheads="1"/>
          </p:cNvPicPr>
          <p:nvPr>
            <p:custDataLst>
              <p:tags r:id="rId5"/>
            </p:custDataLst>
          </p:nvPr>
        </p:nvPicPr>
        <p:blipFill>
          <a:blip r:embed="rId11" cstate="print"/>
          <a:srcRect/>
          <a:stretch>
            <a:fillRect/>
          </a:stretch>
        </p:blipFill>
        <p:spPr bwMode="auto">
          <a:xfrm>
            <a:off x="9228137" y="3424238"/>
            <a:ext cx="584200" cy="209550"/>
          </a:xfrm>
          <a:prstGeom prst="rect">
            <a:avLst/>
          </a:prstGeom>
          <a:noFill/>
          <a:ln w="9525">
            <a:noFill/>
            <a:miter lim="800000"/>
            <a:headEnd/>
            <a:tailEnd/>
          </a:ln>
        </p:spPr>
      </p:pic>
      <p:sp>
        <p:nvSpPr>
          <p:cNvPr id="31757" name="Freeform 13"/>
          <p:cNvSpPr>
            <a:spLocks/>
          </p:cNvSpPr>
          <p:nvPr/>
        </p:nvSpPr>
        <p:spPr bwMode="auto">
          <a:xfrm>
            <a:off x="8161337" y="2420938"/>
            <a:ext cx="2130425" cy="1463675"/>
          </a:xfrm>
          <a:custGeom>
            <a:avLst/>
            <a:gdLst>
              <a:gd name="T0" fmla="*/ 0 w 1342"/>
              <a:gd name="T1" fmla="*/ 2147483647 h 922"/>
              <a:gd name="T2" fmla="*/ 2147483647 w 1342"/>
              <a:gd name="T3" fmla="*/ 2147483647 h 922"/>
              <a:gd name="T4" fmla="*/ 2147483647 w 1342"/>
              <a:gd name="T5" fmla="*/ 2147483647 h 922"/>
              <a:gd name="T6" fmla="*/ 2147483647 w 1342"/>
              <a:gd name="T7" fmla="*/ 2147483647 h 922"/>
              <a:gd name="T8" fmla="*/ 0 60000 65536"/>
              <a:gd name="T9" fmla="*/ 0 60000 65536"/>
              <a:gd name="T10" fmla="*/ 0 60000 65536"/>
              <a:gd name="T11" fmla="*/ 0 60000 65536"/>
              <a:gd name="T12" fmla="*/ 0 w 1342"/>
              <a:gd name="T13" fmla="*/ 0 h 922"/>
              <a:gd name="T14" fmla="*/ 1342 w 1342"/>
              <a:gd name="T15" fmla="*/ 922 h 922"/>
            </a:gdLst>
            <a:ahLst/>
            <a:cxnLst>
              <a:cxn ang="T8">
                <a:pos x="T0" y="T1"/>
              </a:cxn>
              <a:cxn ang="T9">
                <a:pos x="T2" y="T3"/>
              </a:cxn>
              <a:cxn ang="T10">
                <a:pos x="T4" y="T5"/>
              </a:cxn>
              <a:cxn ang="T11">
                <a:pos x="T6" y="T7"/>
              </a:cxn>
            </a:cxnLst>
            <a:rect l="T12" t="T13" r="T14" b="T15"/>
            <a:pathLst>
              <a:path w="1342" h="922">
                <a:moveTo>
                  <a:pt x="0" y="243"/>
                </a:moveTo>
                <a:cubicBezTo>
                  <a:pt x="93" y="203"/>
                  <a:pt x="406" y="8"/>
                  <a:pt x="557" y="4"/>
                </a:cubicBezTo>
                <a:cubicBezTo>
                  <a:pt x="708" y="0"/>
                  <a:pt x="776" y="67"/>
                  <a:pt x="907" y="220"/>
                </a:cubicBezTo>
                <a:cubicBezTo>
                  <a:pt x="1038" y="373"/>
                  <a:pt x="1252" y="776"/>
                  <a:pt x="1342" y="922"/>
                </a:cubicBezTo>
              </a:path>
            </a:pathLst>
          </a:custGeom>
          <a:noFill/>
          <a:ln w="38100">
            <a:solidFill>
              <a:srgbClr val="CC0000"/>
            </a:solidFill>
            <a:round/>
            <a:headEnd/>
            <a:tailEnd/>
          </a:ln>
        </p:spPr>
        <p:txBody>
          <a:bodyPr/>
          <a:lstStyle/>
          <a:p>
            <a:endParaRPr lang="en-US">
              <a:latin typeface="Calibri"/>
              <a:cs typeface="Calibri"/>
            </a:endParaRPr>
          </a:p>
        </p:txBody>
      </p:sp>
      <p:pic>
        <p:nvPicPr>
          <p:cNvPr id="14"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7323298" y="4375150"/>
            <a:ext cx="1032052" cy="1543050"/>
          </a:xfrm>
          <a:prstGeom prst="rect">
            <a:avLst/>
          </a:prstGeom>
          <a:noFill/>
        </p:spPr>
      </p:pic>
      <p:pic>
        <p:nvPicPr>
          <p:cNvPr id="15" name="Picture 2"/>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8618537" y="4451367"/>
            <a:ext cx="1108477" cy="1543016"/>
          </a:xfrm>
          <a:prstGeom prst="rect">
            <a:avLst/>
          </a:prstGeom>
          <a:noFill/>
        </p:spPr>
      </p:pic>
      <p:pic>
        <p:nvPicPr>
          <p:cNvPr id="16" name="Picture 2"/>
          <p:cNvPicPr>
            <a:picLocks noChangeAspect="1" noChangeArrowheads="1"/>
          </p:cNvPicPr>
          <p:nvPr/>
        </p:nvPicPr>
        <p:blipFill>
          <a:blip r:embed="rId14" cstate="print">
            <a:extLst>
              <a:ext uri="{28A0092B-C50C-407E-A947-70E740481C1C}">
                <a14:useLocalDpi xmlns:a14="http://schemas.microsoft.com/office/drawing/2010/main" val="0"/>
              </a:ext>
            </a:extLst>
          </a:blip>
          <a:stretch>
            <a:fillRect/>
          </a:stretch>
        </p:blipFill>
        <p:spPr bwMode="auto">
          <a:xfrm>
            <a:off x="10066596" y="4400550"/>
            <a:ext cx="1410271" cy="1543050"/>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pic>
        <p:nvPicPr>
          <p:cNvPr id="5837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6000" y="1371600"/>
            <a:ext cx="7500937" cy="4585938"/>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smtClean="0"/>
              <a:t>Errors, and What to Do</a:t>
            </a:r>
          </a:p>
        </p:txBody>
      </p:sp>
      <p:sp>
        <p:nvSpPr>
          <p:cNvPr id="32771" name="Rectangle 3"/>
          <p:cNvSpPr>
            <a:spLocks noGrp="1" noChangeArrowheads="1"/>
          </p:cNvSpPr>
          <p:nvPr>
            <p:ph idx="1"/>
          </p:nvPr>
        </p:nvSpPr>
        <p:spPr>
          <a:xfrm>
            <a:off x="2133600" y="1447800"/>
            <a:ext cx="8229600" cy="4800600"/>
          </a:xfrm>
        </p:spPr>
        <p:txBody>
          <a:bodyPr/>
          <a:lstStyle/>
          <a:p>
            <a:pPr eaLnBrk="1" hangingPunct="1"/>
            <a:r>
              <a:rPr lang="en-US" sz="2400" dirty="0" smtClean="0"/>
              <a:t>Examples of errors</a:t>
            </a:r>
          </a:p>
          <a:p>
            <a:pPr eaLnBrk="1" hangingPunct="1"/>
            <a:endParaRPr lang="en-US" sz="2400" dirty="0" smtClean="0"/>
          </a:p>
          <a:p>
            <a:pPr eaLnBrk="1" hangingPunct="1"/>
            <a:endParaRPr lang="en-US" sz="2400" dirty="0" smtClean="0"/>
          </a:p>
          <a:p>
            <a:pPr eaLnBrk="1" hangingPunct="1"/>
            <a:endParaRPr lang="en-US" sz="2400" dirty="0" smtClean="0"/>
          </a:p>
          <a:p>
            <a:pPr eaLnBrk="1" hangingPunct="1"/>
            <a:endParaRPr lang="en-US" sz="2400" dirty="0" smtClean="0"/>
          </a:p>
          <a:p>
            <a:pPr eaLnBrk="1" hangingPunct="1"/>
            <a:endParaRPr lang="en-US" sz="2400" dirty="0" smtClean="0"/>
          </a:p>
          <a:p>
            <a:pPr eaLnBrk="1" hangingPunct="1"/>
            <a:endParaRPr lang="en-US" sz="2400" dirty="0" smtClean="0"/>
          </a:p>
          <a:p>
            <a:pPr eaLnBrk="1" hangingPunct="1"/>
            <a:endParaRPr lang="en-US" sz="2400" dirty="0" smtClean="0"/>
          </a:p>
        </p:txBody>
      </p:sp>
      <p:sp>
        <p:nvSpPr>
          <p:cNvPr id="32772" name="Text Box 4"/>
          <p:cNvSpPr txBox="1">
            <a:spLocks noChangeArrowheads="1"/>
          </p:cNvSpPr>
          <p:nvPr/>
        </p:nvSpPr>
        <p:spPr bwMode="auto">
          <a:xfrm>
            <a:off x="2590800" y="2082800"/>
            <a:ext cx="6781800" cy="1697038"/>
          </a:xfrm>
          <a:prstGeom prst="rect">
            <a:avLst/>
          </a:prstGeom>
          <a:noFill/>
          <a:ln w="9525">
            <a:solidFill>
              <a:schemeClr val="tx1"/>
            </a:solidFill>
            <a:miter lim="800000"/>
            <a:headEnd/>
            <a:tailEnd/>
          </a:ln>
        </p:spPr>
        <p:txBody>
          <a:bodyPr>
            <a:spAutoFit/>
          </a:bodyPr>
          <a:lstStyle/>
          <a:p>
            <a:pPr>
              <a:spcBef>
                <a:spcPct val="50000"/>
              </a:spcBef>
            </a:pPr>
            <a:r>
              <a:rPr lang="en-US" sz="1400">
                <a:latin typeface="Courier New" pitchFamily="49" charset="0"/>
              </a:rPr>
              <a:t>Dear GlobalSCAPE Customer, </a:t>
            </a:r>
          </a:p>
          <a:p>
            <a:pPr>
              <a:spcBef>
                <a:spcPct val="50000"/>
              </a:spcBef>
            </a:pPr>
            <a:r>
              <a:rPr lang="en-US" sz="1400">
                <a:latin typeface="Courier New" pitchFamily="49" charset="0"/>
              </a:rPr>
              <a:t>GlobalSCAPE has partnered with ScanSoft to offer you the latest version of OmniPage Pro, for just $99.99* - the regular list price is $499! The most common question we've received about this offer is - Is this genuine? We would like to assure you that this offer is authorized by ScanSoft, is genuine and valid. You can get the . . .</a:t>
            </a:r>
          </a:p>
        </p:txBody>
      </p:sp>
      <p:sp>
        <p:nvSpPr>
          <p:cNvPr id="32773" name="Text Box 5"/>
          <p:cNvSpPr txBox="1">
            <a:spLocks noChangeArrowheads="1"/>
          </p:cNvSpPr>
          <p:nvPr/>
        </p:nvSpPr>
        <p:spPr bwMode="auto">
          <a:xfrm>
            <a:off x="2590800" y="3987800"/>
            <a:ext cx="6781800" cy="1803400"/>
          </a:xfrm>
          <a:prstGeom prst="rect">
            <a:avLst/>
          </a:prstGeom>
          <a:noFill/>
          <a:ln w="9525">
            <a:solidFill>
              <a:schemeClr val="tx1"/>
            </a:solidFill>
            <a:miter lim="800000"/>
            <a:headEnd/>
            <a:tailEnd/>
          </a:ln>
        </p:spPr>
        <p:txBody>
          <a:bodyPr>
            <a:spAutoFit/>
          </a:bodyPr>
          <a:lstStyle/>
          <a:p>
            <a:pPr>
              <a:spcBef>
                <a:spcPct val="50000"/>
              </a:spcBef>
            </a:pPr>
            <a:r>
              <a:rPr lang="en-US" sz="1400">
                <a:latin typeface="Courier New" pitchFamily="49" charset="0"/>
              </a:rPr>
              <a:t>. . . To receive your $30 Amazon.com promotional certificate, click through to</a:t>
            </a:r>
          </a:p>
          <a:p>
            <a:pPr>
              <a:spcBef>
                <a:spcPct val="50000"/>
              </a:spcBef>
            </a:pPr>
            <a:r>
              <a:rPr lang="en-US" sz="1400">
                <a:latin typeface="Courier New" pitchFamily="49" charset="0"/>
              </a:rPr>
              <a:t>  http://www.amazon.com/apparel</a:t>
            </a:r>
          </a:p>
          <a:p>
            <a:pPr>
              <a:spcBef>
                <a:spcPct val="50000"/>
              </a:spcBef>
            </a:pPr>
            <a:r>
              <a:rPr lang="en-US" sz="1400">
                <a:latin typeface="Courier New" pitchFamily="49" charset="0"/>
              </a:rPr>
              <a:t>and see the prominent link for the $30 offer. All details are there. We hope you enjoyed receiving this message. However, if you'd rather not receive future e-mails announcing new store launches, please click . . .</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smtClean="0"/>
              <a:t>What to Do About Errors?</a:t>
            </a:r>
          </a:p>
        </p:txBody>
      </p:sp>
      <p:sp>
        <p:nvSpPr>
          <p:cNvPr id="33795" name="Rectangle 3"/>
          <p:cNvSpPr>
            <a:spLocks noGrp="1" noChangeArrowheads="1"/>
          </p:cNvSpPr>
          <p:nvPr>
            <p:ph idx="1"/>
          </p:nvPr>
        </p:nvSpPr>
        <p:spPr>
          <a:xfrm>
            <a:off x="406400" y="1397001"/>
            <a:ext cx="6451600" cy="4729164"/>
          </a:xfrm>
        </p:spPr>
        <p:txBody>
          <a:bodyPr/>
          <a:lstStyle/>
          <a:p>
            <a:pPr eaLnBrk="1" hangingPunct="1">
              <a:lnSpc>
                <a:spcPct val="80000"/>
              </a:lnSpc>
            </a:pPr>
            <a:r>
              <a:rPr lang="en-US" sz="2400" dirty="0" smtClean="0"/>
              <a:t>Need more features– words aren’t enough!</a:t>
            </a:r>
          </a:p>
          <a:p>
            <a:pPr lvl="1" eaLnBrk="1" hangingPunct="1">
              <a:lnSpc>
                <a:spcPct val="80000"/>
              </a:lnSpc>
            </a:pPr>
            <a:r>
              <a:rPr lang="en-US" sz="2000" dirty="0" smtClean="0"/>
              <a:t>Have you emailed the sender before?</a:t>
            </a:r>
          </a:p>
          <a:p>
            <a:pPr lvl="1" eaLnBrk="1" hangingPunct="1">
              <a:lnSpc>
                <a:spcPct val="80000"/>
              </a:lnSpc>
            </a:pPr>
            <a:r>
              <a:rPr lang="en-US" sz="2000" dirty="0" smtClean="0"/>
              <a:t>Have 1K other people just gotten the same email?</a:t>
            </a:r>
          </a:p>
          <a:p>
            <a:pPr lvl="1" eaLnBrk="1" hangingPunct="1">
              <a:lnSpc>
                <a:spcPct val="80000"/>
              </a:lnSpc>
            </a:pPr>
            <a:r>
              <a:rPr lang="en-US" sz="2000" dirty="0" smtClean="0"/>
              <a:t>Is the sending information consistent? </a:t>
            </a:r>
          </a:p>
          <a:p>
            <a:pPr lvl="1" eaLnBrk="1" hangingPunct="1">
              <a:lnSpc>
                <a:spcPct val="80000"/>
              </a:lnSpc>
            </a:pPr>
            <a:r>
              <a:rPr lang="en-US" sz="2000" dirty="0" smtClean="0"/>
              <a:t>Is the email in ALL CAPS?</a:t>
            </a:r>
          </a:p>
          <a:p>
            <a:pPr lvl="1" eaLnBrk="1" hangingPunct="1">
              <a:lnSpc>
                <a:spcPct val="80000"/>
              </a:lnSpc>
            </a:pPr>
            <a:r>
              <a:rPr lang="en-US" sz="2000" dirty="0" smtClean="0"/>
              <a:t>Do inline URLs point where they say they point?</a:t>
            </a:r>
          </a:p>
          <a:p>
            <a:pPr lvl="1" eaLnBrk="1" hangingPunct="1">
              <a:lnSpc>
                <a:spcPct val="80000"/>
              </a:lnSpc>
            </a:pPr>
            <a:r>
              <a:rPr lang="en-US" sz="2000" dirty="0" smtClean="0"/>
              <a:t>Does the email address you by (your) name?</a:t>
            </a:r>
          </a:p>
          <a:p>
            <a:pPr eaLnBrk="1" hangingPunct="1">
              <a:lnSpc>
                <a:spcPct val="80000"/>
              </a:lnSpc>
            </a:pPr>
            <a:endParaRPr lang="en-US" sz="2400" dirty="0" smtClean="0"/>
          </a:p>
          <a:p>
            <a:pPr eaLnBrk="1" hangingPunct="1">
              <a:lnSpc>
                <a:spcPct val="80000"/>
              </a:lnSpc>
            </a:pPr>
            <a:r>
              <a:rPr lang="en-US" sz="2400" dirty="0" smtClean="0"/>
              <a:t>Can add these information sources as new variables in the NB model</a:t>
            </a:r>
          </a:p>
          <a:p>
            <a:pPr eaLnBrk="1" hangingPunct="1">
              <a:lnSpc>
                <a:spcPct val="80000"/>
              </a:lnSpc>
            </a:pPr>
            <a:endParaRPr lang="en-US" sz="2400" dirty="0" smtClean="0"/>
          </a:p>
          <a:p>
            <a:pPr eaLnBrk="1" hangingPunct="1">
              <a:lnSpc>
                <a:spcPct val="80000"/>
              </a:lnSpc>
            </a:pPr>
            <a:r>
              <a:rPr lang="en-US" sz="2400" dirty="0" smtClean="0"/>
              <a:t>Next class we’ll talk about classifiers which let you easily add arbitrary features more easily</a:t>
            </a:r>
          </a:p>
          <a:p>
            <a:pPr eaLnBrk="1" hangingPunct="1">
              <a:lnSpc>
                <a:spcPct val="80000"/>
              </a:lnSpc>
            </a:pPr>
            <a:endParaRPr lang="en-US" sz="2400"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924800" y="1371722"/>
            <a:ext cx="3233737" cy="4585694"/>
          </a:xfrm>
          <a:prstGeom prst="rect">
            <a:avLst/>
          </a:prstGeom>
          <a:noFill/>
        </p:spPr>
      </p:pic>
      <p:sp>
        <p:nvSpPr>
          <p:cNvPr id="5" name="Rectangle 4"/>
          <p:cNvSpPr/>
          <p:nvPr/>
        </p:nvSpPr>
        <p:spPr>
          <a:xfrm>
            <a:off x="7848600" y="1447800"/>
            <a:ext cx="304800" cy="4648200"/>
          </a:xfrm>
          <a:prstGeom prst="rect">
            <a:avLst/>
          </a:prstGeom>
          <a:gradFill flip="none" rotWithShape="1">
            <a:gsLst>
              <a:gs pos="0">
                <a:schemeClr val="bg1"/>
              </a:gs>
              <a:gs pos="47000">
                <a:schemeClr val="bg1">
                  <a:alpha val="50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smtClean="0">
                <a:ea typeface="ＭＳ Ｐゴシック" pitchFamily="34" charset="-128"/>
              </a:rPr>
              <a:t>Same Example in Equations</a:t>
            </a:r>
          </a:p>
        </p:txBody>
      </p:sp>
      <p:sp>
        <p:nvSpPr>
          <p:cNvPr id="3" name="Content Placeholder 2"/>
          <p:cNvSpPr>
            <a:spLocks noGrp="1"/>
          </p:cNvSpPr>
          <p:nvPr>
            <p:ph idx="1"/>
          </p:nvPr>
        </p:nvSpPr>
        <p:spPr>
          <a:xfrm>
            <a:off x="6629400" y="3124200"/>
            <a:ext cx="5867400" cy="3219450"/>
          </a:xfrm>
        </p:spPr>
        <p:txBody>
          <a:bodyPr/>
          <a:lstStyle/>
          <a:p>
            <a:pPr marL="0" indent="0">
              <a:buFont typeface="Wingdings" pitchFamily="2" charset="2"/>
              <a:buNone/>
            </a:pPr>
            <a:endParaRPr lang="en-US" sz="1050" dirty="0" smtClean="0">
              <a:ea typeface="ＭＳ Ｐゴシック" pitchFamily="34" charset="-128"/>
            </a:endParaRPr>
          </a:p>
          <a:p>
            <a:pPr marL="0" indent="0">
              <a:buFont typeface="Wingdings" pitchFamily="2" charset="2"/>
              <a:buNone/>
            </a:pPr>
            <a:r>
              <a:rPr lang="en-US" sz="2000" dirty="0" smtClean="0">
                <a:ea typeface="ＭＳ Ｐゴシック" pitchFamily="34" charset="-128"/>
              </a:rPr>
              <a:t>marginal can be obtained from joint by summing out</a:t>
            </a:r>
          </a:p>
          <a:p>
            <a:pPr marL="0" indent="0">
              <a:buFont typeface="Wingdings" pitchFamily="2" charset="2"/>
              <a:buNone/>
            </a:pPr>
            <a:endParaRPr lang="en-US" sz="800" dirty="0" smtClean="0">
              <a:ea typeface="ＭＳ Ｐゴシック" pitchFamily="34" charset="-128"/>
            </a:endParaRPr>
          </a:p>
          <a:p>
            <a:pPr marL="0" indent="0">
              <a:buFont typeface="Wingdings" pitchFamily="2" charset="2"/>
              <a:buNone/>
            </a:pPr>
            <a:r>
              <a:rPr lang="en-US" sz="2000" dirty="0" smtClean="0">
                <a:ea typeface="ＭＳ Ｐゴシック" pitchFamily="34" charset="-128"/>
              </a:rPr>
              <a:t>use Bayes</a:t>
            </a:r>
            <a:r>
              <a:rPr lang="en-US" altLang="en-US" sz="2000" dirty="0" smtClean="0">
                <a:ea typeface="ＭＳ Ｐゴシック" pitchFamily="34" charset="-128"/>
              </a:rPr>
              <a:t>’</a:t>
            </a:r>
            <a:r>
              <a:rPr lang="en-US" sz="2000" dirty="0" smtClean="0">
                <a:ea typeface="ＭＳ Ｐゴシック" pitchFamily="34" charset="-128"/>
              </a:rPr>
              <a:t> net joint distribution expression</a:t>
            </a:r>
          </a:p>
          <a:p>
            <a:pPr marL="0" indent="0">
              <a:buFont typeface="Wingdings" pitchFamily="2" charset="2"/>
              <a:buNone/>
            </a:pPr>
            <a:endParaRPr lang="en-US" sz="800" dirty="0" smtClean="0">
              <a:ea typeface="ＭＳ Ｐゴシック" pitchFamily="34" charset="-128"/>
            </a:endParaRPr>
          </a:p>
          <a:p>
            <a:pPr marL="0" indent="0">
              <a:buFont typeface="Wingdings" pitchFamily="2" charset="2"/>
              <a:buNone/>
            </a:pPr>
            <a:r>
              <a:rPr lang="en-US" sz="2000" dirty="0" smtClean="0">
                <a:ea typeface="ＭＳ Ｐゴシック" pitchFamily="34" charset="-128"/>
              </a:rPr>
              <a:t>use x*(</a:t>
            </a:r>
            <a:r>
              <a:rPr lang="en-US" sz="2000" dirty="0" err="1" smtClean="0">
                <a:ea typeface="ＭＳ Ｐゴシック" pitchFamily="34" charset="-128"/>
              </a:rPr>
              <a:t>y+z</a:t>
            </a:r>
            <a:r>
              <a:rPr lang="en-US" sz="2000" dirty="0" smtClean="0">
                <a:ea typeface="ＭＳ Ｐゴシック" pitchFamily="34" charset="-128"/>
              </a:rPr>
              <a:t>) = </a:t>
            </a:r>
            <a:r>
              <a:rPr lang="en-US" sz="2000" dirty="0" err="1" smtClean="0">
                <a:ea typeface="ＭＳ Ｐゴシック" pitchFamily="34" charset="-128"/>
              </a:rPr>
              <a:t>xy</a:t>
            </a:r>
            <a:r>
              <a:rPr lang="en-US" sz="2000" dirty="0" smtClean="0">
                <a:ea typeface="ＭＳ Ｐゴシック" pitchFamily="34" charset="-128"/>
              </a:rPr>
              <a:t> + </a:t>
            </a:r>
            <a:r>
              <a:rPr lang="en-US" sz="2000" dirty="0" err="1" smtClean="0">
                <a:ea typeface="ＭＳ Ｐゴシック" pitchFamily="34" charset="-128"/>
              </a:rPr>
              <a:t>xz</a:t>
            </a:r>
            <a:endParaRPr lang="en-US" sz="2000" dirty="0" smtClean="0">
              <a:ea typeface="ＭＳ Ｐゴシック" pitchFamily="34" charset="-128"/>
            </a:endParaRPr>
          </a:p>
          <a:p>
            <a:pPr marL="0" indent="0">
              <a:buFont typeface="Wingdings" pitchFamily="2" charset="2"/>
              <a:buNone/>
            </a:pPr>
            <a:endParaRPr lang="en-US" sz="800" dirty="0" smtClean="0">
              <a:ea typeface="ＭＳ Ｐゴシック" pitchFamily="34" charset="-128"/>
            </a:endParaRPr>
          </a:p>
          <a:p>
            <a:pPr marL="0" indent="0">
              <a:buFont typeface="Wingdings" pitchFamily="2" charset="2"/>
              <a:buNone/>
            </a:pPr>
            <a:r>
              <a:rPr lang="en-US" sz="2000" dirty="0" smtClean="0">
                <a:ea typeface="ＭＳ Ｐゴシック" pitchFamily="34" charset="-128"/>
              </a:rPr>
              <a:t>joining on a, and then summing out gives f</a:t>
            </a:r>
            <a:r>
              <a:rPr lang="en-US" sz="2000" baseline="-25000" dirty="0" smtClean="0">
                <a:ea typeface="ＭＳ Ｐゴシック" pitchFamily="34" charset="-128"/>
              </a:rPr>
              <a:t>1</a:t>
            </a:r>
          </a:p>
          <a:p>
            <a:pPr marL="0" indent="0">
              <a:buFont typeface="Wingdings" pitchFamily="2" charset="2"/>
              <a:buNone/>
            </a:pPr>
            <a:endParaRPr lang="en-US" sz="800" dirty="0" smtClean="0">
              <a:ea typeface="ＭＳ Ｐゴシック" pitchFamily="34" charset="-128"/>
            </a:endParaRPr>
          </a:p>
          <a:p>
            <a:pPr marL="0" indent="0">
              <a:buFont typeface="Wingdings" pitchFamily="2" charset="2"/>
              <a:buNone/>
            </a:pPr>
            <a:r>
              <a:rPr lang="en-US" sz="2000" dirty="0">
                <a:ea typeface="ＭＳ Ｐゴシック" pitchFamily="34" charset="-128"/>
              </a:rPr>
              <a:t>u</a:t>
            </a:r>
            <a:r>
              <a:rPr lang="en-US" sz="2000" dirty="0" smtClean="0">
                <a:ea typeface="ＭＳ Ｐゴシック" pitchFamily="34" charset="-128"/>
              </a:rPr>
              <a:t>se x*(</a:t>
            </a:r>
            <a:r>
              <a:rPr lang="en-US" sz="2000" dirty="0" err="1" smtClean="0">
                <a:ea typeface="ＭＳ Ｐゴシック" pitchFamily="34" charset="-128"/>
              </a:rPr>
              <a:t>y+z</a:t>
            </a:r>
            <a:r>
              <a:rPr lang="en-US" sz="2000" dirty="0" smtClean="0">
                <a:ea typeface="ＭＳ Ｐゴシック" pitchFamily="34" charset="-128"/>
              </a:rPr>
              <a:t>)  = </a:t>
            </a:r>
            <a:r>
              <a:rPr lang="en-US" sz="2000" dirty="0" err="1" smtClean="0">
                <a:ea typeface="ＭＳ Ｐゴシック" pitchFamily="34" charset="-128"/>
              </a:rPr>
              <a:t>xy</a:t>
            </a:r>
            <a:r>
              <a:rPr lang="en-US" sz="2000" dirty="0" smtClean="0">
                <a:ea typeface="ＭＳ Ｐゴシック" pitchFamily="34" charset="-128"/>
              </a:rPr>
              <a:t> + </a:t>
            </a:r>
            <a:r>
              <a:rPr lang="en-US" sz="2000" dirty="0" err="1" smtClean="0">
                <a:ea typeface="ＭＳ Ｐゴシック" pitchFamily="34" charset="-128"/>
              </a:rPr>
              <a:t>xz</a:t>
            </a:r>
            <a:endParaRPr lang="en-US" sz="2000" dirty="0" smtClean="0">
              <a:ea typeface="ＭＳ Ｐゴシック" pitchFamily="34" charset="-128"/>
            </a:endParaRPr>
          </a:p>
          <a:p>
            <a:pPr marL="0" indent="0">
              <a:buFont typeface="Wingdings" pitchFamily="2" charset="2"/>
              <a:buNone/>
            </a:pPr>
            <a:endParaRPr lang="en-US" sz="800" dirty="0" smtClean="0">
              <a:ea typeface="ＭＳ Ｐゴシック" pitchFamily="34" charset="-128"/>
            </a:endParaRPr>
          </a:p>
          <a:p>
            <a:pPr marL="0" indent="0">
              <a:buFont typeface="Wingdings" pitchFamily="2" charset="2"/>
              <a:buNone/>
            </a:pPr>
            <a:r>
              <a:rPr lang="en-US" sz="2000" dirty="0" smtClean="0">
                <a:ea typeface="ＭＳ Ｐゴシック" pitchFamily="34" charset="-128"/>
              </a:rPr>
              <a:t>joining on e, and then summing out gives f</a:t>
            </a:r>
            <a:r>
              <a:rPr lang="en-US" sz="2000" baseline="-25000" dirty="0" smtClean="0">
                <a:ea typeface="ＭＳ Ｐゴシック" pitchFamily="34" charset="-128"/>
              </a:rPr>
              <a:t>2</a:t>
            </a:r>
          </a:p>
        </p:txBody>
      </p:sp>
      <p:pic>
        <p:nvPicPr>
          <p:cNvPr id="45061" name="Picture 4" descr="txp_fig"/>
          <p:cNvPicPr>
            <a:picLocks noChangeAspect="1" noChangeArrowheads="1"/>
          </p:cNvPicPr>
          <p:nvPr>
            <p:custDataLst>
              <p:tags r:id="rId1"/>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533400" y="1600200"/>
            <a:ext cx="3805238" cy="382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062" name="Picture 5" descr="txp_fig"/>
          <p:cNvPicPr>
            <a:picLocks noChangeAspect="1" noChangeArrowheads="1"/>
          </p:cNvPicPr>
          <p:nvPr>
            <p:custDataLst>
              <p:tags r:id="rId2"/>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523875" y="2449513"/>
            <a:ext cx="784225" cy="306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063" name="Picture 6" descr="txp_fig"/>
          <p:cNvPicPr>
            <a:picLocks noChangeAspect="1" noChangeArrowheads="1"/>
          </p:cNvPicPr>
          <p:nvPr>
            <p:custDataLst>
              <p:tags r:id="rId3"/>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3651250" y="2449513"/>
            <a:ext cx="1489075"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064" name="Picture 12" descr="txp_fig"/>
          <p:cNvPicPr>
            <a:picLocks noChangeAspect="1" noChangeArrowheads="1"/>
          </p:cNvPicPr>
          <p:nvPr>
            <p:custDataLst>
              <p:tags r:id="rId4"/>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5924550" y="2430463"/>
            <a:ext cx="996950"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065" name="Picture 15" descr="txp_fig"/>
          <p:cNvPicPr>
            <a:picLocks noChangeAspect="1" noChangeArrowheads="1"/>
          </p:cNvPicPr>
          <p:nvPr>
            <p:custDataLst>
              <p:tags r:id="rId5"/>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7613650" y="2430463"/>
            <a:ext cx="1119188"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066" name="Picture 18" descr="txp_fig"/>
          <p:cNvPicPr>
            <a:picLocks noChangeAspect="1" noChangeArrowheads="1"/>
          </p:cNvPicPr>
          <p:nvPr>
            <p:custDataLst>
              <p:tags r:id="rId6"/>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a:off x="2057400" y="2436813"/>
            <a:ext cx="76835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5067" name="Rectangle 32"/>
          <p:cNvSpPr>
            <a:spLocks noChangeArrowheads="1"/>
          </p:cNvSpPr>
          <p:nvPr/>
        </p:nvSpPr>
        <p:spPr bwMode="auto">
          <a:xfrm>
            <a:off x="381000" y="2286000"/>
            <a:ext cx="8534400" cy="6096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pic>
        <p:nvPicPr>
          <p:cNvPr id="23" name="Picture 22" descr="txp_fig.png"/>
          <p:cNvPicPr>
            <a:picLocks noChangeAspect="1"/>
          </p:cNvPicPr>
          <p:nvPr>
            <p:custDataLst>
              <p:tags r:id="rId7"/>
            </p:custDataLst>
          </p:nvPr>
        </p:nvPicPr>
        <p:blipFill>
          <a:blip r:embed="rId15" cstate="print">
            <a:extLst>
              <a:ext uri="{28A0092B-C50C-407E-A947-70E740481C1C}">
                <a14:useLocalDpi xmlns:a14="http://schemas.microsoft.com/office/drawing/2010/main" val="0"/>
              </a:ext>
            </a:extLst>
          </a:blip>
          <a:stretch>
            <a:fillRect/>
          </a:stretch>
        </p:blipFill>
        <p:spPr bwMode="auto">
          <a:xfrm>
            <a:off x="380999" y="3110821"/>
            <a:ext cx="5791201" cy="3061379"/>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sp>
        <p:nvSpPr>
          <p:cNvPr id="45069" name="Content Placeholder 2"/>
          <p:cNvSpPr txBox="1">
            <a:spLocks/>
          </p:cNvSpPr>
          <p:nvPr/>
        </p:nvSpPr>
        <p:spPr bwMode="auto">
          <a:xfrm>
            <a:off x="0" y="6477000"/>
            <a:ext cx="121158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spcBef>
                <a:spcPct val="20000"/>
              </a:spcBef>
              <a:buClr>
                <a:schemeClr val="accent2"/>
              </a:buClr>
              <a:buFont typeface="Wingdings" pitchFamily="2" charset="2"/>
              <a:buNone/>
            </a:pPr>
            <a:r>
              <a:rPr lang="en-US" sz="1600" b="1" dirty="0">
                <a:solidFill>
                  <a:srgbClr val="FF0000"/>
                </a:solidFill>
                <a:latin typeface="Calibri" pitchFamily="34" charset="0"/>
                <a:cs typeface="Calibri" pitchFamily="34" charset="0"/>
              </a:rPr>
              <a:t>All we are doing is exploiting </a:t>
            </a:r>
            <a:r>
              <a:rPr lang="en-US" sz="1600" b="1" dirty="0" err="1" smtClean="0">
                <a:solidFill>
                  <a:srgbClr val="FF0000"/>
                </a:solidFill>
                <a:latin typeface="Calibri" pitchFamily="34" charset="0"/>
                <a:cs typeface="Calibri" pitchFamily="34" charset="0"/>
              </a:rPr>
              <a:t>uwy</a:t>
            </a:r>
            <a:r>
              <a:rPr lang="en-US" sz="1600" b="1" dirty="0" smtClean="0">
                <a:solidFill>
                  <a:srgbClr val="FF0000"/>
                </a:solidFill>
                <a:latin typeface="Calibri" pitchFamily="34" charset="0"/>
                <a:cs typeface="Calibri" pitchFamily="34" charset="0"/>
              </a:rPr>
              <a:t> + </a:t>
            </a:r>
            <a:r>
              <a:rPr lang="en-US" sz="1600" b="1" dirty="0" err="1" smtClean="0">
                <a:solidFill>
                  <a:srgbClr val="FF0000"/>
                </a:solidFill>
                <a:latin typeface="Calibri" pitchFamily="34" charset="0"/>
                <a:cs typeface="Calibri" pitchFamily="34" charset="0"/>
              </a:rPr>
              <a:t>uwz</a:t>
            </a:r>
            <a:r>
              <a:rPr lang="en-US" sz="1600" b="1" dirty="0" smtClean="0">
                <a:solidFill>
                  <a:srgbClr val="FF0000"/>
                </a:solidFill>
                <a:latin typeface="Calibri" pitchFamily="34" charset="0"/>
                <a:cs typeface="Calibri" pitchFamily="34" charset="0"/>
              </a:rPr>
              <a:t> + </a:t>
            </a:r>
            <a:r>
              <a:rPr lang="en-US" sz="1600" b="1" dirty="0" err="1" smtClean="0">
                <a:solidFill>
                  <a:srgbClr val="FF0000"/>
                </a:solidFill>
                <a:latin typeface="Calibri" pitchFamily="34" charset="0"/>
                <a:cs typeface="Calibri" pitchFamily="34" charset="0"/>
              </a:rPr>
              <a:t>uxy</a:t>
            </a:r>
            <a:r>
              <a:rPr lang="en-US" sz="1600" b="1" dirty="0" smtClean="0">
                <a:solidFill>
                  <a:srgbClr val="FF0000"/>
                </a:solidFill>
                <a:latin typeface="Calibri" pitchFamily="34" charset="0"/>
                <a:cs typeface="Calibri" pitchFamily="34" charset="0"/>
              </a:rPr>
              <a:t> + </a:t>
            </a:r>
            <a:r>
              <a:rPr lang="en-US" sz="1600" b="1" dirty="0" err="1" smtClean="0">
                <a:solidFill>
                  <a:srgbClr val="FF0000"/>
                </a:solidFill>
                <a:latin typeface="Calibri" pitchFamily="34" charset="0"/>
                <a:cs typeface="Calibri" pitchFamily="34" charset="0"/>
              </a:rPr>
              <a:t>uxz</a:t>
            </a:r>
            <a:r>
              <a:rPr lang="en-US" sz="1600" b="1" dirty="0" smtClean="0">
                <a:solidFill>
                  <a:srgbClr val="FF0000"/>
                </a:solidFill>
                <a:latin typeface="Calibri" pitchFamily="34" charset="0"/>
                <a:cs typeface="Calibri" pitchFamily="34" charset="0"/>
              </a:rPr>
              <a:t> + </a:t>
            </a:r>
            <a:r>
              <a:rPr lang="en-US" sz="1600" b="1" dirty="0" err="1" smtClean="0">
                <a:solidFill>
                  <a:srgbClr val="FF0000"/>
                </a:solidFill>
                <a:latin typeface="Calibri" pitchFamily="34" charset="0"/>
                <a:cs typeface="Calibri" pitchFamily="34" charset="0"/>
              </a:rPr>
              <a:t>vwy</a:t>
            </a:r>
            <a:r>
              <a:rPr lang="en-US" sz="1600" b="1" dirty="0" smtClean="0">
                <a:solidFill>
                  <a:srgbClr val="FF0000"/>
                </a:solidFill>
                <a:latin typeface="Calibri" pitchFamily="34" charset="0"/>
                <a:cs typeface="Calibri" pitchFamily="34" charset="0"/>
              </a:rPr>
              <a:t> + </a:t>
            </a:r>
            <a:r>
              <a:rPr lang="en-US" sz="1600" b="1" dirty="0" err="1" smtClean="0">
                <a:solidFill>
                  <a:srgbClr val="FF0000"/>
                </a:solidFill>
                <a:latin typeface="Calibri" pitchFamily="34" charset="0"/>
                <a:cs typeface="Calibri" pitchFamily="34" charset="0"/>
              </a:rPr>
              <a:t>vwz</a:t>
            </a:r>
            <a:r>
              <a:rPr lang="en-US" sz="1600" b="1" dirty="0" smtClean="0">
                <a:solidFill>
                  <a:srgbClr val="FF0000"/>
                </a:solidFill>
                <a:latin typeface="Calibri" pitchFamily="34" charset="0"/>
                <a:cs typeface="Calibri" pitchFamily="34" charset="0"/>
              </a:rPr>
              <a:t> + </a:t>
            </a:r>
            <a:r>
              <a:rPr lang="en-US" sz="1600" b="1" dirty="0" err="1" smtClean="0">
                <a:solidFill>
                  <a:srgbClr val="FF0000"/>
                </a:solidFill>
                <a:latin typeface="Calibri" pitchFamily="34" charset="0"/>
                <a:cs typeface="Calibri" pitchFamily="34" charset="0"/>
              </a:rPr>
              <a:t>vxy</a:t>
            </a:r>
            <a:r>
              <a:rPr lang="en-US" sz="1600" b="1" dirty="0" smtClean="0">
                <a:solidFill>
                  <a:srgbClr val="FF0000"/>
                </a:solidFill>
                <a:latin typeface="Calibri" pitchFamily="34" charset="0"/>
                <a:cs typeface="Calibri" pitchFamily="34" charset="0"/>
              </a:rPr>
              <a:t> +</a:t>
            </a:r>
            <a:r>
              <a:rPr lang="en-US" sz="1600" b="1" dirty="0" err="1" smtClean="0">
                <a:solidFill>
                  <a:srgbClr val="FF0000"/>
                </a:solidFill>
                <a:latin typeface="Calibri" pitchFamily="34" charset="0"/>
                <a:cs typeface="Calibri" pitchFamily="34" charset="0"/>
              </a:rPr>
              <a:t>vxz</a:t>
            </a:r>
            <a:r>
              <a:rPr lang="en-US" sz="1600" b="1" dirty="0" smtClean="0">
                <a:solidFill>
                  <a:srgbClr val="FF0000"/>
                </a:solidFill>
                <a:latin typeface="Calibri" pitchFamily="34" charset="0"/>
                <a:cs typeface="Calibri" pitchFamily="34" charset="0"/>
              </a:rPr>
              <a:t> = (</a:t>
            </a:r>
            <a:r>
              <a:rPr lang="en-US" sz="1600" b="1" dirty="0" err="1" smtClean="0">
                <a:solidFill>
                  <a:srgbClr val="FF0000"/>
                </a:solidFill>
                <a:latin typeface="Calibri" pitchFamily="34" charset="0"/>
                <a:cs typeface="Calibri" pitchFamily="34" charset="0"/>
              </a:rPr>
              <a:t>u+v</a:t>
            </a:r>
            <a:r>
              <a:rPr lang="en-US" sz="1600" b="1" dirty="0" smtClean="0">
                <a:solidFill>
                  <a:srgbClr val="FF0000"/>
                </a:solidFill>
                <a:latin typeface="Calibri" pitchFamily="34" charset="0"/>
                <a:cs typeface="Calibri" pitchFamily="34" charset="0"/>
              </a:rPr>
              <a:t>)(</a:t>
            </a:r>
            <a:r>
              <a:rPr lang="en-US" sz="1600" b="1" dirty="0" err="1" smtClean="0">
                <a:solidFill>
                  <a:srgbClr val="FF0000"/>
                </a:solidFill>
                <a:latin typeface="Calibri" pitchFamily="34" charset="0"/>
                <a:cs typeface="Calibri" pitchFamily="34" charset="0"/>
              </a:rPr>
              <a:t>w+x</a:t>
            </a:r>
            <a:r>
              <a:rPr lang="en-US" sz="1600" b="1" dirty="0" smtClean="0">
                <a:solidFill>
                  <a:srgbClr val="FF0000"/>
                </a:solidFill>
                <a:latin typeface="Calibri" pitchFamily="34" charset="0"/>
                <a:cs typeface="Calibri" pitchFamily="34" charset="0"/>
              </a:rPr>
              <a:t>)(</a:t>
            </a:r>
            <a:r>
              <a:rPr lang="en-US" sz="1600" b="1" dirty="0" err="1" smtClean="0">
                <a:solidFill>
                  <a:srgbClr val="FF0000"/>
                </a:solidFill>
                <a:latin typeface="Calibri" pitchFamily="34" charset="0"/>
                <a:cs typeface="Calibri" pitchFamily="34" charset="0"/>
              </a:rPr>
              <a:t>y+z</a:t>
            </a:r>
            <a:r>
              <a:rPr lang="en-US" sz="1600" b="1" dirty="0" smtClean="0">
                <a:solidFill>
                  <a:srgbClr val="FF0000"/>
                </a:solidFill>
                <a:latin typeface="Calibri" pitchFamily="34" charset="0"/>
                <a:cs typeface="Calibri" pitchFamily="34" charset="0"/>
              </a:rPr>
              <a:t>) </a:t>
            </a:r>
            <a:r>
              <a:rPr lang="en-US" sz="1600" b="1" dirty="0">
                <a:solidFill>
                  <a:srgbClr val="FF0000"/>
                </a:solidFill>
                <a:latin typeface="Calibri" pitchFamily="34" charset="0"/>
                <a:cs typeface="Calibri" pitchFamily="34" charset="0"/>
              </a:rPr>
              <a:t>to improve computational efficiency!</a:t>
            </a:r>
          </a:p>
        </p:txBody>
      </p:sp>
      <p:pic>
        <p:nvPicPr>
          <p:cNvPr id="24" name="Picture 23" descr="alarm.png"/>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262486" y="1295400"/>
            <a:ext cx="1816908" cy="1905000"/>
          </a:xfrm>
          <a:prstGeom prst="rect">
            <a:avLst/>
          </a:prstGeom>
        </p:spPr>
      </p:pic>
    </p:spTree>
    <p:extLst>
      <p:ext uri="{BB962C8B-B14F-4D97-AF65-F5344CB8AC3E}">
        <p14:creationId xmlns:p14="http://schemas.microsoft.com/office/powerpoint/2010/main" val="14325667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Baselines</a:t>
            </a:r>
          </a:p>
        </p:txBody>
      </p:sp>
      <p:sp>
        <p:nvSpPr>
          <p:cNvPr id="35843" name="Rectangle 3"/>
          <p:cNvSpPr>
            <a:spLocks noGrp="1" noChangeArrowheads="1"/>
          </p:cNvSpPr>
          <p:nvPr>
            <p:ph idx="1"/>
          </p:nvPr>
        </p:nvSpPr>
        <p:spPr/>
        <p:txBody>
          <a:bodyPr/>
          <a:lstStyle/>
          <a:p>
            <a:pPr eaLnBrk="1" hangingPunct="1">
              <a:lnSpc>
                <a:spcPct val="80000"/>
              </a:lnSpc>
            </a:pPr>
            <a:r>
              <a:rPr lang="en-US" sz="2400" smtClean="0"/>
              <a:t>First step: get a </a:t>
            </a:r>
            <a:r>
              <a:rPr lang="en-US" sz="2400" smtClean="0">
                <a:solidFill>
                  <a:srgbClr val="CC0000"/>
                </a:solidFill>
              </a:rPr>
              <a:t>baseline</a:t>
            </a:r>
          </a:p>
          <a:p>
            <a:pPr lvl="1" eaLnBrk="1" hangingPunct="1">
              <a:lnSpc>
                <a:spcPct val="80000"/>
              </a:lnSpc>
            </a:pPr>
            <a:r>
              <a:rPr lang="en-US" sz="2000" smtClean="0"/>
              <a:t>Baselines are very simple “straw man” procedures</a:t>
            </a:r>
          </a:p>
          <a:p>
            <a:pPr lvl="1" eaLnBrk="1" hangingPunct="1">
              <a:lnSpc>
                <a:spcPct val="80000"/>
              </a:lnSpc>
            </a:pPr>
            <a:r>
              <a:rPr lang="en-US" sz="2000" smtClean="0"/>
              <a:t>Help determine how hard the task is</a:t>
            </a:r>
          </a:p>
          <a:p>
            <a:pPr lvl="1" eaLnBrk="1" hangingPunct="1">
              <a:lnSpc>
                <a:spcPct val="80000"/>
              </a:lnSpc>
            </a:pPr>
            <a:r>
              <a:rPr lang="en-US" sz="2000" smtClean="0"/>
              <a:t>Help know what a “good” accuracy is</a:t>
            </a:r>
          </a:p>
          <a:p>
            <a:pPr eaLnBrk="1" hangingPunct="1">
              <a:lnSpc>
                <a:spcPct val="80000"/>
              </a:lnSpc>
            </a:pPr>
            <a:endParaRPr lang="en-US" sz="2400" smtClean="0"/>
          </a:p>
          <a:p>
            <a:pPr eaLnBrk="1" hangingPunct="1">
              <a:lnSpc>
                <a:spcPct val="80000"/>
              </a:lnSpc>
            </a:pPr>
            <a:r>
              <a:rPr lang="en-US" sz="2400" smtClean="0"/>
              <a:t>Weak baseline: most frequent label classifier</a:t>
            </a:r>
          </a:p>
          <a:p>
            <a:pPr lvl="1" eaLnBrk="1" hangingPunct="1">
              <a:lnSpc>
                <a:spcPct val="80000"/>
              </a:lnSpc>
            </a:pPr>
            <a:r>
              <a:rPr lang="en-US" sz="2000" smtClean="0"/>
              <a:t>Gives all test instances whatever label was most common in the training set</a:t>
            </a:r>
          </a:p>
          <a:p>
            <a:pPr lvl="1" eaLnBrk="1" hangingPunct="1">
              <a:lnSpc>
                <a:spcPct val="80000"/>
              </a:lnSpc>
            </a:pPr>
            <a:r>
              <a:rPr lang="en-US" sz="2000" smtClean="0"/>
              <a:t>E.g. for spam filtering, might label everything as ham</a:t>
            </a:r>
          </a:p>
          <a:p>
            <a:pPr lvl="1" eaLnBrk="1" hangingPunct="1">
              <a:lnSpc>
                <a:spcPct val="80000"/>
              </a:lnSpc>
            </a:pPr>
            <a:r>
              <a:rPr lang="en-US" sz="2000" smtClean="0"/>
              <a:t>Accuracy might be very high if the problem is skewed</a:t>
            </a:r>
          </a:p>
          <a:p>
            <a:pPr lvl="1" eaLnBrk="1" hangingPunct="1">
              <a:lnSpc>
                <a:spcPct val="80000"/>
              </a:lnSpc>
            </a:pPr>
            <a:r>
              <a:rPr lang="en-US" sz="2000" smtClean="0"/>
              <a:t>E.g. calling everything “ham” gets 66%, so a classifier that gets 70% isn’t very good…</a:t>
            </a:r>
          </a:p>
          <a:p>
            <a:pPr lvl="1" eaLnBrk="1" hangingPunct="1">
              <a:lnSpc>
                <a:spcPct val="80000"/>
              </a:lnSpc>
            </a:pPr>
            <a:endParaRPr lang="en-US" sz="2000" smtClean="0"/>
          </a:p>
          <a:p>
            <a:pPr eaLnBrk="1" hangingPunct="1">
              <a:lnSpc>
                <a:spcPct val="80000"/>
              </a:lnSpc>
            </a:pPr>
            <a:r>
              <a:rPr lang="en-US" sz="2400" smtClean="0"/>
              <a:t>For real research, usually use previous work as a (strong) baseline</a:t>
            </a:r>
          </a:p>
          <a:p>
            <a:pPr lvl="1" eaLnBrk="1" hangingPunct="1">
              <a:lnSpc>
                <a:spcPct val="80000"/>
              </a:lnSpc>
            </a:pPr>
            <a:endParaRPr lang="en-US" sz="200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Confidences from a Classifier</a:t>
            </a:r>
          </a:p>
        </p:txBody>
      </p:sp>
      <p:sp>
        <p:nvSpPr>
          <p:cNvPr id="1299459" name="Rectangle 3"/>
          <p:cNvSpPr>
            <a:spLocks noGrp="1" noChangeArrowheads="1"/>
          </p:cNvSpPr>
          <p:nvPr>
            <p:ph idx="1"/>
          </p:nvPr>
        </p:nvSpPr>
        <p:spPr>
          <a:xfrm>
            <a:off x="457200" y="1600200"/>
            <a:ext cx="5410200" cy="5029200"/>
          </a:xfrm>
        </p:spPr>
        <p:txBody>
          <a:bodyPr/>
          <a:lstStyle/>
          <a:p>
            <a:pPr eaLnBrk="1" hangingPunct="1">
              <a:lnSpc>
                <a:spcPct val="80000"/>
              </a:lnSpc>
            </a:pPr>
            <a:r>
              <a:rPr lang="en-US" sz="2000" smtClean="0"/>
              <a:t>The </a:t>
            </a:r>
            <a:r>
              <a:rPr lang="en-US" sz="2000" smtClean="0">
                <a:solidFill>
                  <a:srgbClr val="CC0000"/>
                </a:solidFill>
              </a:rPr>
              <a:t>confidence </a:t>
            </a:r>
            <a:r>
              <a:rPr lang="en-US" sz="2000" smtClean="0"/>
              <a:t>of a probabilistic classifier:</a:t>
            </a:r>
          </a:p>
          <a:p>
            <a:pPr lvl="1" eaLnBrk="1" hangingPunct="1">
              <a:lnSpc>
                <a:spcPct val="80000"/>
              </a:lnSpc>
            </a:pPr>
            <a:r>
              <a:rPr lang="en-US" sz="1800" smtClean="0"/>
              <a:t>Posterior over the top label</a:t>
            </a:r>
          </a:p>
          <a:p>
            <a:pPr lvl="1" eaLnBrk="1" hangingPunct="1">
              <a:lnSpc>
                <a:spcPct val="80000"/>
              </a:lnSpc>
            </a:pPr>
            <a:endParaRPr lang="en-US" sz="1800" smtClean="0"/>
          </a:p>
          <a:p>
            <a:pPr lvl="1" eaLnBrk="1" hangingPunct="1">
              <a:lnSpc>
                <a:spcPct val="80000"/>
              </a:lnSpc>
            </a:pPr>
            <a:endParaRPr lang="en-US" sz="1800" smtClean="0"/>
          </a:p>
          <a:p>
            <a:pPr lvl="1" eaLnBrk="1" hangingPunct="1">
              <a:lnSpc>
                <a:spcPct val="80000"/>
              </a:lnSpc>
            </a:pPr>
            <a:endParaRPr lang="en-US" sz="1800" smtClean="0"/>
          </a:p>
          <a:p>
            <a:pPr lvl="1" eaLnBrk="1" hangingPunct="1">
              <a:lnSpc>
                <a:spcPct val="80000"/>
              </a:lnSpc>
            </a:pPr>
            <a:r>
              <a:rPr lang="en-US" sz="1800" smtClean="0"/>
              <a:t>Represents how sure the classifier is of the classification</a:t>
            </a:r>
          </a:p>
          <a:p>
            <a:pPr lvl="1" eaLnBrk="1" hangingPunct="1">
              <a:lnSpc>
                <a:spcPct val="80000"/>
              </a:lnSpc>
            </a:pPr>
            <a:r>
              <a:rPr lang="en-US" sz="1800" smtClean="0"/>
              <a:t>Any probabilistic model will have confidences</a:t>
            </a:r>
          </a:p>
          <a:p>
            <a:pPr lvl="1" eaLnBrk="1" hangingPunct="1">
              <a:lnSpc>
                <a:spcPct val="80000"/>
              </a:lnSpc>
            </a:pPr>
            <a:r>
              <a:rPr lang="en-US" sz="1800" smtClean="0"/>
              <a:t>No guarantee confidence is correct</a:t>
            </a:r>
          </a:p>
          <a:p>
            <a:pPr eaLnBrk="1" hangingPunct="1">
              <a:lnSpc>
                <a:spcPct val="80000"/>
              </a:lnSpc>
            </a:pPr>
            <a:endParaRPr lang="en-US" sz="2000" smtClean="0"/>
          </a:p>
          <a:p>
            <a:pPr eaLnBrk="1" hangingPunct="1">
              <a:lnSpc>
                <a:spcPct val="80000"/>
              </a:lnSpc>
            </a:pPr>
            <a:r>
              <a:rPr lang="en-US" sz="2000" smtClean="0"/>
              <a:t>Calibration</a:t>
            </a:r>
          </a:p>
          <a:p>
            <a:pPr lvl="1" eaLnBrk="1" hangingPunct="1">
              <a:lnSpc>
                <a:spcPct val="80000"/>
              </a:lnSpc>
            </a:pPr>
            <a:r>
              <a:rPr lang="en-US" sz="1800" smtClean="0"/>
              <a:t>Weak calibration: higher confidences mean higher accuracy</a:t>
            </a:r>
          </a:p>
          <a:p>
            <a:pPr lvl="1" eaLnBrk="1" hangingPunct="1">
              <a:lnSpc>
                <a:spcPct val="80000"/>
              </a:lnSpc>
            </a:pPr>
            <a:r>
              <a:rPr lang="en-US" sz="1800" smtClean="0"/>
              <a:t>Strong calibration: confidence predicts accuracy rate</a:t>
            </a:r>
          </a:p>
          <a:p>
            <a:pPr lvl="1" eaLnBrk="1" hangingPunct="1">
              <a:lnSpc>
                <a:spcPct val="80000"/>
              </a:lnSpc>
            </a:pPr>
            <a:r>
              <a:rPr lang="en-US" sz="1800" smtClean="0"/>
              <a:t>What’s the value of calibration?</a:t>
            </a:r>
          </a:p>
        </p:txBody>
      </p:sp>
      <p:pic>
        <p:nvPicPr>
          <p:cNvPr id="36868" name="Picture 34" descr="txp_fig"/>
          <p:cNvPicPr>
            <a:picLocks noChangeAspect="1"/>
          </p:cNvPicPr>
          <p:nvPr>
            <p:custDataLst>
              <p:tags r:id="rId1"/>
            </p:custDataLst>
          </p:nvPr>
        </p:nvPicPr>
        <p:blipFill>
          <a:blip r:embed="rId10" cstate="print"/>
          <a:srcRect/>
          <a:stretch>
            <a:fillRect/>
          </a:stretch>
        </p:blipFill>
        <p:spPr bwMode="auto">
          <a:xfrm>
            <a:off x="1524000" y="2384425"/>
            <a:ext cx="3654425" cy="395288"/>
          </a:xfrm>
          <a:prstGeom prst="rect">
            <a:avLst/>
          </a:prstGeom>
          <a:noFill/>
          <a:ln w="9525">
            <a:noFill/>
            <a:miter lim="800000"/>
            <a:headEnd/>
            <a:tailEnd/>
          </a:ln>
        </p:spPr>
      </p:pic>
      <p:grpSp>
        <p:nvGrpSpPr>
          <p:cNvPr id="36869" name="Group 5"/>
          <p:cNvGrpSpPr>
            <a:grpSpLocks/>
          </p:cNvGrpSpPr>
          <p:nvPr/>
        </p:nvGrpSpPr>
        <p:grpSpPr bwMode="auto">
          <a:xfrm>
            <a:off x="6705600" y="1611313"/>
            <a:ext cx="1600200" cy="1538287"/>
            <a:chOff x="4179" y="1008"/>
            <a:chExt cx="1149" cy="1104"/>
          </a:xfrm>
        </p:grpSpPr>
        <p:sp>
          <p:nvSpPr>
            <p:cNvPr id="36890" name="Line 6"/>
            <p:cNvSpPr>
              <a:spLocks noChangeShapeType="1"/>
            </p:cNvSpPr>
            <p:nvPr/>
          </p:nvSpPr>
          <p:spPr bwMode="auto">
            <a:xfrm>
              <a:off x="4368" y="1842"/>
              <a:ext cx="960" cy="0"/>
            </a:xfrm>
            <a:prstGeom prst="line">
              <a:avLst/>
            </a:prstGeom>
            <a:noFill/>
            <a:ln w="38100">
              <a:solidFill>
                <a:schemeClr val="tx1"/>
              </a:solidFill>
              <a:round/>
              <a:headEnd/>
              <a:tailEnd/>
            </a:ln>
          </p:spPr>
          <p:txBody>
            <a:bodyPr/>
            <a:lstStyle/>
            <a:p>
              <a:endParaRPr lang="en-US"/>
            </a:p>
          </p:txBody>
        </p:sp>
        <p:pic>
          <p:nvPicPr>
            <p:cNvPr id="36891" name="Picture 7" descr="txp_fig"/>
            <p:cNvPicPr>
              <a:picLocks noChangeAspect="1" noChangeArrowheads="1"/>
            </p:cNvPicPr>
            <p:nvPr>
              <p:custDataLst>
                <p:tags r:id="rId6"/>
              </p:custDataLst>
            </p:nvPr>
          </p:nvPicPr>
          <p:blipFill>
            <a:blip r:embed="rId11" cstate="print"/>
            <a:srcRect/>
            <a:stretch>
              <a:fillRect/>
            </a:stretch>
          </p:blipFill>
          <p:spPr bwMode="auto">
            <a:xfrm>
              <a:off x="4608" y="1938"/>
              <a:ext cx="523" cy="174"/>
            </a:xfrm>
            <a:prstGeom prst="rect">
              <a:avLst/>
            </a:prstGeom>
            <a:noFill/>
            <a:ln w="9525">
              <a:noFill/>
              <a:miter lim="800000"/>
              <a:headEnd/>
              <a:tailEnd/>
            </a:ln>
          </p:spPr>
        </p:pic>
        <p:pic>
          <p:nvPicPr>
            <p:cNvPr id="36892" name="Picture 8" descr="txp_fig"/>
            <p:cNvPicPr>
              <a:picLocks noChangeAspect="1" noChangeArrowheads="1"/>
            </p:cNvPicPr>
            <p:nvPr>
              <p:custDataLst>
                <p:tags r:id="rId7"/>
              </p:custDataLst>
            </p:nvPr>
          </p:nvPicPr>
          <p:blipFill>
            <a:blip r:embed="rId12" cstate="print"/>
            <a:srcRect/>
            <a:stretch>
              <a:fillRect/>
            </a:stretch>
          </p:blipFill>
          <p:spPr bwMode="auto">
            <a:xfrm>
              <a:off x="4179" y="1122"/>
              <a:ext cx="93" cy="585"/>
            </a:xfrm>
            <a:prstGeom prst="rect">
              <a:avLst/>
            </a:prstGeom>
            <a:noFill/>
            <a:ln w="9525">
              <a:noFill/>
              <a:miter lim="800000"/>
              <a:headEnd/>
              <a:tailEnd/>
            </a:ln>
          </p:spPr>
        </p:pic>
        <p:sp>
          <p:nvSpPr>
            <p:cNvPr id="36893" name="Line 9"/>
            <p:cNvSpPr>
              <a:spLocks noChangeShapeType="1"/>
            </p:cNvSpPr>
            <p:nvPr/>
          </p:nvSpPr>
          <p:spPr bwMode="auto">
            <a:xfrm flipV="1">
              <a:off x="4368" y="1026"/>
              <a:ext cx="0" cy="816"/>
            </a:xfrm>
            <a:prstGeom prst="line">
              <a:avLst/>
            </a:prstGeom>
            <a:noFill/>
            <a:ln w="38100">
              <a:solidFill>
                <a:schemeClr val="tx1"/>
              </a:solidFill>
              <a:round/>
              <a:headEnd/>
              <a:tailEnd/>
            </a:ln>
          </p:spPr>
          <p:txBody>
            <a:bodyPr/>
            <a:lstStyle/>
            <a:p>
              <a:endParaRPr lang="en-US"/>
            </a:p>
          </p:txBody>
        </p:sp>
        <p:sp>
          <p:nvSpPr>
            <p:cNvPr id="36894" name="Rectangle 10"/>
            <p:cNvSpPr>
              <a:spLocks noChangeArrowheads="1"/>
            </p:cNvSpPr>
            <p:nvPr/>
          </p:nvSpPr>
          <p:spPr bwMode="auto">
            <a:xfrm>
              <a:off x="4416" y="1776"/>
              <a:ext cx="144" cy="4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6895" name="Rectangle 11"/>
            <p:cNvSpPr>
              <a:spLocks noChangeArrowheads="1"/>
            </p:cNvSpPr>
            <p:nvPr/>
          </p:nvSpPr>
          <p:spPr bwMode="auto">
            <a:xfrm>
              <a:off x="4608" y="1632"/>
              <a:ext cx="144"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6896" name="Rectangle 12"/>
            <p:cNvSpPr>
              <a:spLocks noChangeArrowheads="1"/>
            </p:cNvSpPr>
            <p:nvPr/>
          </p:nvSpPr>
          <p:spPr bwMode="auto">
            <a:xfrm>
              <a:off x="4800" y="1488"/>
              <a:ext cx="144" cy="336"/>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6897" name="Rectangle 13"/>
            <p:cNvSpPr>
              <a:spLocks noChangeArrowheads="1"/>
            </p:cNvSpPr>
            <p:nvPr/>
          </p:nvSpPr>
          <p:spPr bwMode="auto">
            <a:xfrm>
              <a:off x="4992" y="1248"/>
              <a:ext cx="144" cy="576"/>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6898" name="Rectangle 14"/>
            <p:cNvSpPr>
              <a:spLocks noChangeArrowheads="1"/>
            </p:cNvSpPr>
            <p:nvPr/>
          </p:nvSpPr>
          <p:spPr bwMode="auto">
            <a:xfrm>
              <a:off x="5184" y="1008"/>
              <a:ext cx="144" cy="816"/>
            </a:xfrm>
            <a:prstGeom prst="rect">
              <a:avLst/>
            </a:prstGeom>
            <a:solidFill>
              <a:schemeClr val="accent1"/>
            </a:solidFill>
            <a:ln w="9525">
              <a:solidFill>
                <a:schemeClr val="tx1"/>
              </a:solidFill>
              <a:miter lim="800000"/>
              <a:headEnd/>
              <a:tailEnd/>
            </a:ln>
          </p:spPr>
          <p:txBody>
            <a:bodyPr wrap="none" anchor="ctr"/>
            <a:lstStyle/>
            <a:p>
              <a:endParaRPr lang="en-US"/>
            </a:p>
          </p:txBody>
        </p:sp>
      </p:grpSp>
      <p:grpSp>
        <p:nvGrpSpPr>
          <p:cNvPr id="36870" name="Group 15"/>
          <p:cNvGrpSpPr>
            <a:grpSpLocks/>
          </p:cNvGrpSpPr>
          <p:nvPr/>
        </p:nvGrpSpPr>
        <p:grpSpPr bwMode="auto">
          <a:xfrm>
            <a:off x="6705600" y="3363913"/>
            <a:ext cx="1600200" cy="1538287"/>
            <a:chOff x="4179" y="2304"/>
            <a:chExt cx="1149" cy="1104"/>
          </a:xfrm>
        </p:grpSpPr>
        <p:sp>
          <p:nvSpPr>
            <p:cNvPr id="36881" name="Line 16"/>
            <p:cNvSpPr>
              <a:spLocks noChangeShapeType="1"/>
            </p:cNvSpPr>
            <p:nvPr/>
          </p:nvSpPr>
          <p:spPr bwMode="auto">
            <a:xfrm>
              <a:off x="4368" y="3138"/>
              <a:ext cx="960" cy="0"/>
            </a:xfrm>
            <a:prstGeom prst="line">
              <a:avLst/>
            </a:prstGeom>
            <a:noFill/>
            <a:ln w="38100">
              <a:solidFill>
                <a:schemeClr val="tx1"/>
              </a:solidFill>
              <a:round/>
              <a:headEnd/>
              <a:tailEnd/>
            </a:ln>
          </p:spPr>
          <p:txBody>
            <a:bodyPr/>
            <a:lstStyle/>
            <a:p>
              <a:endParaRPr lang="en-US"/>
            </a:p>
          </p:txBody>
        </p:sp>
        <p:pic>
          <p:nvPicPr>
            <p:cNvPr id="36882" name="Picture 17" descr="txp_fig"/>
            <p:cNvPicPr>
              <a:picLocks noChangeAspect="1" noChangeArrowheads="1"/>
            </p:cNvPicPr>
            <p:nvPr>
              <p:custDataLst>
                <p:tags r:id="rId4"/>
              </p:custDataLst>
            </p:nvPr>
          </p:nvPicPr>
          <p:blipFill>
            <a:blip r:embed="rId11" cstate="print"/>
            <a:srcRect/>
            <a:stretch>
              <a:fillRect/>
            </a:stretch>
          </p:blipFill>
          <p:spPr bwMode="auto">
            <a:xfrm>
              <a:off x="4608" y="3234"/>
              <a:ext cx="523" cy="174"/>
            </a:xfrm>
            <a:prstGeom prst="rect">
              <a:avLst/>
            </a:prstGeom>
            <a:noFill/>
            <a:ln w="9525">
              <a:noFill/>
              <a:miter lim="800000"/>
              <a:headEnd/>
              <a:tailEnd/>
            </a:ln>
          </p:spPr>
        </p:pic>
        <p:pic>
          <p:nvPicPr>
            <p:cNvPr id="36883" name="Picture 18" descr="txp_fig"/>
            <p:cNvPicPr>
              <a:picLocks noChangeAspect="1" noChangeArrowheads="1"/>
            </p:cNvPicPr>
            <p:nvPr>
              <p:custDataLst>
                <p:tags r:id="rId5"/>
              </p:custDataLst>
            </p:nvPr>
          </p:nvPicPr>
          <p:blipFill>
            <a:blip r:embed="rId12" cstate="print"/>
            <a:srcRect/>
            <a:stretch>
              <a:fillRect/>
            </a:stretch>
          </p:blipFill>
          <p:spPr bwMode="auto">
            <a:xfrm>
              <a:off x="4179" y="2418"/>
              <a:ext cx="93" cy="585"/>
            </a:xfrm>
            <a:prstGeom prst="rect">
              <a:avLst/>
            </a:prstGeom>
            <a:noFill/>
            <a:ln w="9525">
              <a:noFill/>
              <a:miter lim="800000"/>
              <a:headEnd/>
              <a:tailEnd/>
            </a:ln>
          </p:spPr>
        </p:pic>
        <p:sp>
          <p:nvSpPr>
            <p:cNvPr id="36884" name="Line 19"/>
            <p:cNvSpPr>
              <a:spLocks noChangeShapeType="1"/>
            </p:cNvSpPr>
            <p:nvPr/>
          </p:nvSpPr>
          <p:spPr bwMode="auto">
            <a:xfrm flipV="1">
              <a:off x="4368" y="2322"/>
              <a:ext cx="0" cy="816"/>
            </a:xfrm>
            <a:prstGeom prst="line">
              <a:avLst/>
            </a:prstGeom>
            <a:noFill/>
            <a:ln w="38100">
              <a:solidFill>
                <a:schemeClr val="tx1"/>
              </a:solidFill>
              <a:round/>
              <a:headEnd/>
              <a:tailEnd/>
            </a:ln>
          </p:spPr>
          <p:txBody>
            <a:bodyPr/>
            <a:lstStyle/>
            <a:p>
              <a:endParaRPr lang="en-US"/>
            </a:p>
          </p:txBody>
        </p:sp>
        <p:sp>
          <p:nvSpPr>
            <p:cNvPr id="36885" name="Rectangle 20"/>
            <p:cNvSpPr>
              <a:spLocks noChangeArrowheads="1"/>
            </p:cNvSpPr>
            <p:nvPr/>
          </p:nvSpPr>
          <p:spPr bwMode="auto">
            <a:xfrm>
              <a:off x="4416" y="3072"/>
              <a:ext cx="144" cy="4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6886" name="Rectangle 21"/>
            <p:cNvSpPr>
              <a:spLocks noChangeArrowheads="1"/>
            </p:cNvSpPr>
            <p:nvPr/>
          </p:nvSpPr>
          <p:spPr bwMode="auto">
            <a:xfrm>
              <a:off x="4608" y="2976"/>
              <a:ext cx="144" cy="14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6887" name="Rectangle 22"/>
            <p:cNvSpPr>
              <a:spLocks noChangeArrowheads="1"/>
            </p:cNvSpPr>
            <p:nvPr/>
          </p:nvSpPr>
          <p:spPr bwMode="auto">
            <a:xfrm>
              <a:off x="4800" y="2928"/>
              <a:ext cx="144"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6888" name="Rectangle 23"/>
            <p:cNvSpPr>
              <a:spLocks noChangeArrowheads="1"/>
            </p:cNvSpPr>
            <p:nvPr/>
          </p:nvSpPr>
          <p:spPr bwMode="auto">
            <a:xfrm>
              <a:off x="4992" y="2784"/>
              <a:ext cx="144" cy="336"/>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6889" name="Rectangle 24"/>
            <p:cNvSpPr>
              <a:spLocks noChangeArrowheads="1"/>
            </p:cNvSpPr>
            <p:nvPr/>
          </p:nvSpPr>
          <p:spPr bwMode="auto">
            <a:xfrm>
              <a:off x="5184" y="2304"/>
              <a:ext cx="144" cy="816"/>
            </a:xfrm>
            <a:prstGeom prst="rect">
              <a:avLst/>
            </a:prstGeom>
            <a:solidFill>
              <a:schemeClr val="accent1"/>
            </a:solidFill>
            <a:ln w="9525">
              <a:solidFill>
                <a:schemeClr val="tx1"/>
              </a:solidFill>
              <a:miter lim="800000"/>
              <a:headEnd/>
              <a:tailEnd/>
            </a:ln>
          </p:spPr>
          <p:txBody>
            <a:bodyPr wrap="none" anchor="ctr"/>
            <a:lstStyle/>
            <a:p>
              <a:endParaRPr lang="en-US"/>
            </a:p>
          </p:txBody>
        </p:sp>
      </p:grpSp>
      <p:grpSp>
        <p:nvGrpSpPr>
          <p:cNvPr id="36871" name="Group 25"/>
          <p:cNvGrpSpPr>
            <a:grpSpLocks/>
          </p:cNvGrpSpPr>
          <p:nvPr/>
        </p:nvGrpSpPr>
        <p:grpSpPr bwMode="auto">
          <a:xfrm>
            <a:off x="6705600" y="5116513"/>
            <a:ext cx="1600200" cy="1512887"/>
            <a:chOff x="4179" y="3522"/>
            <a:chExt cx="1149" cy="1086"/>
          </a:xfrm>
        </p:grpSpPr>
        <p:sp>
          <p:nvSpPr>
            <p:cNvPr id="36872" name="Line 26"/>
            <p:cNvSpPr>
              <a:spLocks noChangeShapeType="1"/>
            </p:cNvSpPr>
            <p:nvPr/>
          </p:nvSpPr>
          <p:spPr bwMode="auto">
            <a:xfrm>
              <a:off x="4368" y="4338"/>
              <a:ext cx="960" cy="0"/>
            </a:xfrm>
            <a:prstGeom prst="line">
              <a:avLst/>
            </a:prstGeom>
            <a:noFill/>
            <a:ln w="38100">
              <a:solidFill>
                <a:schemeClr val="tx1"/>
              </a:solidFill>
              <a:round/>
              <a:headEnd/>
              <a:tailEnd/>
            </a:ln>
          </p:spPr>
          <p:txBody>
            <a:bodyPr/>
            <a:lstStyle/>
            <a:p>
              <a:endParaRPr lang="en-US"/>
            </a:p>
          </p:txBody>
        </p:sp>
        <p:pic>
          <p:nvPicPr>
            <p:cNvPr id="36873" name="Picture 27" descr="txp_fig"/>
            <p:cNvPicPr>
              <a:picLocks noChangeAspect="1" noChangeArrowheads="1"/>
            </p:cNvPicPr>
            <p:nvPr>
              <p:custDataLst>
                <p:tags r:id="rId2"/>
              </p:custDataLst>
            </p:nvPr>
          </p:nvPicPr>
          <p:blipFill>
            <a:blip r:embed="rId11" cstate="print"/>
            <a:srcRect/>
            <a:stretch>
              <a:fillRect/>
            </a:stretch>
          </p:blipFill>
          <p:spPr bwMode="auto">
            <a:xfrm>
              <a:off x="4608" y="4434"/>
              <a:ext cx="523" cy="174"/>
            </a:xfrm>
            <a:prstGeom prst="rect">
              <a:avLst/>
            </a:prstGeom>
            <a:noFill/>
            <a:ln w="9525">
              <a:noFill/>
              <a:miter lim="800000"/>
              <a:headEnd/>
              <a:tailEnd/>
            </a:ln>
          </p:spPr>
        </p:pic>
        <p:pic>
          <p:nvPicPr>
            <p:cNvPr id="36874" name="Picture 28" descr="txp_fig"/>
            <p:cNvPicPr>
              <a:picLocks noChangeAspect="1" noChangeArrowheads="1"/>
            </p:cNvPicPr>
            <p:nvPr>
              <p:custDataLst>
                <p:tags r:id="rId3"/>
              </p:custDataLst>
            </p:nvPr>
          </p:nvPicPr>
          <p:blipFill>
            <a:blip r:embed="rId12" cstate="print"/>
            <a:srcRect/>
            <a:stretch>
              <a:fillRect/>
            </a:stretch>
          </p:blipFill>
          <p:spPr bwMode="auto">
            <a:xfrm>
              <a:off x="4179" y="3618"/>
              <a:ext cx="93" cy="585"/>
            </a:xfrm>
            <a:prstGeom prst="rect">
              <a:avLst/>
            </a:prstGeom>
            <a:noFill/>
            <a:ln w="9525">
              <a:noFill/>
              <a:miter lim="800000"/>
              <a:headEnd/>
              <a:tailEnd/>
            </a:ln>
          </p:spPr>
        </p:pic>
        <p:sp>
          <p:nvSpPr>
            <p:cNvPr id="36875" name="Line 29"/>
            <p:cNvSpPr>
              <a:spLocks noChangeShapeType="1"/>
            </p:cNvSpPr>
            <p:nvPr/>
          </p:nvSpPr>
          <p:spPr bwMode="auto">
            <a:xfrm flipV="1">
              <a:off x="4368" y="3522"/>
              <a:ext cx="0" cy="816"/>
            </a:xfrm>
            <a:prstGeom prst="line">
              <a:avLst/>
            </a:prstGeom>
            <a:noFill/>
            <a:ln w="38100">
              <a:solidFill>
                <a:schemeClr val="tx1"/>
              </a:solidFill>
              <a:round/>
              <a:headEnd/>
              <a:tailEnd/>
            </a:ln>
          </p:spPr>
          <p:txBody>
            <a:bodyPr/>
            <a:lstStyle/>
            <a:p>
              <a:endParaRPr lang="en-US"/>
            </a:p>
          </p:txBody>
        </p:sp>
        <p:sp>
          <p:nvSpPr>
            <p:cNvPr id="36876" name="Rectangle 30"/>
            <p:cNvSpPr>
              <a:spLocks noChangeArrowheads="1"/>
            </p:cNvSpPr>
            <p:nvPr/>
          </p:nvSpPr>
          <p:spPr bwMode="auto">
            <a:xfrm>
              <a:off x="4416" y="4272"/>
              <a:ext cx="144" cy="4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6877" name="Rectangle 31"/>
            <p:cNvSpPr>
              <a:spLocks noChangeArrowheads="1"/>
            </p:cNvSpPr>
            <p:nvPr/>
          </p:nvSpPr>
          <p:spPr bwMode="auto">
            <a:xfrm>
              <a:off x="4608" y="3792"/>
              <a:ext cx="144" cy="52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6878" name="Rectangle 32"/>
            <p:cNvSpPr>
              <a:spLocks noChangeArrowheads="1"/>
            </p:cNvSpPr>
            <p:nvPr/>
          </p:nvSpPr>
          <p:spPr bwMode="auto">
            <a:xfrm>
              <a:off x="4800" y="3984"/>
              <a:ext cx="144" cy="336"/>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6879" name="Rectangle 33"/>
            <p:cNvSpPr>
              <a:spLocks noChangeArrowheads="1"/>
            </p:cNvSpPr>
            <p:nvPr/>
          </p:nvSpPr>
          <p:spPr bwMode="auto">
            <a:xfrm>
              <a:off x="4992" y="3600"/>
              <a:ext cx="144" cy="72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6880" name="Rectangle 34"/>
            <p:cNvSpPr>
              <a:spLocks noChangeArrowheads="1"/>
            </p:cNvSpPr>
            <p:nvPr/>
          </p:nvSpPr>
          <p:spPr bwMode="auto">
            <a:xfrm>
              <a:off x="5184" y="3744"/>
              <a:ext cx="144" cy="576"/>
            </a:xfrm>
            <a:prstGeom prst="rect">
              <a:avLst/>
            </a:prstGeom>
            <a:solidFill>
              <a:schemeClr val="accent1"/>
            </a:solidFill>
            <a:ln w="9525">
              <a:solidFill>
                <a:schemeClr val="tx1"/>
              </a:solidFill>
              <a:miter lim="800000"/>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9459">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99459">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99459">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9945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Summary</a:t>
            </a:r>
          </a:p>
        </p:txBody>
      </p:sp>
      <p:sp>
        <p:nvSpPr>
          <p:cNvPr id="39939" name="Rectangle 3"/>
          <p:cNvSpPr>
            <a:spLocks noGrp="1" noChangeArrowheads="1"/>
          </p:cNvSpPr>
          <p:nvPr>
            <p:ph idx="1"/>
          </p:nvPr>
        </p:nvSpPr>
        <p:spPr/>
        <p:txBody>
          <a:bodyPr/>
          <a:lstStyle/>
          <a:p>
            <a:pPr eaLnBrk="1" hangingPunct="1">
              <a:lnSpc>
                <a:spcPct val="80000"/>
              </a:lnSpc>
            </a:pPr>
            <a:r>
              <a:rPr lang="en-US" sz="2400" smtClean="0"/>
              <a:t>Bayes rule lets us do diagnostic queries with causal probabilities</a:t>
            </a:r>
          </a:p>
          <a:p>
            <a:pPr eaLnBrk="1" hangingPunct="1">
              <a:lnSpc>
                <a:spcPct val="80000"/>
              </a:lnSpc>
            </a:pPr>
            <a:endParaRPr lang="en-US" sz="2400" smtClean="0"/>
          </a:p>
          <a:p>
            <a:pPr eaLnBrk="1" hangingPunct="1">
              <a:lnSpc>
                <a:spcPct val="80000"/>
              </a:lnSpc>
            </a:pPr>
            <a:r>
              <a:rPr lang="en-US" sz="2400" smtClean="0"/>
              <a:t>The naïve Bayes assumption takes all features to be independent given the class label</a:t>
            </a:r>
          </a:p>
          <a:p>
            <a:pPr eaLnBrk="1" hangingPunct="1">
              <a:lnSpc>
                <a:spcPct val="80000"/>
              </a:lnSpc>
            </a:pPr>
            <a:endParaRPr lang="en-US" sz="2400" smtClean="0"/>
          </a:p>
          <a:p>
            <a:pPr eaLnBrk="1" hangingPunct="1">
              <a:lnSpc>
                <a:spcPct val="80000"/>
              </a:lnSpc>
            </a:pPr>
            <a:r>
              <a:rPr lang="en-US" sz="2400" smtClean="0"/>
              <a:t>We can build classifiers out of a naïve Bayes model using training data</a:t>
            </a:r>
          </a:p>
          <a:p>
            <a:pPr eaLnBrk="1" hangingPunct="1">
              <a:lnSpc>
                <a:spcPct val="80000"/>
              </a:lnSpc>
            </a:pPr>
            <a:endParaRPr lang="en-US" sz="2400" smtClean="0"/>
          </a:p>
          <a:p>
            <a:pPr eaLnBrk="1" hangingPunct="1">
              <a:lnSpc>
                <a:spcPct val="80000"/>
              </a:lnSpc>
            </a:pPr>
            <a:r>
              <a:rPr lang="en-US" sz="2400" smtClean="0"/>
              <a:t>Smoothing estimates is important in real systems</a:t>
            </a:r>
          </a:p>
          <a:p>
            <a:pPr eaLnBrk="1" hangingPunct="1">
              <a:lnSpc>
                <a:spcPct val="80000"/>
              </a:lnSpc>
            </a:pPr>
            <a:endParaRPr lang="en-US" sz="2400" smtClean="0"/>
          </a:p>
          <a:p>
            <a:pPr eaLnBrk="1" hangingPunct="1">
              <a:lnSpc>
                <a:spcPct val="80000"/>
              </a:lnSpc>
            </a:pPr>
            <a:r>
              <a:rPr lang="en-US" sz="2400" smtClean="0"/>
              <a:t>Classifier confidences are useful, when you can get them</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t>Next Time: Perceptron!</a:t>
            </a:r>
          </a:p>
        </p:txBody>
      </p:sp>
      <p:sp>
        <p:nvSpPr>
          <p:cNvPr id="40963" name="Rectangle 3"/>
          <p:cNvSpPr>
            <a:spLocks noGrp="1" noChangeArrowheads="1"/>
          </p:cNvSpPr>
          <p:nvPr>
            <p:ph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Precision vs. Recall</a:t>
            </a:r>
          </a:p>
        </p:txBody>
      </p:sp>
      <p:sp>
        <p:nvSpPr>
          <p:cNvPr id="1300483" name="Rectangle 3"/>
          <p:cNvSpPr>
            <a:spLocks noGrp="1" noChangeArrowheads="1"/>
          </p:cNvSpPr>
          <p:nvPr>
            <p:ph idx="1"/>
          </p:nvPr>
        </p:nvSpPr>
        <p:spPr>
          <a:xfrm>
            <a:off x="457200" y="1600200"/>
            <a:ext cx="8382000" cy="4953000"/>
          </a:xfrm>
        </p:spPr>
        <p:txBody>
          <a:bodyPr/>
          <a:lstStyle/>
          <a:p>
            <a:pPr eaLnBrk="1" hangingPunct="1">
              <a:lnSpc>
                <a:spcPct val="80000"/>
              </a:lnSpc>
            </a:pPr>
            <a:r>
              <a:rPr lang="en-US" sz="2000" smtClean="0"/>
              <a:t>Let’s say we want to classify web pages as</a:t>
            </a:r>
          </a:p>
          <a:p>
            <a:pPr eaLnBrk="1" hangingPunct="1">
              <a:lnSpc>
                <a:spcPct val="80000"/>
              </a:lnSpc>
              <a:buFont typeface="Wingdings" pitchFamily="2" charset="2"/>
              <a:buNone/>
            </a:pPr>
            <a:r>
              <a:rPr lang="en-US" sz="2000" smtClean="0"/>
              <a:t>	homepages or not</a:t>
            </a:r>
          </a:p>
          <a:p>
            <a:pPr lvl="1" eaLnBrk="1" hangingPunct="1">
              <a:lnSpc>
                <a:spcPct val="80000"/>
              </a:lnSpc>
            </a:pPr>
            <a:r>
              <a:rPr lang="en-US" sz="1800" smtClean="0"/>
              <a:t>In a test set of 1K pages, there are 3 homepages</a:t>
            </a:r>
          </a:p>
          <a:p>
            <a:pPr lvl="1" eaLnBrk="1" hangingPunct="1">
              <a:lnSpc>
                <a:spcPct val="80000"/>
              </a:lnSpc>
            </a:pPr>
            <a:r>
              <a:rPr lang="en-US" sz="1800" smtClean="0"/>
              <a:t>Our classifier says they are all non-homepages</a:t>
            </a:r>
          </a:p>
          <a:p>
            <a:pPr lvl="1" eaLnBrk="1" hangingPunct="1">
              <a:lnSpc>
                <a:spcPct val="80000"/>
              </a:lnSpc>
            </a:pPr>
            <a:r>
              <a:rPr lang="en-US" sz="1800" smtClean="0"/>
              <a:t>99.7 accuracy!</a:t>
            </a:r>
          </a:p>
          <a:p>
            <a:pPr lvl="1" eaLnBrk="1" hangingPunct="1">
              <a:lnSpc>
                <a:spcPct val="80000"/>
              </a:lnSpc>
            </a:pPr>
            <a:r>
              <a:rPr lang="en-US" sz="1800" smtClean="0"/>
              <a:t>Need new measures for rare positive events</a:t>
            </a:r>
          </a:p>
          <a:p>
            <a:pPr eaLnBrk="1" hangingPunct="1">
              <a:lnSpc>
                <a:spcPct val="80000"/>
              </a:lnSpc>
            </a:pPr>
            <a:endParaRPr lang="en-US" sz="2000" smtClean="0"/>
          </a:p>
          <a:p>
            <a:pPr eaLnBrk="1" hangingPunct="1">
              <a:lnSpc>
                <a:spcPct val="80000"/>
              </a:lnSpc>
            </a:pPr>
            <a:r>
              <a:rPr lang="en-US" sz="2000" smtClean="0"/>
              <a:t>Precision: fraction of guessed positives which were actually positive</a:t>
            </a:r>
          </a:p>
          <a:p>
            <a:pPr eaLnBrk="1" hangingPunct="1">
              <a:lnSpc>
                <a:spcPct val="80000"/>
              </a:lnSpc>
            </a:pPr>
            <a:endParaRPr lang="en-US" sz="2000" smtClean="0"/>
          </a:p>
          <a:p>
            <a:pPr eaLnBrk="1" hangingPunct="1">
              <a:lnSpc>
                <a:spcPct val="80000"/>
              </a:lnSpc>
            </a:pPr>
            <a:r>
              <a:rPr lang="en-US" sz="2000" smtClean="0"/>
              <a:t>Recall: fraction of actual positives which were guessed as positive</a:t>
            </a:r>
          </a:p>
          <a:p>
            <a:pPr eaLnBrk="1" hangingPunct="1">
              <a:lnSpc>
                <a:spcPct val="80000"/>
              </a:lnSpc>
            </a:pPr>
            <a:endParaRPr lang="en-US" sz="2000" smtClean="0"/>
          </a:p>
          <a:p>
            <a:pPr eaLnBrk="1" hangingPunct="1">
              <a:lnSpc>
                <a:spcPct val="80000"/>
              </a:lnSpc>
            </a:pPr>
            <a:r>
              <a:rPr lang="en-US" sz="2000" smtClean="0"/>
              <a:t>Say we guess 5 homepages, of which 2 were actually homepages</a:t>
            </a:r>
          </a:p>
          <a:p>
            <a:pPr lvl="1" eaLnBrk="1" hangingPunct="1">
              <a:lnSpc>
                <a:spcPct val="80000"/>
              </a:lnSpc>
            </a:pPr>
            <a:r>
              <a:rPr lang="en-US" sz="1800" smtClean="0"/>
              <a:t>Precision: 2 correct / 5 guessed = 0.4</a:t>
            </a:r>
          </a:p>
          <a:p>
            <a:pPr lvl="1" eaLnBrk="1" hangingPunct="1">
              <a:lnSpc>
                <a:spcPct val="80000"/>
              </a:lnSpc>
            </a:pPr>
            <a:r>
              <a:rPr lang="en-US" sz="1800" smtClean="0"/>
              <a:t>Recall: 2 correct / 3 true = 0.67</a:t>
            </a:r>
          </a:p>
          <a:p>
            <a:pPr lvl="1" eaLnBrk="1" hangingPunct="1">
              <a:lnSpc>
                <a:spcPct val="80000"/>
              </a:lnSpc>
            </a:pPr>
            <a:endParaRPr lang="en-US" sz="1800" smtClean="0"/>
          </a:p>
          <a:p>
            <a:pPr eaLnBrk="1" hangingPunct="1">
              <a:lnSpc>
                <a:spcPct val="80000"/>
              </a:lnSpc>
            </a:pPr>
            <a:r>
              <a:rPr lang="en-US" sz="2000" smtClean="0"/>
              <a:t>Which is more important in customer support email automation?</a:t>
            </a:r>
          </a:p>
          <a:p>
            <a:pPr eaLnBrk="1" hangingPunct="1">
              <a:lnSpc>
                <a:spcPct val="80000"/>
              </a:lnSpc>
            </a:pPr>
            <a:r>
              <a:rPr lang="en-US" sz="2000" smtClean="0"/>
              <a:t>Which is more important in airport face recognition?</a:t>
            </a:r>
          </a:p>
          <a:p>
            <a:pPr eaLnBrk="1" hangingPunct="1">
              <a:lnSpc>
                <a:spcPct val="80000"/>
              </a:lnSpc>
            </a:pPr>
            <a:endParaRPr lang="en-US" sz="2000" smtClean="0"/>
          </a:p>
        </p:txBody>
      </p:sp>
      <p:sp>
        <p:nvSpPr>
          <p:cNvPr id="37892" name="Rectangle 4"/>
          <p:cNvSpPr>
            <a:spLocks noChangeArrowheads="1"/>
          </p:cNvSpPr>
          <p:nvPr/>
        </p:nvSpPr>
        <p:spPr bwMode="auto">
          <a:xfrm>
            <a:off x="6629400" y="1524000"/>
            <a:ext cx="2286000" cy="19050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7893" name="Text Box 5"/>
          <p:cNvSpPr txBox="1">
            <a:spLocks noChangeArrowheads="1"/>
          </p:cNvSpPr>
          <p:nvPr/>
        </p:nvSpPr>
        <p:spPr bwMode="auto">
          <a:xfrm>
            <a:off x="6705600" y="1371600"/>
            <a:ext cx="533400" cy="701675"/>
          </a:xfrm>
          <a:prstGeom prst="rect">
            <a:avLst/>
          </a:prstGeom>
          <a:noFill/>
          <a:ln w="9525">
            <a:noFill/>
            <a:miter lim="800000"/>
            <a:headEnd/>
            <a:tailEnd/>
          </a:ln>
        </p:spPr>
        <p:txBody>
          <a:bodyPr>
            <a:spAutoFit/>
          </a:bodyPr>
          <a:lstStyle/>
          <a:p>
            <a:pPr>
              <a:spcBef>
                <a:spcPct val="50000"/>
              </a:spcBef>
            </a:pPr>
            <a:r>
              <a:rPr lang="en-US" sz="4000"/>
              <a:t>-</a:t>
            </a:r>
          </a:p>
        </p:txBody>
      </p:sp>
      <p:sp>
        <p:nvSpPr>
          <p:cNvPr id="37894" name="Oval 6"/>
          <p:cNvSpPr>
            <a:spLocks noChangeArrowheads="1"/>
          </p:cNvSpPr>
          <p:nvPr/>
        </p:nvSpPr>
        <p:spPr bwMode="auto">
          <a:xfrm>
            <a:off x="7721600" y="2057400"/>
            <a:ext cx="812800" cy="812800"/>
          </a:xfrm>
          <a:prstGeom prst="ellipse">
            <a:avLst/>
          </a:prstGeom>
          <a:solidFill>
            <a:srgbClr val="FF0000">
              <a:alpha val="50195"/>
            </a:srgbClr>
          </a:solidFill>
          <a:ln w="9525">
            <a:solidFill>
              <a:schemeClr val="tx1"/>
            </a:solidFill>
            <a:round/>
            <a:headEnd/>
            <a:tailEnd/>
          </a:ln>
        </p:spPr>
        <p:txBody>
          <a:bodyPr wrap="none" anchor="ctr"/>
          <a:lstStyle/>
          <a:p>
            <a:endParaRPr lang="en-US"/>
          </a:p>
        </p:txBody>
      </p:sp>
      <p:sp>
        <p:nvSpPr>
          <p:cNvPr id="37895" name="Oval 7"/>
          <p:cNvSpPr>
            <a:spLocks noChangeArrowheads="1"/>
          </p:cNvSpPr>
          <p:nvPr/>
        </p:nvSpPr>
        <p:spPr bwMode="auto">
          <a:xfrm>
            <a:off x="7239000" y="2057400"/>
            <a:ext cx="838200" cy="838200"/>
          </a:xfrm>
          <a:prstGeom prst="ellipse">
            <a:avLst/>
          </a:prstGeom>
          <a:solidFill>
            <a:srgbClr val="3333FF">
              <a:alpha val="50195"/>
            </a:srgbClr>
          </a:solidFill>
          <a:ln w="9525">
            <a:solidFill>
              <a:schemeClr val="tx1"/>
            </a:solidFill>
            <a:round/>
            <a:headEnd/>
            <a:tailEnd/>
          </a:ln>
        </p:spPr>
        <p:txBody>
          <a:bodyPr wrap="none" anchor="ctr"/>
          <a:lstStyle/>
          <a:p>
            <a:endParaRPr lang="en-US"/>
          </a:p>
        </p:txBody>
      </p:sp>
      <p:sp>
        <p:nvSpPr>
          <p:cNvPr id="37896" name="Text Box 8"/>
          <p:cNvSpPr txBox="1">
            <a:spLocks noChangeArrowheads="1"/>
          </p:cNvSpPr>
          <p:nvPr/>
        </p:nvSpPr>
        <p:spPr bwMode="auto">
          <a:xfrm>
            <a:off x="7010400" y="2895600"/>
            <a:ext cx="1295400" cy="366713"/>
          </a:xfrm>
          <a:prstGeom prst="rect">
            <a:avLst/>
          </a:prstGeom>
          <a:noFill/>
          <a:ln w="9525">
            <a:noFill/>
            <a:miter lim="800000"/>
            <a:headEnd/>
            <a:tailEnd/>
          </a:ln>
        </p:spPr>
        <p:txBody>
          <a:bodyPr>
            <a:spAutoFit/>
          </a:bodyPr>
          <a:lstStyle/>
          <a:p>
            <a:pPr>
              <a:spcBef>
                <a:spcPct val="50000"/>
              </a:spcBef>
            </a:pPr>
            <a:r>
              <a:rPr lang="en-US">
                <a:solidFill>
                  <a:srgbClr val="3333FF"/>
                </a:solidFill>
              </a:rPr>
              <a:t>guessed +</a:t>
            </a:r>
          </a:p>
        </p:txBody>
      </p:sp>
      <p:sp>
        <p:nvSpPr>
          <p:cNvPr id="37897" name="Text Box 9"/>
          <p:cNvSpPr txBox="1">
            <a:spLocks noChangeArrowheads="1"/>
          </p:cNvSpPr>
          <p:nvPr/>
        </p:nvSpPr>
        <p:spPr bwMode="auto">
          <a:xfrm>
            <a:off x="7772400" y="1676400"/>
            <a:ext cx="1295400" cy="366713"/>
          </a:xfrm>
          <a:prstGeom prst="rect">
            <a:avLst/>
          </a:prstGeom>
          <a:noFill/>
          <a:ln w="9525">
            <a:noFill/>
            <a:miter lim="800000"/>
            <a:headEnd/>
            <a:tailEnd/>
          </a:ln>
        </p:spPr>
        <p:txBody>
          <a:bodyPr>
            <a:spAutoFit/>
          </a:bodyPr>
          <a:lstStyle/>
          <a:p>
            <a:pPr>
              <a:spcBef>
                <a:spcPct val="50000"/>
              </a:spcBef>
            </a:pPr>
            <a:r>
              <a:rPr lang="en-US">
                <a:solidFill>
                  <a:srgbClr val="CC0000"/>
                </a:solidFill>
              </a:rPr>
              <a:t>actual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048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00483">
                                            <p:txEl>
                                              <p:pRg st="9" end="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00483">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00483">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00483">
                                            <p:txEl>
                                              <p:pRg st="13" end="1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00483">
                                            <p:txEl>
                                              <p:pRg st="15" end="1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0048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Precision vs. Recall</a:t>
            </a:r>
          </a:p>
        </p:txBody>
      </p:sp>
      <p:sp>
        <p:nvSpPr>
          <p:cNvPr id="38915" name="Rectangle 3"/>
          <p:cNvSpPr>
            <a:spLocks noGrp="1" noChangeArrowheads="1"/>
          </p:cNvSpPr>
          <p:nvPr>
            <p:ph idx="1"/>
          </p:nvPr>
        </p:nvSpPr>
        <p:spPr>
          <a:xfrm>
            <a:off x="457200" y="1600200"/>
            <a:ext cx="5029200" cy="4525963"/>
          </a:xfrm>
        </p:spPr>
        <p:txBody>
          <a:bodyPr/>
          <a:lstStyle/>
          <a:p>
            <a:pPr eaLnBrk="1" hangingPunct="1">
              <a:lnSpc>
                <a:spcPct val="90000"/>
              </a:lnSpc>
            </a:pPr>
            <a:r>
              <a:rPr lang="en-US" sz="2800" smtClean="0"/>
              <a:t>Precision/recall tradeoff</a:t>
            </a:r>
          </a:p>
          <a:p>
            <a:pPr lvl="1" eaLnBrk="1" hangingPunct="1">
              <a:lnSpc>
                <a:spcPct val="90000"/>
              </a:lnSpc>
            </a:pPr>
            <a:r>
              <a:rPr lang="en-US" sz="2400" smtClean="0"/>
              <a:t>Often, you can trade off precision and recall</a:t>
            </a:r>
          </a:p>
          <a:p>
            <a:pPr lvl="1" eaLnBrk="1" hangingPunct="1">
              <a:lnSpc>
                <a:spcPct val="90000"/>
              </a:lnSpc>
            </a:pPr>
            <a:r>
              <a:rPr lang="en-US" sz="2400" smtClean="0"/>
              <a:t>Only works well with weakly calibrated classifiers</a:t>
            </a:r>
          </a:p>
          <a:p>
            <a:pPr lvl="1" eaLnBrk="1" hangingPunct="1">
              <a:lnSpc>
                <a:spcPct val="90000"/>
              </a:lnSpc>
            </a:pPr>
            <a:endParaRPr lang="en-US" sz="2400" smtClean="0"/>
          </a:p>
          <a:p>
            <a:pPr eaLnBrk="1" hangingPunct="1">
              <a:lnSpc>
                <a:spcPct val="90000"/>
              </a:lnSpc>
            </a:pPr>
            <a:r>
              <a:rPr lang="en-US" sz="2800" smtClean="0"/>
              <a:t>To summarize the tradeoff:</a:t>
            </a:r>
          </a:p>
          <a:p>
            <a:pPr lvl="1" eaLnBrk="1" hangingPunct="1">
              <a:lnSpc>
                <a:spcPct val="90000"/>
              </a:lnSpc>
            </a:pPr>
            <a:r>
              <a:rPr lang="en-US" sz="2400" smtClean="0">
                <a:solidFill>
                  <a:srgbClr val="CC0000"/>
                </a:solidFill>
              </a:rPr>
              <a:t>Break-even point:</a:t>
            </a:r>
            <a:r>
              <a:rPr lang="en-US" sz="2400" smtClean="0"/>
              <a:t> precision value when p = r</a:t>
            </a:r>
          </a:p>
          <a:p>
            <a:pPr lvl="1" eaLnBrk="1" hangingPunct="1">
              <a:lnSpc>
                <a:spcPct val="90000"/>
              </a:lnSpc>
            </a:pPr>
            <a:r>
              <a:rPr lang="en-US" sz="2400" smtClean="0">
                <a:solidFill>
                  <a:srgbClr val="CC0000"/>
                </a:solidFill>
              </a:rPr>
              <a:t>F-measure:</a:t>
            </a:r>
            <a:r>
              <a:rPr lang="en-US" sz="2400" smtClean="0"/>
              <a:t> harmonic mean of p and r:</a:t>
            </a:r>
          </a:p>
        </p:txBody>
      </p:sp>
      <p:sp>
        <p:nvSpPr>
          <p:cNvPr id="38916" name="Line 4"/>
          <p:cNvSpPr>
            <a:spLocks noChangeShapeType="1"/>
          </p:cNvSpPr>
          <p:nvPr/>
        </p:nvSpPr>
        <p:spPr bwMode="auto">
          <a:xfrm>
            <a:off x="6521450" y="3633788"/>
            <a:ext cx="2165350" cy="0"/>
          </a:xfrm>
          <a:prstGeom prst="line">
            <a:avLst/>
          </a:prstGeom>
          <a:noFill/>
          <a:ln w="38100">
            <a:solidFill>
              <a:schemeClr val="tx1"/>
            </a:solidFill>
            <a:round/>
            <a:headEnd/>
            <a:tailEnd/>
          </a:ln>
        </p:spPr>
        <p:txBody>
          <a:bodyPr/>
          <a:lstStyle/>
          <a:p>
            <a:endParaRPr lang="en-US"/>
          </a:p>
        </p:txBody>
      </p:sp>
      <p:sp>
        <p:nvSpPr>
          <p:cNvPr id="38917" name="Line 5"/>
          <p:cNvSpPr>
            <a:spLocks noChangeShapeType="1"/>
          </p:cNvSpPr>
          <p:nvPr/>
        </p:nvSpPr>
        <p:spPr bwMode="auto">
          <a:xfrm flipV="1">
            <a:off x="6521450" y="1793875"/>
            <a:ext cx="0" cy="1839913"/>
          </a:xfrm>
          <a:prstGeom prst="line">
            <a:avLst/>
          </a:prstGeom>
          <a:noFill/>
          <a:ln w="38100">
            <a:solidFill>
              <a:schemeClr val="tx1"/>
            </a:solidFill>
            <a:round/>
            <a:headEnd/>
            <a:tailEnd/>
          </a:ln>
        </p:spPr>
        <p:txBody>
          <a:bodyPr/>
          <a:lstStyle/>
          <a:p>
            <a:endParaRPr lang="en-US"/>
          </a:p>
        </p:txBody>
      </p:sp>
      <p:pic>
        <p:nvPicPr>
          <p:cNvPr id="38918" name="Picture 6" descr="txp_fig"/>
          <p:cNvPicPr>
            <a:picLocks noChangeAspect="1" noChangeArrowheads="1"/>
          </p:cNvPicPr>
          <p:nvPr>
            <p:custDataLst>
              <p:tags r:id="rId1"/>
            </p:custDataLst>
          </p:nvPr>
        </p:nvPicPr>
        <p:blipFill>
          <a:blip r:embed="rId6" cstate="print"/>
          <a:srcRect/>
          <a:stretch>
            <a:fillRect/>
          </a:stretch>
        </p:blipFill>
        <p:spPr bwMode="auto">
          <a:xfrm>
            <a:off x="6073775" y="2030413"/>
            <a:ext cx="254000" cy="1270000"/>
          </a:xfrm>
          <a:prstGeom prst="rect">
            <a:avLst/>
          </a:prstGeom>
          <a:noFill/>
          <a:ln w="9525">
            <a:noFill/>
            <a:miter lim="800000"/>
            <a:headEnd/>
            <a:tailEnd/>
          </a:ln>
        </p:spPr>
      </p:pic>
      <p:pic>
        <p:nvPicPr>
          <p:cNvPr id="38919" name="Picture 7" descr="txp_fig"/>
          <p:cNvPicPr>
            <a:picLocks noChangeAspect="1" noChangeArrowheads="1"/>
          </p:cNvPicPr>
          <p:nvPr>
            <p:custDataLst>
              <p:tags r:id="rId2"/>
            </p:custDataLst>
          </p:nvPr>
        </p:nvPicPr>
        <p:blipFill>
          <a:blip r:embed="rId7" cstate="print"/>
          <a:srcRect/>
          <a:stretch>
            <a:fillRect/>
          </a:stretch>
        </p:blipFill>
        <p:spPr bwMode="auto">
          <a:xfrm>
            <a:off x="7239000" y="3810000"/>
            <a:ext cx="747713" cy="223838"/>
          </a:xfrm>
          <a:prstGeom prst="rect">
            <a:avLst/>
          </a:prstGeom>
          <a:noFill/>
          <a:ln w="9525">
            <a:noFill/>
            <a:miter lim="800000"/>
            <a:headEnd/>
            <a:tailEnd/>
          </a:ln>
        </p:spPr>
      </p:pic>
      <p:sp>
        <p:nvSpPr>
          <p:cNvPr id="38920" name="Freeform 8"/>
          <p:cNvSpPr>
            <a:spLocks/>
          </p:cNvSpPr>
          <p:nvPr/>
        </p:nvSpPr>
        <p:spPr bwMode="auto">
          <a:xfrm>
            <a:off x="6629400" y="1828800"/>
            <a:ext cx="1981200" cy="1676400"/>
          </a:xfrm>
          <a:custGeom>
            <a:avLst/>
            <a:gdLst>
              <a:gd name="T0" fmla="*/ 0 w 1248"/>
              <a:gd name="T1" fmla="*/ 0 h 1056"/>
              <a:gd name="T2" fmla="*/ 2147483647 w 1248"/>
              <a:gd name="T3" fmla="*/ 2147483647 h 1056"/>
              <a:gd name="T4" fmla="*/ 2147483647 w 1248"/>
              <a:gd name="T5" fmla="*/ 2147483647 h 1056"/>
              <a:gd name="T6" fmla="*/ 2147483647 w 1248"/>
              <a:gd name="T7" fmla="*/ 2147483647 h 1056"/>
              <a:gd name="T8" fmla="*/ 0 60000 65536"/>
              <a:gd name="T9" fmla="*/ 0 60000 65536"/>
              <a:gd name="T10" fmla="*/ 0 60000 65536"/>
              <a:gd name="T11" fmla="*/ 0 60000 65536"/>
              <a:gd name="T12" fmla="*/ 0 w 1248"/>
              <a:gd name="T13" fmla="*/ 0 h 1056"/>
              <a:gd name="T14" fmla="*/ 1248 w 1248"/>
              <a:gd name="T15" fmla="*/ 1056 h 1056"/>
            </a:gdLst>
            <a:ahLst/>
            <a:cxnLst>
              <a:cxn ang="T8">
                <a:pos x="T0" y="T1"/>
              </a:cxn>
              <a:cxn ang="T9">
                <a:pos x="T2" y="T3"/>
              </a:cxn>
              <a:cxn ang="T10">
                <a:pos x="T4" y="T5"/>
              </a:cxn>
              <a:cxn ang="T11">
                <a:pos x="T6" y="T7"/>
              </a:cxn>
            </a:cxnLst>
            <a:rect l="T12" t="T13" r="T14" b="T15"/>
            <a:pathLst>
              <a:path w="1248" h="1056">
                <a:moveTo>
                  <a:pt x="0" y="0"/>
                </a:moveTo>
                <a:cubicBezTo>
                  <a:pt x="43" y="110"/>
                  <a:pt x="167" y="505"/>
                  <a:pt x="260" y="657"/>
                </a:cubicBezTo>
                <a:cubicBezTo>
                  <a:pt x="353" y="809"/>
                  <a:pt x="391" y="848"/>
                  <a:pt x="556" y="915"/>
                </a:cubicBezTo>
                <a:cubicBezTo>
                  <a:pt x="721" y="982"/>
                  <a:pt x="1104" y="1027"/>
                  <a:pt x="1248" y="1056"/>
                </a:cubicBezTo>
              </a:path>
            </a:pathLst>
          </a:custGeom>
          <a:noFill/>
          <a:ln w="9525">
            <a:solidFill>
              <a:schemeClr val="tx1"/>
            </a:solidFill>
            <a:round/>
            <a:headEnd/>
            <a:tailEnd/>
          </a:ln>
        </p:spPr>
        <p:txBody>
          <a:bodyPr/>
          <a:lstStyle/>
          <a:p>
            <a:endParaRPr lang="en-US"/>
          </a:p>
        </p:txBody>
      </p:sp>
      <p:pic>
        <p:nvPicPr>
          <p:cNvPr id="38921" name="Picture 9" descr="txp_fig"/>
          <p:cNvPicPr>
            <a:picLocks noChangeAspect="1" noChangeArrowheads="1"/>
          </p:cNvPicPr>
          <p:nvPr>
            <p:custDataLst>
              <p:tags r:id="rId3"/>
            </p:custDataLst>
          </p:nvPr>
        </p:nvPicPr>
        <p:blipFill>
          <a:blip r:embed="rId8" cstate="print"/>
          <a:srcRect/>
          <a:stretch>
            <a:fillRect/>
          </a:stretch>
        </p:blipFill>
        <p:spPr bwMode="auto">
          <a:xfrm>
            <a:off x="2819400" y="5791200"/>
            <a:ext cx="2005013" cy="633413"/>
          </a:xfrm>
          <a:prstGeom prst="rect">
            <a:avLst/>
          </a:prstGeom>
          <a:noFill/>
          <a:ln w="9525">
            <a:noFill/>
            <a:miter lim="800000"/>
            <a:headEnd/>
            <a:tailEnd/>
          </a:ln>
        </p:spPr>
      </p:pic>
      <p:sp>
        <p:nvSpPr>
          <p:cNvPr id="38922" name="Line 10"/>
          <p:cNvSpPr>
            <a:spLocks noChangeShapeType="1"/>
          </p:cNvSpPr>
          <p:nvPr/>
        </p:nvSpPr>
        <p:spPr bwMode="auto">
          <a:xfrm flipV="1">
            <a:off x="6553200" y="1905000"/>
            <a:ext cx="1905000" cy="1752600"/>
          </a:xfrm>
          <a:prstGeom prst="line">
            <a:avLst/>
          </a:prstGeom>
          <a:noFill/>
          <a:ln w="9525">
            <a:solidFill>
              <a:schemeClr val="tx1"/>
            </a:solidFill>
            <a:prstDash val="lgDash"/>
            <a:round/>
            <a:headEnd/>
            <a:tailEnd/>
          </a:ln>
        </p:spPr>
        <p:txBody>
          <a:bodyPr/>
          <a:lstStyle/>
          <a:p>
            <a:endParaRPr lang="en-US"/>
          </a:p>
        </p:txBody>
      </p:sp>
      <p:pic>
        <p:nvPicPr>
          <p:cNvPr id="38923" name="Picture 11" descr="txp_fig"/>
          <p:cNvPicPr>
            <a:picLocks noChangeAspect="1" noChangeArrowheads="1"/>
          </p:cNvPicPr>
          <p:nvPr>
            <p:custDataLst>
              <p:tags r:id="rId4"/>
            </p:custDataLst>
          </p:nvPr>
        </p:nvPicPr>
        <p:blipFill>
          <a:blip r:embed="rId9" cstate="print"/>
          <a:srcRect/>
          <a:stretch>
            <a:fillRect/>
          </a:stretch>
        </p:blipFill>
        <p:spPr bwMode="auto">
          <a:xfrm>
            <a:off x="8077200" y="1600200"/>
            <a:ext cx="685800" cy="184150"/>
          </a:xfrm>
          <a:prstGeom prst="rect">
            <a:avLst/>
          </a:prstGeom>
          <a:noFill/>
          <a:ln w="9525">
            <a:noFill/>
            <a:miter lim="800000"/>
            <a:headEnd/>
            <a:tailEnd/>
          </a:ln>
        </p:spPr>
      </p:pic>
      <p:sp>
        <p:nvSpPr>
          <p:cNvPr id="38924" name="Oval 12"/>
          <p:cNvSpPr>
            <a:spLocks noChangeArrowheads="1"/>
          </p:cNvSpPr>
          <p:nvPr/>
        </p:nvSpPr>
        <p:spPr bwMode="auto">
          <a:xfrm>
            <a:off x="7094538" y="3011488"/>
            <a:ext cx="152400" cy="152400"/>
          </a:xfrm>
          <a:prstGeom prst="ellipse">
            <a:avLst/>
          </a:prstGeom>
          <a:solidFill>
            <a:srgbClr val="CC0000"/>
          </a:solidFill>
          <a:ln w="9525">
            <a:solidFill>
              <a:schemeClr val="tx1"/>
            </a:solidFill>
            <a:round/>
            <a:headEnd/>
            <a:tailEn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1" name="Title 1"/>
          <p:cNvSpPr>
            <a:spLocks noGrp="1"/>
          </p:cNvSpPr>
          <p:nvPr>
            <p:ph type="title"/>
          </p:nvPr>
        </p:nvSpPr>
        <p:spPr>
          <a:xfrm>
            <a:off x="1606" y="-31750"/>
            <a:ext cx="12190393" cy="1143000"/>
          </a:xfrm>
        </p:spPr>
        <p:txBody>
          <a:bodyPr/>
          <a:lstStyle/>
          <a:p>
            <a:r>
              <a:rPr lang="en-US" sz="3600" dirty="0" smtClean="0">
                <a:ea typeface="ＭＳ Ｐゴシック" pitchFamily="34" charset="-128"/>
              </a:rPr>
              <a:t>Another Variable Elimination Example</a:t>
            </a:r>
          </a:p>
        </p:txBody>
      </p:sp>
      <p:pic>
        <p:nvPicPr>
          <p:cNvPr id="46083" name="Picture 22" descr="TP_tmp.png"/>
          <p:cNvPicPr>
            <a:picLocks noChangeAspect="1"/>
          </p:cNvPicPr>
          <p:nvPr>
            <p:custDataLst>
              <p:tags r:id="rId1"/>
            </p:custDataLst>
          </p:nvPr>
        </p:nvPicPr>
        <p:blipFill>
          <a:blip r:embed="rId11">
            <a:extLst>
              <a:ext uri="{28A0092B-C50C-407E-A947-70E740481C1C}">
                <a14:useLocalDpi xmlns:a14="http://schemas.microsoft.com/office/drawing/2010/main" val="0"/>
              </a:ext>
            </a:extLst>
          </a:blip>
          <a:srcRect/>
          <a:stretch>
            <a:fillRect/>
          </a:stretch>
        </p:blipFill>
        <p:spPr bwMode="auto">
          <a:xfrm>
            <a:off x="685800" y="1219200"/>
            <a:ext cx="4368800" cy="27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descr="TP_tmp.png"/>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bwMode="auto">
          <a:xfrm>
            <a:off x="76201" y="1676402"/>
            <a:ext cx="7239000" cy="5067300"/>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grpSp>
        <p:nvGrpSpPr>
          <p:cNvPr id="2" name="Group 1"/>
          <p:cNvGrpSpPr/>
          <p:nvPr/>
        </p:nvGrpSpPr>
        <p:grpSpPr>
          <a:xfrm>
            <a:off x="8458200" y="1371600"/>
            <a:ext cx="2667000" cy="2286000"/>
            <a:chOff x="7467600" y="1524000"/>
            <a:chExt cx="1295400" cy="1563688"/>
          </a:xfrm>
        </p:grpSpPr>
        <p:sp>
          <p:nvSpPr>
            <p:cNvPr id="25" name="Oval 24"/>
            <p:cNvSpPr/>
            <p:nvPr/>
          </p:nvSpPr>
          <p:spPr bwMode="auto">
            <a:xfrm>
              <a:off x="7467600" y="2819400"/>
              <a:ext cx="228600" cy="268288"/>
            </a:xfrm>
            <a:prstGeom prst="ellipse">
              <a:avLst/>
            </a:prstGeom>
            <a:solidFill>
              <a:srgbClr val="606060"/>
            </a:solid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2400" b="1" dirty="0"/>
            </a:p>
          </p:txBody>
        </p:sp>
        <p:pic>
          <p:nvPicPr>
            <p:cNvPr id="71" name="Picture 70" descr="TP_tmp.png"/>
            <p:cNvPicPr>
              <a:picLocks noChangeAspect="1"/>
            </p:cNvPicPr>
            <p:nvPr>
              <p:custDataLst>
                <p:tags r:id="rId3"/>
              </p:custDataLst>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7494163" y="2870918"/>
              <a:ext cx="177082" cy="177082"/>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cxnSp>
          <p:nvCxnSpPr>
            <p:cNvPr id="26" name="Straight Arrow Connector 25"/>
            <p:cNvCxnSpPr>
              <a:stCxn id="32" idx="4"/>
              <a:endCxn id="25" idx="0"/>
            </p:cNvCxnSpPr>
            <p:nvPr/>
          </p:nvCxnSpPr>
          <p:spPr bwMode="auto">
            <a:xfrm>
              <a:off x="7581900" y="2478088"/>
              <a:ext cx="0" cy="34131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a:stCxn id="31" idx="5"/>
              <a:endCxn id="36" idx="1"/>
            </p:cNvCxnSpPr>
            <p:nvPr/>
          </p:nvCxnSpPr>
          <p:spPr bwMode="auto">
            <a:xfrm>
              <a:off x="8196263" y="1752600"/>
              <a:ext cx="371475" cy="496888"/>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stCxn id="31" idx="3"/>
              <a:endCxn id="32" idx="7"/>
            </p:cNvCxnSpPr>
            <p:nvPr/>
          </p:nvCxnSpPr>
          <p:spPr bwMode="auto">
            <a:xfrm flipH="1">
              <a:off x="7662863" y="1752600"/>
              <a:ext cx="371475" cy="496888"/>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29" name="Straight Arrow Connector 28"/>
            <p:cNvCxnSpPr>
              <a:stCxn id="31" idx="4"/>
              <a:endCxn id="33" idx="0"/>
            </p:cNvCxnSpPr>
            <p:nvPr/>
          </p:nvCxnSpPr>
          <p:spPr bwMode="auto">
            <a:xfrm>
              <a:off x="8115300" y="1792288"/>
              <a:ext cx="0" cy="41751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30" name="Oval 29"/>
            <p:cNvSpPr/>
            <p:nvPr/>
          </p:nvSpPr>
          <p:spPr bwMode="auto">
            <a:xfrm>
              <a:off x="8001000" y="2819400"/>
              <a:ext cx="228600" cy="268288"/>
            </a:xfrm>
            <a:prstGeom prst="ellipse">
              <a:avLst/>
            </a:prstGeom>
            <a:solidFill>
              <a:srgbClr val="606060"/>
            </a:solid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2400" b="1" dirty="0"/>
            </a:p>
          </p:txBody>
        </p:sp>
        <p:sp>
          <p:nvSpPr>
            <p:cNvPr id="31" name="Oval 30"/>
            <p:cNvSpPr/>
            <p:nvPr/>
          </p:nvSpPr>
          <p:spPr bwMode="auto">
            <a:xfrm>
              <a:off x="8001000" y="1524000"/>
              <a:ext cx="228600" cy="268288"/>
            </a:xfrm>
            <a:prstGeom prst="ellipse">
              <a:avLst/>
            </a:prstGeom>
          </p:spPr>
          <p:style>
            <a:lnRef idx="2">
              <a:schemeClr val="accent6"/>
            </a:lnRef>
            <a:fillRef idx="1">
              <a:schemeClr val="lt1"/>
            </a:fillRef>
            <a:effectRef idx="0">
              <a:schemeClr val="accent6"/>
            </a:effectRef>
            <a:fontRef idx="minor">
              <a:schemeClr val="dk1"/>
            </a:fontRef>
          </p:style>
          <p:txBody>
            <a:bodyPr anchor="ctr">
              <a:normAutofit fontScale="62500" lnSpcReduction="20000"/>
            </a:bodyPr>
            <a:lstStyle/>
            <a:p>
              <a:pPr algn="ctr">
                <a:defRPr/>
              </a:pPr>
              <a:endParaRPr lang="en-US" sz="2400" b="1" dirty="0"/>
            </a:p>
          </p:txBody>
        </p:sp>
        <p:sp>
          <p:nvSpPr>
            <p:cNvPr id="32" name="Oval 31"/>
            <p:cNvSpPr/>
            <p:nvPr/>
          </p:nvSpPr>
          <p:spPr bwMode="auto">
            <a:xfrm>
              <a:off x="7467600" y="2209800"/>
              <a:ext cx="228600" cy="268288"/>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2400" b="1" dirty="0"/>
            </a:p>
          </p:txBody>
        </p:sp>
        <p:sp>
          <p:nvSpPr>
            <p:cNvPr id="33" name="Oval 32"/>
            <p:cNvSpPr/>
            <p:nvPr/>
          </p:nvSpPr>
          <p:spPr bwMode="auto">
            <a:xfrm>
              <a:off x="8001000" y="2209800"/>
              <a:ext cx="228600" cy="268288"/>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2400" b="1" dirty="0"/>
            </a:p>
          </p:txBody>
        </p:sp>
        <p:sp>
          <p:nvSpPr>
            <p:cNvPr id="36" name="Oval 35"/>
            <p:cNvSpPr/>
            <p:nvPr/>
          </p:nvSpPr>
          <p:spPr bwMode="auto">
            <a:xfrm>
              <a:off x="8534400" y="2209800"/>
              <a:ext cx="228600" cy="268288"/>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2400" b="1" dirty="0"/>
            </a:p>
          </p:txBody>
        </p:sp>
        <p:cxnSp>
          <p:nvCxnSpPr>
            <p:cNvPr id="52" name="Straight Arrow Connector 51"/>
            <p:cNvCxnSpPr>
              <a:stCxn id="36" idx="4"/>
              <a:endCxn id="57" idx="0"/>
            </p:cNvCxnSpPr>
            <p:nvPr/>
          </p:nvCxnSpPr>
          <p:spPr bwMode="auto">
            <a:xfrm>
              <a:off x="8648700" y="2478088"/>
              <a:ext cx="0" cy="34131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53" name="Straight Arrow Connector 52"/>
            <p:cNvCxnSpPr>
              <a:stCxn id="33" idx="4"/>
              <a:endCxn id="30" idx="0"/>
            </p:cNvCxnSpPr>
            <p:nvPr/>
          </p:nvCxnSpPr>
          <p:spPr bwMode="auto">
            <a:xfrm>
              <a:off x="8115300" y="2478088"/>
              <a:ext cx="0" cy="34131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57" name="Oval 56"/>
            <p:cNvSpPr/>
            <p:nvPr/>
          </p:nvSpPr>
          <p:spPr bwMode="auto">
            <a:xfrm>
              <a:off x="8534400" y="2819400"/>
              <a:ext cx="228600" cy="268288"/>
            </a:xfrm>
            <a:prstGeom prst="ellipse">
              <a:avLst/>
            </a:prstGeom>
            <a:solidFill>
              <a:srgbClr val="606060"/>
            </a:solid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2400" b="1" dirty="0"/>
            </a:p>
          </p:txBody>
        </p:sp>
        <p:pic>
          <p:nvPicPr>
            <p:cNvPr id="65" name="Picture 64" descr="TP_tmp.png"/>
            <p:cNvPicPr>
              <a:picLocks noChangeAspect="1"/>
            </p:cNvPicPr>
            <p:nvPr>
              <p:custDataLst>
                <p:tags r:id="rId4"/>
              </p:custDataLst>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8038722" y="1565855"/>
              <a:ext cx="152400" cy="174171"/>
            </a:xfrm>
            <a:prstGeom prst="rect">
              <a:avLst/>
            </a:prstGeom>
            <a:noFill/>
            <a:ln/>
            <a:effectLst/>
            <a:extLst>
              <a:ext uri="{909E8E84-426E-40dd-AFC4-6F175D3DCCD1}">
                <a14:hiddenFill xmlns="" xmlns:a14="http://schemas.microsoft.com/office/drawing/2010/main">
                  <a:solidFill>
                    <a:srgbClr val="FFFFFF">
                      <a:alpha val="0"/>
                    </a:srgbClr>
                  </a:solid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66" name="Picture 65" descr="TP_tmp.png"/>
            <p:cNvPicPr>
              <a:picLocks noChangeAspect="1"/>
            </p:cNvPicPr>
            <p:nvPr>
              <p:custDataLst>
                <p:tags r:id="rId5"/>
              </p:custDataLst>
            </p:nvPr>
          </p:nvPicPr>
          <p:blipFill>
            <a:blip r:embed="rId1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8001000" y="2261317"/>
              <a:ext cx="230207" cy="177082"/>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67" name="Picture 66" descr="TP_tmp.png"/>
            <p:cNvPicPr>
              <a:picLocks noChangeAspect="1"/>
            </p:cNvPicPr>
            <p:nvPr>
              <p:custDataLst>
                <p:tags r:id="rId6"/>
              </p:custDataLst>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8532793" y="2261317"/>
              <a:ext cx="230207" cy="177082"/>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69" name="Picture 68" descr="TP_tmp.png"/>
            <p:cNvPicPr>
              <a:picLocks noChangeAspect="1"/>
            </p:cNvPicPr>
            <p:nvPr>
              <p:custDataLst>
                <p:tags r:id="rId7"/>
              </p:custDataLst>
            </p:nvPr>
          </p:nvPicPr>
          <p:blipFill>
            <a:blip r:embed="rId1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7467600" y="2261318"/>
              <a:ext cx="230207" cy="177082"/>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73" name="Picture 72" descr="TP_tmp.png"/>
            <p:cNvPicPr>
              <a:picLocks noChangeAspect="1"/>
            </p:cNvPicPr>
            <p:nvPr>
              <p:custDataLst>
                <p:tags r:id="rId8"/>
              </p:custDataLst>
            </p:nvPr>
          </p:nvPicPr>
          <p:blipFill>
            <a:blip r:embed="rId1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8018708" y="2870918"/>
              <a:ext cx="194791" cy="177083"/>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75" name="Picture 74" descr="TP_tmp.png"/>
            <p:cNvPicPr>
              <a:picLocks noChangeAspect="1"/>
            </p:cNvPicPr>
            <p:nvPr>
              <p:custDataLst>
                <p:tags r:id="rId9"/>
              </p:custDataLst>
            </p:nvPr>
          </p:nvPicPr>
          <p:blipFill>
            <a:blip r:embed="rId1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8552108" y="2870918"/>
              <a:ext cx="194791" cy="177083"/>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grpSp>
      <p:sp>
        <p:nvSpPr>
          <p:cNvPr id="46105" name="TextBox 75"/>
          <p:cNvSpPr txBox="1">
            <a:spLocks noChangeArrowheads="1"/>
          </p:cNvSpPr>
          <p:nvPr/>
        </p:nvSpPr>
        <p:spPr bwMode="auto">
          <a:xfrm>
            <a:off x="8153400" y="4267200"/>
            <a:ext cx="3886200" cy="2362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dirty="0">
                <a:latin typeface="Calibri"/>
                <a:cs typeface="Calibri"/>
              </a:rPr>
              <a:t>Computational complexity critically depends on the largest factor being generated in this process.  Size of factor = number of entries in table.  In example above (assuming binary) all factors generated are of size 2 --- as they all only have one variable (Z, Z, and X</a:t>
            </a:r>
            <a:r>
              <a:rPr lang="en-US" sz="1800" baseline="-25000" dirty="0">
                <a:latin typeface="Calibri"/>
                <a:cs typeface="Calibri"/>
              </a:rPr>
              <a:t>3</a:t>
            </a:r>
            <a:r>
              <a:rPr lang="en-US" sz="1800" dirty="0">
                <a:latin typeface="Calibri"/>
                <a:cs typeface="Calibri"/>
              </a:rPr>
              <a:t> respectively). </a:t>
            </a:r>
          </a:p>
        </p:txBody>
      </p:sp>
    </p:spTree>
    <p:extLst>
      <p:ext uri="{BB962C8B-B14F-4D97-AF65-F5344CB8AC3E}">
        <p14:creationId xmlns:p14="http://schemas.microsoft.com/office/powerpoint/2010/main" val="15092517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12" name="Title 1"/>
          <p:cNvSpPr>
            <a:spLocks noGrp="1"/>
          </p:cNvSpPr>
          <p:nvPr>
            <p:ph type="title"/>
          </p:nvPr>
        </p:nvSpPr>
        <p:spPr/>
        <p:txBody>
          <a:bodyPr/>
          <a:lstStyle/>
          <a:p>
            <a:r>
              <a:rPr lang="en-US" smtClean="0">
                <a:ea typeface="ＭＳ Ｐゴシック" pitchFamily="34" charset="-128"/>
              </a:rPr>
              <a:t>Variable Elimination Ordering</a:t>
            </a:r>
          </a:p>
        </p:txBody>
      </p:sp>
      <p:sp>
        <p:nvSpPr>
          <p:cNvPr id="50178" name="Content Placeholder 2"/>
          <p:cNvSpPr>
            <a:spLocks noGrp="1"/>
          </p:cNvSpPr>
          <p:nvPr>
            <p:ph idx="1"/>
          </p:nvPr>
        </p:nvSpPr>
        <p:spPr>
          <a:xfrm>
            <a:off x="1524000" y="1447800"/>
            <a:ext cx="8686800" cy="4602163"/>
          </a:xfrm>
        </p:spPr>
        <p:txBody>
          <a:bodyPr/>
          <a:lstStyle/>
          <a:p>
            <a:r>
              <a:rPr lang="en-US" sz="2000" dirty="0" smtClean="0">
                <a:ea typeface="ＭＳ Ｐゴシック" pitchFamily="34" charset="-128"/>
                <a:cs typeface="Calibri" pitchFamily="34" charset="0"/>
              </a:rPr>
              <a:t>For the query P(X</a:t>
            </a:r>
            <a:r>
              <a:rPr lang="en-US" sz="2000" baseline="-25000" dirty="0" smtClean="0">
                <a:ea typeface="ＭＳ Ｐゴシック" pitchFamily="34" charset="-128"/>
                <a:cs typeface="Calibri" pitchFamily="34" charset="0"/>
              </a:rPr>
              <a:t>n</a:t>
            </a:r>
            <a:r>
              <a:rPr lang="en-US" sz="2000" dirty="0" smtClean="0">
                <a:ea typeface="ＭＳ Ｐゴシック" pitchFamily="34" charset="-128"/>
                <a:cs typeface="Calibri" pitchFamily="34" charset="0"/>
              </a:rPr>
              <a:t>|y</a:t>
            </a:r>
            <a:r>
              <a:rPr lang="en-US" sz="2000" baseline="-25000" dirty="0" smtClean="0">
                <a:ea typeface="ＭＳ Ｐゴシック" pitchFamily="34" charset="-128"/>
                <a:cs typeface="Calibri" pitchFamily="34" charset="0"/>
              </a:rPr>
              <a:t>1</a:t>
            </a:r>
            <a:r>
              <a:rPr lang="en-US" sz="2000" dirty="0" smtClean="0">
                <a:ea typeface="ＭＳ Ｐゴシック" pitchFamily="34" charset="-128"/>
                <a:cs typeface="Calibri" pitchFamily="34" charset="0"/>
              </a:rPr>
              <a:t>,…,</a:t>
            </a:r>
            <a:r>
              <a:rPr lang="en-US" sz="2000" dirty="0" err="1" smtClean="0">
                <a:ea typeface="ＭＳ Ｐゴシック" pitchFamily="34" charset="-128"/>
                <a:cs typeface="Calibri" pitchFamily="34" charset="0"/>
              </a:rPr>
              <a:t>y</a:t>
            </a:r>
            <a:r>
              <a:rPr lang="en-US" sz="2000" baseline="-25000" dirty="0" err="1" smtClean="0">
                <a:ea typeface="ＭＳ Ｐゴシック" pitchFamily="34" charset="-128"/>
                <a:cs typeface="Calibri" pitchFamily="34" charset="0"/>
              </a:rPr>
              <a:t>n</a:t>
            </a:r>
            <a:r>
              <a:rPr lang="en-US" sz="2000" dirty="0" smtClean="0">
                <a:ea typeface="ＭＳ Ｐゴシック" pitchFamily="34" charset="-128"/>
                <a:cs typeface="Calibri" pitchFamily="34" charset="0"/>
              </a:rPr>
              <a:t>) work through the following two different orderings as done in previous slide: Z, X</a:t>
            </a:r>
            <a:r>
              <a:rPr lang="en-US" sz="2000" baseline="-25000" dirty="0" smtClean="0">
                <a:ea typeface="ＭＳ Ｐゴシック" pitchFamily="34" charset="-128"/>
                <a:cs typeface="Calibri" pitchFamily="34" charset="0"/>
              </a:rPr>
              <a:t>1</a:t>
            </a:r>
            <a:r>
              <a:rPr lang="en-US" sz="2000" dirty="0" smtClean="0">
                <a:ea typeface="ＭＳ Ｐゴシック" pitchFamily="34" charset="-128"/>
                <a:cs typeface="Calibri" pitchFamily="34" charset="0"/>
              </a:rPr>
              <a:t>, …, X</a:t>
            </a:r>
            <a:r>
              <a:rPr lang="en-US" sz="2000" baseline="-25000" dirty="0" smtClean="0">
                <a:ea typeface="ＭＳ Ｐゴシック" pitchFamily="34" charset="-128"/>
                <a:cs typeface="Calibri" pitchFamily="34" charset="0"/>
              </a:rPr>
              <a:t>n-1</a:t>
            </a:r>
            <a:r>
              <a:rPr lang="en-US" sz="2000" dirty="0" smtClean="0">
                <a:ea typeface="ＭＳ Ｐゴシック" pitchFamily="34" charset="-128"/>
                <a:cs typeface="Calibri" pitchFamily="34" charset="0"/>
              </a:rPr>
              <a:t> and X</a:t>
            </a:r>
            <a:r>
              <a:rPr lang="en-US" sz="2000" baseline="-25000" dirty="0" smtClean="0">
                <a:ea typeface="ＭＳ Ｐゴシック" pitchFamily="34" charset="-128"/>
                <a:cs typeface="Calibri" pitchFamily="34" charset="0"/>
              </a:rPr>
              <a:t>1</a:t>
            </a:r>
            <a:r>
              <a:rPr lang="en-US" sz="2000" dirty="0" smtClean="0">
                <a:ea typeface="ＭＳ Ｐゴシック" pitchFamily="34" charset="-128"/>
                <a:cs typeface="Calibri" pitchFamily="34" charset="0"/>
              </a:rPr>
              <a:t>, …, X</a:t>
            </a:r>
            <a:r>
              <a:rPr lang="en-US" sz="2000" baseline="-25000" dirty="0" smtClean="0">
                <a:ea typeface="ＭＳ Ｐゴシック" pitchFamily="34" charset="-128"/>
                <a:cs typeface="Calibri" pitchFamily="34" charset="0"/>
              </a:rPr>
              <a:t>n-1</a:t>
            </a:r>
            <a:r>
              <a:rPr lang="en-US" sz="2000" dirty="0" smtClean="0">
                <a:ea typeface="ＭＳ Ｐゴシック" pitchFamily="34" charset="-128"/>
                <a:cs typeface="Calibri" pitchFamily="34" charset="0"/>
              </a:rPr>
              <a:t>, Z.  What is the size of the maximum factor generated for each of the orderings?</a:t>
            </a:r>
          </a:p>
          <a:p>
            <a:endParaRPr lang="en-US" sz="2000" dirty="0" smtClean="0">
              <a:ea typeface="ＭＳ Ｐゴシック" pitchFamily="34" charset="-128"/>
              <a:cs typeface="Calibri" pitchFamily="34" charset="0"/>
            </a:endParaRPr>
          </a:p>
          <a:p>
            <a:endParaRPr lang="en-US" sz="2000" dirty="0" smtClean="0">
              <a:ea typeface="ＭＳ Ｐゴシック" pitchFamily="34" charset="-128"/>
              <a:cs typeface="Calibri" pitchFamily="34" charset="0"/>
            </a:endParaRPr>
          </a:p>
          <a:p>
            <a:endParaRPr lang="en-US" sz="2000" dirty="0" smtClean="0">
              <a:ea typeface="ＭＳ Ｐゴシック" pitchFamily="34" charset="-128"/>
              <a:cs typeface="Calibri" pitchFamily="34" charset="0"/>
            </a:endParaRPr>
          </a:p>
          <a:p>
            <a:endParaRPr lang="en-US" sz="2000" dirty="0" smtClean="0">
              <a:ea typeface="ＭＳ Ｐゴシック" pitchFamily="34" charset="-128"/>
              <a:cs typeface="Calibri" pitchFamily="34" charset="0"/>
            </a:endParaRPr>
          </a:p>
          <a:p>
            <a:endParaRPr lang="en-US" sz="2000" dirty="0" smtClean="0">
              <a:ea typeface="ＭＳ Ｐゴシック" pitchFamily="34" charset="-128"/>
              <a:cs typeface="Calibri" pitchFamily="34" charset="0"/>
            </a:endParaRPr>
          </a:p>
          <a:p>
            <a:endParaRPr lang="en-US" sz="2000" dirty="0" smtClean="0">
              <a:ea typeface="ＭＳ Ｐゴシック" pitchFamily="34" charset="-128"/>
              <a:cs typeface="Calibri" pitchFamily="34" charset="0"/>
            </a:endParaRPr>
          </a:p>
          <a:p>
            <a:endParaRPr lang="en-US" sz="2000" dirty="0" smtClean="0">
              <a:ea typeface="ＭＳ Ｐゴシック" pitchFamily="34" charset="-128"/>
              <a:cs typeface="Calibri" pitchFamily="34" charset="0"/>
            </a:endParaRPr>
          </a:p>
          <a:p>
            <a:endParaRPr lang="en-US" sz="2000" dirty="0" smtClean="0">
              <a:ea typeface="ＭＳ Ｐゴシック" pitchFamily="34" charset="-128"/>
              <a:cs typeface="Calibri" pitchFamily="34" charset="0"/>
            </a:endParaRPr>
          </a:p>
          <a:p>
            <a:endParaRPr lang="en-US" sz="2000" dirty="0" smtClean="0">
              <a:ea typeface="ＭＳ Ｐゴシック" pitchFamily="34" charset="-128"/>
              <a:cs typeface="Calibri" pitchFamily="34" charset="0"/>
            </a:endParaRPr>
          </a:p>
          <a:p>
            <a:r>
              <a:rPr lang="en-US" sz="2000" dirty="0" smtClean="0">
                <a:ea typeface="ＭＳ Ｐゴシック" pitchFamily="34" charset="-128"/>
                <a:cs typeface="Calibri" pitchFamily="34" charset="0"/>
              </a:rPr>
              <a:t>Answer: 2</a:t>
            </a:r>
            <a:r>
              <a:rPr lang="en-US" sz="2000" baseline="30000" dirty="0" smtClean="0">
                <a:ea typeface="ＭＳ Ｐゴシック" pitchFamily="34" charset="-128"/>
                <a:cs typeface="Calibri" pitchFamily="34" charset="0"/>
              </a:rPr>
              <a:t>n+1</a:t>
            </a:r>
            <a:r>
              <a:rPr lang="en-US" sz="2000" dirty="0" smtClean="0">
                <a:ea typeface="ＭＳ Ｐゴシック" pitchFamily="34" charset="-128"/>
                <a:cs typeface="Calibri" pitchFamily="34" charset="0"/>
              </a:rPr>
              <a:t> </a:t>
            </a:r>
            <a:r>
              <a:rPr lang="en-US" sz="2000" smtClean="0">
                <a:ea typeface="ＭＳ Ｐゴシック" pitchFamily="34" charset="-128"/>
                <a:cs typeface="Calibri" pitchFamily="34" charset="0"/>
              </a:rPr>
              <a:t>versus 2</a:t>
            </a:r>
            <a:r>
              <a:rPr lang="en-US" sz="2000" baseline="30000" smtClean="0">
                <a:ea typeface="ＭＳ Ｐゴシック" pitchFamily="34" charset="-128"/>
                <a:cs typeface="Calibri" pitchFamily="34" charset="0"/>
              </a:rPr>
              <a:t>2</a:t>
            </a:r>
            <a:r>
              <a:rPr lang="en-US" sz="2000" smtClean="0">
                <a:ea typeface="ＭＳ Ｐゴシック" pitchFamily="34" charset="-128"/>
                <a:cs typeface="Calibri" pitchFamily="34" charset="0"/>
              </a:rPr>
              <a:t> </a:t>
            </a:r>
            <a:r>
              <a:rPr lang="en-US" sz="2000" dirty="0" smtClean="0">
                <a:ea typeface="ＭＳ Ｐゴシック" pitchFamily="34" charset="-128"/>
                <a:cs typeface="Calibri" pitchFamily="34" charset="0"/>
              </a:rPr>
              <a:t>(assuming binary)</a:t>
            </a:r>
          </a:p>
          <a:p>
            <a:pPr lvl="4"/>
            <a:endParaRPr lang="en-US" sz="800" dirty="0" smtClean="0">
              <a:ea typeface="ＭＳ Ｐゴシック" pitchFamily="34" charset="-128"/>
              <a:cs typeface="Calibri" pitchFamily="34" charset="0"/>
            </a:endParaRPr>
          </a:p>
          <a:p>
            <a:r>
              <a:rPr lang="en-US" sz="2000" dirty="0" smtClean="0">
                <a:ea typeface="ＭＳ Ｐゴシック" pitchFamily="34" charset="-128"/>
                <a:cs typeface="Calibri" pitchFamily="34" charset="0"/>
              </a:rPr>
              <a:t>In general: the ordering can greatly affect efficiency.  </a:t>
            </a:r>
          </a:p>
          <a:p>
            <a:endParaRPr lang="en-US" sz="2000" dirty="0" smtClean="0">
              <a:ea typeface="ＭＳ Ｐゴシック" pitchFamily="34" charset="-128"/>
              <a:cs typeface="Calibri" pitchFamily="34" charset="0"/>
            </a:endParaRPr>
          </a:p>
        </p:txBody>
      </p:sp>
      <p:grpSp>
        <p:nvGrpSpPr>
          <p:cNvPr id="2" name="Group 1"/>
          <p:cNvGrpSpPr/>
          <p:nvPr/>
        </p:nvGrpSpPr>
        <p:grpSpPr>
          <a:xfrm>
            <a:off x="3733800" y="2590800"/>
            <a:ext cx="4343400" cy="2819400"/>
            <a:chOff x="3810000" y="2743200"/>
            <a:chExt cx="2514600" cy="1752600"/>
          </a:xfrm>
        </p:grpSpPr>
        <p:sp>
          <p:nvSpPr>
            <p:cNvPr id="86" name="Oval 85"/>
            <p:cNvSpPr/>
            <p:nvPr/>
          </p:nvSpPr>
          <p:spPr bwMode="auto">
            <a:xfrm>
              <a:off x="5943600" y="35052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2400" b="1" dirty="0">
                <a:latin typeface="Calibri" pitchFamily="34" charset="0"/>
                <a:cs typeface="Calibri" pitchFamily="34" charset="0"/>
              </a:endParaRPr>
            </a:p>
          </p:txBody>
        </p:sp>
        <p:sp>
          <p:nvSpPr>
            <p:cNvPr id="61" name="Oval 60"/>
            <p:cNvSpPr/>
            <p:nvPr/>
          </p:nvSpPr>
          <p:spPr bwMode="auto">
            <a:xfrm>
              <a:off x="5410200" y="35052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2400" b="1" dirty="0">
                <a:latin typeface="Calibri" pitchFamily="34" charset="0"/>
                <a:cs typeface="Calibri" pitchFamily="34" charset="0"/>
              </a:endParaRPr>
            </a:p>
          </p:txBody>
        </p:sp>
        <p:sp>
          <p:nvSpPr>
            <p:cNvPr id="57" name="Oval 56"/>
            <p:cNvSpPr/>
            <p:nvPr/>
          </p:nvSpPr>
          <p:spPr bwMode="auto">
            <a:xfrm>
              <a:off x="5410200" y="41148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2400" b="1" dirty="0">
                <a:latin typeface="Calibri" pitchFamily="34" charset="0"/>
                <a:cs typeface="Calibri" pitchFamily="34" charset="0"/>
              </a:endParaRPr>
            </a:p>
          </p:txBody>
        </p:sp>
        <p:sp>
          <p:nvSpPr>
            <p:cNvPr id="58" name="Oval 57"/>
            <p:cNvSpPr/>
            <p:nvPr/>
          </p:nvSpPr>
          <p:spPr bwMode="auto">
            <a:xfrm>
              <a:off x="4419600" y="41148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2400" b="1" dirty="0">
                <a:latin typeface="Calibri" pitchFamily="34" charset="0"/>
                <a:cs typeface="Calibri" pitchFamily="34" charset="0"/>
              </a:endParaRPr>
            </a:p>
          </p:txBody>
        </p:sp>
        <p:sp>
          <p:nvSpPr>
            <p:cNvPr id="59" name="Oval 58"/>
            <p:cNvSpPr/>
            <p:nvPr/>
          </p:nvSpPr>
          <p:spPr bwMode="auto">
            <a:xfrm>
              <a:off x="3810000" y="41148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2400" b="1" dirty="0">
                <a:latin typeface="Calibri" pitchFamily="34" charset="0"/>
                <a:cs typeface="Calibri" pitchFamily="34" charset="0"/>
              </a:endParaRPr>
            </a:p>
          </p:txBody>
        </p:sp>
        <p:sp>
          <p:nvSpPr>
            <p:cNvPr id="75" name="Oval 74"/>
            <p:cNvSpPr/>
            <p:nvPr/>
          </p:nvSpPr>
          <p:spPr bwMode="auto">
            <a:xfrm>
              <a:off x="5943600" y="41148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2400" b="1" dirty="0">
                <a:latin typeface="Calibri" pitchFamily="34" charset="0"/>
                <a:cs typeface="Calibri" pitchFamily="34" charset="0"/>
              </a:endParaRPr>
            </a:p>
          </p:txBody>
        </p:sp>
        <p:cxnSp>
          <p:nvCxnSpPr>
            <p:cNvPr id="6" name="Straight Arrow Connector 5"/>
            <p:cNvCxnSpPr>
              <a:stCxn id="12" idx="4"/>
              <a:endCxn id="59" idx="0"/>
            </p:cNvCxnSpPr>
            <p:nvPr/>
          </p:nvCxnSpPr>
          <p:spPr bwMode="auto">
            <a:xfrm>
              <a:off x="4000500" y="3810000"/>
              <a:ext cx="0" cy="3048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a:stCxn id="11" idx="4"/>
              <a:endCxn id="61" idx="0"/>
            </p:cNvCxnSpPr>
            <p:nvPr/>
          </p:nvCxnSpPr>
          <p:spPr bwMode="auto">
            <a:xfrm>
              <a:off x="5219700" y="3087688"/>
              <a:ext cx="381000" cy="41751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a:stCxn id="11" idx="4"/>
              <a:endCxn id="12" idx="7"/>
            </p:cNvCxnSpPr>
            <p:nvPr/>
          </p:nvCxnSpPr>
          <p:spPr bwMode="auto">
            <a:xfrm flipH="1">
              <a:off x="4135438" y="3087688"/>
              <a:ext cx="1084262" cy="396875"/>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9" name="Straight Arrow Connector 8"/>
            <p:cNvCxnSpPr>
              <a:stCxn id="11" idx="4"/>
              <a:endCxn id="13" idx="0"/>
            </p:cNvCxnSpPr>
            <p:nvPr/>
          </p:nvCxnSpPr>
          <p:spPr bwMode="auto">
            <a:xfrm flipH="1">
              <a:off x="4610100" y="3087688"/>
              <a:ext cx="609600" cy="34131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11" name="Oval 10"/>
            <p:cNvSpPr/>
            <p:nvPr/>
          </p:nvSpPr>
          <p:spPr bwMode="auto">
            <a:xfrm>
              <a:off x="5029200" y="2743200"/>
              <a:ext cx="381000" cy="344488"/>
            </a:xfrm>
            <a:prstGeom prst="ellipse">
              <a:avLst/>
            </a:prstGeom>
          </p:spPr>
          <p:style>
            <a:lnRef idx="2">
              <a:schemeClr val="accent6"/>
            </a:lnRef>
            <a:fillRef idx="1">
              <a:schemeClr val="lt1"/>
            </a:fillRef>
            <a:effectRef idx="0">
              <a:schemeClr val="accent6"/>
            </a:effectRef>
            <a:fontRef idx="minor">
              <a:schemeClr val="dk1"/>
            </a:fontRef>
          </p:style>
          <p:txBody>
            <a:bodyPr anchor="ctr">
              <a:normAutofit fontScale="92500" lnSpcReduction="20000"/>
            </a:bodyPr>
            <a:lstStyle/>
            <a:p>
              <a:pPr algn="ctr">
                <a:defRPr/>
              </a:pPr>
              <a:endParaRPr lang="en-US" sz="2400" b="1" dirty="0">
                <a:latin typeface="Calibri" pitchFamily="34" charset="0"/>
                <a:cs typeface="Calibri" pitchFamily="34" charset="0"/>
              </a:endParaRPr>
            </a:p>
          </p:txBody>
        </p:sp>
        <p:sp>
          <p:nvSpPr>
            <p:cNvPr id="12" name="Oval 11"/>
            <p:cNvSpPr/>
            <p:nvPr/>
          </p:nvSpPr>
          <p:spPr bwMode="auto">
            <a:xfrm>
              <a:off x="3810000" y="34290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2400" b="1" dirty="0">
                <a:latin typeface="Calibri" pitchFamily="34" charset="0"/>
                <a:cs typeface="Calibri" pitchFamily="34" charset="0"/>
              </a:endParaRPr>
            </a:p>
          </p:txBody>
        </p:sp>
        <p:sp>
          <p:nvSpPr>
            <p:cNvPr id="13" name="Oval 12"/>
            <p:cNvSpPr/>
            <p:nvPr/>
          </p:nvSpPr>
          <p:spPr bwMode="auto">
            <a:xfrm>
              <a:off x="4419600" y="34290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2400" b="1" dirty="0">
                <a:latin typeface="Calibri" pitchFamily="34" charset="0"/>
                <a:cs typeface="Calibri" pitchFamily="34" charset="0"/>
              </a:endParaRPr>
            </a:p>
          </p:txBody>
        </p:sp>
        <p:cxnSp>
          <p:nvCxnSpPr>
            <p:cNvPr id="16" name="Straight Arrow Connector 15"/>
            <p:cNvCxnSpPr>
              <a:stCxn id="13" idx="4"/>
              <a:endCxn id="58" idx="0"/>
            </p:cNvCxnSpPr>
            <p:nvPr/>
          </p:nvCxnSpPr>
          <p:spPr bwMode="auto">
            <a:xfrm>
              <a:off x="4610100" y="3810000"/>
              <a:ext cx="0" cy="3048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pic>
          <p:nvPicPr>
            <p:cNvPr id="18" name="Picture 17" descr="TP_tmp.png"/>
            <p:cNvPicPr>
              <a:picLocks noChangeAspect="1"/>
            </p:cNvPicPr>
            <p:nvPr>
              <p:custDataLst>
                <p:tags r:id="rId1"/>
              </p:custDataLst>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5153688" y="2819400"/>
              <a:ext cx="152400" cy="174171"/>
            </a:xfrm>
            <a:prstGeom prst="rect">
              <a:avLst/>
            </a:prstGeom>
            <a:noFill/>
            <a:ln/>
            <a:effectLst/>
            <a:extLst>
              <a:ext uri="{909E8E84-426E-40dd-AFC4-6F175D3DCCD1}">
                <a14:hiddenFill xmlns="" xmlns:a14="http://schemas.microsoft.com/office/drawing/2010/main">
                  <a:solidFill>
                    <a:srgbClr val="FFFFFF">
                      <a:alpha val="0"/>
                    </a:srgbClr>
                  </a:solid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19" name="Picture 18" descr="TP_tmp.png"/>
            <p:cNvPicPr>
              <a:picLocks noChangeAspect="1"/>
            </p:cNvPicPr>
            <p:nvPr>
              <p:custDataLst>
                <p:tags r:id="rId2"/>
              </p:custDataLst>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4495800" y="3565317"/>
              <a:ext cx="230207" cy="177082"/>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21" name="Picture 20" descr="TP_tmp.png"/>
            <p:cNvPicPr>
              <a:picLocks noChangeAspect="1"/>
            </p:cNvPicPr>
            <p:nvPr>
              <p:custDataLst>
                <p:tags r:id="rId3"/>
              </p:custDataLst>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3886200" y="3556718"/>
              <a:ext cx="230207" cy="177082"/>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22" name="Picture 21" descr="TP_tmp.png"/>
            <p:cNvPicPr>
              <a:picLocks noChangeAspect="1"/>
            </p:cNvPicPr>
            <p:nvPr>
              <p:custDataLst>
                <p:tags r:id="rId4"/>
              </p:custDataLst>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3914112" y="4209808"/>
              <a:ext cx="177082" cy="177082"/>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23" name="Picture 22" descr="TP_tmp.png"/>
            <p:cNvPicPr>
              <a:picLocks noChangeAspect="1"/>
            </p:cNvPicPr>
            <p:nvPr>
              <p:custDataLst>
                <p:tags r:id="rId5"/>
              </p:custDataLst>
            </p:nvPr>
          </p:nvPicPr>
          <p:blipFill>
            <a:blip r:embed="rId1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4513508" y="4202830"/>
              <a:ext cx="194791" cy="177083"/>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cxnSp>
          <p:nvCxnSpPr>
            <p:cNvPr id="32" name="Straight Arrow Connector 31"/>
            <p:cNvCxnSpPr>
              <a:stCxn id="61" idx="4"/>
              <a:endCxn id="57" idx="0"/>
            </p:cNvCxnSpPr>
            <p:nvPr/>
          </p:nvCxnSpPr>
          <p:spPr bwMode="auto">
            <a:xfrm>
              <a:off x="5600700" y="3886200"/>
              <a:ext cx="0" cy="2286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pic>
          <p:nvPicPr>
            <p:cNvPr id="50180" name="Picture 50179" descr="TP_tmp.png"/>
            <p:cNvPicPr>
              <a:picLocks noChangeAspect="1"/>
            </p:cNvPicPr>
            <p:nvPr>
              <p:custDataLst>
                <p:tags r:id="rId6"/>
              </p:custDataLst>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5359006" y="3621087"/>
              <a:ext cx="453390" cy="188913"/>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52" name="Picture 51" descr="TP_tmp.png"/>
            <p:cNvPicPr>
              <a:picLocks noChangeAspect="1"/>
            </p:cNvPicPr>
            <p:nvPr>
              <p:custDataLst>
                <p:tags r:id="rId7"/>
              </p:custDataLst>
            </p:nvPr>
          </p:nvPicPr>
          <p:blipFill>
            <a:blip r:embed="rId1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5410200" y="4204956"/>
              <a:ext cx="371872" cy="177082"/>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50190" name="Picture 50189" descr="TP_tmp.png"/>
            <p:cNvPicPr>
              <a:picLocks noChangeAspect="1"/>
            </p:cNvPicPr>
            <p:nvPr>
              <p:custDataLst>
                <p:tags r:id="rId8"/>
              </p:custDataLst>
            </p:nvPr>
          </p:nvPicPr>
          <p:blipFill>
            <a:blip r:embed="rId1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019800" y="4191000"/>
              <a:ext cx="212499" cy="177083"/>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cxnSp>
          <p:nvCxnSpPr>
            <p:cNvPr id="41" name="Straight Arrow Connector 40"/>
            <p:cNvCxnSpPr>
              <a:stCxn id="11" idx="4"/>
              <a:endCxn id="86" idx="0"/>
            </p:cNvCxnSpPr>
            <p:nvPr/>
          </p:nvCxnSpPr>
          <p:spPr bwMode="auto">
            <a:xfrm>
              <a:off x="5219700" y="3087688"/>
              <a:ext cx="914400" cy="41751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81" name="Straight Arrow Connector 80"/>
            <p:cNvCxnSpPr>
              <a:stCxn id="86" idx="4"/>
              <a:endCxn id="75" idx="0"/>
            </p:cNvCxnSpPr>
            <p:nvPr/>
          </p:nvCxnSpPr>
          <p:spPr bwMode="auto">
            <a:xfrm>
              <a:off x="6134100" y="3886200"/>
              <a:ext cx="0" cy="2286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pic>
          <p:nvPicPr>
            <p:cNvPr id="53" name="Picture 52" descr="TP_tmp.png"/>
            <p:cNvPicPr>
              <a:picLocks noChangeAspect="1"/>
            </p:cNvPicPr>
            <p:nvPr>
              <p:custDataLst>
                <p:tags r:id="rId9"/>
              </p:custDataLst>
            </p:nvPr>
          </p:nvPicPr>
          <p:blipFill>
            <a:blip r:embed="rId1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002092" y="3632917"/>
              <a:ext cx="247915" cy="177082"/>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sp>
          <p:nvSpPr>
            <p:cNvPr id="47134" name="TextBox 53"/>
            <p:cNvSpPr txBox="1">
              <a:spLocks noChangeArrowheads="1"/>
            </p:cNvSpPr>
            <p:nvPr/>
          </p:nvSpPr>
          <p:spPr bwMode="auto">
            <a:xfrm>
              <a:off x="4876800" y="3505200"/>
              <a:ext cx="34336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pitchFamily="34" charset="0"/>
                  <a:cs typeface="Calibri" pitchFamily="34" charset="0"/>
                </a:rPr>
                <a:t>…</a:t>
              </a:r>
            </a:p>
          </p:txBody>
        </p:sp>
        <p:sp>
          <p:nvSpPr>
            <p:cNvPr id="47135" name="TextBox 95"/>
            <p:cNvSpPr txBox="1">
              <a:spLocks noChangeArrowheads="1"/>
            </p:cNvSpPr>
            <p:nvPr/>
          </p:nvSpPr>
          <p:spPr bwMode="auto">
            <a:xfrm>
              <a:off x="4876800" y="4049713"/>
              <a:ext cx="34336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pitchFamily="34" charset="0"/>
                  <a:cs typeface="Calibri" pitchFamily="34" charset="0"/>
                </a:rPr>
                <a:t>…</a:t>
              </a:r>
            </a:p>
          </p:txBody>
        </p:sp>
      </p:grpSp>
    </p:spTree>
    <p:extLst>
      <p:ext uri="{BB962C8B-B14F-4D97-AF65-F5344CB8AC3E}">
        <p14:creationId xmlns:p14="http://schemas.microsoft.com/office/powerpoint/2010/main" val="11592391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78">
                                            <p:txEl>
                                              <p:pRg st="10" end="1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017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29" name="Title 1"/>
          <p:cNvSpPr>
            <a:spLocks noGrp="1"/>
          </p:cNvSpPr>
          <p:nvPr>
            <p:ph type="title"/>
          </p:nvPr>
        </p:nvSpPr>
        <p:spPr>
          <a:xfrm>
            <a:off x="0" y="0"/>
            <a:ext cx="12192000" cy="1143000"/>
          </a:xfrm>
        </p:spPr>
        <p:txBody>
          <a:bodyPr/>
          <a:lstStyle/>
          <a:p>
            <a:r>
              <a:rPr lang="en-US" sz="4000" dirty="0" smtClean="0">
                <a:ea typeface="ＭＳ Ｐゴシック" pitchFamily="34" charset="-128"/>
              </a:rPr>
              <a:t>VE: Computational and Space Complexity</a:t>
            </a:r>
          </a:p>
        </p:txBody>
      </p:sp>
      <p:sp>
        <p:nvSpPr>
          <p:cNvPr id="51202" name="Content Placeholder 2"/>
          <p:cNvSpPr>
            <a:spLocks noGrp="1"/>
          </p:cNvSpPr>
          <p:nvPr>
            <p:ph idx="1"/>
          </p:nvPr>
        </p:nvSpPr>
        <p:spPr>
          <a:xfrm>
            <a:off x="1295400" y="1397001"/>
            <a:ext cx="9753600" cy="4729164"/>
          </a:xfrm>
        </p:spPr>
        <p:txBody>
          <a:bodyPr/>
          <a:lstStyle/>
          <a:p>
            <a:r>
              <a:rPr lang="en-US" sz="2400" dirty="0" smtClean="0">
                <a:ea typeface="ＭＳ Ｐゴシック" pitchFamily="34" charset="-128"/>
              </a:rPr>
              <a:t>The computational and space complexity of variable elimination is determined by the largest factor</a:t>
            </a:r>
          </a:p>
          <a:p>
            <a:endParaRPr lang="en-US" sz="2400" dirty="0" smtClean="0">
              <a:ea typeface="ＭＳ Ｐゴシック" pitchFamily="34" charset="-128"/>
            </a:endParaRPr>
          </a:p>
          <a:p>
            <a:r>
              <a:rPr lang="en-US" sz="2400" dirty="0" smtClean="0">
                <a:ea typeface="ＭＳ Ｐゴシック" pitchFamily="34" charset="-128"/>
              </a:rPr>
              <a:t>The elimination ordering can greatly affect the size of the largest factor.  </a:t>
            </a:r>
          </a:p>
          <a:p>
            <a:pPr lvl="1"/>
            <a:r>
              <a:rPr lang="en-US" sz="2000" dirty="0" smtClean="0">
                <a:ea typeface="ＭＳ Ｐゴシック" pitchFamily="34" charset="-128"/>
              </a:rPr>
              <a:t>E.g., previous slide</a:t>
            </a:r>
            <a:r>
              <a:rPr lang="en-US" altLang="en-US" sz="2000" dirty="0" smtClean="0">
                <a:ea typeface="ＭＳ Ｐゴシック" pitchFamily="34" charset="-128"/>
              </a:rPr>
              <a:t>’</a:t>
            </a:r>
            <a:r>
              <a:rPr lang="en-US" sz="2000" dirty="0" smtClean="0">
                <a:ea typeface="ＭＳ Ｐゴシック" pitchFamily="34" charset="-128"/>
              </a:rPr>
              <a:t>s example 2</a:t>
            </a:r>
            <a:r>
              <a:rPr lang="en-US" sz="2000" baseline="30000" dirty="0" smtClean="0">
                <a:ea typeface="ＭＳ Ｐゴシック" pitchFamily="34" charset="-128"/>
              </a:rPr>
              <a:t>n</a:t>
            </a:r>
            <a:r>
              <a:rPr lang="en-US" sz="2000" dirty="0" smtClean="0">
                <a:ea typeface="ＭＳ Ｐゴシック" pitchFamily="34" charset="-128"/>
              </a:rPr>
              <a:t> vs. 2</a:t>
            </a:r>
          </a:p>
          <a:p>
            <a:endParaRPr lang="en-US" sz="2400" dirty="0" smtClean="0">
              <a:ea typeface="ＭＳ Ｐゴシック" pitchFamily="34" charset="-128"/>
            </a:endParaRPr>
          </a:p>
          <a:p>
            <a:r>
              <a:rPr lang="en-US" sz="2400" dirty="0" smtClean="0">
                <a:ea typeface="ＭＳ Ｐゴシック" pitchFamily="34" charset="-128"/>
              </a:rPr>
              <a:t>Does there always exist an ordering that only results in small factors?</a:t>
            </a:r>
          </a:p>
          <a:p>
            <a:pPr lvl="1"/>
            <a:r>
              <a:rPr lang="en-US" sz="2000" dirty="0" smtClean="0">
                <a:solidFill>
                  <a:srgbClr val="FF0000"/>
                </a:solidFill>
                <a:ea typeface="ＭＳ Ｐゴシック" pitchFamily="34" charset="-128"/>
              </a:rPr>
              <a:t>No!</a:t>
            </a:r>
          </a:p>
          <a:p>
            <a:endParaRPr lang="en-US" dirty="0" smtClean="0">
              <a:ea typeface="ＭＳ Ｐゴシック" pitchFamily="34" charset="-128"/>
            </a:endParaRPr>
          </a:p>
        </p:txBody>
      </p:sp>
    </p:spTree>
    <p:extLst>
      <p:ext uri="{BB962C8B-B14F-4D97-AF65-F5344CB8AC3E}">
        <p14:creationId xmlns:p14="http://schemas.microsoft.com/office/powerpoint/2010/main" val="16380834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0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02">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0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r>
              <a:rPr lang="en-US" smtClean="0">
                <a:ea typeface="ＭＳ Ｐゴシック" pitchFamily="34" charset="-128"/>
              </a:rPr>
              <a:t>Worst Case Complexity?</a:t>
            </a:r>
          </a:p>
        </p:txBody>
      </p:sp>
      <p:sp>
        <p:nvSpPr>
          <p:cNvPr id="52226" name="Content Placeholder 2"/>
          <p:cNvSpPr>
            <a:spLocks noGrp="1"/>
          </p:cNvSpPr>
          <p:nvPr>
            <p:ph idx="1"/>
          </p:nvPr>
        </p:nvSpPr>
        <p:spPr>
          <a:xfrm>
            <a:off x="304800" y="1219200"/>
            <a:ext cx="11430000" cy="5867400"/>
          </a:xfrm>
        </p:spPr>
        <p:txBody>
          <a:bodyPr/>
          <a:lstStyle/>
          <a:p>
            <a:r>
              <a:rPr lang="en-US" sz="2400" dirty="0" smtClean="0">
                <a:ea typeface="ＭＳ Ｐゴシック" pitchFamily="34" charset="-128"/>
              </a:rPr>
              <a:t>CSP:  </a:t>
            </a:r>
          </a:p>
          <a:p>
            <a:endParaRPr lang="en-US" sz="1400" dirty="0" smtClean="0">
              <a:ea typeface="ＭＳ Ｐゴシック" pitchFamily="34" charset="-128"/>
            </a:endParaRPr>
          </a:p>
          <a:p>
            <a:endParaRPr lang="en-US" sz="1400" dirty="0" smtClean="0">
              <a:ea typeface="ＭＳ Ｐゴシック" pitchFamily="34" charset="-128"/>
            </a:endParaRPr>
          </a:p>
          <a:p>
            <a:endParaRPr lang="en-US" sz="1400" dirty="0" smtClean="0">
              <a:ea typeface="ＭＳ Ｐゴシック" pitchFamily="34" charset="-128"/>
            </a:endParaRPr>
          </a:p>
          <a:p>
            <a:endParaRPr lang="en-US" sz="1400" dirty="0" smtClean="0">
              <a:ea typeface="ＭＳ Ｐゴシック" pitchFamily="34" charset="-128"/>
            </a:endParaRPr>
          </a:p>
          <a:p>
            <a:endParaRPr lang="en-US" sz="1400" dirty="0" smtClean="0">
              <a:ea typeface="ＭＳ Ｐゴシック" pitchFamily="34" charset="-128"/>
            </a:endParaRPr>
          </a:p>
          <a:p>
            <a:endParaRPr lang="en-US" sz="1400" dirty="0" smtClean="0">
              <a:ea typeface="ＭＳ Ｐゴシック" pitchFamily="34" charset="-128"/>
            </a:endParaRPr>
          </a:p>
          <a:p>
            <a:endParaRPr lang="en-US" sz="1400" dirty="0" smtClean="0">
              <a:ea typeface="ＭＳ Ｐゴシック" pitchFamily="34" charset="-128"/>
            </a:endParaRPr>
          </a:p>
          <a:p>
            <a:endParaRPr lang="en-US" sz="1400" dirty="0" smtClean="0">
              <a:ea typeface="ＭＳ Ｐゴシック" pitchFamily="34" charset="-128"/>
            </a:endParaRPr>
          </a:p>
          <a:p>
            <a:endParaRPr lang="en-US" sz="1400" dirty="0" smtClean="0">
              <a:ea typeface="ＭＳ Ｐゴシック" pitchFamily="34" charset="-128"/>
            </a:endParaRPr>
          </a:p>
          <a:p>
            <a:endParaRPr lang="en-US" sz="1400" dirty="0" smtClean="0">
              <a:ea typeface="ＭＳ Ｐゴシック" pitchFamily="34" charset="-128"/>
            </a:endParaRPr>
          </a:p>
          <a:p>
            <a:endParaRPr lang="en-US" sz="1400" dirty="0" smtClean="0">
              <a:ea typeface="ＭＳ Ｐゴシック" pitchFamily="34" charset="-128"/>
            </a:endParaRPr>
          </a:p>
          <a:p>
            <a:endParaRPr lang="en-US" sz="1400" dirty="0" smtClean="0">
              <a:ea typeface="ＭＳ Ｐゴシック" pitchFamily="34" charset="-128"/>
            </a:endParaRPr>
          </a:p>
          <a:p>
            <a:endParaRPr lang="en-US" sz="1400" dirty="0" smtClean="0">
              <a:ea typeface="ＭＳ Ｐゴシック" pitchFamily="34" charset="-128"/>
            </a:endParaRPr>
          </a:p>
          <a:p>
            <a:endParaRPr lang="en-US" sz="1400" dirty="0">
              <a:ea typeface="ＭＳ Ｐゴシック" pitchFamily="34" charset="-128"/>
            </a:endParaRPr>
          </a:p>
          <a:p>
            <a:endParaRPr lang="en-US" sz="1400" dirty="0" smtClean="0">
              <a:ea typeface="ＭＳ Ｐゴシック" pitchFamily="34" charset="-128"/>
            </a:endParaRPr>
          </a:p>
          <a:p>
            <a:endParaRPr lang="en-US" sz="1600" dirty="0" smtClean="0">
              <a:ea typeface="ＭＳ Ｐゴシック" pitchFamily="34" charset="-128"/>
            </a:endParaRPr>
          </a:p>
          <a:p>
            <a:r>
              <a:rPr lang="en-US" sz="2000" dirty="0" smtClean="0">
                <a:ea typeface="ＭＳ Ｐゴシック" pitchFamily="34" charset="-128"/>
              </a:rPr>
              <a:t>If we can answer P(z) equal to zero or not, we answered whether the 3-SAT problem has a solution.</a:t>
            </a:r>
          </a:p>
          <a:p>
            <a:pPr lvl="4"/>
            <a:endParaRPr lang="en-US" sz="900" dirty="0" smtClean="0">
              <a:ea typeface="ＭＳ Ｐゴシック" pitchFamily="34" charset="-128"/>
            </a:endParaRPr>
          </a:p>
          <a:p>
            <a:r>
              <a:rPr lang="en-US" sz="2000" dirty="0" smtClean="0">
                <a:ea typeface="ＭＳ Ｐゴシック" pitchFamily="34" charset="-128"/>
              </a:rPr>
              <a:t>Hence inference in Bayes</a:t>
            </a:r>
            <a:r>
              <a:rPr lang="en-US" altLang="en-US" sz="2000" dirty="0" smtClean="0">
                <a:ea typeface="ＭＳ Ｐゴシック" pitchFamily="34" charset="-128"/>
              </a:rPr>
              <a:t>’</a:t>
            </a:r>
            <a:r>
              <a:rPr lang="en-US" sz="2000" dirty="0" smtClean="0">
                <a:ea typeface="ＭＳ Ｐゴシック" pitchFamily="34" charset="-128"/>
              </a:rPr>
              <a:t> nets is NP-hard.  No known efficient probabilistic inference in general.</a:t>
            </a:r>
          </a:p>
        </p:txBody>
      </p:sp>
      <p:grpSp>
        <p:nvGrpSpPr>
          <p:cNvPr id="2" name="Group 1"/>
          <p:cNvGrpSpPr/>
          <p:nvPr/>
        </p:nvGrpSpPr>
        <p:grpSpPr>
          <a:xfrm>
            <a:off x="3124200" y="2286000"/>
            <a:ext cx="7848600" cy="3124200"/>
            <a:chOff x="3124200" y="2286000"/>
            <a:chExt cx="7848600" cy="3124200"/>
          </a:xfrm>
        </p:grpSpPr>
        <p:cxnSp>
          <p:nvCxnSpPr>
            <p:cNvPr id="18" name="Straight Arrow Connector 17"/>
            <p:cNvCxnSpPr>
              <a:stCxn id="16" idx="4"/>
              <a:endCxn id="116" idx="0"/>
            </p:cNvCxnSpPr>
            <p:nvPr/>
          </p:nvCxnSpPr>
          <p:spPr bwMode="auto">
            <a:xfrm flipH="1">
              <a:off x="3314700" y="2667000"/>
              <a:ext cx="2286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grpSp>
          <p:nvGrpSpPr>
            <p:cNvPr id="49157" name="Group 1"/>
            <p:cNvGrpSpPr>
              <a:grpSpLocks/>
            </p:cNvGrpSpPr>
            <p:nvPr/>
          </p:nvGrpSpPr>
          <p:grpSpPr bwMode="auto">
            <a:xfrm>
              <a:off x="3352800" y="2286000"/>
              <a:ext cx="381000" cy="381000"/>
              <a:chOff x="2438400" y="3429000"/>
              <a:chExt cx="381000" cy="381000"/>
            </a:xfrm>
          </p:grpSpPr>
          <p:sp>
            <p:nvSpPr>
              <p:cNvPr id="16" name="Oval 15"/>
              <p:cNvSpPr/>
              <p:nvPr/>
            </p:nvSpPr>
            <p:spPr bwMode="auto">
              <a:xfrm>
                <a:off x="2438400" y="34290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2400" b="1" dirty="0"/>
              </a:p>
            </p:txBody>
          </p:sp>
          <p:pic>
            <p:nvPicPr>
              <p:cNvPr id="21" name="Picture 20" descr="TP_tmp.png"/>
              <p:cNvPicPr>
                <a:picLocks noChangeAspect="1"/>
              </p:cNvPicPr>
              <p:nvPr>
                <p:custDataLst>
                  <p:tags r:id="rId31"/>
                </p:custDataLst>
              </p:nvPr>
            </p:nvPicPr>
            <p:blipFill>
              <a:blip r:embed="rId3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514600" y="3556718"/>
                <a:ext cx="230207" cy="177082"/>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grpSp>
        <p:grpSp>
          <p:nvGrpSpPr>
            <p:cNvPr id="49158" name="Group 52229"/>
            <p:cNvGrpSpPr>
              <a:grpSpLocks/>
            </p:cNvGrpSpPr>
            <p:nvPr/>
          </p:nvGrpSpPr>
          <p:grpSpPr bwMode="auto">
            <a:xfrm>
              <a:off x="4419600" y="2286000"/>
              <a:ext cx="381000" cy="381000"/>
              <a:chOff x="2057400" y="1828800"/>
              <a:chExt cx="381000" cy="381000"/>
            </a:xfrm>
          </p:grpSpPr>
          <p:sp>
            <p:nvSpPr>
              <p:cNvPr id="38" name="Oval 37"/>
              <p:cNvSpPr/>
              <p:nvPr/>
            </p:nvSpPr>
            <p:spPr bwMode="auto">
              <a:xfrm>
                <a:off x="2057400" y="18288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2400" b="1" dirty="0"/>
              </a:p>
            </p:txBody>
          </p:sp>
          <p:pic>
            <p:nvPicPr>
              <p:cNvPr id="52228" name="Picture 52227" descr="TP_tmp.png"/>
              <p:cNvPicPr>
                <a:picLocks noChangeAspect="1"/>
              </p:cNvPicPr>
              <p:nvPr>
                <p:custDataLst>
                  <p:tags r:id="rId30"/>
                </p:custDataLst>
              </p:nvPr>
            </p:nvPicPr>
            <p:blipFill>
              <a:blip r:embed="rId3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133600" y="1956518"/>
                <a:ext cx="230207" cy="177082"/>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grpSp>
        <p:grpSp>
          <p:nvGrpSpPr>
            <p:cNvPr id="49159" name="Group 52232"/>
            <p:cNvGrpSpPr>
              <a:grpSpLocks/>
            </p:cNvGrpSpPr>
            <p:nvPr/>
          </p:nvGrpSpPr>
          <p:grpSpPr bwMode="auto">
            <a:xfrm>
              <a:off x="5486400" y="2286000"/>
              <a:ext cx="381000" cy="381000"/>
              <a:chOff x="3124200" y="1828800"/>
              <a:chExt cx="381000" cy="381000"/>
            </a:xfrm>
          </p:grpSpPr>
          <p:sp>
            <p:nvSpPr>
              <p:cNvPr id="44" name="Oval 43"/>
              <p:cNvSpPr/>
              <p:nvPr/>
            </p:nvSpPr>
            <p:spPr bwMode="auto">
              <a:xfrm>
                <a:off x="3124200" y="18288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2400" b="1" dirty="0"/>
              </a:p>
            </p:txBody>
          </p:sp>
          <p:pic>
            <p:nvPicPr>
              <p:cNvPr id="52231" name="Picture 52230" descr="TP_tmp.png"/>
              <p:cNvPicPr>
                <a:picLocks noChangeAspect="1"/>
              </p:cNvPicPr>
              <p:nvPr>
                <p:custDataLst>
                  <p:tags r:id="rId29"/>
                </p:custDataLst>
              </p:nvPr>
            </p:nvPicPr>
            <p:blipFill>
              <a:blip r:embed="rId3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3200400" y="1956518"/>
                <a:ext cx="230207" cy="177082"/>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grpSp>
        <p:grpSp>
          <p:nvGrpSpPr>
            <p:cNvPr id="49160" name="Group 52235"/>
            <p:cNvGrpSpPr>
              <a:grpSpLocks/>
            </p:cNvGrpSpPr>
            <p:nvPr/>
          </p:nvGrpSpPr>
          <p:grpSpPr bwMode="auto">
            <a:xfrm>
              <a:off x="6553200" y="2286000"/>
              <a:ext cx="381000" cy="381000"/>
              <a:chOff x="4191000" y="1828800"/>
              <a:chExt cx="381000" cy="381000"/>
            </a:xfrm>
          </p:grpSpPr>
          <p:sp>
            <p:nvSpPr>
              <p:cNvPr id="50" name="Oval 49"/>
              <p:cNvSpPr/>
              <p:nvPr/>
            </p:nvSpPr>
            <p:spPr bwMode="auto">
              <a:xfrm>
                <a:off x="4191000" y="18288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2400" b="1" dirty="0"/>
              </a:p>
            </p:txBody>
          </p:sp>
          <p:pic>
            <p:nvPicPr>
              <p:cNvPr id="52234" name="Picture 52233" descr="TP_tmp.png"/>
              <p:cNvPicPr>
                <a:picLocks noChangeAspect="1"/>
              </p:cNvPicPr>
              <p:nvPr>
                <p:custDataLst>
                  <p:tags r:id="rId28"/>
                </p:custDataLst>
              </p:nvPr>
            </p:nvPicPr>
            <p:blipFill>
              <a:blip r:embed="rId3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4267200" y="1956518"/>
                <a:ext cx="230207" cy="177082"/>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grpSp>
        <p:grpSp>
          <p:nvGrpSpPr>
            <p:cNvPr id="49161" name="Group 52238"/>
            <p:cNvGrpSpPr>
              <a:grpSpLocks/>
            </p:cNvGrpSpPr>
            <p:nvPr/>
          </p:nvGrpSpPr>
          <p:grpSpPr bwMode="auto">
            <a:xfrm>
              <a:off x="7620000" y="2286000"/>
              <a:ext cx="381000" cy="381000"/>
              <a:chOff x="5257800" y="1828800"/>
              <a:chExt cx="381000" cy="381000"/>
            </a:xfrm>
          </p:grpSpPr>
          <p:sp>
            <p:nvSpPr>
              <p:cNvPr id="56" name="Oval 55"/>
              <p:cNvSpPr/>
              <p:nvPr/>
            </p:nvSpPr>
            <p:spPr bwMode="auto">
              <a:xfrm>
                <a:off x="5257800" y="18288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2400" b="1" dirty="0"/>
              </a:p>
            </p:txBody>
          </p:sp>
          <p:pic>
            <p:nvPicPr>
              <p:cNvPr id="52237" name="Picture 52236" descr="TP_tmp.png"/>
              <p:cNvPicPr>
                <a:picLocks noChangeAspect="1"/>
              </p:cNvPicPr>
              <p:nvPr>
                <p:custDataLst>
                  <p:tags r:id="rId27"/>
                </p:custDataLst>
              </p:nvPr>
            </p:nvPicPr>
            <p:blipFill>
              <a:blip r:embed="rId3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5334000" y="1956518"/>
                <a:ext cx="230207" cy="177082"/>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grpSp>
        <p:grpSp>
          <p:nvGrpSpPr>
            <p:cNvPr id="49162" name="Group 52241"/>
            <p:cNvGrpSpPr>
              <a:grpSpLocks/>
            </p:cNvGrpSpPr>
            <p:nvPr/>
          </p:nvGrpSpPr>
          <p:grpSpPr bwMode="auto">
            <a:xfrm>
              <a:off x="8686800" y="2286000"/>
              <a:ext cx="381000" cy="381000"/>
              <a:chOff x="6324600" y="1828800"/>
              <a:chExt cx="381000" cy="381000"/>
            </a:xfrm>
          </p:grpSpPr>
          <p:sp>
            <p:nvSpPr>
              <p:cNvPr id="62" name="Oval 61"/>
              <p:cNvSpPr/>
              <p:nvPr/>
            </p:nvSpPr>
            <p:spPr bwMode="auto">
              <a:xfrm>
                <a:off x="6324600" y="18288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2400" b="1" dirty="0"/>
              </a:p>
            </p:txBody>
          </p:sp>
          <p:pic>
            <p:nvPicPr>
              <p:cNvPr id="52240" name="Picture 52239" descr="TP_tmp.png"/>
              <p:cNvPicPr>
                <a:picLocks noChangeAspect="1"/>
              </p:cNvPicPr>
              <p:nvPr>
                <p:custDataLst>
                  <p:tags r:id="rId26"/>
                </p:custDataLst>
              </p:nvPr>
            </p:nvPicPr>
            <p:blipFill>
              <a:blip r:embed="rId3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400800" y="1956518"/>
                <a:ext cx="230207" cy="177082"/>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grpSp>
        <p:grpSp>
          <p:nvGrpSpPr>
            <p:cNvPr id="49163" name="Group 52244"/>
            <p:cNvGrpSpPr>
              <a:grpSpLocks/>
            </p:cNvGrpSpPr>
            <p:nvPr/>
          </p:nvGrpSpPr>
          <p:grpSpPr bwMode="auto">
            <a:xfrm>
              <a:off x="9753600" y="2286000"/>
              <a:ext cx="381000" cy="381000"/>
              <a:chOff x="7391400" y="1828800"/>
              <a:chExt cx="381000" cy="381000"/>
            </a:xfrm>
          </p:grpSpPr>
          <p:sp>
            <p:nvSpPr>
              <p:cNvPr id="68" name="Oval 67"/>
              <p:cNvSpPr/>
              <p:nvPr/>
            </p:nvSpPr>
            <p:spPr bwMode="auto">
              <a:xfrm>
                <a:off x="7391400" y="18288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2400" b="1" dirty="0"/>
              </a:p>
            </p:txBody>
          </p:sp>
          <p:pic>
            <p:nvPicPr>
              <p:cNvPr id="52243" name="Picture 52242" descr="TP_tmp.png"/>
              <p:cNvPicPr>
                <a:picLocks noChangeAspect="1"/>
              </p:cNvPicPr>
              <p:nvPr>
                <p:custDataLst>
                  <p:tags r:id="rId25"/>
                </p:custDataLst>
              </p:nvPr>
            </p:nvPicPr>
            <p:blipFill>
              <a:blip r:embed="rId3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7467600" y="1956518"/>
                <a:ext cx="230207" cy="177082"/>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grpSp>
        <p:grpSp>
          <p:nvGrpSpPr>
            <p:cNvPr id="49164" name="Group 52253"/>
            <p:cNvGrpSpPr>
              <a:grpSpLocks/>
            </p:cNvGrpSpPr>
            <p:nvPr/>
          </p:nvGrpSpPr>
          <p:grpSpPr bwMode="auto">
            <a:xfrm>
              <a:off x="3124200" y="3048000"/>
              <a:ext cx="381000" cy="381000"/>
              <a:chOff x="762000" y="2743200"/>
              <a:chExt cx="381000" cy="381000"/>
            </a:xfrm>
          </p:grpSpPr>
          <p:sp>
            <p:nvSpPr>
              <p:cNvPr id="116" name="Oval 115"/>
              <p:cNvSpPr/>
              <p:nvPr/>
            </p:nvSpPr>
            <p:spPr bwMode="auto">
              <a:xfrm>
                <a:off x="762000" y="27432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2400" b="1" dirty="0"/>
              </a:p>
            </p:txBody>
          </p:sp>
          <p:pic>
            <p:nvPicPr>
              <p:cNvPr id="52252" name="Picture 52251" descr="TP_tmp.png"/>
              <p:cNvPicPr>
                <a:picLocks noChangeAspect="1"/>
              </p:cNvPicPr>
              <p:nvPr>
                <p:custDataLst>
                  <p:tags r:id="rId24"/>
                </p:custDataLst>
              </p:nvPr>
            </p:nvPicPr>
            <p:blipFill>
              <a:blip r:embed="rId40"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864763" y="2870918"/>
                <a:ext cx="177082" cy="177082"/>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grpSp>
        <p:grpSp>
          <p:nvGrpSpPr>
            <p:cNvPr id="49165" name="Group 225"/>
            <p:cNvGrpSpPr>
              <a:grpSpLocks/>
            </p:cNvGrpSpPr>
            <p:nvPr/>
          </p:nvGrpSpPr>
          <p:grpSpPr bwMode="auto">
            <a:xfrm>
              <a:off x="4191000" y="3048000"/>
              <a:ext cx="381000" cy="381000"/>
              <a:chOff x="1828800" y="2743200"/>
              <a:chExt cx="381000" cy="381000"/>
            </a:xfrm>
          </p:grpSpPr>
          <p:sp>
            <p:nvSpPr>
              <p:cNvPr id="122" name="Oval 121"/>
              <p:cNvSpPr/>
              <p:nvPr/>
            </p:nvSpPr>
            <p:spPr bwMode="auto">
              <a:xfrm>
                <a:off x="1828800" y="27432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2400" b="1" dirty="0"/>
              </a:p>
            </p:txBody>
          </p:sp>
          <p:pic>
            <p:nvPicPr>
              <p:cNvPr id="52255" name="Picture 52254" descr="TP_tmp.png"/>
              <p:cNvPicPr>
                <a:picLocks noChangeAspect="1"/>
              </p:cNvPicPr>
              <p:nvPr>
                <p:custDataLst>
                  <p:tags r:id="rId23"/>
                </p:custDataLst>
              </p:nvPr>
            </p:nvPicPr>
            <p:blipFill>
              <a:blip r:embed="rId4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922708" y="2870918"/>
                <a:ext cx="194791" cy="177083"/>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grpSp>
        <p:grpSp>
          <p:nvGrpSpPr>
            <p:cNvPr id="49166" name="Group 229"/>
            <p:cNvGrpSpPr>
              <a:grpSpLocks/>
            </p:cNvGrpSpPr>
            <p:nvPr/>
          </p:nvGrpSpPr>
          <p:grpSpPr bwMode="auto">
            <a:xfrm>
              <a:off x="5257800" y="3048000"/>
              <a:ext cx="381000" cy="381000"/>
              <a:chOff x="2895600" y="2743200"/>
              <a:chExt cx="381000" cy="381000"/>
            </a:xfrm>
          </p:grpSpPr>
          <p:sp>
            <p:nvSpPr>
              <p:cNvPr id="128" name="Oval 127"/>
              <p:cNvSpPr/>
              <p:nvPr/>
            </p:nvSpPr>
            <p:spPr bwMode="auto">
              <a:xfrm>
                <a:off x="2895600" y="27432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2400" b="1" dirty="0"/>
              </a:p>
            </p:txBody>
          </p:sp>
          <p:pic>
            <p:nvPicPr>
              <p:cNvPr id="227" name="Picture 226" descr="TP_tmp.png"/>
              <p:cNvPicPr>
                <a:picLocks noChangeAspect="1"/>
              </p:cNvPicPr>
              <p:nvPr>
                <p:custDataLst>
                  <p:tags r:id="rId22"/>
                </p:custDataLst>
              </p:nvPr>
            </p:nvPicPr>
            <p:blipFill>
              <a:blip r:embed="rId4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989508" y="2870918"/>
                <a:ext cx="194791" cy="177083"/>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grpSp>
        <p:grpSp>
          <p:nvGrpSpPr>
            <p:cNvPr id="49167" name="Group 232"/>
            <p:cNvGrpSpPr>
              <a:grpSpLocks/>
            </p:cNvGrpSpPr>
            <p:nvPr/>
          </p:nvGrpSpPr>
          <p:grpSpPr bwMode="auto">
            <a:xfrm>
              <a:off x="6324600" y="3048000"/>
              <a:ext cx="381000" cy="381000"/>
              <a:chOff x="3962400" y="2743200"/>
              <a:chExt cx="381000" cy="381000"/>
            </a:xfrm>
          </p:grpSpPr>
          <p:sp>
            <p:nvSpPr>
              <p:cNvPr id="134" name="Oval 133"/>
              <p:cNvSpPr/>
              <p:nvPr/>
            </p:nvSpPr>
            <p:spPr bwMode="auto">
              <a:xfrm>
                <a:off x="3962400" y="27432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2400" b="1" dirty="0"/>
              </a:p>
            </p:txBody>
          </p:sp>
          <p:pic>
            <p:nvPicPr>
              <p:cNvPr id="231" name="Picture 230" descr="TP_tmp.png"/>
              <p:cNvPicPr>
                <a:picLocks noChangeAspect="1"/>
              </p:cNvPicPr>
              <p:nvPr>
                <p:custDataLst>
                  <p:tags r:id="rId21"/>
                </p:custDataLst>
              </p:nvPr>
            </p:nvPicPr>
            <p:blipFill>
              <a:blip r:embed="rId4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4056308" y="2870918"/>
                <a:ext cx="194791" cy="177083"/>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grpSp>
        <p:grpSp>
          <p:nvGrpSpPr>
            <p:cNvPr id="49168" name="Group 235"/>
            <p:cNvGrpSpPr>
              <a:grpSpLocks/>
            </p:cNvGrpSpPr>
            <p:nvPr/>
          </p:nvGrpSpPr>
          <p:grpSpPr bwMode="auto">
            <a:xfrm>
              <a:off x="7391400" y="3048000"/>
              <a:ext cx="381000" cy="381000"/>
              <a:chOff x="5029200" y="2743200"/>
              <a:chExt cx="381000" cy="381000"/>
            </a:xfrm>
          </p:grpSpPr>
          <p:sp>
            <p:nvSpPr>
              <p:cNvPr id="140" name="Oval 139"/>
              <p:cNvSpPr/>
              <p:nvPr/>
            </p:nvSpPr>
            <p:spPr bwMode="auto">
              <a:xfrm>
                <a:off x="5029200" y="27432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2400" b="1" dirty="0"/>
              </a:p>
            </p:txBody>
          </p:sp>
          <p:pic>
            <p:nvPicPr>
              <p:cNvPr id="234" name="Picture 233" descr="TP_tmp.png"/>
              <p:cNvPicPr>
                <a:picLocks noChangeAspect="1"/>
              </p:cNvPicPr>
              <p:nvPr>
                <p:custDataLst>
                  <p:tags r:id="rId20"/>
                </p:custDataLst>
              </p:nvPr>
            </p:nvPicPr>
            <p:blipFill>
              <a:blip r:embed="rId4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5123108" y="2870918"/>
                <a:ext cx="194791" cy="177083"/>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grpSp>
        <p:grpSp>
          <p:nvGrpSpPr>
            <p:cNvPr id="49169" name="Group 238"/>
            <p:cNvGrpSpPr>
              <a:grpSpLocks/>
            </p:cNvGrpSpPr>
            <p:nvPr/>
          </p:nvGrpSpPr>
          <p:grpSpPr bwMode="auto">
            <a:xfrm>
              <a:off x="8458200" y="3048000"/>
              <a:ext cx="381000" cy="381000"/>
              <a:chOff x="6096000" y="2743200"/>
              <a:chExt cx="381000" cy="381000"/>
            </a:xfrm>
          </p:grpSpPr>
          <p:sp>
            <p:nvSpPr>
              <p:cNvPr id="146" name="Oval 145"/>
              <p:cNvSpPr/>
              <p:nvPr/>
            </p:nvSpPr>
            <p:spPr bwMode="auto">
              <a:xfrm>
                <a:off x="6096000" y="27432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2400" b="1" dirty="0"/>
              </a:p>
            </p:txBody>
          </p:sp>
          <p:pic>
            <p:nvPicPr>
              <p:cNvPr id="237" name="Picture 236" descr="TP_tmp.png"/>
              <p:cNvPicPr>
                <a:picLocks noChangeAspect="1"/>
              </p:cNvPicPr>
              <p:nvPr>
                <p:custDataLst>
                  <p:tags r:id="rId19"/>
                </p:custDataLst>
              </p:nvPr>
            </p:nvPicPr>
            <p:blipFill>
              <a:blip r:embed="rId4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189908" y="2870918"/>
                <a:ext cx="194791" cy="177083"/>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grpSp>
        <p:grpSp>
          <p:nvGrpSpPr>
            <p:cNvPr id="49170" name="Group 241"/>
            <p:cNvGrpSpPr>
              <a:grpSpLocks/>
            </p:cNvGrpSpPr>
            <p:nvPr/>
          </p:nvGrpSpPr>
          <p:grpSpPr bwMode="auto">
            <a:xfrm>
              <a:off x="9525000" y="3048000"/>
              <a:ext cx="381000" cy="381000"/>
              <a:chOff x="7162800" y="2743200"/>
              <a:chExt cx="381000" cy="381000"/>
            </a:xfrm>
          </p:grpSpPr>
          <p:sp>
            <p:nvSpPr>
              <p:cNvPr id="152" name="Oval 151"/>
              <p:cNvSpPr/>
              <p:nvPr/>
            </p:nvSpPr>
            <p:spPr bwMode="auto">
              <a:xfrm>
                <a:off x="7162800" y="27432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2400" b="1" dirty="0"/>
              </a:p>
            </p:txBody>
          </p:sp>
          <p:pic>
            <p:nvPicPr>
              <p:cNvPr id="240" name="Picture 239" descr="TP_tmp.png"/>
              <p:cNvPicPr>
                <a:picLocks noChangeAspect="1"/>
              </p:cNvPicPr>
              <p:nvPr>
                <p:custDataLst>
                  <p:tags r:id="rId18"/>
                </p:custDataLst>
              </p:nvPr>
            </p:nvPicPr>
            <p:blipFill>
              <a:blip r:embed="rId4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7256708" y="2870918"/>
                <a:ext cx="194791" cy="177083"/>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grpSp>
        <p:grpSp>
          <p:nvGrpSpPr>
            <p:cNvPr id="49171" name="Group 244"/>
            <p:cNvGrpSpPr>
              <a:grpSpLocks/>
            </p:cNvGrpSpPr>
            <p:nvPr/>
          </p:nvGrpSpPr>
          <p:grpSpPr bwMode="auto">
            <a:xfrm>
              <a:off x="10591800" y="3048000"/>
              <a:ext cx="381000" cy="381000"/>
              <a:chOff x="8229600" y="2743200"/>
              <a:chExt cx="381000" cy="381000"/>
            </a:xfrm>
          </p:grpSpPr>
          <p:sp>
            <p:nvSpPr>
              <p:cNvPr id="155" name="Oval 154"/>
              <p:cNvSpPr/>
              <p:nvPr/>
            </p:nvSpPr>
            <p:spPr bwMode="auto">
              <a:xfrm>
                <a:off x="8229600" y="27432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2400" b="1" dirty="0"/>
              </a:p>
            </p:txBody>
          </p:sp>
          <p:pic>
            <p:nvPicPr>
              <p:cNvPr id="243" name="Picture 242" descr="TP_tmp.png"/>
              <p:cNvPicPr>
                <a:picLocks noChangeAspect="1"/>
              </p:cNvPicPr>
              <p:nvPr>
                <p:custDataLst>
                  <p:tags r:id="rId17"/>
                </p:custDataLst>
              </p:nvPr>
            </p:nvPicPr>
            <p:blipFill>
              <a:blip r:embed="rId4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8323508" y="2870918"/>
                <a:ext cx="194791" cy="177083"/>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grpSp>
        <p:grpSp>
          <p:nvGrpSpPr>
            <p:cNvPr id="49172" name="Group 247"/>
            <p:cNvGrpSpPr>
              <a:grpSpLocks/>
            </p:cNvGrpSpPr>
            <p:nvPr/>
          </p:nvGrpSpPr>
          <p:grpSpPr bwMode="auto">
            <a:xfrm>
              <a:off x="3657600" y="3733800"/>
              <a:ext cx="381000" cy="381000"/>
              <a:chOff x="1295400" y="3276600"/>
              <a:chExt cx="381000" cy="381000"/>
            </a:xfrm>
          </p:grpSpPr>
          <p:sp>
            <p:nvSpPr>
              <p:cNvPr id="164" name="Oval 163"/>
              <p:cNvSpPr/>
              <p:nvPr/>
            </p:nvSpPr>
            <p:spPr bwMode="auto">
              <a:xfrm>
                <a:off x="1295400" y="32766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2400" b="1" dirty="0"/>
              </a:p>
            </p:txBody>
          </p:sp>
          <p:pic>
            <p:nvPicPr>
              <p:cNvPr id="246" name="Picture 245" descr="TP_tmp.png"/>
              <p:cNvPicPr>
                <a:picLocks noChangeAspect="1"/>
              </p:cNvPicPr>
              <p:nvPr>
                <p:custDataLst>
                  <p:tags r:id="rId16"/>
                </p:custDataLst>
              </p:nvPr>
            </p:nvPicPr>
            <p:blipFill>
              <a:blip r:embed="rId4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336183" y="3404318"/>
                <a:ext cx="301040" cy="194791"/>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grpSp>
        <p:grpSp>
          <p:nvGrpSpPr>
            <p:cNvPr id="49173" name="Group 204"/>
            <p:cNvGrpSpPr>
              <a:grpSpLocks/>
            </p:cNvGrpSpPr>
            <p:nvPr/>
          </p:nvGrpSpPr>
          <p:grpSpPr bwMode="auto">
            <a:xfrm>
              <a:off x="5791200" y="3733800"/>
              <a:ext cx="381000" cy="381000"/>
              <a:chOff x="3429000" y="3276600"/>
              <a:chExt cx="381000" cy="381000"/>
            </a:xfrm>
          </p:grpSpPr>
          <p:sp>
            <p:nvSpPr>
              <p:cNvPr id="170" name="Oval 169"/>
              <p:cNvSpPr/>
              <p:nvPr/>
            </p:nvSpPr>
            <p:spPr bwMode="auto">
              <a:xfrm>
                <a:off x="3429000" y="32766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2400" b="1" dirty="0"/>
              </a:p>
            </p:txBody>
          </p:sp>
          <p:pic>
            <p:nvPicPr>
              <p:cNvPr id="203" name="Picture 202" descr="TP_tmp.png"/>
              <p:cNvPicPr>
                <a:picLocks noChangeAspect="1"/>
              </p:cNvPicPr>
              <p:nvPr>
                <p:custDataLst>
                  <p:tags r:id="rId15"/>
                </p:custDataLst>
              </p:nvPr>
            </p:nvPicPr>
            <p:blipFill>
              <a:blip r:embed="rId4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3469784" y="3404318"/>
                <a:ext cx="301040" cy="194791"/>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grpSp>
        <p:grpSp>
          <p:nvGrpSpPr>
            <p:cNvPr id="49174" name="Group 253"/>
            <p:cNvGrpSpPr>
              <a:grpSpLocks/>
            </p:cNvGrpSpPr>
            <p:nvPr/>
          </p:nvGrpSpPr>
          <p:grpSpPr bwMode="auto">
            <a:xfrm>
              <a:off x="7924800" y="3733800"/>
              <a:ext cx="381000" cy="381000"/>
              <a:chOff x="5562600" y="3276600"/>
              <a:chExt cx="381000" cy="381000"/>
            </a:xfrm>
          </p:grpSpPr>
          <p:sp>
            <p:nvSpPr>
              <p:cNvPr id="176" name="Oval 175"/>
              <p:cNvSpPr/>
              <p:nvPr/>
            </p:nvSpPr>
            <p:spPr bwMode="auto">
              <a:xfrm>
                <a:off x="5562600" y="32766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2400" b="1" dirty="0"/>
              </a:p>
            </p:txBody>
          </p:sp>
          <p:pic>
            <p:nvPicPr>
              <p:cNvPr id="252" name="Picture 251" descr="TP_tmp.png"/>
              <p:cNvPicPr>
                <a:picLocks noChangeAspect="1"/>
              </p:cNvPicPr>
              <p:nvPr>
                <p:custDataLst>
                  <p:tags r:id="rId14"/>
                </p:custDataLst>
              </p:nvPr>
            </p:nvPicPr>
            <p:blipFill>
              <a:blip r:embed="rId50"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5603384" y="3404318"/>
                <a:ext cx="301040" cy="194791"/>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grpSp>
        <p:grpSp>
          <p:nvGrpSpPr>
            <p:cNvPr id="49175" name="Group 201"/>
            <p:cNvGrpSpPr>
              <a:grpSpLocks/>
            </p:cNvGrpSpPr>
            <p:nvPr/>
          </p:nvGrpSpPr>
          <p:grpSpPr bwMode="auto">
            <a:xfrm>
              <a:off x="10134600" y="3733800"/>
              <a:ext cx="381000" cy="381000"/>
              <a:chOff x="7772400" y="3276600"/>
              <a:chExt cx="381000" cy="381000"/>
            </a:xfrm>
          </p:grpSpPr>
          <p:sp>
            <p:nvSpPr>
              <p:cNvPr id="182" name="Oval 181"/>
              <p:cNvSpPr/>
              <p:nvPr/>
            </p:nvSpPr>
            <p:spPr bwMode="auto">
              <a:xfrm>
                <a:off x="7772400" y="32766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2400" b="1" dirty="0"/>
              </a:p>
            </p:txBody>
          </p:sp>
          <p:pic>
            <p:nvPicPr>
              <p:cNvPr id="255" name="Picture 254" descr="TP_tmp.png"/>
              <p:cNvPicPr>
                <a:picLocks noChangeAspect="1"/>
              </p:cNvPicPr>
              <p:nvPr>
                <p:custDataLst>
                  <p:tags r:id="rId13"/>
                </p:custDataLst>
              </p:nvPr>
            </p:nvPicPr>
            <p:blipFill>
              <a:blip r:embed="rId5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7813184" y="3404318"/>
                <a:ext cx="301040" cy="194791"/>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grpSp>
        <p:grpSp>
          <p:nvGrpSpPr>
            <p:cNvPr id="49176" name="Group 207"/>
            <p:cNvGrpSpPr>
              <a:grpSpLocks/>
            </p:cNvGrpSpPr>
            <p:nvPr/>
          </p:nvGrpSpPr>
          <p:grpSpPr bwMode="auto">
            <a:xfrm>
              <a:off x="4649788" y="4343400"/>
              <a:ext cx="530225" cy="381000"/>
              <a:chOff x="2287880" y="3810000"/>
              <a:chExt cx="531247" cy="381000"/>
            </a:xfrm>
          </p:grpSpPr>
          <p:sp>
            <p:nvSpPr>
              <p:cNvPr id="188" name="Oval 187"/>
              <p:cNvSpPr/>
              <p:nvPr/>
            </p:nvSpPr>
            <p:spPr bwMode="auto">
              <a:xfrm>
                <a:off x="2362636" y="3810000"/>
                <a:ext cx="380144"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2400" b="1" dirty="0"/>
              </a:p>
            </p:txBody>
          </p:sp>
          <p:pic>
            <p:nvPicPr>
              <p:cNvPr id="206" name="Picture 205" descr="TP_tmp.png"/>
              <p:cNvPicPr>
                <a:picLocks noChangeAspect="1"/>
              </p:cNvPicPr>
              <p:nvPr>
                <p:custDataLst>
                  <p:tags r:id="rId12"/>
                </p:custDataLst>
              </p:nvPr>
            </p:nvPicPr>
            <p:blipFill>
              <a:blip r:embed="rId5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287880" y="3937718"/>
                <a:ext cx="531247" cy="194791"/>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grpSp>
        <p:grpSp>
          <p:nvGrpSpPr>
            <p:cNvPr id="49177" name="Group 210"/>
            <p:cNvGrpSpPr>
              <a:grpSpLocks/>
            </p:cNvGrpSpPr>
            <p:nvPr/>
          </p:nvGrpSpPr>
          <p:grpSpPr bwMode="auto">
            <a:xfrm>
              <a:off x="8924925" y="4343400"/>
              <a:ext cx="514350" cy="381000"/>
              <a:chOff x="6563934" y="3810000"/>
              <a:chExt cx="513539" cy="381000"/>
            </a:xfrm>
          </p:grpSpPr>
          <p:sp>
            <p:nvSpPr>
              <p:cNvPr id="194" name="Oval 193"/>
              <p:cNvSpPr/>
              <p:nvPr/>
            </p:nvSpPr>
            <p:spPr bwMode="auto">
              <a:xfrm>
                <a:off x="6628919" y="3810000"/>
                <a:ext cx="381984"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2400" b="1" dirty="0"/>
              </a:p>
            </p:txBody>
          </p:sp>
          <p:pic>
            <p:nvPicPr>
              <p:cNvPr id="209" name="Picture 208" descr="TP_tmp.png"/>
              <p:cNvPicPr>
                <a:picLocks noChangeAspect="1"/>
              </p:cNvPicPr>
              <p:nvPr>
                <p:custDataLst>
                  <p:tags r:id="rId11"/>
                </p:custDataLst>
              </p:nvPr>
            </p:nvPicPr>
            <p:blipFill>
              <a:blip r:embed="rId5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563934" y="3937718"/>
                <a:ext cx="513539" cy="194791"/>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grpSp>
        <p:grpSp>
          <p:nvGrpSpPr>
            <p:cNvPr id="49178" name="Group 213"/>
            <p:cNvGrpSpPr>
              <a:grpSpLocks/>
            </p:cNvGrpSpPr>
            <p:nvPr/>
          </p:nvGrpSpPr>
          <p:grpSpPr bwMode="auto">
            <a:xfrm>
              <a:off x="6934200" y="5029200"/>
              <a:ext cx="381000" cy="381000"/>
              <a:chOff x="4572000" y="4191000"/>
              <a:chExt cx="381000" cy="381000"/>
            </a:xfrm>
          </p:grpSpPr>
          <p:sp>
            <p:nvSpPr>
              <p:cNvPr id="200" name="Oval 199"/>
              <p:cNvSpPr/>
              <p:nvPr/>
            </p:nvSpPr>
            <p:spPr bwMode="auto">
              <a:xfrm>
                <a:off x="4572000" y="41910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2400" b="1" dirty="0"/>
              </a:p>
            </p:txBody>
          </p:sp>
          <p:pic>
            <p:nvPicPr>
              <p:cNvPr id="212" name="Picture 211" descr="TP_tmp.png"/>
              <p:cNvPicPr>
                <a:picLocks noChangeAspect="1"/>
              </p:cNvPicPr>
              <p:nvPr>
                <p:custDataLst>
                  <p:tags r:id="rId10"/>
                </p:custDataLst>
              </p:nvPr>
            </p:nvPicPr>
            <p:blipFill>
              <a:blip r:embed="rId5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4701325" y="4318718"/>
                <a:ext cx="123958" cy="141666"/>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grpSp>
        <p:cxnSp>
          <p:nvCxnSpPr>
            <p:cNvPr id="225" name="Straight Arrow Connector 224"/>
            <p:cNvCxnSpPr>
              <a:stCxn id="38" idx="4"/>
              <a:endCxn id="116" idx="0"/>
            </p:cNvCxnSpPr>
            <p:nvPr/>
          </p:nvCxnSpPr>
          <p:spPr bwMode="auto">
            <a:xfrm flipH="1">
              <a:off x="3314700" y="2667000"/>
              <a:ext cx="12954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228" name="Straight Arrow Connector 227"/>
            <p:cNvCxnSpPr>
              <a:stCxn id="44" idx="4"/>
              <a:endCxn id="116" idx="0"/>
            </p:cNvCxnSpPr>
            <p:nvPr/>
          </p:nvCxnSpPr>
          <p:spPr bwMode="auto">
            <a:xfrm flipH="1">
              <a:off x="3314700" y="2667000"/>
              <a:ext cx="23622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279" name="Straight Arrow Connector 278"/>
            <p:cNvCxnSpPr>
              <a:stCxn id="16" idx="4"/>
              <a:endCxn id="122" idx="0"/>
            </p:cNvCxnSpPr>
            <p:nvPr/>
          </p:nvCxnSpPr>
          <p:spPr bwMode="auto">
            <a:xfrm>
              <a:off x="3543300" y="2667000"/>
              <a:ext cx="8382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283" name="Straight Arrow Connector 282"/>
            <p:cNvCxnSpPr>
              <a:stCxn id="44" idx="4"/>
              <a:endCxn id="122" idx="0"/>
            </p:cNvCxnSpPr>
            <p:nvPr/>
          </p:nvCxnSpPr>
          <p:spPr bwMode="auto">
            <a:xfrm flipH="1">
              <a:off x="4381500" y="2667000"/>
              <a:ext cx="12954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286" name="Straight Arrow Connector 285"/>
            <p:cNvCxnSpPr>
              <a:stCxn id="50" idx="4"/>
              <a:endCxn id="122" idx="0"/>
            </p:cNvCxnSpPr>
            <p:nvPr/>
          </p:nvCxnSpPr>
          <p:spPr bwMode="auto">
            <a:xfrm flipH="1">
              <a:off x="4381500" y="2667000"/>
              <a:ext cx="23622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289" name="Straight Arrow Connector 288"/>
            <p:cNvCxnSpPr>
              <a:stCxn id="38" idx="4"/>
              <a:endCxn id="140" idx="0"/>
            </p:cNvCxnSpPr>
            <p:nvPr/>
          </p:nvCxnSpPr>
          <p:spPr bwMode="auto">
            <a:xfrm>
              <a:off x="4610100" y="2667000"/>
              <a:ext cx="29718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293" name="Straight Arrow Connector 292"/>
            <p:cNvCxnSpPr>
              <a:stCxn id="56" idx="4"/>
              <a:endCxn id="140" idx="0"/>
            </p:cNvCxnSpPr>
            <p:nvPr/>
          </p:nvCxnSpPr>
          <p:spPr bwMode="auto">
            <a:xfrm flipH="1">
              <a:off x="7581900" y="2667000"/>
              <a:ext cx="2286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296" name="Straight Arrow Connector 295"/>
            <p:cNvCxnSpPr>
              <a:stCxn id="68" idx="4"/>
              <a:endCxn id="140" idx="0"/>
            </p:cNvCxnSpPr>
            <p:nvPr/>
          </p:nvCxnSpPr>
          <p:spPr bwMode="auto">
            <a:xfrm flipH="1">
              <a:off x="7581900" y="2667000"/>
              <a:ext cx="23622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299" name="Straight Arrow Connector 298"/>
            <p:cNvCxnSpPr>
              <a:stCxn id="68" idx="4"/>
              <a:endCxn id="155" idx="0"/>
            </p:cNvCxnSpPr>
            <p:nvPr/>
          </p:nvCxnSpPr>
          <p:spPr bwMode="auto">
            <a:xfrm>
              <a:off x="9944100" y="2667000"/>
              <a:ext cx="8382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03" name="Straight Arrow Connector 302"/>
            <p:cNvCxnSpPr>
              <a:stCxn id="68" idx="4"/>
              <a:endCxn id="152" idx="0"/>
            </p:cNvCxnSpPr>
            <p:nvPr/>
          </p:nvCxnSpPr>
          <p:spPr bwMode="auto">
            <a:xfrm flipH="1">
              <a:off x="9715500" y="2667000"/>
              <a:ext cx="2286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07" name="Straight Arrow Connector 306"/>
            <p:cNvCxnSpPr>
              <a:stCxn id="62" idx="4"/>
              <a:endCxn id="155" idx="0"/>
            </p:cNvCxnSpPr>
            <p:nvPr/>
          </p:nvCxnSpPr>
          <p:spPr bwMode="auto">
            <a:xfrm>
              <a:off x="8877300" y="2667000"/>
              <a:ext cx="19050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10" name="Straight Arrow Connector 309"/>
            <p:cNvCxnSpPr>
              <a:stCxn id="56" idx="4"/>
              <a:endCxn id="155" idx="0"/>
            </p:cNvCxnSpPr>
            <p:nvPr/>
          </p:nvCxnSpPr>
          <p:spPr bwMode="auto">
            <a:xfrm>
              <a:off x="7810500" y="2667000"/>
              <a:ext cx="29718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13" name="Straight Arrow Connector 312"/>
            <p:cNvCxnSpPr>
              <a:stCxn id="50" idx="4"/>
              <a:endCxn id="146" idx="0"/>
            </p:cNvCxnSpPr>
            <p:nvPr/>
          </p:nvCxnSpPr>
          <p:spPr bwMode="auto">
            <a:xfrm>
              <a:off x="6743700" y="2667000"/>
              <a:ext cx="19050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17" name="Straight Arrow Connector 316"/>
            <p:cNvCxnSpPr>
              <a:stCxn id="56" idx="4"/>
              <a:endCxn id="146" idx="0"/>
            </p:cNvCxnSpPr>
            <p:nvPr/>
          </p:nvCxnSpPr>
          <p:spPr bwMode="auto">
            <a:xfrm>
              <a:off x="7810500" y="2667000"/>
              <a:ext cx="8382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20" name="Straight Arrow Connector 319"/>
            <p:cNvCxnSpPr>
              <a:stCxn id="44" idx="4"/>
              <a:endCxn id="134" idx="0"/>
            </p:cNvCxnSpPr>
            <p:nvPr/>
          </p:nvCxnSpPr>
          <p:spPr bwMode="auto">
            <a:xfrm>
              <a:off x="5676900" y="2667000"/>
              <a:ext cx="8382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23" name="Straight Arrow Connector 322"/>
            <p:cNvCxnSpPr>
              <a:stCxn id="50" idx="4"/>
              <a:endCxn id="134" idx="0"/>
            </p:cNvCxnSpPr>
            <p:nvPr/>
          </p:nvCxnSpPr>
          <p:spPr bwMode="auto">
            <a:xfrm flipH="1">
              <a:off x="6515100" y="2667000"/>
              <a:ext cx="2286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26" name="Straight Arrow Connector 325"/>
            <p:cNvCxnSpPr>
              <a:stCxn id="44" idx="4"/>
              <a:endCxn id="128" idx="0"/>
            </p:cNvCxnSpPr>
            <p:nvPr/>
          </p:nvCxnSpPr>
          <p:spPr bwMode="auto">
            <a:xfrm flipH="1">
              <a:off x="5448300" y="2667000"/>
              <a:ext cx="2286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29" name="Straight Arrow Connector 328"/>
            <p:cNvCxnSpPr>
              <a:stCxn id="38" idx="4"/>
              <a:endCxn id="128" idx="0"/>
            </p:cNvCxnSpPr>
            <p:nvPr/>
          </p:nvCxnSpPr>
          <p:spPr bwMode="auto">
            <a:xfrm>
              <a:off x="4610100" y="2667000"/>
              <a:ext cx="8382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32" name="Straight Arrow Connector 331"/>
            <p:cNvCxnSpPr>
              <a:stCxn id="50" idx="4"/>
              <a:endCxn id="128" idx="0"/>
            </p:cNvCxnSpPr>
            <p:nvPr/>
          </p:nvCxnSpPr>
          <p:spPr bwMode="auto">
            <a:xfrm flipH="1">
              <a:off x="5448300" y="2667000"/>
              <a:ext cx="12954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35" name="Straight Arrow Connector 334"/>
            <p:cNvCxnSpPr>
              <a:stCxn id="56" idx="4"/>
              <a:endCxn id="134" idx="0"/>
            </p:cNvCxnSpPr>
            <p:nvPr/>
          </p:nvCxnSpPr>
          <p:spPr bwMode="auto">
            <a:xfrm flipH="1">
              <a:off x="6515100" y="2667000"/>
              <a:ext cx="12954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38" name="Straight Arrow Connector 337"/>
            <p:cNvCxnSpPr>
              <a:stCxn id="62" idx="4"/>
              <a:endCxn id="146" idx="0"/>
            </p:cNvCxnSpPr>
            <p:nvPr/>
          </p:nvCxnSpPr>
          <p:spPr bwMode="auto">
            <a:xfrm flipH="1">
              <a:off x="8648700" y="2667000"/>
              <a:ext cx="2286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42" name="Straight Arrow Connector 341"/>
            <p:cNvCxnSpPr>
              <a:stCxn id="62" idx="4"/>
              <a:endCxn id="152" idx="0"/>
            </p:cNvCxnSpPr>
            <p:nvPr/>
          </p:nvCxnSpPr>
          <p:spPr bwMode="auto">
            <a:xfrm>
              <a:off x="8877300" y="2667000"/>
              <a:ext cx="8382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45" name="Straight Arrow Connector 344"/>
            <p:cNvCxnSpPr>
              <a:stCxn id="56" idx="4"/>
              <a:endCxn id="152" idx="0"/>
            </p:cNvCxnSpPr>
            <p:nvPr/>
          </p:nvCxnSpPr>
          <p:spPr bwMode="auto">
            <a:xfrm>
              <a:off x="7810500" y="2667000"/>
              <a:ext cx="1905000" cy="381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48" name="Straight Arrow Connector 347"/>
            <p:cNvCxnSpPr>
              <a:stCxn id="116" idx="4"/>
              <a:endCxn id="164" idx="0"/>
            </p:cNvCxnSpPr>
            <p:nvPr/>
          </p:nvCxnSpPr>
          <p:spPr bwMode="auto">
            <a:xfrm>
              <a:off x="3314700" y="3429000"/>
              <a:ext cx="533400" cy="3048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51" name="Straight Arrow Connector 350"/>
            <p:cNvCxnSpPr>
              <a:stCxn id="122" idx="4"/>
              <a:endCxn id="164" idx="0"/>
            </p:cNvCxnSpPr>
            <p:nvPr/>
          </p:nvCxnSpPr>
          <p:spPr bwMode="auto">
            <a:xfrm flipH="1">
              <a:off x="3848100" y="3429000"/>
              <a:ext cx="533400" cy="3048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55" name="Straight Arrow Connector 354"/>
            <p:cNvCxnSpPr>
              <a:stCxn id="134" idx="4"/>
              <a:endCxn id="170" idx="0"/>
            </p:cNvCxnSpPr>
            <p:nvPr/>
          </p:nvCxnSpPr>
          <p:spPr bwMode="auto">
            <a:xfrm flipH="1">
              <a:off x="5981700" y="3429000"/>
              <a:ext cx="533400" cy="3048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58" name="Straight Arrow Connector 357"/>
            <p:cNvCxnSpPr>
              <a:stCxn id="146" idx="4"/>
              <a:endCxn id="176" idx="0"/>
            </p:cNvCxnSpPr>
            <p:nvPr/>
          </p:nvCxnSpPr>
          <p:spPr bwMode="auto">
            <a:xfrm flipH="1">
              <a:off x="8115300" y="3429000"/>
              <a:ext cx="533400" cy="3048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61" name="Straight Arrow Connector 360"/>
            <p:cNvCxnSpPr>
              <a:stCxn id="155" idx="4"/>
              <a:endCxn id="182" idx="0"/>
            </p:cNvCxnSpPr>
            <p:nvPr/>
          </p:nvCxnSpPr>
          <p:spPr bwMode="auto">
            <a:xfrm flipH="1">
              <a:off x="10325100" y="3429000"/>
              <a:ext cx="457200" cy="3048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64" name="Straight Arrow Connector 363"/>
            <p:cNvCxnSpPr>
              <a:stCxn id="152" idx="4"/>
              <a:endCxn id="182" idx="0"/>
            </p:cNvCxnSpPr>
            <p:nvPr/>
          </p:nvCxnSpPr>
          <p:spPr bwMode="auto">
            <a:xfrm>
              <a:off x="9715500" y="3429000"/>
              <a:ext cx="609600" cy="3048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67" name="Straight Arrow Connector 366"/>
            <p:cNvCxnSpPr>
              <a:stCxn id="140" idx="4"/>
              <a:endCxn id="176" idx="0"/>
            </p:cNvCxnSpPr>
            <p:nvPr/>
          </p:nvCxnSpPr>
          <p:spPr bwMode="auto">
            <a:xfrm>
              <a:off x="7581900" y="3429000"/>
              <a:ext cx="533400" cy="3048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70" name="Straight Arrow Connector 369"/>
            <p:cNvCxnSpPr>
              <a:stCxn id="128" idx="4"/>
              <a:endCxn id="170" idx="0"/>
            </p:cNvCxnSpPr>
            <p:nvPr/>
          </p:nvCxnSpPr>
          <p:spPr bwMode="auto">
            <a:xfrm>
              <a:off x="5448300" y="3429000"/>
              <a:ext cx="533400" cy="3048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75" name="Straight Arrow Connector 374"/>
            <p:cNvCxnSpPr>
              <a:stCxn id="164" idx="4"/>
              <a:endCxn id="188" idx="0"/>
            </p:cNvCxnSpPr>
            <p:nvPr/>
          </p:nvCxnSpPr>
          <p:spPr bwMode="auto">
            <a:xfrm>
              <a:off x="3848100" y="4114800"/>
              <a:ext cx="1065213" cy="2286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78" name="Straight Arrow Connector 377"/>
            <p:cNvCxnSpPr>
              <a:stCxn id="176" idx="4"/>
              <a:endCxn id="194" idx="0"/>
            </p:cNvCxnSpPr>
            <p:nvPr/>
          </p:nvCxnSpPr>
          <p:spPr bwMode="auto">
            <a:xfrm>
              <a:off x="8115300" y="4114800"/>
              <a:ext cx="1065213" cy="2286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81" name="Straight Arrow Connector 380"/>
            <p:cNvCxnSpPr>
              <a:stCxn id="182" idx="4"/>
              <a:endCxn id="194" idx="0"/>
            </p:cNvCxnSpPr>
            <p:nvPr/>
          </p:nvCxnSpPr>
          <p:spPr bwMode="auto">
            <a:xfrm flipH="1">
              <a:off x="9180513" y="4114800"/>
              <a:ext cx="1144587" cy="2286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84" name="Straight Arrow Connector 383"/>
            <p:cNvCxnSpPr>
              <a:stCxn id="170" idx="4"/>
              <a:endCxn id="188" idx="0"/>
            </p:cNvCxnSpPr>
            <p:nvPr/>
          </p:nvCxnSpPr>
          <p:spPr bwMode="auto">
            <a:xfrm flipH="1">
              <a:off x="4913313" y="4114800"/>
              <a:ext cx="1068387" cy="2286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87" name="Straight Arrow Connector 386"/>
            <p:cNvCxnSpPr>
              <a:stCxn id="194" idx="4"/>
              <a:endCxn id="200" idx="0"/>
            </p:cNvCxnSpPr>
            <p:nvPr/>
          </p:nvCxnSpPr>
          <p:spPr bwMode="auto">
            <a:xfrm flipH="1">
              <a:off x="7124700" y="4724400"/>
              <a:ext cx="2055813" cy="3048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91" name="Straight Arrow Connector 390"/>
            <p:cNvCxnSpPr>
              <a:stCxn id="188" idx="4"/>
              <a:endCxn id="200" idx="0"/>
            </p:cNvCxnSpPr>
            <p:nvPr/>
          </p:nvCxnSpPr>
          <p:spPr bwMode="auto">
            <a:xfrm>
              <a:off x="4913313" y="4724400"/>
              <a:ext cx="2211387" cy="3048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grpSp>
      <p:pic>
        <p:nvPicPr>
          <p:cNvPr id="354" name="Picture 353" descr="TP_tmp.png"/>
          <p:cNvPicPr>
            <a:picLocks noChangeAspect="1"/>
          </p:cNvPicPr>
          <p:nvPr>
            <p:custDataLst>
              <p:tags r:id="rId1"/>
            </p:custDataLst>
          </p:nvPr>
        </p:nvPicPr>
        <p:blipFill>
          <a:blip r:embed="rId55" cstate="print">
            <a:extLst>
              <a:ext uri="{28A0092B-C50C-407E-A947-70E740481C1C}">
                <a14:useLocalDpi xmlns:a14="http://schemas.microsoft.com/office/drawing/2010/main" val="0"/>
              </a:ext>
            </a:extLst>
          </a:blip>
          <a:stretch>
            <a:fillRect/>
          </a:stretch>
        </p:blipFill>
        <p:spPr bwMode="auto">
          <a:xfrm>
            <a:off x="304800" y="1752600"/>
            <a:ext cx="11700169" cy="242376"/>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360" name="Picture 359" descr="TP_tmp.png"/>
          <p:cNvPicPr>
            <a:picLocks noChangeAspect="1"/>
          </p:cNvPicPr>
          <p:nvPr>
            <p:custDataLst>
              <p:tags r:id="rId2"/>
            </p:custDataLst>
          </p:nvPr>
        </p:nvPicPr>
        <p:blipFill>
          <a:blip r:embed="rId56" cstate="print">
            <a:extLst>
              <a:ext uri="{28A0092B-C50C-407E-A947-70E740481C1C}">
                <a14:useLocalDpi xmlns:a14="http://schemas.microsoft.com/office/drawing/2010/main" val="0"/>
              </a:ext>
            </a:extLst>
          </a:blip>
          <a:stretch>
            <a:fillRect/>
          </a:stretch>
        </p:blipFill>
        <p:spPr bwMode="auto">
          <a:xfrm>
            <a:off x="148831" y="2349403"/>
            <a:ext cx="2874831" cy="241397"/>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366" name="Picture 365" descr="TP_tmp.png"/>
          <p:cNvPicPr>
            <a:picLocks noChangeAspect="1"/>
          </p:cNvPicPr>
          <p:nvPr>
            <p:custDataLst>
              <p:tags r:id="rId3"/>
            </p:custDataLst>
          </p:nvPr>
        </p:nvPicPr>
        <p:blipFill>
          <a:blip r:embed="rId57" cstate="print">
            <a:extLst>
              <a:ext uri="{28A0092B-C50C-407E-A947-70E740481C1C}">
                <a14:useLocalDpi xmlns:a14="http://schemas.microsoft.com/office/drawing/2010/main" val="0"/>
              </a:ext>
            </a:extLst>
          </a:blip>
          <a:stretch>
            <a:fillRect/>
          </a:stretch>
        </p:blipFill>
        <p:spPr bwMode="auto">
          <a:xfrm>
            <a:off x="256761" y="2743200"/>
            <a:ext cx="2241038" cy="246269"/>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368" name="Picture 367" descr="TP_tmp.png"/>
          <p:cNvPicPr>
            <a:picLocks noChangeAspect="1"/>
          </p:cNvPicPr>
          <p:nvPr>
            <p:custDataLst>
              <p:tags r:id="rId4"/>
            </p:custDataLst>
          </p:nvPr>
        </p:nvPicPr>
        <p:blipFill>
          <a:blip r:embed="rId58" cstate="print">
            <a:extLst>
              <a:ext uri="{28A0092B-C50C-407E-A947-70E740481C1C}">
                <a14:useLocalDpi xmlns:a14="http://schemas.microsoft.com/office/drawing/2010/main" val="0"/>
              </a:ext>
            </a:extLst>
          </a:blip>
          <a:stretch>
            <a:fillRect/>
          </a:stretch>
        </p:blipFill>
        <p:spPr bwMode="auto">
          <a:xfrm>
            <a:off x="228600" y="3258931"/>
            <a:ext cx="2241038" cy="246269"/>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sp>
        <p:nvSpPr>
          <p:cNvPr id="49220" name="TextBox 364"/>
          <p:cNvSpPr txBox="1">
            <a:spLocks noChangeArrowheads="1"/>
          </p:cNvSpPr>
          <p:nvPr/>
        </p:nvSpPr>
        <p:spPr bwMode="auto">
          <a:xfrm>
            <a:off x="446709" y="3000374"/>
            <a:ext cx="338138"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200"/>
              <a:t>…</a:t>
            </a:r>
          </a:p>
        </p:txBody>
      </p:sp>
      <p:pic>
        <p:nvPicPr>
          <p:cNvPr id="369" name="Picture 368" descr="TP_tmp.png"/>
          <p:cNvPicPr>
            <a:picLocks noChangeAspect="1"/>
          </p:cNvPicPr>
          <p:nvPr>
            <p:custDataLst>
              <p:tags r:id="rId5"/>
            </p:custDataLst>
          </p:nvPr>
        </p:nvPicPr>
        <p:blipFill>
          <a:blip r:embed="rId59" cstate="print">
            <a:extLst>
              <a:ext uri="{28A0092B-C50C-407E-A947-70E740481C1C}">
                <a14:useLocalDpi xmlns:a14="http://schemas.microsoft.com/office/drawing/2010/main" val="0"/>
              </a:ext>
            </a:extLst>
          </a:blip>
          <a:stretch>
            <a:fillRect/>
          </a:stretch>
        </p:blipFill>
        <p:spPr bwMode="auto">
          <a:xfrm>
            <a:off x="294308" y="3581400"/>
            <a:ext cx="1499856" cy="270465"/>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sp>
        <p:nvSpPr>
          <p:cNvPr id="49222" name="TextBox 411"/>
          <p:cNvSpPr txBox="1">
            <a:spLocks noChangeArrowheads="1"/>
          </p:cNvSpPr>
          <p:nvPr/>
        </p:nvSpPr>
        <p:spPr bwMode="auto">
          <a:xfrm>
            <a:off x="413372" y="3733799"/>
            <a:ext cx="338137"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200"/>
              <a:t>…</a:t>
            </a:r>
          </a:p>
        </p:txBody>
      </p:sp>
      <p:pic>
        <p:nvPicPr>
          <p:cNvPr id="371" name="Picture 370" descr="TP_tmp.png"/>
          <p:cNvPicPr>
            <a:picLocks noChangeAspect="1"/>
          </p:cNvPicPr>
          <p:nvPr>
            <p:custDataLst>
              <p:tags r:id="rId6"/>
            </p:custDataLst>
          </p:nvPr>
        </p:nvPicPr>
        <p:blipFill>
          <a:blip r:embed="rId60" cstate="print">
            <a:extLst>
              <a:ext uri="{28A0092B-C50C-407E-A947-70E740481C1C}">
                <a14:useLocalDpi xmlns:a14="http://schemas.microsoft.com/office/drawing/2010/main" val="0"/>
              </a:ext>
            </a:extLst>
          </a:blip>
          <a:stretch>
            <a:fillRect/>
          </a:stretch>
        </p:blipFill>
        <p:spPr bwMode="auto">
          <a:xfrm>
            <a:off x="294307" y="4004230"/>
            <a:ext cx="1458293" cy="262970"/>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372" name="Picture 371" descr="TP_tmp.png"/>
          <p:cNvPicPr>
            <a:picLocks noChangeAspect="1"/>
          </p:cNvPicPr>
          <p:nvPr>
            <p:custDataLst>
              <p:tags r:id="rId7"/>
            </p:custDataLst>
          </p:nvPr>
        </p:nvPicPr>
        <p:blipFill>
          <a:blip r:embed="rId61" cstate="print">
            <a:extLst>
              <a:ext uri="{28A0092B-C50C-407E-A947-70E740481C1C}">
                <a14:useLocalDpi xmlns:a14="http://schemas.microsoft.com/office/drawing/2010/main" val="0"/>
              </a:ext>
            </a:extLst>
          </a:blip>
          <a:stretch>
            <a:fillRect/>
          </a:stretch>
        </p:blipFill>
        <p:spPr bwMode="auto">
          <a:xfrm>
            <a:off x="294309" y="4621142"/>
            <a:ext cx="2022029" cy="255657"/>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373" name="Picture 372" descr="TP_tmp.png"/>
          <p:cNvPicPr>
            <a:picLocks noChangeAspect="1"/>
          </p:cNvPicPr>
          <p:nvPr>
            <p:custDataLst>
              <p:tags r:id="rId8"/>
            </p:custDataLst>
          </p:nvPr>
        </p:nvPicPr>
        <p:blipFill>
          <a:blip r:embed="rId62" cstate="print">
            <a:extLst>
              <a:ext uri="{28A0092B-C50C-407E-A947-70E740481C1C}">
                <a14:useLocalDpi xmlns:a14="http://schemas.microsoft.com/office/drawing/2010/main" val="0"/>
              </a:ext>
            </a:extLst>
          </a:blip>
          <a:stretch>
            <a:fillRect/>
          </a:stretch>
        </p:blipFill>
        <p:spPr bwMode="auto">
          <a:xfrm>
            <a:off x="294309" y="4320178"/>
            <a:ext cx="1991691" cy="251821"/>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374" name="Picture 373" descr="TP_tmp.png"/>
          <p:cNvPicPr>
            <a:picLocks noChangeAspect="1"/>
          </p:cNvPicPr>
          <p:nvPr>
            <p:custDataLst>
              <p:tags r:id="rId9"/>
            </p:custDataLst>
          </p:nvPr>
        </p:nvPicPr>
        <p:blipFill>
          <a:blip r:embed="rId63" cstate="print">
            <a:extLst>
              <a:ext uri="{28A0092B-C50C-407E-A947-70E740481C1C}">
                <a14:useLocalDpi xmlns:a14="http://schemas.microsoft.com/office/drawing/2010/main" val="0"/>
              </a:ext>
            </a:extLst>
          </a:blip>
          <a:stretch>
            <a:fillRect/>
          </a:stretch>
        </p:blipFill>
        <p:spPr bwMode="auto">
          <a:xfrm>
            <a:off x="381000" y="5073225"/>
            <a:ext cx="2133600" cy="260775"/>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spTree>
    <p:extLst>
      <p:ext uri="{BB962C8B-B14F-4D97-AF65-F5344CB8AC3E}">
        <p14:creationId xmlns:p14="http://schemas.microsoft.com/office/powerpoint/2010/main" val="20870975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6">
                                            <p:txEl>
                                              <p:pRg st="17" end="1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6">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592"/>
  <p:tag name="DEFAULTHEIGHT" val="422"/>
</p:tagLst>
</file>

<file path=ppt/tags/tag1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times&#10;\]&#10;\end{document}&#10;"/>
  <p:tag name="EXTERNALNAME" val="txp_fig"/>
  <p:tag name="BLEND" val="False"/>
  <p:tag name="TRANSPARENT" val="Tru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2"/>
  <p:tag name="PICTUREFILESIZE" val="962"/>
</p:tagLst>
</file>

<file path=ppt/tags/tag10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left[&#10;\begin{array}{c}&#10;P(f_1) \prod_i P(f_i | y_1)\\&#10;P(f_2) \prod_i P(f_i | y_2)\\&#10;\vdots\\&#10;P(f_k) \prod_i P(f_i | y_k)\\&#10;\end{array}&#10;\right]&#10;\]&#10;\end{document}&#10;"/>
  <p:tag name="FILENAME" val="txp_fig"/>
  <p:tag name="FORMAT" val="pngmono"/>
  <p:tag name="RES" val="1200"/>
  <p:tag name="BLEND" val="0"/>
  <p:tag name="TRANSPARENT" val="0"/>
  <p:tag name="TBUG" val="0"/>
  <p:tag name="ALLOWFS" val="0"/>
  <p:tag name="ORIGWIDTH" val="194"/>
  <p:tag name="PICTUREFILESIZE" val="30773"/>
</p:tagLst>
</file>

<file path=ppt/tags/tag10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f_1 \ldots f_n)&#10;\]&#10;\end{document}&#10;"/>
  <p:tag name="FILENAME" val="txp_fig"/>
  <p:tag name="FORMAT" val="pngmono"/>
  <p:tag name="RES" val="1200"/>
  <p:tag name="BLEND" val="0"/>
  <p:tag name="TRANSPARENT" val="0"/>
  <p:tag name="TBUG" val="0"/>
  <p:tag name="ALLOWFS" val="0"/>
  <p:tag name="ORIGWIDTH" val="107"/>
  <p:tag name="PICTUREFILESIZE" val="4846"/>
</p:tagLst>
</file>

<file path=ppt/tags/tag10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Y | f_1 \ldots f_n)&#10;\]&#10;\end{document}&#10;"/>
  <p:tag name="FILENAME" val="txp_fig"/>
  <p:tag name="FORMAT" val="pngmono"/>
  <p:tag name="RES" val="1200"/>
  <p:tag name="BLEND" val="0"/>
  <p:tag name="TRANSPARENT" val="0"/>
  <p:tag name="TBUG" val="0"/>
  <p:tag name="ALLOWFS" val="0"/>
  <p:tag name="ORIGWIDTH" val="130"/>
  <p:tag name="PICTUREFILESIZE" val="6210"/>
</p:tagLst>
</file>

<file path=ppt/tags/tag10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left[&#10;\begin{array}{c}&#10;P(y_1, f_1 \ldots f_n)\\&#10;P(y_2, f_1 \ldots f_n)\\&#10;\vdots\\&#10;P(y_k, f_1 \ldots f_n)\\&#10;\end{array}&#10;\right]&#10;\]&#10;\end{document}&#10;"/>
  <p:tag name="FILENAME" val="txp_fig"/>
  <p:tag name="FORMAT" val="pngmono"/>
  <p:tag name="RES" val="1200"/>
  <p:tag name="BLEND" val="0"/>
  <p:tag name="TRANSPARENT" val="0"/>
  <p:tag name="TBUG" val="0"/>
  <p:tag name="ALLOWFS" val="0"/>
  <p:tag name="ORIGWIDTH" val="168"/>
  <p:tag name="PICTUREFILESIZE" val="22329"/>
</p:tagLst>
</file>

<file path=ppt/tags/tag10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Y)&#10;\]&#10;\end{document}&#10;"/>
  <p:tag name="FILENAME" val="txp_fig"/>
  <p:tag name="FORMAT" val="pngmono"/>
  <p:tag name="RES" val="1200"/>
  <p:tag name="BLEND" val="0"/>
  <p:tag name="TRANSPARENT" val="0"/>
  <p:tag name="TBUG" val="0"/>
  <p:tag name="ALLOWFS" val="0"/>
  <p:tag name="ORIGWIDTH" val="51"/>
  <p:tag name="PICTUREFILESIZE" val="3008"/>
</p:tagLst>
</file>

<file path=ppt/tags/tag10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F_{3,1}=on|Y)&#10;\]&#10;\end{document}&#10;"/>
  <p:tag name="FILENAME" val="txp_fig"/>
  <p:tag name="FORMAT" val="pngmono"/>
  <p:tag name="RES" val="1200"/>
  <p:tag name="BLEND" val="0"/>
  <p:tag name="TRANSPARENT" val="0"/>
  <p:tag name="TBUG" val="0"/>
  <p:tag name="ALLOWFS" val="0"/>
  <p:tag name="ORIGWIDTH" val="149"/>
  <p:tag name="PICTUREFILESIZE" val="7280"/>
</p:tagLst>
</file>

<file path=ppt/tags/tag10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F_{5,5}=on|Y)&#10;\]&#10;\end{document}&#10;"/>
  <p:tag name="FILENAME" val="txp_fig"/>
  <p:tag name="FORMAT" val="pngmono"/>
  <p:tag name="RES" val="1200"/>
  <p:tag name="BLEND" val="0"/>
  <p:tag name="TRANSPARENT" val="0"/>
  <p:tag name="TBUG" val="0"/>
  <p:tag name="ALLOWFS" val="0"/>
  <p:tag name="ORIGWIDTH" val="149"/>
  <p:tag name="PICTUREFILESIZE" val="7447"/>
</p:tagLst>
</file>

<file path=ppt/tags/tag10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Y, W_1 \ldots W_n) = P(Y) \prod_i P(W_i | Y)&#10;\]&#10;\end{document}&#10;"/>
  <p:tag name="FILENAME" val="txp_fig"/>
  <p:tag name="FORMAT" val="pngmono"/>
  <p:tag name="RES" val="1200"/>
  <p:tag name="BLEND" val="0"/>
  <p:tag name="TRANSPARENT" val="0"/>
  <p:tag name="TBUG" val="0"/>
  <p:tag name="ALLOWFS" val="0"/>
  <p:tag name="ORIGWIDTH" val="347"/>
  <p:tag name="PICTUREFILESIZE" val="19190"/>
</p:tagLst>
</file>

<file path=ppt/tags/tag10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Y, W_1 \ldots W_n) = P(Y) \prod_i P(W_i | Y)&#10;\]&#10;\end{document}&#10;"/>
  <p:tag name="FILENAME" val="txp_fig"/>
  <p:tag name="FORMAT" val="pngmono"/>
  <p:tag name="RES" val="1200"/>
  <p:tag name="BLEND" val="0"/>
  <p:tag name="TRANSPARENT" val="0"/>
  <p:tag name="TBUG" val="0"/>
  <p:tag name="ALLOWFS" val="0"/>
  <p:tag name="ORIGWIDTH" val="347"/>
  <p:tag name="PICTUREFILESIZE" val="19190"/>
</p:tagLst>
</file>

<file path=ppt/tags/tag10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W | \mbox{spam})&#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15"/>
  <p:tag name="PICTUREFILESIZE" val="6747"/>
</p:tagLst>
</file>

<file path=ppt/tags/tag1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sum&#10;\]&#10;\end{document}&#10;"/>
  <p:tag name="EXTERNALNAME" val="txp_fig"/>
  <p:tag name="BLEND" val="False"/>
  <p:tag name="TRANSPARENT" val="Tru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4"/>
  <p:tag name="PICTUREFILESIZE" val="1827"/>
</p:tagLst>
</file>

<file path=ppt/tags/tag11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W | \mbox{ham})&#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05"/>
  <p:tag name="PICTUREFILESIZE" val="5738"/>
</p:tagLst>
</file>

<file path=ppt/tags/tag11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Y)&#10;\]&#10;\end{document}&#10;"/>
  <p:tag name="FILENAME" val="txp_fig"/>
  <p:tag name="FORMAT" val="pngmono"/>
  <p:tag name="RES" val="1200"/>
  <p:tag name="BLEND" val="0"/>
  <p:tag name="TRANSPARENT" val="0"/>
  <p:tag name="TBUG" val="0"/>
  <p:tag name="ALLOWFS" val="0"/>
  <p:tag name="ORIGWIDTH" val="51"/>
  <p:tag name="PICTUREFILESIZE" val="2987"/>
</p:tagLst>
</file>

<file path=ppt/tags/tag11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mbox{features}, C=2)&#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3"/>
  <p:tag name="PICTUREFILESIZE" val="8778"/>
</p:tagLst>
</file>

<file path=ppt/tags/tag11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mbox{features}, C=3)&#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3"/>
  <p:tag name="PICTUREFILESIZE" val="8886"/>
</p:tagLst>
</file>

<file path=ppt/tags/tag11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C=2) = 0.1&#10;\]&#10;\end{document}&#10;"/>
  <p:tag name="FILENAME" val="txp_fig"/>
  <p:tag name="FORMAT" val="pngmono"/>
  <p:tag name="RES" val="1200"/>
  <p:tag name="BLEND" val="0"/>
  <p:tag name="TRANSPARENT" val="0"/>
  <p:tag name="TBUG" val="0"/>
  <p:tag name="ALLOWFS" val="0"/>
  <p:tag name="ORIGWIDTH" val="155"/>
  <p:tag name="PICTUREFILESIZE" val="5987"/>
</p:tagLst>
</file>

<file path=ppt/tags/tag11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C=3) = 0.1&#10;\]&#10;\end{document}&#10;"/>
  <p:tag name="FILENAME" val="txp_fig"/>
  <p:tag name="FORMAT" val="pngmono"/>
  <p:tag name="RES" val="1200"/>
  <p:tag name="BLEND" val="0"/>
  <p:tag name="TRANSPARENT" val="0"/>
  <p:tag name="TBUG" val="0"/>
  <p:tag name="ALLOWFS" val="0"/>
  <p:tag name="ORIGWIDTH" val="155"/>
  <p:tag name="PICTUREFILESIZE" val="6109"/>
</p:tagLst>
</file>

<file path=ppt/tags/tag11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mathrm{on}| C=2) = 0.01 &#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99"/>
  <p:tag name="PICTUREFILESIZE" val="8274"/>
</p:tagLst>
</file>

<file path=ppt/tags/tag11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mathrm{on}| C=3) = 0.0&#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6"/>
  <p:tag name="PICTUREFILESIZE" val="8074"/>
</p:tagLst>
</file>

<file path=ppt/tags/tag11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mathrm{off}| C=2) = 0.1 &#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9"/>
  <p:tag name="PICTUREFILESIZE" val="7671"/>
</p:tagLst>
</file>

<file path=ppt/tags/tag11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mathrm{off}| C=3) = 0.7 &#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90"/>
  <p:tag name="PICTUREFILESIZE" val="8126"/>
</p:tagLst>
</file>

<file path=ppt/tags/tag1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A | B, E)&#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97"/>
  <p:tag name="PICTUREFILESIZE" val="5473"/>
</p:tagLst>
</file>

<file path=ppt/tags/tag12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mathrm{on}| C=2) = 0.1 &#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5"/>
  <p:tag name="PICTUREFILESIZE" val="7539"/>
</p:tagLst>
</file>

<file path=ppt/tags/tag12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mathrm{on}| C=3) = 0.9&#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6"/>
  <p:tag name="PICTUREFILESIZE" val="8385"/>
</p:tagLst>
</file>

<file path=ppt/tags/tag12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mathrm{on}| C=2) = 0.8 &#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6"/>
  <p:tag name="PICTUREFILESIZE" val="8376"/>
</p:tagLst>
</file>

<file path=ppt/tags/tag12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mathrm{on}| C=3) = 0.8 &#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6"/>
  <p:tag name="PICTUREFILESIZE" val="8527"/>
</p:tagLst>
</file>

<file path=ppt/tags/tag12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frac{P(W | \mbox{ham})}{P(W | \mbox{spam})}&#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18"/>
  <p:tag name="PICTUREFILESIZE" val="12978"/>
</p:tagLst>
</file>

<file path=ppt/tags/tag12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frac{P(W | \mbox{spam})}{P(W | \mbox{ham})}&#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18"/>
  <p:tag name="PICTUREFILESIZE" val="12982"/>
</p:tagLst>
</file>

<file path=ppt/tags/tag12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_\mathrm{ML}(x) = \frac{\mbox{count}(x)}{\mbox{total samples}}&#10;\]&#10;\end{document}&#10;"/>
  <p:tag name="FILENAME" val="txp_fig"/>
  <p:tag name="FORMAT" val="pngmono"/>
  <p:tag name="RES" val="1200"/>
  <p:tag name="BLEND" val="0"/>
  <p:tag name="TRANSPARENT" val="0"/>
  <p:tag name="TBUG" val="0"/>
  <p:tag name="ALLOWFS" val="0"/>
  <p:tag name="ORIGWIDTH" val="240"/>
  <p:tag name="PICTUREFILESIZE" val="16875"/>
</p:tagLst>
</file>

<file path=ppt/tags/tag12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L(x,\theta) = \prod_i P_\theta(x_i)&#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79"/>
  <p:tag name="PICTUREFILESIZE" val="10898"/>
</p:tagLst>
</file>

<file path=ppt/tags/tag12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begin{document}&#10;\[&#10;P_\mathrm{ML}(\mbox{\textcolor{red}{r}}) = 2/3&#10;\]&#10;\end{document}&#10;"/>
  <p:tag name="FILENAME" val="txp_fig"/>
  <p:tag name="FORMAT" val="png16m"/>
  <p:tag name="RES" val="1200"/>
  <p:tag name="BLEND" val="0"/>
  <p:tag name="TRANSPARENT" val="0"/>
  <p:tag name="TBUG" val="0"/>
  <p:tag name="ALLOWFS" val="0"/>
  <p:tag name="ORIGWIDTH" val="136"/>
  <p:tag name="PICTUREFILESIZE" val="9972"/>
</p:tagLst>
</file>

<file path=ppt/tags/tag12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_\mathrm{ML}(x) = \frac{\mbox{count}(x)}{\mbox{total samples}}&#10;\]&#10;\end{document}&#10;"/>
  <p:tag name="FILENAME" val="txp_fig"/>
  <p:tag name="FORMAT" val="pngmono"/>
  <p:tag name="RES" val="1200"/>
  <p:tag name="BLEND" val="0"/>
  <p:tag name="TRANSPARENT" val="0"/>
  <p:tag name="TBUG" val="0"/>
  <p:tag name="ALLOWFS" val="0"/>
  <p:tag name="ORIGWIDTH" val="240"/>
  <p:tag name="PICTUREFILESIZE" val="16875"/>
</p:tagLst>
</file>

<file path=ppt/tags/tag1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j|A)&#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65"/>
  <p:tag name="PICTUREFILESIZE" val="3933"/>
</p:tagLst>
</file>

<file path=ppt/tags/tag13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argmax{\mathop{\rm arg\,max}}&#10;\[&#10;\theta_{ML} = \argmax_\theta P({\bf X}|\theta)&#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220"/>
  <p:tag name="PICTUREFILESIZE" val="13388"/>
</p:tagLst>
</file>

<file path=ppt/tags/tag13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argmax{\mathop{\rm arg\,max}}&#10;\[&#10;\phantom{\theta_{ML}} = \argmax_\theta \prod_i P_\theta(X_i)&#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94"/>
  <p:tag name="PICTUREFILESIZE" val="12446"/>
</p:tagLst>
</file>

<file path=ppt/tags/tag13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argmax{\mathop{\rm arg\,max}}&#10;\[&#10;\theta_{MAP} = \argmax_\theta P(\theta | {\bf X})&#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235"/>
  <p:tag name="PICTUREFILESIZE" val="14263"/>
</p:tagLst>
</file>

<file path=ppt/tags/tag13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argmax{\mathop{\rm arg\,max}}&#10;\[&#10;\phantom{\theta_{MAP}} = \argmax_\theta P({\bf X} | \theta) P(\theta) / P({\bf X})&#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283"/>
  <p:tag name="PICTUREFILESIZE" val="16852"/>
</p:tagLst>
</file>

<file path=ppt/tags/tag13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argmax{\mathop{\rm arg\,max}}&#10;\[&#10;\phantom{\theta_{MAP}} = \argmax_\theta P({\bf X} | \theta) P(\theta)&#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219"/>
  <p:tag name="PICTUREFILESIZE" val="13059"/>
</p:tagLst>
</file>

<file path=ppt/tags/tag13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 \frac{c(x)+1}{N + |X|}&#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08"/>
  <p:tag name="PICTUREFILESIZE" val="7552"/>
</p:tagLst>
</file>

<file path=ppt/tags/tag13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_{ML}(X) = \left\langle \frac{2}{3}, \frac{1}{3} \right\rangle&#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77"/>
  <p:tag name="PICTUREFILESIZE" val="12698"/>
</p:tagLst>
</file>

<file path=ppt/tags/tag13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_{LAP}(X) = \left\langle \frac{3}{5}, \frac{2}{5} \right\rangle&#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85"/>
  <p:tag name="PICTUREFILESIZE" val="13209"/>
</p:tagLst>
</file>

<file path=ppt/tags/tag13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_{LAP}(x) = \frac{c(x)+1}{\sum_x [ c(x) + 1]}&#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40"/>
  <p:tag name="PICTUREFILESIZE" val="16024"/>
</p:tagLst>
</file>

<file path=ppt/tags/tag13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_{LAP,1}(X) = \left\langle \frac{3}{5}, \frac{2}{5} \right\rangle&#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97"/>
  <p:tag name="PICTUREFILESIZE" val="13856"/>
</p:tagLst>
</file>

<file path=ppt/tags/tag1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m|A)&#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73"/>
  <p:tag name="PICTUREFILESIZE" val="4455"/>
</p:tagLst>
</file>

<file path=ppt/tags/tag14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_{LAP,100}(X) = \left\langle \frac{102}{203}, \frac{101}{203} \right\rangle&#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67"/>
  <p:tag name="PICTUREFILESIZE" val="18124"/>
</p:tagLst>
</file>

<file path=ppt/tags/tag14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_{LAP,0}(X) = \left\langle \frac{2}{3}, \frac{1}{3} \right\rangle&#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97"/>
  <p:tag name="PICTUREFILESIZE" val="13915"/>
</p:tagLst>
</file>

<file path=ppt/tags/tag14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_{LAP,k}(x|y) = \frac{c(x,y)+k}{c(y) + k|X|}&#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56"/>
  <p:tag name="PICTUREFILESIZE" val="20968"/>
</p:tagLst>
</file>

<file path=ppt/tags/tag14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_{LAP,k}(x) = \frac{c(x)+k}{N + k|X|}&#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18"/>
  <p:tag name="PICTUREFILESIZE" val="16244"/>
</p:tagLst>
</file>

<file path=ppt/tags/tag14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_{LIN}(x|y) = \alpha \hat{P}(x|y) + (1.0 - \alpha)\hat{P}(x)&#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371"/>
  <p:tag name="PICTUREFILESIZE" val="18959"/>
</p:tagLst>
</file>

<file path=ppt/tags/tag14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frac{P(W | \mbox{ham})}{P(W | \mbox{spam})}&#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18"/>
  <p:tag name="PICTUREFILESIZE" val="12978"/>
</p:tagLst>
</file>

<file path=ppt/tags/tag14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frac{P(W | \mbox{spam})}{P(W | \mbox{ham})}&#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18"/>
  <p:tag name="PICTUREFILESIZE" val="12982"/>
</p:tagLst>
</file>

<file path=ppt/tags/tag14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graphicx}&#10;\begin{document}&#10;\def\argmax{\mathop{\rm arg\,max}}&#10;\rotatebox{0}{$k$}&#10;\end{document}&#10;"/>
  <p:tag name="FILENAME" val="txp_fig"/>
  <p:tag name="FORMAT" val="pngmono"/>
  <p:tag name="RES" val="1200"/>
  <p:tag name="BLEND" val="0"/>
  <p:tag name="TRANSPARENT" val="0"/>
  <p:tag name="TBUG" val="0"/>
  <p:tag name="ALLOWFS" val="0"/>
  <p:tag name="ORIGWIDTH" val="10"/>
  <p:tag name="PICTUREFILESIZE" val="918"/>
</p:tagLst>
</file>

<file path=ppt/tags/tag148.xml><?xml version="1.0" encoding="utf-8"?>
<p:tagLst xmlns:a="http://schemas.openxmlformats.org/drawingml/2006/main" xmlns:r="http://schemas.openxmlformats.org/officeDocument/2006/relationships" xmlns:p="http://schemas.openxmlformats.org/presentationml/2006/main">
  <p:tag name="SOURCE" val="\documentclass{slides}\pagestyle{empty}&#10;\usepackage{graphicx}&#10;\begin{document}&#10;\def\argmax{\mathop{\rm arg\,max}}&#10;\rotatebox{90}{accuracy}&#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4"/>
  <p:tag name="PICTUREFILESIZE" val="2883"/>
</p:tagLst>
</file>

<file path=ppt/tags/tag149.xml><?xml version="1.0" encoding="utf-8"?>
<p:tagLst xmlns:a="http://schemas.openxmlformats.org/drawingml/2006/main" xmlns:r="http://schemas.openxmlformats.org/officeDocument/2006/relationships" xmlns:p="http://schemas.openxmlformats.org/presentationml/2006/main">
  <p:tag name="SOURCE" val="\documentclass{slides}\pagestyle{empty}&#10;\usepackage{graphicx}&#10;\usepackage{color}&#10;\begin{document}&#10;\def\argmax{\mathop{\rm arg\,max}}&#10;\textcolor{blue}{training}&#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16m"/>
  <p:tag name="ORIGWIDTH" val="76"/>
  <p:tag name="PICTUREFILESIZE" val="5660"/>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j, m, A | B, E)&#10;\]&#10;\end{document}&#10;"/>
  <p:tag name="FILENAME" val="txp_fig"/>
  <p:tag name="FORMAT" val="pngmono"/>
  <p:tag name="RES" val="1200"/>
  <p:tag name="BLEND" val="0"/>
  <p:tag name="TRANSPARENT" val="0"/>
  <p:tag name="TBUG" val="0"/>
  <p:tag name="ALLOWFS" val="0"/>
  <p:tag name="ORIGWIDTH" val="143"/>
  <p:tag name="PICTUREFILESIZE" val="7958"/>
</p:tagLst>
</file>

<file path=ppt/tags/tag150.xml><?xml version="1.0" encoding="utf-8"?>
<p:tagLst xmlns:a="http://schemas.openxmlformats.org/drawingml/2006/main" xmlns:r="http://schemas.openxmlformats.org/officeDocument/2006/relationships" xmlns:p="http://schemas.openxmlformats.org/presentationml/2006/main">
  <p:tag name="SOURCE" val="\documentclass{slides}\pagestyle{empty}&#10;\usepackage{graphicx}&#10;\usepackage[usenames]{color}&#10;\begin{document}&#10;\def\argmax{\mathop{\rm arg\,max}}&#10;\textcolor{OliveGreen}{held-out}&#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16m"/>
  <p:tag name="ORIGWIDTH" val="82"/>
  <p:tag name="PICTUREFILESIZE" val="5624"/>
</p:tagLst>
</file>

<file path=ppt/tags/tag151.xml><?xml version="1.0" encoding="utf-8"?>
<p:tagLst xmlns:a="http://schemas.openxmlformats.org/drawingml/2006/main" xmlns:r="http://schemas.openxmlformats.org/officeDocument/2006/relationships" xmlns:p="http://schemas.openxmlformats.org/presentationml/2006/main">
  <p:tag name="SOURCE" val="\documentclass{slides}\pagestyle{empty}&#10;\usepackage{graphicx}&#10;\usepackage[usenames]{color}&#10;\begin{document}&#10;\def\argmax{\mathop{\rm arg\,max}}&#10;\textcolor{BrickRed}{test}&#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16m"/>
  <p:tag name="ORIGWIDTH" val="39"/>
  <p:tag name="PICTUREFILESIZE" val="3600"/>
</p:tagLst>
</file>

<file path=ppt/tags/tag15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mbox{confidence}(x) = \max_y P(y|x)&#10;\]&#10;\end{document}&#10;"/>
  <p:tag name="FILENAME" val="txp_fig"/>
  <p:tag name="FORMAT" val="pngmono"/>
  <p:tag name="RES" val="1200"/>
  <p:tag name="BLEND" val="0"/>
  <p:tag name="TRANSPARENT" val="0"/>
  <p:tag name="TBUG" val="0"/>
  <p:tag name="ALLOWFS" val="0"/>
  <p:tag name="ORIGWIDTH" val="277"/>
  <p:tag name="PICTUREFILESIZE" val="15788"/>
</p:tagLst>
</file>

<file path=ppt/tags/tag15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argmax{\mathop{\rm arg\,max}}&#10;\[&#10;P(y|x)&#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63"/>
  <p:tag name="PICTUREFILESIZE" val="4154"/>
</p:tagLst>
</file>

<file path=ppt/tags/tag154.xml><?xml version="1.0" encoding="utf-8"?>
<p:tagLst xmlns:a="http://schemas.openxmlformats.org/drawingml/2006/main" xmlns:r="http://schemas.openxmlformats.org/officeDocument/2006/relationships" xmlns:p="http://schemas.openxmlformats.org/presentationml/2006/main">
  <p:tag name="SOURCE" val="\documentclass{slides}\pagestyle{empty}&#10;\usepackage{graphicx}&#10;\begin{document}&#10;\def\argmax{\mathop{\rm arg\,max}}&#10;\rotatebox{90}{accuracy}&#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4"/>
  <p:tag name="PICTUREFILESIZE" val="2883"/>
</p:tagLst>
</file>

<file path=ppt/tags/tag15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argmax{\mathop{\rm arg\,max}}&#10;\[&#10;P(y|x)&#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63"/>
  <p:tag name="PICTUREFILESIZE" val="4154"/>
</p:tagLst>
</file>

<file path=ppt/tags/tag156.xml><?xml version="1.0" encoding="utf-8"?>
<p:tagLst xmlns:a="http://schemas.openxmlformats.org/drawingml/2006/main" xmlns:r="http://schemas.openxmlformats.org/officeDocument/2006/relationships" xmlns:p="http://schemas.openxmlformats.org/presentationml/2006/main">
  <p:tag name="SOURCE" val="\documentclass{slides}\pagestyle{empty}&#10;\usepackage{graphicx}&#10;\begin{document}&#10;\def\argmax{\mathop{\rm arg\,max}}&#10;\rotatebox{90}{accuracy}&#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4"/>
  <p:tag name="PICTUREFILESIZE" val="2883"/>
</p:tagLst>
</file>

<file path=ppt/tags/tag15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argmax{\mathop{\rm arg\,max}}&#10;\[&#10;P(y|x)&#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63"/>
  <p:tag name="PICTUREFILESIZE" val="4154"/>
</p:tagLst>
</file>

<file path=ppt/tags/tag158.xml><?xml version="1.0" encoding="utf-8"?>
<p:tagLst xmlns:a="http://schemas.openxmlformats.org/drawingml/2006/main" xmlns:r="http://schemas.openxmlformats.org/officeDocument/2006/relationships" xmlns:p="http://schemas.openxmlformats.org/presentationml/2006/main">
  <p:tag name="SOURCE" val="\documentclass{slides}\pagestyle{empty}&#10;\usepackage{graphicx}&#10;\begin{document}&#10;\def\argmax{\mathop{\rm arg\,max}}&#10;\rotatebox{90}{accuracy}&#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4"/>
  <p:tag name="PICTUREFILESIZE" val="2883"/>
</p:tagLst>
</file>

<file path=ppt/tags/tag159.xml><?xml version="1.0" encoding="utf-8"?>
<p:tagLst xmlns:a="http://schemas.openxmlformats.org/drawingml/2006/main" xmlns:r="http://schemas.openxmlformats.org/officeDocument/2006/relationships" xmlns:p="http://schemas.openxmlformats.org/presentationml/2006/main">
  <p:tag name="SOURCE" val="\documentclass{slides}\pagestyle{empty}&#10;\usepackage{graphicx}&#10;\begin{document}&#10;\def\argmax{\mathop{\rm arg\,max}}&#10;\rotatebox{90}{precision}&#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7"/>
  <p:tag name="PICTUREFILESIZE" val="4017"/>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j, m | B, E)&#10;\]&#10;\end{document}&#10;"/>
  <p:tag name="FILENAME" val="txp_fig"/>
  <p:tag name="FORMAT" val="pngmono"/>
  <p:tag name="RES" val="1200"/>
  <p:tag name="BLEND" val="0"/>
  <p:tag name="TRANSPARENT" val="0"/>
  <p:tag name="TBUG" val="0"/>
  <p:tag name="ALLOWFS" val="0"/>
  <p:tag name="ORIGWIDTH" val="119"/>
  <p:tag name="PICTUREFILESIZE" val="6888"/>
</p:tagLst>
</file>

<file path=ppt/tags/tag160.xml><?xml version="1.0" encoding="utf-8"?>
<p:tagLst xmlns:a="http://schemas.openxmlformats.org/drawingml/2006/main" xmlns:r="http://schemas.openxmlformats.org/officeDocument/2006/relationships" xmlns:p="http://schemas.openxmlformats.org/presentationml/2006/main">
  <p:tag name="SOURCE" val="\documentclass{slides}\pagestyle{empty}&#10;\usepackage{graphicx}&#10;\begin{document}&#10;\def\argmax{\mathop{\rm arg\,max}}&#10;\rotatebox{0}{recall}&#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50"/>
  <p:tag name="PICTUREFILESIZE" val="2268"/>
</p:tagLst>
</file>

<file path=ppt/tags/tag16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argmax{\mathop{\rm arg\,max}}&#10;\[&#10;F_1 = \frac{2}{1/p+1/r}&#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52"/>
  <p:tag name="PICTUREFILESIZE" val="6848"/>
</p:tagLst>
</file>

<file path=ppt/tags/tag16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argmax{\mathop{\rm arg\,max}}&#10;\[&#10;p=r&#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52"/>
  <p:tag name="PICTUREFILESIZE" val="1695"/>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j, m | B, E)&#10;\]&#10;\end{document}&#10;"/>
  <p:tag name="FILENAME" val="txp_fig"/>
  <p:tag name="FORMAT" val="pngmono"/>
  <p:tag name="RES" val="1200"/>
  <p:tag name="BLEND" val="0"/>
  <p:tag name="TRANSPARENT" val="0"/>
  <p:tag name="TBUG" val="0"/>
  <p:tag name="ALLOWFS" val="0"/>
  <p:tag name="ORIGWIDTH" val="119"/>
  <p:tag name="PICTUREFILESIZE" val="6888"/>
</p:tagLst>
</file>

<file path=ppt/tags/tag1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B)&#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51"/>
  <p:tag name="PICTUREFILESIZE" val="3090"/>
</p:tagLst>
</file>

<file path=ppt/tags/tag1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E)&#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50"/>
  <p:tag name="PICTUREFILESIZE" val="2894"/>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Q| E_1 = e_1, \ldots E_k = e_k)&#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47"/>
  <p:tag name="PICTUREFILESIZE" val="10092"/>
</p:tagLst>
</file>

<file path=ppt/tags/tag2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times&#10;\]&#10;\end{document}&#10;"/>
  <p:tag name="EXTERNALNAME" val="txp_fig"/>
  <p:tag name="BLEND" val="False"/>
  <p:tag name="TRANSPARENT" val="Tru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2"/>
  <p:tag name="PICTUREFILESIZE" val="962"/>
</p:tagLst>
</file>

<file path=ppt/tags/tag2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sum&#10;\]&#10;\end{document}&#10;"/>
  <p:tag name="EXTERNALNAME" val="txp_fig"/>
  <p:tag name="BLEND" val="False"/>
  <p:tag name="TRANSPARENT" val="Tru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4"/>
  <p:tag name="PICTUREFILESIZE" val="1827"/>
</p:tagLst>
</file>

<file path=ppt/tags/tag2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times&#10;\]&#10;\end{document}&#10;"/>
  <p:tag name="EXTERNALNAME" val="txp_fig"/>
  <p:tag name="BLEND" val="False"/>
  <p:tag name="TRANSPARENT" val="Tru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2"/>
  <p:tag name="PICTUREFILESIZE" val="962"/>
</p:tagLst>
</file>

<file path=ppt/tags/tag2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B |j,m)&#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93"/>
  <p:tag name="PICTUREFILESIZE" val="5709"/>
</p:tagLst>
</file>

<file path=ppt/tags/tag2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j, m | B, E)&#10;\]&#10;\end{document}&#10;"/>
  <p:tag name="FILENAME" val="txp_fig"/>
  <p:tag name="FORMAT" val="pngmono"/>
  <p:tag name="RES" val="1200"/>
  <p:tag name="BLEND" val="0"/>
  <p:tag name="TRANSPARENT" val="0"/>
  <p:tag name="TBUG" val="0"/>
  <p:tag name="ALLOWFS" val="0"/>
  <p:tag name="ORIGWIDTH" val="119"/>
  <p:tag name="PICTUREFILESIZE" val="6888"/>
</p:tagLst>
</file>

<file path=ppt/tags/tag2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B)&#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51"/>
  <p:tag name="PICTUREFILESIZE" val="3090"/>
</p:tagLst>
</file>

<file path=ppt/tags/tag2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E)&#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50"/>
  <p:tag name="PICTUREFILESIZE" val="2894"/>
</p:tagLst>
</file>

<file path=ppt/tags/tag2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j, m | B, E)&#10;\]&#10;\end{document}&#10;"/>
  <p:tag name="FILENAME" val="txp_fig"/>
  <p:tag name="FORMAT" val="pngmono"/>
  <p:tag name="RES" val="1200"/>
  <p:tag name="BLEND" val="0"/>
  <p:tag name="TRANSPARENT" val="0"/>
  <p:tag name="TBUG" val="0"/>
  <p:tag name="ALLOWFS" val="0"/>
  <p:tag name="ORIGWIDTH" val="119"/>
  <p:tag name="PICTUREFILESIZE" val="6888"/>
</p:tagLst>
</file>

<file path=ppt/tags/tag2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E)&#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50"/>
  <p:tag name="PICTUREFILESIZE" val="2894"/>
</p:tagLst>
</file>

<file path=ppt/tags/tag2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j, m, E | B)&#10;\]&#10;\end{document}&#10;"/>
  <p:tag name="FILENAME" val="txp_fig"/>
  <p:tag name="FORMAT" val="pngmono"/>
  <p:tag name="RES" val="1200"/>
  <p:tag name="BLEND" val="0"/>
  <p:tag name="TRANSPARENT" val="0"/>
  <p:tag name="TBUG" val="0"/>
  <p:tag name="ALLOWFS" val="0"/>
  <p:tag name="ORIGWIDTH" val="119"/>
  <p:tag name="PICTUREFILESIZE" val="6808"/>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10;\times \frac{1}{Z}&#10;\]&#10;\end{document}"/>
  <p:tag name="FILENAME" val="TP_tmp"/>
  <p:tag name="FORMAT" val="png16m"/>
  <p:tag name="RES" val="1200"/>
  <p:tag name="BLEND" val="0"/>
  <p:tag name="TRANSPARENT" val="0"/>
  <p:tag name="TBUG" val="0"/>
  <p:tag name="ALLOWFS" val="0"/>
  <p:tag name="ORIGWIDTH" val="16"/>
  <p:tag name="PICTUREFILESIZE" val="2366"/>
</p:tagLst>
</file>

<file path=ppt/tags/tag3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j, m | B)&#10;\]&#10;\end{document}&#10;"/>
  <p:tag name="FILENAME" val="txp_fig"/>
  <p:tag name="FORMAT" val="pngmono"/>
  <p:tag name="RES" val="1200"/>
  <p:tag name="BLEND" val="0"/>
  <p:tag name="TRANSPARENT" val="0"/>
  <p:tag name="TBUG" val="0"/>
  <p:tag name="ALLOWFS" val="0"/>
  <p:tag name="ORIGWIDTH" val="93"/>
  <p:tag name="PICTUREFILESIZE" val="5673"/>
</p:tagLst>
</file>

<file path=ppt/tags/tag3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j, m | B)&#10;\]&#10;\end{document}&#10;"/>
  <p:tag name="FILENAME" val="txp_fig"/>
  <p:tag name="FORMAT" val="pngmono"/>
  <p:tag name="RES" val="1200"/>
  <p:tag name="BLEND" val="0"/>
  <p:tag name="TRANSPARENT" val="0"/>
  <p:tag name="TBUG" val="0"/>
  <p:tag name="ALLOWFS" val="0"/>
  <p:tag name="ORIGWIDTH" val="93"/>
  <p:tag name="PICTUREFILESIZE" val="5673"/>
</p:tagLst>
</file>

<file path=ppt/tags/tag3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B)&#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51"/>
  <p:tag name="PICTUREFILESIZE" val="3090"/>
</p:tagLst>
</file>

<file path=ppt/tags/tag3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j, m | B)&#10;\]&#10;\end{document}&#10;"/>
  <p:tag name="FILENAME" val="txp_fig"/>
  <p:tag name="FORMAT" val="pngmono"/>
  <p:tag name="RES" val="1200"/>
  <p:tag name="BLEND" val="0"/>
  <p:tag name="TRANSPARENT" val="0"/>
  <p:tag name="TBUG" val="0"/>
  <p:tag name="ALLOWFS" val="0"/>
  <p:tag name="ORIGWIDTH" val="93"/>
  <p:tag name="PICTUREFILESIZE" val="5673"/>
</p:tagLst>
</file>

<file path=ppt/tags/tag3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B)&#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51"/>
  <p:tag name="PICTUREFILESIZE" val="3090"/>
</p:tagLst>
</file>

<file path=ppt/tags/tag3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j, m, B)&#10;\]&#10;\end{document}&#10;"/>
  <p:tag name="FILENAME" val="txp_fig"/>
  <p:tag name="FORMAT" val="pngmono"/>
  <p:tag name="RES" val="1200"/>
  <p:tag name="BLEND" val="0"/>
  <p:tag name="TRANSPARENT" val="0"/>
  <p:tag name="TBUG" val="0"/>
  <p:tag name="ALLOWFS" val="0"/>
  <p:tag name="ORIGWIDTH" val="96"/>
  <p:tag name="PICTUREFILESIZE" val="5600"/>
</p:tagLst>
</file>

<file path=ppt/tags/tag3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B |j,m) \propto P(B, j, m)&#10;$&#10;\end{document}&#10;"/>
  <p:tag name="FILENAME" val="txp_fig"/>
  <p:tag name="FORMAT" val="pngmono"/>
  <p:tag name="RES" val="1200"/>
  <p:tag name="BLEND" val="0"/>
  <p:tag name="TRANSPARENT" val="0"/>
  <p:tag name="TBUG" val="0"/>
  <p:tag name="ALLOWFS" val="0"/>
  <p:tag name="ORIGWIDTH" val="219"/>
  <p:tag name="PICTUREFILESIZE" val="11117"/>
</p:tagLst>
</file>

<file path=ppt/tags/tag3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B)&#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51"/>
  <p:tag name="PICTUREFILESIZE" val="3090"/>
</p:tagLst>
</file>

<file path=ppt/tags/tag3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A | B, E)&#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97"/>
  <p:tag name="PICTUREFILESIZE" val="5473"/>
</p:tagLst>
</file>

<file path=ppt/tags/tag3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j|A)&#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65"/>
  <p:tag name="PICTUREFILESIZE" val="3933"/>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B |j,m) \propto P(B, j, m)&#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19"/>
  <p:tag name="PICTUREFILESIZE" val="11117"/>
</p:tagLst>
</file>

<file path=ppt/tags/tag4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m|A)&#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73"/>
  <p:tag name="PICTUREFILESIZE" val="4455"/>
</p:tagLst>
</file>

<file path=ppt/tags/tag4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E)&#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50"/>
  <p:tag name="PICTUREFILESIZE" val="2894"/>
</p:tagLst>
</file>

<file path=ppt/tags/tag4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begin{eqnarray*}&#10;P(B |j,m) &amp; \propto &amp; P(B, j, m) \\&#10;&amp; = &amp; \sum_{e, a} P(B, j, m, e, a) \\&#10;&amp; = &amp; \sum_{e,a} P(B) P(e) P( a | B, e) P( j | a) P(m | a) \\&#10;&amp; = &amp; \sum_{e} P(B) P(e) \sum_a P( a | B, e) P(j | a) P(m | a)\\&#10;&amp; = &amp; \sum_{e} P(B) P(e) f_1(B, e, j, m) \\&#10;&amp; = &amp; P(B) \sum_e P(e) f_1(B, e, j, m) \\&#10;&amp; = &amp; P(B) f_2(B, j, m) &#10;\end{eqnarray*}&#10;\end{document}&#10;"/>
  <p:tag name="FILENAME" val="txp_fig"/>
  <p:tag name="FORMAT" val="pngmono"/>
  <p:tag name="RES" val="1200"/>
  <p:tag name="BLEND" val="0"/>
  <p:tag name="TRANSPARENT" val="0"/>
  <p:tag name="TBUG" val="0"/>
  <p:tag name="ALLOWFS" val="0"/>
  <p:tag name="ORIGWIDTH" val="524"/>
  <p:tag name="PICTUREFILESIZE" val="130890"/>
</p:tagLst>
</file>

<file path=ppt/tags/tag4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Query:  $P(X_3 | Y_1 = y_1, Y_2 = y_2, Y_3 = y_3)$&#10;&#10;\end{document}"/>
  <p:tag name="FILENAME" val="TP_tmp"/>
  <p:tag name="FORMAT" val="png16m"/>
  <p:tag name="RES" val="1200"/>
  <p:tag name="BLEND" val="0"/>
  <p:tag name="TRANSPARENT" val="0"/>
  <p:tag name="TBUG" val="0"/>
  <p:tag name="ALLOWFS" val="0"/>
  <p:tag name="ORIGWIDTH" val="172"/>
  <p:tag name="PICTUREFILESIZE" val="10063"/>
</p:tagLst>
</file>

<file path=ppt/tags/tag4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usepackage{amsmath}&#10;&#10;\begin{document} &#10;&#10;&#10;Start by inserting evidence, which gives the following initial factors:&#10;\begin{align*}&#10;p(Z)   p(X_1|Z) p(X_2|Z)p(X_3|Z) p(y_1|X_1)p(y_2|X_2) p(y_3 | X_3)&#10;\end{align*}&#10;Eliminate $X_1$, this introduces the factor &#10;$f_1(Z,y_1) = \sum_{x_1} p(x_1|Z) p(y_1|x_1)$, and we are left with:&#10;\begin{align*}&#10;p(Z)  f_1(Z,y_1)  p(X_2|Z)p(X_3|Z)p(y_2|X_2)p(y_3|X_3)&#10;\end{align*}&#10;Eliminate $X_2$, this introduces the factor &#10;$f_2(Z,y_2) = \sum_{x_2} p(x_2|Z) p(y_2|x_2)$, and we are left with:&#10;\begin{align*}&#10;p(Z)  f_1(Z,y_1) f_2(Z,y_2)  p(X_3|Z) p(y_3|X_3)   &#10;\end{align*}&#10;Eliminate $Z$, this introduces the factor &#10;$f_3(y_1, y_2, X_3) = \sum_{z} p(z) f_1(z,y_1) &#10;f_2(z,y_2)  p(X_3|z)$, and we are left:&#10;\begin{align*}&#10;p(y_3 | X_3), f_3(y_1,y_2, X_3) &#10;\end{align*}&#10;No hidden variables left.  Join the remaining factors to get:&#10;\begin{align*}&#10;f_4(y_1, y_2, y_3, X_3) = P(y_3 | X_3) f_3(y_1, y_2, X_3).&#10;\end{align*}&#10;Normalizing over $X_3$ gives $P(X_3 | y_1, y_2, y_3)$.&#10;&#10;\end{document}"/>
  <p:tag name="FILENAME" val="TP_tmp"/>
  <p:tag name="FORMAT" val="png16m"/>
  <p:tag name="RES" val="1200"/>
  <p:tag name="BLEND" val="0"/>
  <p:tag name="TRANSPARENT" val="0"/>
  <p:tag name="TBUG" val="0"/>
  <p:tag name="ALLOWFS" val="0"/>
  <p:tag name="ORIGWIDTH" val="380"/>
  <p:tag name="PICTUREFILESIZE" val="234159"/>
</p:tagLst>
</file>

<file path=ppt/tags/tag4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Y_1$&#10;\end{document}"/>
  <p:tag name="FILENAME" val="TP_tmp"/>
  <p:tag name="FORMAT" val="png16m"/>
  <p:tag name="RES" val="1200"/>
  <p:tag name="BLEND" val="0"/>
  <p:tag name="TRANSPARENT" val="1"/>
  <p:tag name="TBUG" val="0"/>
  <p:tag name="ALLOWFS" val="0"/>
  <p:tag name="ORIGWIDTH" val="10"/>
  <p:tag name="PICTUREFILESIZE" val="1094"/>
</p:tagLst>
</file>

<file path=ppt/tags/tag4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Z$&#10;\end{document}"/>
  <p:tag name="FILENAME" val="TP_tmp"/>
  <p:tag name="FORMAT" val="png16m"/>
  <p:tag name="RES" val="1200"/>
  <p:tag name="BLEND" val="0"/>
  <p:tag name="TRANSPARENT" val="1"/>
  <p:tag name="TBUG" val="0"/>
  <p:tag name="ALLOWFS" val="0"/>
  <p:tag name="ORIGWIDTH" val="7"/>
  <p:tag name="PICTUREFILESIZE" val="958"/>
</p:tagLst>
</file>

<file path=ppt/tags/tag4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X_2$&#10;\end{document}"/>
  <p:tag name="FILENAME" val="TP_tmp"/>
  <p:tag name="FORMAT" val="png16m"/>
  <p:tag name="RES" val="1200"/>
  <p:tag name="BLEND" val="0"/>
  <p:tag name="TRANSPARENT" val="1"/>
  <p:tag name="TBUG" val="0"/>
  <p:tag name="ALLOWFS" val="0"/>
  <p:tag name="ORIGWIDTH" val="13"/>
  <p:tag name="PICTUREFILESIZE" val="1597"/>
</p:tagLst>
</file>

<file path=ppt/tags/tag4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X_3$&#10;\end{document}"/>
  <p:tag name="FILENAME" val="TP_tmp"/>
  <p:tag name="FORMAT" val="png16m"/>
  <p:tag name="RES" val="1200"/>
  <p:tag name="BLEND" val="0"/>
  <p:tag name="TRANSPARENT" val="1"/>
  <p:tag name="TBUG" val="0"/>
  <p:tag name="ALLOWFS" val="0"/>
  <p:tag name="ORIGWIDTH" val="13"/>
  <p:tag name="PICTUREFILESIZE" val="1635"/>
</p:tagLst>
</file>

<file path=ppt/tags/tag4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X_1$&#10;\end{document}"/>
  <p:tag name="FILENAME" val="TP_tmp"/>
  <p:tag name="FORMAT" val="png16m"/>
  <p:tag name="RES" val="1200"/>
  <p:tag name="BLEND" val="0"/>
  <p:tag name="TRANSPARENT" val="1"/>
  <p:tag name="TBUG" val="0"/>
  <p:tag name="ALLOWFS" val="0"/>
  <p:tag name="ORIGWIDTH" val="13"/>
  <p:tag name="PICTUREFILESIZE" val="1343"/>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B)&#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51"/>
  <p:tag name="PICTUREFILESIZE" val="3090"/>
</p:tagLst>
</file>

<file path=ppt/tags/tag5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Y_2$&#10;\end{document}"/>
  <p:tag name="FILENAME" val="TP_tmp"/>
  <p:tag name="FORMAT" val="png16m"/>
  <p:tag name="RES" val="1200"/>
  <p:tag name="BLEND" val="0"/>
  <p:tag name="TRANSPARENT" val="1"/>
  <p:tag name="TBUG" val="0"/>
  <p:tag name="ALLOWFS" val="0"/>
  <p:tag name="ORIGWIDTH" val="11"/>
  <p:tag name="PICTUREFILESIZE" val="1371"/>
</p:tagLst>
</file>

<file path=ppt/tags/tag5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Y_3$&#10;\end{document}"/>
  <p:tag name="FILENAME" val="TP_tmp"/>
  <p:tag name="FORMAT" val="png16m"/>
  <p:tag name="RES" val="1200"/>
  <p:tag name="BLEND" val="0"/>
  <p:tag name="TRANSPARENT" val="1"/>
  <p:tag name="TBUG" val="0"/>
  <p:tag name="ALLOWFS" val="0"/>
  <p:tag name="ORIGWIDTH" val="11"/>
  <p:tag name="PICTUREFILESIZE" val="1398"/>
</p:tagLst>
</file>

<file path=ppt/tags/tag5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Z$&#10;\end{document}"/>
  <p:tag name="FILENAME" val="TP_tmp"/>
  <p:tag name="FORMAT" val="png16m"/>
  <p:tag name="RES" val="1200"/>
  <p:tag name="BLEND" val="0"/>
  <p:tag name="TRANSPARENT" val="1"/>
  <p:tag name="TBUG" val="0"/>
  <p:tag name="ALLOWFS" val="0"/>
  <p:tag name="ORIGWIDTH" val="7"/>
  <p:tag name="PICTUREFILESIZE" val="958"/>
</p:tagLst>
</file>

<file path=ppt/tags/tag5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X_2$&#10;\end{document}"/>
  <p:tag name="FILENAME" val="TP_tmp"/>
  <p:tag name="FORMAT" val="png16m"/>
  <p:tag name="RES" val="1200"/>
  <p:tag name="BLEND" val="0"/>
  <p:tag name="TRANSPARENT" val="1"/>
  <p:tag name="TBUG" val="0"/>
  <p:tag name="ALLOWFS" val="0"/>
  <p:tag name="ORIGWIDTH" val="13"/>
  <p:tag name="PICTUREFILESIZE" val="1597"/>
</p:tagLst>
</file>

<file path=ppt/tags/tag5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X_1$&#10;\end{document}"/>
  <p:tag name="FILENAME" val="TP_tmp"/>
  <p:tag name="FORMAT" val="png16m"/>
  <p:tag name="RES" val="1200"/>
  <p:tag name="BLEND" val="0"/>
  <p:tag name="TRANSPARENT" val="1"/>
  <p:tag name="TBUG" val="0"/>
  <p:tag name="ALLOWFS" val="0"/>
  <p:tag name="ORIGWIDTH" val="13"/>
  <p:tag name="PICTUREFILESIZE" val="1343"/>
</p:tagLst>
</file>

<file path=ppt/tags/tag5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Y_1$&#10;\end{document}"/>
  <p:tag name="FILENAME" val="TP_tmp"/>
  <p:tag name="FORMAT" val="png16m"/>
  <p:tag name="RES" val="1200"/>
  <p:tag name="BLEND" val="0"/>
  <p:tag name="TRANSPARENT" val="1"/>
  <p:tag name="TBUG" val="0"/>
  <p:tag name="ALLOWFS" val="0"/>
  <p:tag name="ORIGWIDTH" val="10"/>
  <p:tag name="PICTUREFILESIZE" val="1094"/>
</p:tagLst>
</file>

<file path=ppt/tags/tag5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Y_2$&#10;\end{document}"/>
  <p:tag name="FILENAME" val="TP_tmp"/>
  <p:tag name="FORMAT" val="png16m"/>
  <p:tag name="RES" val="1200"/>
  <p:tag name="BLEND" val="0"/>
  <p:tag name="TRANSPARENT" val="1"/>
  <p:tag name="TBUG" val="0"/>
  <p:tag name="ALLOWFS" val="0"/>
  <p:tag name="ORIGWIDTH" val="11"/>
  <p:tag name="PICTUREFILESIZE" val="1371"/>
</p:tagLst>
</file>

<file path=ppt/tags/tag5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X_{n-1}$&#10;\end{document}"/>
  <p:tag name="FILENAME" val="TP_tmp"/>
  <p:tag name="FORMAT" val="png16m"/>
  <p:tag name="RES" val="1200"/>
  <p:tag name="BLEND" val="0"/>
  <p:tag name="TRANSPARENT" val="1"/>
  <p:tag name="TBUG" val="0"/>
  <p:tag name="ALLOWFS" val="0"/>
  <p:tag name="ORIGWIDTH" val="24"/>
  <p:tag name="PICTUREFILESIZE" val="1842"/>
</p:tagLst>
</file>

<file path=ppt/tags/tag5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Y_{n-1}$&#10;\end{document}"/>
  <p:tag name="FILENAME" val="TP_tmp"/>
  <p:tag name="FORMAT" val="png16m"/>
  <p:tag name="RES" val="1200"/>
  <p:tag name="BLEND" val="0"/>
  <p:tag name="TRANSPARENT" val="1"/>
  <p:tag name="TBUG" val="0"/>
  <p:tag name="ALLOWFS" val="0"/>
  <p:tag name="ORIGWIDTH" val="21"/>
  <p:tag name="PICTUREFILESIZE" val="1599"/>
</p:tagLst>
</file>

<file path=ppt/tags/tag5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Y_n$&#10;\end{document}"/>
  <p:tag name="FILENAME" val="TP_tmp"/>
  <p:tag name="FORMAT" val="png16m"/>
  <p:tag name="RES" val="1200"/>
  <p:tag name="BLEND" val="0"/>
  <p:tag name="TRANSPARENT" val="1"/>
  <p:tag name="TBUG" val="0"/>
  <p:tag name="ALLOWFS" val="0"/>
  <p:tag name="ORIGWIDTH" val="12"/>
  <p:tag name="PICTUREFILESIZE" val="1395"/>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A | B, E)&#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97"/>
  <p:tag name="PICTUREFILESIZE" val="5473"/>
</p:tagLst>
</file>

<file path=ppt/tags/tag6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X_n$&#10;\end{document}"/>
  <p:tag name="FILENAME" val="TP_tmp"/>
  <p:tag name="FORMAT" val="png16m"/>
  <p:tag name="RES" val="1200"/>
  <p:tag name="BLEND" val="0"/>
  <p:tag name="TRANSPARENT" val="1"/>
  <p:tag name="TBUG" val="0"/>
  <p:tag name="ALLOWFS" val="0"/>
  <p:tag name="ORIGWIDTH" val="14"/>
  <p:tag name="PICTUREFILESIZE" val="1590"/>
</p:tagLst>
</file>

<file path=ppt/tags/tag6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10;(x_1 \vee x_2 \vee \neg x_3)&#10;\wedge &#10;(\neg x_1 \vee x_3 \vee \neg x_4)&#10;\wedge&#10;(x_2 \vee \neg x_2 \vee x_4)&#10;\wedge&#10;(\neg x_3 \vee \neg x_4 \vee \neg x_5)&#10;\wedge&#10;(x_2 \vee x_5 \vee x_7)&#10;\wedge&#10;(x_4 \vee x_5 \vee x_6)&#10;\wedge&#10;(\neg x_5 \vee x_6 \vee \neg x_7)&#10;\wedge&#10;(\neg x_5 \vee \neg x_6 \vee x_7)&#10;$$&#10;&#10;\end{document}"/>
  <p:tag name="FILENAME" val="TP_tmp"/>
  <p:tag name="FORMAT" val="png16m"/>
  <p:tag name="RES" val="1200"/>
  <p:tag name="BLEND" val="0"/>
  <p:tag name="TRANSPARENT" val="0"/>
  <p:tag name="TBUG" val="0"/>
  <p:tag name="ALLOWFS" val="0"/>
  <p:tag name="ORIGWIDTH" val="531"/>
  <p:tag name="PICTUREFILESIZE" val="26725"/>
</p:tagLst>
</file>

<file path=ppt/tags/tag6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P(X_i = 0) = P(X_i = 1) = 0.5$$&#10;\end{document}"/>
  <p:tag name="FILENAME" val="TP_tmp"/>
  <p:tag name="FORMAT" val="png16m"/>
  <p:tag name="RES" val="1200"/>
  <p:tag name="BLEND" val="0"/>
  <p:tag name="TRANSPARENT" val="0"/>
  <p:tag name="TBUG" val="0"/>
  <p:tag name="ALLOWFS" val="0"/>
  <p:tag name="ORIGWIDTH" val="131"/>
  <p:tag name="PICTUREFILESIZE" val="6506"/>
</p:tagLst>
</file>

<file path=ppt/tags/tag6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Y_1 = X_1 \vee X_2 \vee \neg X_3$$&#10;\end{document}"/>
  <p:tag name="FILENAME" val="TP_tmp"/>
  <p:tag name="FORMAT" val="png16m"/>
  <p:tag name="RES" val="1200"/>
  <p:tag name="BLEND" val="0"/>
  <p:tag name="TRANSPARENT" val="0"/>
  <p:tag name="TBUG" val="0"/>
  <p:tag name="ALLOWFS" val="0"/>
  <p:tag name="ORIGWIDTH" val="91"/>
  <p:tag name="PICTUREFILESIZE" val="4838"/>
</p:tagLst>
</file>

<file path=ppt/tags/tag6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Y_8 = \neg X_5 \vee X_6 \vee X_7$$&#10;\end{document}"/>
  <p:tag name="FILENAME" val="TP_tmp"/>
  <p:tag name="FORMAT" val="png16m"/>
  <p:tag name="RES" val="1200"/>
  <p:tag name="BLEND" val="0"/>
  <p:tag name="TRANSPARENT" val="0"/>
  <p:tag name="TBUG" val="0"/>
  <p:tag name="ALLOWFS" val="0"/>
  <p:tag name="ORIGWIDTH" val="91"/>
  <p:tag name="PICTUREFILESIZE" val="5324"/>
</p:tagLst>
</file>

<file path=ppt/tags/tag6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Y_{1,2} = Y_1 \wedge Y_2 $$&#10;\end{document}"/>
  <p:tag name="FILENAME" val="TP_tmp"/>
  <p:tag name="FORMAT" val="png16m"/>
  <p:tag name="RES" val="1200"/>
  <p:tag name="BLEND" val="0"/>
  <p:tag name="TRANSPARENT" val="0"/>
  <p:tag name="TBUG" val="0"/>
  <p:tag name="ALLOWFS" val="0"/>
  <p:tag name="ORIGWIDTH" val="61"/>
  <p:tag name="PICTUREFILESIZE" val="3460"/>
</p:tagLst>
</file>

<file path=ppt/tags/tag6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Y_{7,8} = Y_7 \wedge Y_8 $$&#10;\end{document}"/>
  <p:tag name="FILENAME" val="TP_tmp"/>
  <p:tag name="FORMAT" val="png16m"/>
  <p:tag name="RES" val="1200"/>
  <p:tag name="BLEND" val="0"/>
  <p:tag name="TRANSPARENT" val="0"/>
  <p:tag name="TBUG" val="0"/>
  <p:tag name="ALLOWFS" val="0"/>
  <p:tag name="ORIGWIDTH" val="61"/>
  <p:tag name="PICTUREFILESIZE" val="3893"/>
</p:tagLst>
</file>

<file path=ppt/tags/tag6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Y_{5, 6, 7, 8} = Y_{5,6} \wedge Y_{7,8} $$&#10;\end{document}"/>
  <p:tag name="FILENAME" val="TP_tmp"/>
  <p:tag name="FORMAT" val="png16m"/>
  <p:tag name="RES" val="1200"/>
  <p:tag name="BLEND" val="0"/>
  <p:tag name="TRANSPARENT" val="0"/>
  <p:tag name="TBUG" val="0"/>
  <p:tag name="ALLOWFS" val="0"/>
  <p:tag name="ORIGWIDTH" val="87"/>
  <p:tag name="PICTUREFILESIZE" val="5389"/>
</p:tagLst>
</file>

<file path=ppt/tags/tag6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Y_{1, 2, 3, 4} = Y_{1, 2} \wedge Y_{3, 4} $$&#10;\end{document}"/>
  <p:tag name="FILENAME" val="TP_tmp"/>
  <p:tag name="FORMAT" val="png16m"/>
  <p:tag name="RES" val="1200"/>
  <p:tag name="BLEND" val="0"/>
  <p:tag name="TRANSPARENT" val="0"/>
  <p:tag name="TBUG" val="0"/>
  <p:tag name="ALLOWFS" val="0"/>
  <p:tag name="ORIGWIDTH" val="87"/>
  <p:tag name="PICTUREFILESIZE" val="4868"/>
</p:tagLst>
</file>

<file path=ppt/tags/tag6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Z = Y_{1, 2, 3, 4} \wedge Y_{5, 6, 7, 8} $$&#10;\end{document}"/>
  <p:tag name="FILENAME" val="TP_tmp"/>
  <p:tag name="FORMAT" val="png16m"/>
  <p:tag name="RES" val="1200"/>
  <p:tag name="BLEND" val="0"/>
  <p:tag name="TRANSPARENT" val="0"/>
  <p:tag name="TBUG" val="0"/>
  <p:tag name="ALLOWFS" val="0"/>
  <p:tag name="ORIGWIDTH" val="90"/>
  <p:tag name="PICTUREFILESIZE" val="6056"/>
</p:tagLst>
</file>

<file path=ppt/tags/tag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j|A)&#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65"/>
  <p:tag name="PICTUREFILESIZE" val="3933"/>
</p:tagLst>
</file>

<file path=ppt/tags/tag7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Z$&#10;\end{document}"/>
  <p:tag name="FILENAME" val="TP_tmp"/>
  <p:tag name="FORMAT" val="png16m"/>
  <p:tag name="RES" val="1200"/>
  <p:tag name="BLEND" val="0"/>
  <p:tag name="TRANSPARENT" val="1"/>
  <p:tag name="TBUG" val="0"/>
  <p:tag name="ALLOWFS" val="0"/>
  <p:tag name="ORIGWIDTH" val="7"/>
  <p:tag name="PICTUREFILESIZE" val="958"/>
</p:tagLst>
</file>

<file path=ppt/tags/tag7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Y_{5,6,7,8}$&#10;\end{document}"/>
  <p:tag name="FILENAME" val="TP_tmp"/>
  <p:tag name="FORMAT" val="png16m"/>
  <p:tag name="RES" val="1200"/>
  <p:tag name="BLEND" val="0"/>
  <p:tag name="TRANSPARENT" val="1"/>
  <p:tag name="TBUG" val="0"/>
  <p:tag name="ALLOWFS" val="0"/>
  <p:tag name="ORIGWIDTH" val="29"/>
  <p:tag name="PICTUREFILESIZE" val="2893"/>
</p:tagLst>
</file>

<file path=ppt/tags/tag7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Y_{1,2,3,4}$&#10;\end{document}"/>
  <p:tag name="FILENAME" val="TP_tmp"/>
  <p:tag name="FORMAT" val="png16m"/>
  <p:tag name="RES" val="1200"/>
  <p:tag name="BLEND" val="0"/>
  <p:tag name="TRANSPARENT" val="1"/>
  <p:tag name="TBUG" val="0"/>
  <p:tag name="ALLOWFS" val="0"/>
  <p:tag name="ORIGWIDTH" val="30"/>
  <p:tag name="PICTUREFILESIZE" val="2514"/>
</p:tagLst>
</file>

<file path=ppt/tags/tag7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Y_{7,8}$&#10;\end{document}"/>
  <p:tag name="FILENAME" val="TP_tmp"/>
  <p:tag name="FORMAT" val="png16m"/>
  <p:tag name="RES" val="1200"/>
  <p:tag name="BLEND" val="0"/>
  <p:tag name="TRANSPARENT" val="1"/>
  <p:tag name="TBUG" val="0"/>
  <p:tag name="ALLOWFS" val="0"/>
  <p:tag name="ORIGWIDTH" val="17"/>
  <p:tag name="PICTUREFILESIZE" val="1960"/>
</p:tagLst>
</file>

<file path=ppt/tags/tag7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Y_{5,6}$&#10;\end{document}"/>
  <p:tag name="FILENAME" val="TP_tmp"/>
  <p:tag name="FORMAT" val="png16m"/>
  <p:tag name="RES" val="1200"/>
  <p:tag name="BLEND" val="0"/>
  <p:tag name="TRANSPARENT" val="1"/>
  <p:tag name="TBUG" val="0"/>
  <p:tag name="ALLOWFS" val="0"/>
  <p:tag name="ORIGWIDTH" val="17"/>
  <p:tag name="PICTUREFILESIZE" val="1945"/>
</p:tagLst>
</file>

<file path=ppt/tags/tag7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Y_{3,4}$&#10;\end{document}"/>
  <p:tag name="FILENAME" val="TP_tmp"/>
  <p:tag name="FORMAT" val="png16m"/>
  <p:tag name="RES" val="1200"/>
  <p:tag name="BLEND" val="0"/>
  <p:tag name="TRANSPARENT" val="1"/>
  <p:tag name="TBUG" val="0"/>
  <p:tag name="ALLOWFS" val="0"/>
  <p:tag name="ORIGWIDTH" val="17"/>
  <p:tag name="PICTUREFILESIZE" val="1858"/>
</p:tagLst>
</file>

<file path=ppt/tags/tag7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Y_{1,2}$&#10;\end{document}"/>
  <p:tag name="FILENAME" val="TP_tmp"/>
  <p:tag name="FORMAT" val="png16m"/>
  <p:tag name="RES" val="1200"/>
  <p:tag name="BLEND" val="0"/>
  <p:tag name="TRANSPARENT" val="1"/>
  <p:tag name="TBUG" val="0"/>
  <p:tag name="ALLOWFS" val="0"/>
  <p:tag name="ORIGWIDTH" val="17"/>
  <p:tag name="PICTUREFILESIZE" val="1690"/>
</p:tagLst>
</file>

<file path=ppt/tags/tag7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Y_8$&#10;\end{document}"/>
  <p:tag name="FILENAME" val="TP_tmp"/>
  <p:tag name="FORMAT" val="png16m"/>
  <p:tag name="RES" val="1200"/>
  <p:tag name="BLEND" val="0"/>
  <p:tag name="TRANSPARENT" val="1"/>
  <p:tag name="TBUG" val="0"/>
  <p:tag name="ALLOWFS" val="0"/>
  <p:tag name="ORIGWIDTH" val="11"/>
  <p:tag name="PICTUREFILESIZE" val="1480"/>
</p:tagLst>
</file>

<file path=ppt/tags/tag7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Y_7$&#10;\end{document}"/>
  <p:tag name="FILENAME" val="TP_tmp"/>
  <p:tag name="FORMAT" val="png16m"/>
  <p:tag name="RES" val="1200"/>
  <p:tag name="BLEND" val="0"/>
  <p:tag name="TRANSPARENT" val="1"/>
  <p:tag name="TBUG" val="0"/>
  <p:tag name="ALLOWFS" val="0"/>
  <p:tag name="ORIGWIDTH" val="11"/>
  <p:tag name="PICTUREFILESIZE" val="1268"/>
</p:tagLst>
</file>

<file path=ppt/tags/tag7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Y_6$&#10;\end{document}"/>
  <p:tag name="FILENAME" val="TP_tmp"/>
  <p:tag name="FORMAT" val="png16m"/>
  <p:tag name="RES" val="1200"/>
  <p:tag name="BLEND" val="0"/>
  <p:tag name="TRANSPARENT" val="1"/>
  <p:tag name="TBUG" val="0"/>
  <p:tag name="ALLOWFS" val="0"/>
  <p:tag name="ORIGWIDTH" val="11"/>
  <p:tag name="PICTUREFILESIZE" val="1428"/>
</p:tagLst>
</file>

<file path=ppt/tags/tag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m|A)&#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73"/>
  <p:tag name="PICTUREFILESIZE" val="4455"/>
</p:tagLst>
</file>

<file path=ppt/tags/tag8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Y_5$&#10;\end{document}"/>
  <p:tag name="FILENAME" val="TP_tmp"/>
  <p:tag name="FORMAT" val="png16m"/>
  <p:tag name="RES" val="1200"/>
  <p:tag name="BLEND" val="0"/>
  <p:tag name="TRANSPARENT" val="1"/>
  <p:tag name="TBUG" val="0"/>
  <p:tag name="ALLOWFS" val="0"/>
  <p:tag name="ORIGWIDTH" val="11"/>
  <p:tag name="PICTUREFILESIZE" val="1413"/>
</p:tagLst>
</file>

<file path=ppt/tags/tag8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Y_4$&#10;\end{document}"/>
  <p:tag name="FILENAME" val="TP_tmp"/>
  <p:tag name="FORMAT" val="png16m"/>
  <p:tag name="RES" val="1200"/>
  <p:tag name="BLEND" val="0"/>
  <p:tag name="TRANSPARENT" val="1"/>
  <p:tag name="TBUG" val="0"/>
  <p:tag name="ALLOWFS" val="0"/>
  <p:tag name="ORIGWIDTH" val="11"/>
  <p:tag name="PICTUREFILESIZE" val="1260"/>
</p:tagLst>
</file>

<file path=ppt/tags/tag8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Y_3$&#10;\end{document}"/>
  <p:tag name="FILENAME" val="TP_tmp"/>
  <p:tag name="FORMAT" val="png16m"/>
  <p:tag name="RES" val="1200"/>
  <p:tag name="BLEND" val="0"/>
  <p:tag name="TRANSPARENT" val="1"/>
  <p:tag name="TBUG" val="0"/>
  <p:tag name="ALLOWFS" val="0"/>
  <p:tag name="ORIGWIDTH" val="11"/>
  <p:tag name="PICTUREFILESIZE" val="1398"/>
</p:tagLst>
</file>

<file path=ppt/tags/tag8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Y_2$&#10;\end{document}"/>
  <p:tag name="FILENAME" val="TP_tmp"/>
  <p:tag name="FORMAT" val="png16m"/>
  <p:tag name="RES" val="1200"/>
  <p:tag name="BLEND" val="0"/>
  <p:tag name="TRANSPARENT" val="1"/>
  <p:tag name="TBUG" val="0"/>
  <p:tag name="ALLOWFS" val="0"/>
  <p:tag name="ORIGWIDTH" val="11"/>
  <p:tag name="PICTUREFILESIZE" val="1371"/>
</p:tagLst>
</file>

<file path=ppt/tags/tag8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Y_1$&#10;\end{document}"/>
  <p:tag name="FILENAME" val="TP_tmp"/>
  <p:tag name="FORMAT" val="png16m"/>
  <p:tag name="RES" val="1200"/>
  <p:tag name="BLEND" val="0"/>
  <p:tag name="TRANSPARENT" val="1"/>
  <p:tag name="TBUG" val="0"/>
  <p:tag name="ALLOWFS" val="0"/>
  <p:tag name="ORIGWIDTH" val="10"/>
  <p:tag name="PICTUREFILESIZE" val="1094"/>
</p:tagLst>
</file>

<file path=ppt/tags/tag8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X_7$&#10;\end{document}"/>
  <p:tag name="FILENAME" val="TP_tmp"/>
  <p:tag name="FORMAT" val="png16m"/>
  <p:tag name="RES" val="1200"/>
  <p:tag name="BLEND" val="0"/>
  <p:tag name="TRANSPARENT" val="1"/>
  <p:tag name="TBUG" val="0"/>
  <p:tag name="ALLOWFS" val="0"/>
  <p:tag name="ORIGWIDTH" val="13"/>
  <p:tag name="PICTUREFILESIZE" val="1460"/>
</p:tagLst>
</file>

<file path=ppt/tags/tag8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X_6$&#10;\end{document}"/>
  <p:tag name="FILENAME" val="TP_tmp"/>
  <p:tag name="FORMAT" val="png16m"/>
  <p:tag name="RES" val="1200"/>
  <p:tag name="BLEND" val="0"/>
  <p:tag name="TRANSPARENT" val="1"/>
  <p:tag name="TBUG" val="0"/>
  <p:tag name="ALLOWFS" val="0"/>
  <p:tag name="ORIGWIDTH" val="13"/>
  <p:tag name="PICTUREFILESIZE" val="1641"/>
</p:tagLst>
</file>

<file path=ppt/tags/tag8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X_5$&#10;\end{document}"/>
  <p:tag name="FILENAME" val="TP_tmp"/>
  <p:tag name="FORMAT" val="png16m"/>
  <p:tag name="RES" val="1200"/>
  <p:tag name="BLEND" val="0"/>
  <p:tag name="TRANSPARENT" val="1"/>
  <p:tag name="TBUG" val="0"/>
  <p:tag name="ALLOWFS" val="0"/>
  <p:tag name="ORIGWIDTH" val="13"/>
  <p:tag name="PICTUREFILESIZE" val="1605"/>
</p:tagLst>
</file>

<file path=ppt/tags/tag8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X_4$&#10;\end{document}"/>
  <p:tag name="FILENAME" val="TP_tmp"/>
  <p:tag name="FORMAT" val="png16m"/>
  <p:tag name="RES" val="1200"/>
  <p:tag name="BLEND" val="0"/>
  <p:tag name="TRANSPARENT" val="1"/>
  <p:tag name="TBUG" val="0"/>
  <p:tag name="ALLOWFS" val="0"/>
  <p:tag name="ORIGWIDTH" val="13"/>
  <p:tag name="PICTUREFILESIZE" val="1458"/>
</p:tagLst>
</file>

<file path=ppt/tags/tag8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X_3$&#10;\end{document}"/>
  <p:tag name="FILENAME" val="TP_tmp"/>
  <p:tag name="FORMAT" val="png16m"/>
  <p:tag name="RES" val="1200"/>
  <p:tag name="BLEND" val="0"/>
  <p:tag name="TRANSPARENT" val="1"/>
  <p:tag name="TBUG" val="0"/>
  <p:tag name="ALLOWFS" val="0"/>
  <p:tag name="ORIGWIDTH" val="13"/>
  <p:tag name="PICTUREFILESIZE" val="1635"/>
</p:tagLst>
</file>

<file path=ppt/tags/tag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E)&#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50"/>
  <p:tag name="PICTUREFILESIZE" val="2894"/>
</p:tagLst>
</file>

<file path=ppt/tags/tag9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X_2$&#10;\end{document}"/>
  <p:tag name="FILENAME" val="TP_tmp"/>
  <p:tag name="FORMAT" val="png16m"/>
  <p:tag name="RES" val="1200"/>
  <p:tag name="BLEND" val="0"/>
  <p:tag name="TRANSPARENT" val="1"/>
  <p:tag name="TBUG" val="0"/>
  <p:tag name="ALLOWFS" val="0"/>
  <p:tag name="ORIGWIDTH" val="13"/>
  <p:tag name="PICTUREFILESIZE" val="1597"/>
</p:tagLst>
</file>

<file path=ppt/tags/tag9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X_1$&#10;\end{document}"/>
  <p:tag name="FILENAME" val="TP_tmp"/>
  <p:tag name="FORMAT" val="png16m"/>
  <p:tag name="RES" val="1200"/>
  <p:tag name="BLEND" val="0"/>
  <p:tag name="TRANSPARENT" val="1"/>
  <p:tag name="TBUG" val="0"/>
  <p:tag name="ALLOWFS" val="0"/>
  <p:tag name="ORIGWIDTH" val="13"/>
  <p:tag name="PICTUREFILESIZE" val="1343"/>
</p:tagLst>
</file>

<file path=ppt/tags/tag9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rightarrow \langle F_{0,0} = 0 \,\,\, F_{0,1} = 0 \,\,\, F_{0,2} = 1 \,\,\, F_{0,3} = 1 \,\,\, F_{0,4} = 0 \,\,\, \ldots  F_{15,15} = 0 \rangle&#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642"/>
  <p:tag name="PICTUREFILESIZE" val="21523"/>
</p:tagLst>
</file>

<file path=ppt/tags/tag9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Y | F_{0,0} \ldots F_{15,15}) \propto P(Y) \prod_{i,j} P(F_{i,j} | Y)&#10;\]&#10;\end{document}&#10;"/>
  <p:tag name="FILENAME" val="txp_fig"/>
  <p:tag name="FORMAT" val="pngmono"/>
  <p:tag name="RES" val="1200"/>
  <p:tag name="BLEND" val="0"/>
  <p:tag name="TRANSPARENT" val="0"/>
  <p:tag name="TBUG" val="0"/>
  <p:tag name="ALLOWFS" val="0"/>
  <p:tag name="ORIGWIDTH" val="387"/>
  <p:tag name="PICTUREFILESIZE" val="20827"/>
</p:tagLst>
</file>

<file path=ppt/tags/tag9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ldots&#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22"/>
  <p:tag name="PICTUREFILESIZE" val="308"/>
</p:tagLst>
</file>

<file path=ppt/tags/tag9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ldots&#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22"/>
  <p:tag name="PICTUREFILESIZE" val="308"/>
</p:tagLst>
</file>

<file path=ppt/tags/tag9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mbox{Y}, \mbox{F}_1 \ldots \mbox{F}_n) =&#10;\]&#10;\end{document}&#10;"/>
  <p:tag name="FILENAME" val="txp_fig"/>
  <p:tag name="FORMAT" val="pngmono"/>
  <p:tag name="RES" val="1200"/>
  <p:tag name="BLEND" val="0"/>
  <p:tag name="TRANSPARENT" val="0"/>
  <p:tag name="TBUG" val="0"/>
  <p:tag name="ALLOWFS" val="0"/>
  <p:tag name="ORIGWIDTH" val="168"/>
  <p:tag name="PICTUREFILESIZE" val="5558"/>
</p:tagLst>
</file>

<file path=ppt/tags/tag9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mbox{Y}) \prod_i P(\mbox{F}_i | \mbox{Y})&#10;\]&#10;\end{document}&#10;"/>
  <p:tag name="FILENAME" val="txp_fig"/>
  <p:tag name="FORMAT" val="pngmono"/>
  <p:tag name="RES" val="1200"/>
  <p:tag name="BLEND" val="0"/>
  <p:tag name="TRANSPARENT" val="0"/>
  <p:tag name="TBUG" val="0"/>
  <p:tag name="ALLOWFS" val="0"/>
  <p:tag name="ORIGWIDTH" val="157"/>
  <p:tag name="PICTUREFILESIZE" val="9202"/>
</p:tagLst>
</file>

<file path=ppt/tags/tag9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Y, f_1 \ldots f_n) =&#10;\]&#10;\end{document}&#10;"/>
  <p:tag name="FILENAME" val="txp_fig"/>
  <p:tag name="FORMAT" val="pngmono"/>
  <p:tag name="RES" val="1200"/>
  <p:tag name="BLEND" val="0"/>
  <p:tag name="TRANSPARENT" val="0"/>
  <p:tag name="TBUG" val="0"/>
  <p:tag name="ALLOWFS" val="0"/>
  <p:tag name="ORIGWIDTH" val="156"/>
  <p:tag name="PICTUREFILESIZE" val="6495"/>
</p:tagLst>
</file>

<file path=ppt/tags/tag9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left[&#10;\begin{array}{c}&#10;P(y_1, f_1 \ldots f_n)\\&#10;P(y_2, f_1 \ldots f_n)\\&#10;\vdots\\&#10;P(y_k, f_1 \ldots f_n)\\&#10;\end{array}&#10;\right]&#10;\]&#10;\end{document}&#10;"/>
  <p:tag name="FILENAME" val="txp_fig"/>
  <p:tag name="FORMAT" val="pngmono"/>
  <p:tag name="RES" val="1200"/>
  <p:tag name="BLEND" val="0"/>
  <p:tag name="TRANSPARENT" val="0"/>
  <p:tag name="TBUG" val="0"/>
  <p:tag name="ALLOWFS" val="0"/>
  <p:tag name="ORIGWIDTH" val="168"/>
  <p:tag name="PICTUREFILESIZE" val="22329"/>
</p:tagLst>
</file>

<file path=ppt/theme/theme1.xml><?xml version="1.0" encoding="utf-8"?>
<a:theme xmlns:a="http://schemas.openxmlformats.org/drawingml/2006/main"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FA12 cs188 lecture 3 -- a-star search</Template>
  <TotalTime>49829</TotalTime>
  <Words>3213</Words>
  <Application>Microsoft Macintosh PowerPoint</Application>
  <PresentationFormat>Widescreen</PresentationFormat>
  <Paragraphs>762</Paragraphs>
  <Slides>55</Slides>
  <Notes>6</Notes>
  <HiddenSlides>8</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Calibri</vt:lpstr>
      <vt:lpstr>Courier New</vt:lpstr>
      <vt:lpstr>Helvetica</vt:lpstr>
      <vt:lpstr>Mangal</vt:lpstr>
      <vt:lpstr>ＭＳ Ｐゴシック</vt:lpstr>
      <vt:lpstr>Symbol</vt:lpstr>
      <vt:lpstr>Verdana</vt:lpstr>
      <vt:lpstr>Wingdings</vt:lpstr>
      <vt:lpstr>Arial</vt:lpstr>
      <vt:lpstr>dan-berkeley-nlp-v1</vt:lpstr>
      <vt:lpstr>Bayes’ Nets – wrap up</vt:lpstr>
      <vt:lpstr>General Variable Elimination</vt:lpstr>
      <vt:lpstr>Example</vt:lpstr>
      <vt:lpstr>Example</vt:lpstr>
      <vt:lpstr>Same Example in Equations</vt:lpstr>
      <vt:lpstr>Another Variable Elimination Example</vt:lpstr>
      <vt:lpstr>Variable Elimination Ordering</vt:lpstr>
      <vt:lpstr>VE: Computational and Space Complexity</vt:lpstr>
      <vt:lpstr>Worst Case Complexity?</vt:lpstr>
      <vt:lpstr>Polytrees</vt:lpstr>
      <vt:lpstr>Bayes’ Nets</vt:lpstr>
      <vt:lpstr>Naïve Bayes</vt:lpstr>
      <vt:lpstr>Machine Learning</vt:lpstr>
      <vt:lpstr>Classification</vt:lpstr>
      <vt:lpstr>Example: Spam Filter</vt:lpstr>
      <vt:lpstr>Example: Digit Recognition</vt:lpstr>
      <vt:lpstr>Other Classification Tasks</vt:lpstr>
      <vt:lpstr>Model-Based Classification</vt:lpstr>
      <vt:lpstr>Model-Based Classification</vt:lpstr>
      <vt:lpstr>Naïve Bayes for Digits</vt:lpstr>
      <vt:lpstr>General Naïve Bayes</vt:lpstr>
      <vt:lpstr>Inference for Naïve Bayes</vt:lpstr>
      <vt:lpstr>General Naïve Bayes</vt:lpstr>
      <vt:lpstr>Example: Conditional Probabilities</vt:lpstr>
      <vt:lpstr>A Spam Filter</vt:lpstr>
      <vt:lpstr>Naïve Bayes for Text</vt:lpstr>
      <vt:lpstr>Example: Spam Filtering</vt:lpstr>
      <vt:lpstr>Spam Example</vt:lpstr>
      <vt:lpstr>Training and Testing</vt:lpstr>
      <vt:lpstr>Important Concepts</vt:lpstr>
      <vt:lpstr>Generalization and Overfitting</vt:lpstr>
      <vt:lpstr>Overfitting</vt:lpstr>
      <vt:lpstr>Example: Overfitting</vt:lpstr>
      <vt:lpstr>Example: Overfitting</vt:lpstr>
      <vt:lpstr>Generalization and Overfitting</vt:lpstr>
      <vt:lpstr>Parameter Estimation</vt:lpstr>
      <vt:lpstr>Parameter Estimation</vt:lpstr>
      <vt:lpstr>Smoothing</vt:lpstr>
      <vt:lpstr>Maximum Likelihood?</vt:lpstr>
      <vt:lpstr>Unseen Events</vt:lpstr>
      <vt:lpstr>Laplace Smoothing</vt:lpstr>
      <vt:lpstr>Laplace Smoothing</vt:lpstr>
      <vt:lpstr>Estimation: Linear Interpolation* </vt:lpstr>
      <vt:lpstr>Real NB: Smoothing</vt:lpstr>
      <vt:lpstr>Tuning</vt:lpstr>
      <vt:lpstr>Tuning on Held-Out Data</vt:lpstr>
      <vt:lpstr>Features</vt:lpstr>
      <vt:lpstr>Errors, and What to Do</vt:lpstr>
      <vt:lpstr>What to Do About Errors?</vt:lpstr>
      <vt:lpstr>Baselines</vt:lpstr>
      <vt:lpstr>Confidences from a Classifier</vt:lpstr>
      <vt:lpstr>Summary</vt:lpstr>
      <vt:lpstr>Next Time: Perceptron!</vt:lpstr>
      <vt:lpstr>Precision vs. Recall</vt:lpstr>
      <vt:lpstr>Precision vs. Recall</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294-5: Statistical Natural Language Processing</dc:title>
  <dc:creator>Preferred Customer</dc:creator>
  <cp:lastModifiedBy>Callison-Burch, Christopher</cp:lastModifiedBy>
  <cp:revision>2675</cp:revision>
  <dcterms:created xsi:type="dcterms:W3CDTF">2004-08-27T04:16:05Z</dcterms:created>
  <dcterms:modified xsi:type="dcterms:W3CDTF">2018-11-13T15:27:41Z</dcterms:modified>
</cp:coreProperties>
</file>