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4.xml" ContentType="application/vnd.openxmlformats-officedocument.presentationml.tags+xml"/>
  <Override PartName="/ppt/notesSlides/notesSlide9.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27"/>
  </p:notesMasterIdLst>
  <p:handoutMasterIdLst>
    <p:handoutMasterId r:id="rId28"/>
  </p:handoutMasterIdLst>
  <p:sldIdLst>
    <p:sldId id="585" r:id="rId2"/>
    <p:sldId id="479" r:id="rId3"/>
    <p:sldId id="480" r:id="rId4"/>
    <p:sldId id="481" r:id="rId5"/>
    <p:sldId id="582" r:id="rId6"/>
    <p:sldId id="489" r:id="rId7"/>
    <p:sldId id="490" r:id="rId8"/>
    <p:sldId id="492" r:id="rId9"/>
    <p:sldId id="529" r:id="rId10"/>
    <p:sldId id="530" r:id="rId11"/>
    <p:sldId id="579" r:id="rId12"/>
    <p:sldId id="531" r:id="rId13"/>
    <p:sldId id="580" r:id="rId14"/>
    <p:sldId id="532" r:id="rId15"/>
    <p:sldId id="533" r:id="rId16"/>
    <p:sldId id="535" r:id="rId17"/>
    <p:sldId id="536" r:id="rId18"/>
    <p:sldId id="537" r:id="rId19"/>
    <p:sldId id="538" r:id="rId20"/>
    <p:sldId id="539" r:id="rId21"/>
    <p:sldId id="540" r:id="rId22"/>
    <p:sldId id="581" r:id="rId23"/>
    <p:sldId id="541" r:id="rId24"/>
    <p:sldId id="542" r:id="rId25"/>
    <p:sldId id="543" r:id="rId26"/>
  </p:sldIdLst>
  <p:sldSz cx="12192000" cy="6858000"/>
  <p:notesSz cx="7099300" cy="10234613"/>
  <p:custDataLst>
    <p:tags r:id="rId29"/>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B60"/>
    <a:srgbClr val="EAE636"/>
    <a:srgbClr val="FFFF00"/>
    <a:srgbClr val="3333FF"/>
    <a:srgbClr val="FF3300"/>
    <a:srgbClr val="CC00CC"/>
    <a:srgbClr val="6699FF"/>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45" autoAdjust="0"/>
    <p:restoredTop sz="94643" autoAdjust="0"/>
  </p:normalViewPr>
  <p:slideViewPr>
    <p:cSldViewPr>
      <p:cViewPr>
        <p:scale>
          <a:sx n="108" d="100"/>
          <a:sy n="108" d="100"/>
        </p:scale>
        <p:origin x="-72" y="4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208"/>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tags" Target="tags/tag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image" Target="../media/image4.png"/><Relationship Id="rId2"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0" y="0"/>
            <a:ext cx="3076672" cy="511054"/>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229379" name="Rectangle 3"/>
          <p:cNvSpPr>
            <a:spLocks noGrp="1" noChangeArrowheads="1"/>
          </p:cNvSpPr>
          <p:nvPr>
            <p:ph type="dt" sz="quarter" idx="1"/>
          </p:nvPr>
        </p:nvSpPr>
        <p:spPr bwMode="auto">
          <a:xfrm>
            <a:off x="4021088" y="0"/>
            <a:ext cx="3076672" cy="511054"/>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229380" name="Rectangle 4"/>
          <p:cNvSpPr>
            <a:spLocks noGrp="1" noChangeArrowheads="1"/>
          </p:cNvSpPr>
          <p:nvPr>
            <p:ph type="ftr" sz="quarter" idx="2"/>
          </p:nvPr>
        </p:nvSpPr>
        <p:spPr bwMode="auto">
          <a:xfrm>
            <a:off x="0" y="9721868"/>
            <a:ext cx="3076672" cy="511054"/>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229381" name="Rectangle 5"/>
          <p:cNvSpPr>
            <a:spLocks noGrp="1" noChangeArrowheads="1"/>
          </p:cNvSpPr>
          <p:nvPr>
            <p:ph type="sldNum" sz="quarter" idx="3"/>
          </p:nvPr>
        </p:nvSpPr>
        <p:spPr bwMode="auto">
          <a:xfrm>
            <a:off x="4021088" y="9721868"/>
            <a:ext cx="3076672" cy="511054"/>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0C1A9D02-DD21-4898-A59D-07F6DF83026B}" type="slidenum">
              <a:rPr lang="en-US"/>
              <a:pPr>
                <a:defRPr/>
              </a:pPr>
              <a:t>‹#›</a:t>
            </a:fld>
            <a:endParaRPr lang="en-US"/>
          </a:p>
        </p:txBody>
      </p:sp>
    </p:spTree>
    <p:extLst>
      <p:ext uri="{BB962C8B-B14F-4D97-AF65-F5344CB8AC3E}">
        <p14:creationId xmlns:p14="http://schemas.microsoft.com/office/powerpoint/2010/main" val="40114432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bwMode="auto">
          <a:xfrm>
            <a:off x="0" y="0"/>
            <a:ext cx="3076672" cy="511054"/>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173059" name="Rectangle 3"/>
          <p:cNvSpPr>
            <a:spLocks noGrp="1" noChangeArrowheads="1"/>
          </p:cNvSpPr>
          <p:nvPr>
            <p:ph type="dt" idx="1"/>
          </p:nvPr>
        </p:nvSpPr>
        <p:spPr bwMode="auto">
          <a:xfrm>
            <a:off x="4021088" y="0"/>
            <a:ext cx="3076672" cy="511054"/>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72708" name="Rectangle 4"/>
          <p:cNvSpPr>
            <a:spLocks noGrp="1" noRot="1" noChangeAspect="1" noChangeArrowheads="1" noTextEdit="1"/>
          </p:cNvSpPr>
          <p:nvPr>
            <p:ph type="sldImg" idx="2"/>
          </p:nvPr>
        </p:nvSpPr>
        <p:spPr bwMode="auto">
          <a:xfrm>
            <a:off x="138113" y="768350"/>
            <a:ext cx="6823075" cy="3838575"/>
          </a:xfrm>
          <a:prstGeom prst="rect">
            <a:avLst/>
          </a:prstGeom>
          <a:noFill/>
          <a:ln w="9525">
            <a:solidFill>
              <a:srgbClr val="000000"/>
            </a:solidFill>
            <a:miter lim="800000"/>
            <a:headEnd/>
            <a:tailEnd/>
          </a:ln>
        </p:spPr>
      </p:sp>
      <p:sp>
        <p:nvSpPr>
          <p:cNvPr id="173061" name="Rectangle 5"/>
          <p:cNvSpPr>
            <a:spLocks noGrp="1" noChangeArrowheads="1"/>
          </p:cNvSpPr>
          <p:nvPr>
            <p:ph type="body" sz="quarter" idx="3"/>
          </p:nvPr>
        </p:nvSpPr>
        <p:spPr bwMode="auto">
          <a:xfrm>
            <a:off x="710239" y="4861781"/>
            <a:ext cx="5678824" cy="46045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3062" name="Rectangle 6"/>
          <p:cNvSpPr>
            <a:spLocks noGrp="1" noChangeArrowheads="1"/>
          </p:cNvSpPr>
          <p:nvPr>
            <p:ph type="ftr" sz="quarter" idx="4"/>
          </p:nvPr>
        </p:nvSpPr>
        <p:spPr bwMode="auto">
          <a:xfrm>
            <a:off x="0" y="9721868"/>
            <a:ext cx="3076672" cy="511054"/>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173063" name="Rectangle 7"/>
          <p:cNvSpPr>
            <a:spLocks noGrp="1" noChangeArrowheads="1"/>
          </p:cNvSpPr>
          <p:nvPr>
            <p:ph type="sldNum" sz="quarter" idx="5"/>
          </p:nvPr>
        </p:nvSpPr>
        <p:spPr bwMode="auto">
          <a:xfrm>
            <a:off x="4021088" y="9721868"/>
            <a:ext cx="3076672" cy="511054"/>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3656C15A-65A9-4188-BE47-91B53ACA740E}" type="slidenum">
              <a:rPr lang="en-US"/>
              <a:pPr>
                <a:defRPr/>
              </a:pPr>
              <a:t>‹#›</a:t>
            </a:fld>
            <a:endParaRPr lang="en-US"/>
          </a:p>
        </p:txBody>
      </p:sp>
    </p:spTree>
    <p:extLst>
      <p:ext uri="{BB962C8B-B14F-4D97-AF65-F5344CB8AC3E}">
        <p14:creationId xmlns:p14="http://schemas.microsoft.com/office/powerpoint/2010/main" val="4783042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Case-based reasoning is different.  </a:t>
            </a:r>
          </a:p>
          <a:p>
            <a:r>
              <a:rPr lang="en-US" dirty="0" smtClean="0"/>
              <a:t>The simplest is to find the 1 nearest</a:t>
            </a:r>
            <a:r>
              <a:rPr lang="en-US" baseline="0" dirty="0" smtClean="0"/>
              <a:t> neighbor.  He picture on the side gives an example. It’s no longer a linear decision boundary. </a:t>
            </a:r>
            <a:endParaRPr lang="en-US" dirty="0"/>
          </a:p>
        </p:txBody>
      </p:sp>
      <p:sp>
        <p:nvSpPr>
          <p:cNvPr id="4" name="Slide Number Placeholder 3"/>
          <p:cNvSpPr>
            <a:spLocks noGrp="1"/>
          </p:cNvSpPr>
          <p:nvPr>
            <p:ph type="sldNum" sz="quarter" idx="10"/>
          </p:nvPr>
        </p:nvSpPr>
        <p:spPr/>
        <p:txBody>
          <a:bodyPr/>
          <a:lstStyle/>
          <a:p>
            <a:pPr>
              <a:defRPr/>
            </a:pPr>
            <a:fld id="{3656C15A-65A9-4188-BE47-91B53ACA740E}" type="slidenum">
              <a:rPr lang="en-US" smtClean="0"/>
              <a:pPr>
                <a:defRPr/>
              </a:pPr>
              <a:t>2</a:t>
            </a:fld>
            <a:endParaRPr lang="en-US"/>
          </a:p>
        </p:txBody>
      </p:sp>
    </p:spTree>
    <p:extLst>
      <p:ext uri="{BB962C8B-B14F-4D97-AF65-F5344CB8AC3E}">
        <p14:creationId xmlns:p14="http://schemas.microsoft.com/office/powerpoint/2010/main" val="971833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start with each point in its own cluster</a:t>
            </a:r>
          </a:p>
          <a:p>
            <a:endParaRPr lang="en-US" dirty="0" smtClean="0"/>
          </a:p>
          <a:p>
            <a:r>
              <a:rPr lang="en-US" sz="1200" b="0" i="0" u="none" strike="noStrike" kern="1200" dirty="0" err="1" smtClean="0">
                <a:solidFill>
                  <a:schemeClr val="tx1"/>
                </a:solidFill>
                <a:effectLst/>
                <a:latin typeface="Arial" charset="0"/>
                <a:ea typeface="+mn-ea"/>
                <a:cs typeface="+mn-cs"/>
              </a:rPr>
              <a:t>den·dro·gram</a:t>
            </a:r>
            <a:r>
              <a:rPr lang="en-US" sz="1200" b="0" i="0" u="none" strike="noStrike" kern="1200" dirty="0" smtClean="0">
                <a:solidFill>
                  <a:schemeClr val="tx1"/>
                </a:solidFill>
                <a:effectLst/>
                <a:latin typeface="Arial" charset="0"/>
                <a:ea typeface="+mn-ea"/>
                <a:cs typeface="+mn-cs"/>
              </a:rPr>
              <a:t>= </a:t>
            </a:r>
          </a:p>
          <a:p>
            <a:r>
              <a:rPr lang="en-US" sz="1200" b="0" i="0" u="none" strike="noStrike" kern="1200" dirty="0" smtClean="0">
                <a:solidFill>
                  <a:schemeClr val="tx1"/>
                </a:solidFill>
                <a:effectLst/>
                <a:latin typeface="Arial" charset="0"/>
                <a:ea typeface="+mn-ea"/>
                <a:cs typeface="+mn-cs"/>
              </a:rPr>
              <a:t>a tree diagram, especially one showing taxonomic relationships.</a:t>
            </a:r>
          </a:p>
          <a:p>
            <a:r>
              <a:rPr lang="en-US" sz="1200" b="0" i="0" u="none" strike="noStrike" kern="1200" dirty="0" smtClean="0">
                <a:solidFill>
                  <a:schemeClr val="tx1"/>
                </a:solidFill>
                <a:effectLst/>
                <a:latin typeface="Arial" charset="0"/>
                <a:ea typeface="+mn-ea"/>
                <a:cs typeface="+mn-cs"/>
              </a:rPr>
              <a:t/>
            </a:r>
            <a:br>
              <a:rPr lang="en-US" sz="1200" b="0" i="0" u="none" strike="noStrike" kern="1200" dirty="0" smtClean="0">
                <a:solidFill>
                  <a:schemeClr val="tx1"/>
                </a:solidFill>
                <a:effectLst/>
                <a:latin typeface="Arial" charset="0"/>
                <a:ea typeface="+mn-ea"/>
                <a:cs typeface="+mn-cs"/>
              </a:rPr>
            </a:br>
            <a:endParaRPr lang="en-US" sz="1200" b="0" i="0" u="none" strike="noStrike"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3656C15A-65A9-4188-BE47-91B53ACA740E}" type="slidenum">
              <a:rPr lang="en-US" smtClean="0"/>
              <a:pPr>
                <a:defRPr/>
              </a:pPr>
              <a:t>23</a:t>
            </a:fld>
            <a:endParaRPr lang="en-US"/>
          </a:p>
        </p:txBody>
      </p:sp>
    </p:spTree>
    <p:extLst>
      <p:ext uri="{BB962C8B-B14F-4D97-AF65-F5344CB8AC3E}">
        <p14:creationId xmlns:p14="http://schemas.microsoft.com/office/powerpoint/2010/main" val="1432265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first example of a non-parametric</a:t>
            </a:r>
            <a:r>
              <a:rPr lang="en-US" baseline="0" dirty="0" smtClean="0"/>
              <a:t> approach to machine learning. </a:t>
            </a:r>
          </a:p>
          <a:p>
            <a:r>
              <a:rPr lang="en-US" baseline="0" dirty="0" smtClean="0"/>
              <a:t>For parametric models, like naive Bayes or perceptron, we had a fixed number of parameters.  As we got more data, we get better settings of those parameters.</a:t>
            </a:r>
          </a:p>
          <a:p>
            <a:endParaRPr lang="en-US" baseline="0" dirty="0" smtClean="0"/>
          </a:p>
          <a:p>
            <a:r>
              <a:rPr lang="en-US" baseline="0" dirty="0" smtClean="0"/>
              <a:t>For non-parametric models, we don’t have a fixed number of parameters.  Instead, the complexity increases as we increase the amount of training data.</a:t>
            </a:r>
            <a:endParaRPr lang="en-US" dirty="0"/>
          </a:p>
        </p:txBody>
      </p:sp>
      <p:sp>
        <p:nvSpPr>
          <p:cNvPr id="4" name="Slide Number Placeholder 3"/>
          <p:cNvSpPr>
            <a:spLocks noGrp="1"/>
          </p:cNvSpPr>
          <p:nvPr>
            <p:ph type="sldNum" sz="quarter" idx="10"/>
          </p:nvPr>
        </p:nvSpPr>
        <p:spPr/>
        <p:txBody>
          <a:bodyPr/>
          <a:lstStyle/>
          <a:p>
            <a:pPr>
              <a:defRPr/>
            </a:pPr>
            <a:fld id="{3656C15A-65A9-4188-BE47-91B53ACA740E}" type="slidenum">
              <a:rPr lang="en-US" smtClean="0"/>
              <a:pPr>
                <a:defRPr/>
              </a:pPr>
              <a:t>3</a:t>
            </a:fld>
            <a:endParaRPr lang="en-US"/>
          </a:p>
        </p:txBody>
      </p:sp>
    </p:spTree>
    <p:extLst>
      <p:ext uri="{BB962C8B-B14F-4D97-AF65-F5344CB8AC3E}">
        <p14:creationId xmlns:p14="http://schemas.microsoft.com/office/powerpoint/2010/main" val="1225412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Inner product /</a:t>
            </a:r>
            <a:r>
              <a:rPr lang="en-US" baseline="0" dirty="0" smtClean="0"/>
              <a:t> dot product.</a:t>
            </a:r>
            <a:endParaRPr lang="en-US" dirty="0"/>
          </a:p>
        </p:txBody>
      </p:sp>
      <p:sp>
        <p:nvSpPr>
          <p:cNvPr id="4" name="Slide Number Placeholder 3"/>
          <p:cNvSpPr>
            <a:spLocks noGrp="1"/>
          </p:cNvSpPr>
          <p:nvPr>
            <p:ph type="sldNum" sz="quarter" idx="10"/>
          </p:nvPr>
        </p:nvSpPr>
        <p:spPr/>
        <p:txBody>
          <a:bodyPr/>
          <a:lstStyle/>
          <a:p>
            <a:pPr>
              <a:defRPr/>
            </a:pPr>
            <a:fld id="{3656C15A-65A9-4188-BE47-91B53ACA740E}" type="slidenum">
              <a:rPr lang="en-US" smtClean="0"/>
              <a:pPr>
                <a:defRPr/>
              </a:pPr>
              <a:t>4</a:t>
            </a:fld>
            <a:endParaRPr lang="en-US"/>
          </a:p>
        </p:txBody>
      </p:sp>
    </p:spTree>
    <p:extLst>
      <p:ext uri="{BB962C8B-B14F-4D97-AF65-F5344CB8AC3E}">
        <p14:creationId xmlns:p14="http://schemas.microsoft.com/office/powerpoint/2010/main" val="834616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Alpha </a:t>
            </a:r>
            <a:r>
              <a:rPr lang="en-US" dirty="0" err="1" smtClean="0"/>
              <a:t>i,y</a:t>
            </a:r>
            <a:r>
              <a:rPr lang="en-US" dirty="0" smtClean="0"/>
              <a:t> is the</a:t>
            </a:r>
            <a:r>
              <a:rPr lang="en-US" baseline="0" dirty="0" smtClean="0"/>
              <a:t> contribution./weight of training example </a:t>
            </a:r>
            <a:r>
              <a:rPr lang="en-US" baseline="0" dirty="0" err="1" smtClean="0"/>
              <a:t>i</a:t>
            </a:r>
            <a:r>
              <a:rPr lang="en-US" baseline="0" dirty="0" smtClean="0"/>
              <a:t> and how much it contributes to weight vector </a:t>
            </a:r>
            <a:r>
              <a:rPr lang="en-US" baseline="0" dirty="0" err="1" smtClean="0"/>
              <a:t>w_y</a:t>
            </a:r>
            <a:r>
              <a:rPr lang="en-US" baseline="0" dirty="0" smtClean="0"/>
              <a:t>.</a:t>
            </a:r>
          </a:p>
          <a:p>
            <a:r>
              <a:rPr lang="en-US" baseline="0" dirty="0" smtClean="0"/>
              <a:t>i indexes into training examples.</a:t>
            </a:r>
          </a:p>
          <a:p>
            <a:r>
              <a:rPr lang="en-US" dirty="0" smtClean="0"/>
              <a:t>Alpha </a:t>
            </a:r>
            <a:r>
              <a:rPr lang="en-US" dirty="0" err="1" smtClean="0"/>
              <a:t>i,y</a:t>
            </a:r>
            <a:r>
              <a:rPr lang="en-US" dirty="0" smtClean="0"/>
              <a:t> will all be integers.  Example</a:t>
            </a:r>
            <a:r>
              <a:rPr lang="en-US" baseline="0" dirty="0" smtClean="0"/>
              <a:t> </a:t>
            </a:r>
            <a:r>
              <a:rPr lang="en-US" baseline="0" dirty="0" err="1" smtClean="0"/>
              <a:t>i</a:t>
            </a:r>
            <a:r>
              <a:rPr lang="en-US" baseline="0" dirty="0" smtClean="0"/>
              <a:t> will be +1, -1 or 0, based on how often </a:t>
            </a:r>
            <a:r>
              <a:rPr lang="en-US" baseline="0" dirty="0" err="1" smtClean="0"/>
              <a:t>item_i</a:t>
            </a:r>
            <a:r>
              <a:rPr lang="en-US" baseline="0" dirty="0" smtClean="0"/>
              <a:t> is misclassified and has to adjust </a:t>
            </a:r>
            <a:r>
              <a:rPr lang="en-US" baseline="0" dirty="0" err="1" smtClean="0"/>
              <a:t>w_y</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3656C15A-65A9-4188-BE47-91B53ACA740E}" type="slidenum">
              <a:rPr lang="en-US" smtClean="0"/>
              <a:pPr>
                <a:defRPr/>
              </a:pPr>
              <a:t>6</a:t>
            </a:fld>
            <a:endParaRPr lang="en-US"/>
          </a:p>
        </p:txBody>
      </p:sp>
    </p:spTree>
    <p:extLst>
      <p:ext uri="{BB962C8B-B14F-4D97-AF65-F5344CB8AC3E}">
        <p14:creationId xmlns:p14="http://schemas.microsoft.com/office/powerpoint/2010/main" val="839228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W_y</a:t>
            </a:r>
            <a:r>
              <a:rPr lang="en-US" dirty="0" smtClean="0"/>
              <a:t> isn’t </a:t>
            </a:r>
            <a:r>
              <a:rPr lang="en-US" dirty="0" err="1" smtClean="0"/>
              <a:t>retaomed</a:t>
            </a:r>
            <a:r>
              <a:rPr lang="en-US" dirty="0" smtClean="0"/>
              <a:t>.  </a:t>
            </a:r>
          </a:p>
          <a:p>
            <a:r>
              <a:rPr lang="en-US" dirty="0" smtClean="0"/>
              <a:t>Instead we ca compute</a:t>
            </a:r>
            <a:r>
              <a:rPr lang="en-US" baseline="0" dirty="0" smtClean="0"/>
              <a:t> it with </a:t>
            </a:r>
            <a:r>
              <a:rPr lang="en-US" baseline="0" dirty="0" err="1" smtClean="0"/>
              <a:t>alpha_i,y</a:t>
            </a:r>
            <a:r>
              <a:rPr lang="en-US" baseline="0" dirty="0" smtClean="0"/>
              <a:t> and all training examples </a:t>
            </a:r>
            <a:r>
              <a:rPr lang="en-US" baseline="0" dirty="0" err="1" smtClean="0"/>
              <a:t>x_i</a:t>
            </a:r>
            <a:r>
              <a:rPr lang="en-US" baseline="0" dirty="0" smtClean="0"/>
              <a:t>.</a:t>
            </a:r>
          </a:p>
          <a:p>
            <a:r>
              <a:rPr lang="en-US" baseline="0" dirty="0" smtClean="0"/>
              <a:t>We can compute this same quantity like this (#3).</a:t>
            </a:r>
          </a:p>
          <a:p>
            <a:r>
              <a:rPr lang="en-US" baseline="0" dirty="0" smtClean="0"/>
              <a:t>Now replace this inner product with K(xi, x). </a:t>
            </a:r>
          </a:p>
          <a:p>
            <a:r>
              <a:rPr lang="en-US" baseline="0" dirty="0" smtClean="0"/>
              <a:t>K is a function that takes in two training examples, and outputs the inner product f(</a:t>
            </a:r>
            <a:r>
              <a:rPr lang="en-US" baseline="0" dirty="0" err="1" smtClean="0"/>
              <a:t>x_i</a:t>
            </a:r>
            <a:r>
              <a:rPr lang="en-US" baseline="0" dirty="0" smtClean="0"/>
              <a:t>)*f(x).</a:t>
            </a:r>
          </a:p>
          <a:p>
            <a:endParaRPr lang="en-US" baseline="0" dirty="0" smtClean="0"/>
          </a:p>
          <a:p>
            <a:r>
              <a:rPr lang="en-US" dirty="0" smtClean="0"/>
              <a:t>We need to compute K between each item in the training set, with</a:t>
            </a:r>
            <a:r>
              <a:rPr lang="en-US" baseline="0" dirty="0" smtClean="0"/>
              <a:t> the new item we want to classify</a:t>
            </a:r>
          </a:p>
          <a:p>
            <a:r>
              <a:rPr lang="en-US" baseline="0" dirty="0" smtClean="0"/>
              <a:t>Therefore we can compute the perceptron without using the weight vectors.</a:t>
            </a:r>
          </a:p>
          <a:p>
            <a:endParaRPr lang="en-US" baseline="0" dirty="0" smtClean="0"/>
          </a:p>
          <a:p>
            <a:r>
              <a:rPr lang="en-US" baseline="0" dirty="0" smtClean="0"/>
              <a:t>What is K?  K is a similarity function!  We can use any similarity function that you want!</a:t>
            </a:r>
            <a:endParaRPr lang="en-US" dirty="0"/>
          </a:p>
        </p:txBody>
      </p:sp>
      <p:sp>
        <p:nvSpPr>
          <p:cNvPr id="4" name="Slide Number Placeholder 3"/>
          <p:cNvSpPr>
            <a:spLocks noGrp="1"/>
          </p:cNvSpPr>
          <p:nvPr>
            <p:ph type="sldNum" sz="quarter" idx="10"/>
          </p:nvPr>
        </p:nvSpPr>
        <p:spPr/>
        <p:txBody>
          <a:bodyPr/>
          <a:lstStyle/>
          <a:p>
            <a:pPr>
              <a:defRPr/>
            </a:pPr>
            <a:fld id="{3656C15A-65A9-4188-BE47-91B53ACA740E}" type="slidenum">
              <a:rPr lang="en-US" smtClean="0"/>
              <a:pPr>
                <a:defRPr/>
              </a:pPr>
              <a:t>7</a:t>
            </a:fld>
            <a:endParaRPr lang="en-US"/>
          </a:p>
        </p:txBody>
      </p:sp>
    </p:spTree>
    <p:extLst>
      <p:ext uri="{BB962C8B-B14F-4D97-AF65-F5344CB8AC3E}">
        <p14:creationId xmlns:p14="http://schemas.microsoft.com/office/powerpoint/2010/main" val="1383013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also called a </a:t>
            </a:r>
            <a:r>
              <a:rPr lang="en-US" baseline="0" dirty="0" err="1" smtClean="0"/>
              <a:t>kernelized</a:t>
            </a:r>
            <a:r>
              <a:rPr lang="en-US" baseline="0" dirty="0" smtClean="0"/>
              <a:t> perceptron, because the similarity K(</a:t>
            </a:r>
            <a:r>
              <a:rPr lang="en-US" baseline="0" dirty="0" err="1" smtClean="0"/>
              <a:t>x_i</a:t>
            </a:r>
            <a:r>
              <a:rPr lang="en-US" baseline="0" dirty="0" smtClean="0"/>
              <a:t>, x) is often called a Kernel function. </a:t>
            </a:r>
          </a:p>
          <a:p>
            <a:r>
              <a:rPr lang="en-US" baseline="0" dirty="0" smtClean="0"/>
              <a:t>The fact that we can substitute the kernel in for the dot product of the weight vector and feature is called the “kernel trick”.</a:t>
            </a:r>
          </a:p>
          <a:p>
            <a:r>
              <a:rPr lang="en-US" baseline="0" dirty="0" smtClean="0"/>
              <a:t>You can apply the Kernel Trick to any algorithm where you were to learn a weight vector multiplied by the feature vector, if you can show that the weight vector is equivalent to a weighted sum of training example feature vectors.   You can apply the trick and then work in the duel space.</a:t>
            </a:r>
          </a:p>
          <a:p>
            <a:endParaRPr lang="en-US" baseline="0" dirty="0" smtClean="0"/>
          </a:p>
          <a:p>
            <a:r>
              <a:rPr lang="en-US" baseline="0" dirty="0" smtClean="0"/>
              <a:t>This allows us to run the </a:t>
            </a:r>
            <a:r>
              <a:rPr lang="en-US" baseline="0" dirty="0" err="1" smtClean="0"/>
              <a:t>kernelized</a:t>
            </a:r>
            <a:r>
              <a:rPr lang="en-US" baseline="0" dirty="0" smtClean="0"/>
              <a:t> perceptron with any similarity function.  That means we get the benefits of the KNN and the perceptron. </a:t>
            </a:r>
            <a:endParaRPr lang="en-US" dirty="0"/>
          </a:p>
        </p:txBody>
      </p:sp>
      <p:sp>
        <p:nvSpPr>
          <p:cNvPr id="4" name="Slide Number Placeholder 3"/>
          <p:cNvSpPr>
            <a:spLocks noGrp="1"/>
          </p:cNvSpPr>
          <p:nvPr>
            <p:ph type="sldNum" sz="quarter" idx="10"/>
          </p:nvPr>
        </p:nvSpPr>
        <p:spPr/>
        <p:txBody>
          <a:bodyPr/>
          <a:lstStyle/>
          <a:p>
            <a:pPr>
              <a:defRPr/>
            </a:pPr>
            <a:fld id="{3656C15A-65A9-4188-BE47-91B53ACA740E}" type="slidenum">
              <a:rPr lang="en-US" smtClean="0"/>
              <a:pPr>
                <a:defRPr/>
              </a:pPr>
              <a:t>8</a:t>
            </a:fld>
            <a:endParaRPr lang="en-US"/>
          </a:p>
        </p:txBody>
      </p:sp>
    </p:spTree>
    <p:extLst>
      <p:ext uri="{BB962C8B-B14F-4D97-AF65-F5344CB8AC3E}">
        <p14:creationId xmlns:p14="http://schemas.microsoft.com/office/powerpoint/2010/main" val="105021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Representative centers</a:t>
            </a:r>
            <a:r>
              <a:rPr lang="en-US" baseline="0" dirty="0" smtClean="0"/>
              <a:t> for your data. </a:t>
            </a:r>
          </a:p>
          <a:p>
            <a:r>
              <a:rPr lang="en-US" baseline="0" dirty="0" smtClean="0"/>
              <a:t>In high dimensional data, you can find dense regions.  You would hope that for digit classification, that one cluster would represent one digit like all 3s.  No guarantee, since you didn’t pick that.</a:t>
            </a:r>
            <a:endParaRPr lang="en-US" dirty="0"/>
          </a:p>
        </p:txBody>
      </p:sp>
      <p:sp>
        <p:nvSpPr>
          <p:cNvPr id="4" name="Slide Number Placeholder 3"/>
          <p:cNvSpPr>
            <a:spLocks noGrp="1"/>
          </p:cNvSpPr>
          <p:nvPr>
            <p:ph type="sldNum" sz="quarter" idx="10"/>
          </p:nvPr>
        </p:nvSpPr>
        <p:spPr/>
        <p:txBody>
          <a:bodyPr/>
          <a:lstStyle/>
          <a:p>
            <a:pPr>
              <a:defRPr/>
            </a:pPr>
            <a:fld id="{3656C15A-65A9-4188-BE47-91B53ACA740E}" type="slidenum">
              <a:rPr lang="en-US" smtClean="0"/>
              <a:pPr>
                <a:defRPr/>
              </a:pPr>
              <a:t>14</a:t>
            </a:fld>
            <a:endParaRPr lang="en-US"/>
          </a:p>
        </p:txBody>
      </p:sp>
    </p:spTree>
    <p:extLst>
      <p:ext uri="{BB962C8B-B14F-4D97-AF65-F5344CB8AC3E}">
        <p14:creationId xmlns:p14="http://schemas.microsoft.com/office/powerpoint/2010/main" val="233182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the algorithm iterates, the center move and the assignments of points to clusters change.</a:t>
            </a:r>
          </a:p>
          <a:p>
            <a:r>
              <a:rPr lang="en-US" dirty="0" smtClean="0"/>
              <a:t>Very sensitive to the distance metric of similarity measure that you use.</a:t>
            </a:r>
            <a:endParaRPr lang="en-US" dirty="0"/>
          </a:p>
        </p:txBody>
      </p:sp>
      <p:sp>
        <p:nvSpPr>
          <p:cNvPr id="4" name="Slide Number Placeholder 3"/>
          <p:cNvSpPr>
            <a:spLocks noGrp="1"/>
          </p:cNvSpPr>
          <p:nvPr>
            <p:ph type="sldNum" sz="quarter" idx="10"/>
          </p:nvPr>
        </p:nvSpPr>
        <p:spPr/>
        <p:txBody>
          <a:bodyPr/>
          <a:lstStyle/>
          <a:p>
            <a:pPr>
              <a:defRPr/>
            </a:pPr>
            <a:fld id="{3656C15A-65A9-4188-BE47-91B53ACA740E}" type="slidenum">
              <a:rPr lang="en-US" smtClean="0"/>
              <a:pPr>
                <a:defRPr/>
              </a:pPr>
              <a:t>15</a:t>
            </a:fld>
            <a:endParaRPr lang="en-US"/>
          </a:p>
        </p:txBody>
      </p:sp>
    </p:spTree>
    <p:extLst>
      <p:ext uri="{BB962C8B-B14F-4D97-AF65-F5344CB8AC3E}">
        <p14:creationId xmlns:p14="http://schemas.microsoft.com/office/powerpoint/2010/main" val="759976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procedure can be interpreted</a:t>
            </a:r>
            <a:r>
              <a:rPr lang="en-US" baseline="0" dirty="0" smtClean="0"/>
              <a:t> as an optimization function.  </a:t>
            </a:r>
          </a:p>
          <a:p>
            <a:r>
              <a:rPr lang="en-US" baseline="0" dirty="0" smtClean="0"/>
              <a:t>Minimizes the average squared distance of each point to its </a:t>
            </a:r>
            <a:r>
              <a:rPr lang="en-US" baseline="0" dirty="0" err="1" smtClean="0"/>
              <a:t>senter</a:t>
            </a:r>
            <a:r>
              <a:rPr lang="en-US" baseline="0" dirty="0" smtClean="0"/>
              <a:t>. </a:t>
            </a:r>
            <a:endParaRPr lang="en-US" dirty="0"/>
          </a:p>
        </p:txBody>
      </p:sp>
      <p:sp>
        <p:nvSpPr>
          <p:cNvPr id="4" name="Slide Number Placeholder 3"/>
          <p:cNvSpPr>
            <a:spLocks noGrp="1"/>
          </p:cNvSpPr>
          <p:nvPr>
            <p:ph type="sldNum" sz="quarter" idx="10"/>
          </p:nvPr>
        </p:nvSpPr>
        <p:spPr/>
        <p:txBody>
          <a:bodyPr/>
          <a:lstStyle/>
          <a:p>
            <a:pPr>
              <a:defRPr/>
            </a:pPr>
            <a:fld id="{3656C15A-65A9-4188-BE47-91B53ACA740E}" type="slidenum">
              <a:rPr lang="en-US" smtClean="0"/>
              <a:pPr>
                <a:defRPr/>
              </a:pPr>
              <a:t>16</a:t>
            </a:fld>
            <a:endParaRPr lang="en-US"/>
          </a:p>
        </p:txBody>
      </p:sp>
    </p:spTree>
    <p:extLst>
      <p:ext uri="{BB962C8B-B14F-4D97-AF65-F5344CB8AC3E}">
        <p14:creationId xmlns:p14="http://schemas.microsoft.com/office/powerpoint/2010/main" val="341132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0" y="1044578"/>
            <a:ext cx="12192000" cy="1470025"/>
          </a:xfrm>
        </p:spPr>
        <p:txBody>
          <a:bodyPr/>
          <a:lstStyle>
            <a:lvl1pPr>
              <a:defRPr>
                <a:solidFill>
                  <a:schemeClr val="accent2"/>
                </a:solidFill>
              </a:defRPr>
            </a:lvl1pPr>
          </a:lstStyle>
          <a:p>
            <a:r>
              <a:rPr lang="en-US" smtClean="0"/>
              <a:t>Click to edit Master title style</a:t>
            </a:r>
            <a:endParaRPr lang="en-US"/>
          </a:p>
        </p:txBody>
      </p:sp>
      <p:sp>
        <p:nvSpPr>
          <p:cNvPr id="5123" name="Rectangle 3"/>
          <p:cNvSpPr>
            <a:spLocks noGrp="1" noChangeArrowheads="1"/>
          </p:cNvSpPr>
          <p:nvPr>
            <p:ph type="subTitle" idx="1"/>
          </p:nvPr>
        </p:nvSpPr>
        <p:spPr>
          <a:xfrm>
            <a:off x="0" y="3657600"/>
            <a:ext cx="12192000" cy="1524000"/>
          </a:xfrm>
        </p:spPr>
        <p:txBody>
          <a:bodyPr/>
          <a:lstStyle>
            <a:lvl1pPr marL="0" indent="0" algn="ctr">
              <a:buFont typeface="Wingdings" pitchFamily="2" charset="2"/>
              <a:buNone/>
              <a:defRPr>
                <a:solidFill>
                  <a:schemeClr val="tx1"/>
                </a:solidFill>
              </a:defRPr>
            </a:lvl1pPr>
          </a:lstStyle>
          <a:p>
            <a:r>
              <a:rPr lang="en-US" smtClean="0"/>
              <a:t>Click to edit Master subtitle style</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21A8DC11-8EFA-4DB0-87BB-57578885DC12}"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AFC7BAE-4B66-4EEC-B79A-1A698F219526}"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CE1271A-B7D9-48EC-BE1B-7049E40E98C9}"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BABA664-188E-4D15-A720-E7568CF80E35}"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178" indent="0">
              <a:buNone/>
              <a:defRPr sz="1900"/>
            </a:lvl2pPr>
            <a:lvl3pPr marL="914354" indent="0">
              <a:buNone/>
              <a:defRPr sz="1600"/>
            </a:lvl3pPr>
            <a:lvl4pPr marL="1371532" indent="0">
              <a:buNone/>
              <a:defRPr sz="1500"/>
            </a:lvl4pPr>
            <a:lvl5pPr marL="1828709" indent="0">
              <a:buNone/>
              <a:defRPr sz="1500"/>
            </a:lvl5pPr>
            <a:lvl6pPr marL="2285886" indent="0">
              <a:buNone/>
              <a:defRPr sz="1500"/>
            </a:lvl6pPr>
            <a:lvl7pPr marL="2743062" indent="0">
              <a:buNone/>
              <a:defRPr sz="1500"/>
            </a:lvl7pPr>
            <a:lvl8pPr marL="3200240" indent="0">
              <a:buNone/>
              <a:defRPr sz="1500"/>
            </a:lvl8pPr>
            <a:lvl9pPr marL="3657418" indent="0">
              <a:buNone/>
              <a:defRPr sz="15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BABBBF8-8C7C-468A-A607-4A79223C5BBC}"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FDB447F-1489-40A1-8505-7B2E946D4D4C}"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3"/>
            <a:ext cx="4040188"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D6EAE0D-0584-46A6-858B-7BBA3266028D}"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E30F6D5-C5C6-48F0-B3FD-F4C936872960}"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48BB04D-0C1C-4B1B-B2D0-898EDBE9C15A}"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86F9B20-1798-443C-80EC-8A3FB7CF1F4E}"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D38F80A-C317-4557-8A62-ED43EB137ECD}"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5400"/>
            <a:ext cx="12192000" cy="1143000"/>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smtClean="0"/>
              <a:t>Click to edit Master title style</a:t>
            </a:r>
            <a:endParaRPr lang="en-US" dirty="0" smtClean="0"/>
          </a:p>
        </p:txBody>
      </p:sp>
      <p:sp>
        <p:nvSpPr>
          <p:cNvPr id="3075" name="Rectangle 3"/>
          <p:cNvSpPr>
            <a:spLocks noGrp="1" noChangeArrowheads="1"/>
          </p:cNvSpPr>
          <p:nvPr>
            <p:ph type="body" idx="1"/>
          </p:nvPr>
        </p:nvSpPr>
        <p:spPr bwMode="auto">
          <a:xfrm>
            <a:off x="406400" y="1397001"/>
            <a:ext cx="11379200" cy="4729164"/>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100" name="Rectangle 4"/>
          <p:cNvSpPr>
            <a:spLocks noGrp="1" noChangeArrowheads="1"/>
          </p:cNvSpPr>
          <p:nvPr>
            <p:ph type="dt" sz="half" idx="2"/>
          </p:nvPr>
        </p:nvSpPr>
        <p:spPr bwMode="auto">
          <a:xfrm>
            <a:off x="457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defRPr sz="1500"/>
            </a:lvl1pPr>
          </a:lstStyle>
          <a:p>
            <a:pPr>
              <a:defRPr/>
            </a:pPr>
            <a:endParaRPr lang="en-US"/>
          </a:p>
        </p:txBody>
      </p:sp>
      <p:sp>
        <p:nvSpPr>
          <p:cNvPr id="4101" name="Rectangle 5"/>
          <p:cNvSpPr>
            <a:spLocks noGrp="1" noChangeArrowheads="1"/>
          </p:cNvSpPr>
          <p:nvPr>
            <p:ph type="ftr" sz="quarter" idx="3"/>
          </p:nvPr>
        </p:nvSpPr>
        <p:spPr bwMode="auto">
          <a:xfrm>
            <a:off x="3124200" y="6245225"/>
            <a:ext cx="2895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ctr">
              <a:defRPr sz="1500"/>
            </a:lvl1pPr>
          </a:lstStyle>
          <a:p>
            <a:pPr>
              <a:defRPr/>
            </a:pPr>
            <a:endParaRPr lang="en-US"/>
          </a:p>
        </p:txBody>
      </p:sp>
      <p:sp>
        <p:nvSpPr>
          <p:cNvPr id="4102" name="Rectangle 6"/>
          <p:cNvSpPr>
            <a:spLocks noGrp="1" noChangeArrowheads="1"/>
          </p:cNvSpPr>
          <p:nvPr>
            <p:ph type="sldNum" sz="quarter" idx="4"/>
          </p:nvPr>
        </p:nvSpPr>
        <p:spPr bwMode="auto">
          <a:xfrm>
            <a:off x="6553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r">
              <a:defRPr sz="1500"/>
            </a:lvl1pPr>
          </a:lstStyle>
          <a:p>
            <a:pPr>
              <a:defRPr/>
            </a:pPr>
            <a:fld id="{62A4B744-0245-4492-B137-6352EFB250E7}" type="slidenum">
              <a:rPr lang="en-US" smtClean="0"/>
              <a:pPr>
                <a:defRPr/>
              </a:pPr>
              <a:t>‹#›</a:t>
            </a:fld>
            <a:endParaRPr lang="en-US"/>
          </a:p>
        </p:txBody>
      </p:sp>
      <p:sp>
        <p:nvSpPr>
          <p:cNvPr id="4103" name="Rectangle 7"/>
          <p:cNvSpPr>
            <a:spLocks noChangeArrowheads="1"/>
          </p:cNvSpPr>
          <p:nvPr/>
        </p:nvSpPr>
        <p:spPr bwMode="auto">
          <a:xfrm>
            <a:off x="0" y="1031242"/>
            <a:ext cx="12192000" cy="60959"/>
          </a:xfrm>
          <a:prstGeom prst="rect">
            <a:avLst/>
          </a:prstGeom>
          <a:gradFill rotWithShape="1">
            <a:gsLst>
              <a:gs pos="0">
                <a:srgbClr val="0000CC"/>
              </a:gs>
              <a:gs pos="100000">
                <a:schemeClr val="tx1"/>
              </a:gs>
            </a:gsLst>
            <a:lin ang="0" scaled="1"/>
          </a:gradFill>
          <a:ln w="9525">
            <a:solidFill>
              <a:schemeClr val="tx1"/>
            </a:solidFill>
            <a:miter lim="800000"/>
            <a:headEnd/>
            <a:tailEnd/>
          </a:ln>
          <a:effectLst/>
        </p:spPr>
        <p:txBody>
          <a:bodyPr wrap="none" lIns="91436" tIns="45718" rIns="91436" bIns="45718"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Calibri" pitchFamily="34" charset="0"/>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78" algn="ctr" rtl="0" eaLnBrk="1" fontAlgn="base" hangingPunct="1">
        <a:spcBef>
          <a:spcPct val="0"/>
        </a:spcBef>
        <a:spcAft>
          <a:spcPct val="0"/>
        </a:spcAft>
        <a:defRPr sz="4400">
          <a:solidFill>
            <a:schemeClr val="tx2"/>
          </a:solidFill>
          <a:latin typeface="Arial" charset="0"/>
        </a:defRPr>
      </a:lvl6pPr>
      <a:lvl7pPr marL="914354" algn="ctr" rtl="0" eaLnBrk="1" fontAlgn="base" hangingPunct="1">
        <a:spcBef>
          <a:spcPct val="0"/>
        </a:spcBef>
        <a:spcAft>
          <a:spcPct val="0"/>
        </a:spcAft>
        <a:defRPr sz="4400">
          <a:solidFill>
            <a:schemeClr val="tx2"/>
          </a:solidFill>
          <a:latin typeface="Arial" charset="0"/>
        </a:defRPr>
      </a:lvl7pPr>
      <a:lvl8pPr marL="1371532" algn="ctr" rtl="0" eaLnBrk="1" fontAlgn="base" hangingPunct="1">
        <a:spcBef>
          <a:spcPct val="0"/>
        </a:spcBef>
        <a:spcAft>
          <a:spcPct val="0"/>
        </a:spcAft>
        <a:defRPr sz="4400">
          <a:solidFill>
            <a:schemeClr val="tx2"/>
          </a:solidFill>
          <a:latin typeface="Arial" charset="0"/>
        </a:defRPr>
      </a:lvl8pPr>
      <a:lvl9pPr marL="1828709" algn="ctr" rtl="0" eaLnBrk="1" fontAlgn="base" hangingPunct="1">
        <a:spcBef>
          <a:spcPct val="0"/>
        </a:spcBef>
        <a:spcAft>
          <a:spcPct val="0"/>
        </a:spcAft>
        <a:defRPr sz="4400">
          <a:solidFill>
            <a:schemeClr val="tx2"/>
          </a:solidFill>
          <a:latin typeface="Arial" charset="0"/>
        </a:defRPr>
      </a:lvl9pPr>
    </p:titleStyle>
    <p:body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2.png"/></Relationships>
</file>

<file path=ppt/slides/_rels/slide15.xml.rels><?xml version="1.0" encoding="UTF-8" standalone="yes"?>
<Relationships xmlns="http://schemas.openxmlformats.org/package/2006/relationships"><Relationship Id="rId11" Type="http://schemas.openxmlformats.org/officeDocument/2006/relationships/image" Target="../media/image41.png"/><Relationship Id="rId12" Type="http://schemas.openxmlformats.org/officeDocument/2006/relationships/image" Target="../media/image42.png"/><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image" Target="../media/image37.png"/><Relationship Id="rId8" Type="http://schemas.openxmlformats.org/officeDocument/2006/relationships/image" Target="../media/image38.png"/><Relationship Id="rId9" Type="http://schemas.openxmlformats.org/officeDocument/2006/relationships/image" Target="../media/image39.png"/><Relationship Id="rId10"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43.png"/><Relationship Id="rId5" Type="http://schemas.openxmlformats.org/officeDocument/2006/relationships/image" Target="../media/image44.png"/><Relationship Id="rId1" Type="http://schemas.openxmlformats.org/officeDocument/2006/relationships/tags" Target="../tags/tag14.x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17.xml"/><Relationship Id="rId4" Type="http://schemas.openxmlformats.org/officeDocument/2006/relationships/slideLayout" Target="../slideLayouts/slideLayout2.xml"/><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image" Target="../media/image47.png"/><Relationship Id="rId8" Type="http://schemas.openxmlformats.org/officeDocument/2006/relationships/image" Target="../media/image48.png"/><Relationship Id="rId1" Type="http://schemas.openxmlformats.org/officeDocument/2006/relationships/tags" Target="../tags/tag15.xml"/><Relationship Id="rId2" Type="http://schemas.openxmlformats.org/officeDocument/2006/relationships/tags" Target="../tags/tag16.xml"/></Relationships>
</file>

<file path=ppt/slides/_rels/slide18.xml.rels><?xml version="1.0" encoding="UTF-8" standalone="yes"?>
<Relationships xmlns="http://schemas.openxmlformats.org/package/2006/relationships"><Relationship Id="rId3" Type="http://schemas.openxmlformats.org/officeDocument/2006/relationships/image" Target="../media/image49.png"/><Relationship Id="rId4" Type="http://schemas.openxmlformats.org/officeDocument/2006/relationships/image" Target="../media/image50.png"/><Relationship Id="rId1" Type="http://schemas.openxmlformats.org/officeDocument/2006/relationships/tags" Target="../tags/tag18.x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oleObject" Target="../embeddings/oleObject1.bin"/><Relationship Id="rId5" Type="http://schemas.openxmlformats.org/officeDocument/2006/relationships/image" Target="../media/image2.png"/><Relationship Id="rId6" Type="http://schemas.openxmlformats.org/officeDocument/2006/relationships/image" Target="../media/image3.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5.png"/></Relationships>
</file>

<file path=ppt/slides/_rels/slide3.xml.rels><?xml version="1.0" encoding="UTF-8" standalone="yes"?>
<Relationships xmlns="http://schemas.openxmlformats.org/package/2006/relationships"><Relationship Id="rId11" Type="http://schemas.openxmlformats.org/officeDocument/2006/relationships/image" Target="../media/image7.png"/><Relationship Id="rId12" Type="http://schemas.openxmlformats.org/officeDocument/2006/relationships/image" Target="../media/image8.png"/><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notesSlide" Target="../notesSlides/notesSlide2.xml"/><Relationship Id="rId4" Type="http://schemas.openxmlformats.org/officeDocument/2006/relationships/oleObject" Target="../embeddings/oleObject2.bin"/><Relationship Id="rId5" Type="http://schemas.openxmlformats.org/officeDocument/2006/relationships/image" Target="../media/image4.png"/><Relationship Id="rId6" Type="http://schemas.openxmlformats.org/officeDocument/2006/relationships/oleObject" Target="../embeddings/oleObject3.bin"/><Relationship Id="rId7" Type="http://schemas.openxmlformats.org/officeDocument/2006/relationships/image" Target="../media/image5.png"/><Relationship Id="rId8" Type="http://schemas.openxmlformats.org/officeDocument/2006/relationships/oleObject" Target="../embeddings/oleObject4.bin"/><Relationship Id="rId9" Type="http://schemas.openxmlformats.org/officeDocument/2006/relationships/image" Target="../media/image6.png"/><Relationship Id="rId10" Type="http://schemas.openxmlformats.org/officeDocument/2006/relationships/oleObject" Target="../embeddings/oleObject5.bin"/></Relationships>
</file>

<file path=ppt/slides/_rels/slide4.xml.rels><?xml version="1.0" encoding="UTF-8" standalone="yes"?>
<Relationships xmlns="http://schemas.openxmlformats.org/package/2006/relationships"><Relationship Id="rId11" Type="http://schemas.openxmlformats.org/officeDocument/2006/relationships/image" Target="../media/image15.png"/><Relationship Id="rId12" Type="http://schemas.openxmlformats.org/officeDocument/2006/relationships/oleObject" Target="../embeddings/oleObject6.bin"/><Relationship Id="rId13" Type="http://schemas.openxmlformats.org/officeDocument/2006/relationships/image" Target="../media/image9.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 Type="http://schemas.openxmlformats.org/officeDocument/2006/relationships/vmlDrawing" Target="../drawings/vmlDrawing3.vml"/><Relationship Id="rId2" Type="http://schemas.openxmlformats.org/officeDocument/2006/relationships/tags" Target="../tags/tag2.xml"/><Relationship Id="rId3" Type="http://schemas.openxmlformats.org/officeDocument/2006/relationships/tags" Target="../tags/tag3.xml"/><Relationship Id="rId4" Type="http://schemas.openxmlformats.org/officeDocument/2006/relationships/slideLayout" Target="../slideLayouts/slideLayout2.xml"/><Relationship Id="rId5" Type="http://schemas.openxmlformats.org/officeDocument/2006/relationships/notesSlide" Target="../notesSlides/notesSlide3.xml"/><Relationship Id="rId6" Type="http://schemas.openxmlformats.org/officeDocument/2006/relationships/image" Target="../media/image10.png"/><Relationship Id="rId7" Type="http://schemas.openxmlformats.org/officeDocument/2006/relationships/image" Target="../media/image11.wmf"/><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tags" Target="../tags/tag6.xml"/><Relationship Id="rId4" Type="http://schemas.openxmlformats.org/officeDocument/2006/relationships/slideLayout" Target="../slideLayouts/slideLayout2.xml"/><Relationship Id="rId5" Type="http://schemas.openxmlformats.org/officeDocument/2006/relationships/notesSlide" Target="../notesSlides/notesSlide4.xml"/><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22.png"/><Relationship Id="rId1" Type="http://schemas.openxmlformats.org/officeDocument/2006/relationships/tags" Target="../tags/tag4.xml"/><Relationship Id="rId2"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tags" Target="../tags/tag9.xml"/><Relationship Id="rId4" Type="http://schemas.openxmlformats.org/officeDocument/2006/relationships/tags" Target="../tags/tag10.xml"/><Relationship Id="rId5" Type="http://schemas.openxmlformats.org/officeDocument/2006/relationships/slideLayout" Target="../slideLayouts/slideLayout2.xml"/><Relationship Id="rId6" Type="http://schemas.openxmlformats.org/officeDocument/2006/relationships/notesSlide" Target="../notesSlides/notesSlide5.xml"/><Relationship Id="rId7" Type="http://schemas.openxmlformats.org/officeDocument/2006/relationships/image" Target="../media/image23.png"/><Relationship Id="rId8" Type="http://schemas.openxmlformats.org/officeDocument/2006/relationships/image" Target="../media/image24.png"/><Relationship Id="rId9" Type="http://schemas.openxmlformats.org/officeDocument/2006/relationships/image" Target="../media/image25.png"/><Relationship Id="rId10" Type="http://schemas.openxmlformats.org/officeDocument/2006/relationships/image" Target="../media/image26.png"/><Relationship Id="rId1" Type="http://schemas.openxmlformats.org/officeDocument/2006/relationships/tags" Target="../tags/tag7.xml"/><Relationship Id="rId2"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6.xml"/><Relationship Id="rId5" Type="http://schemas.openxmlformats.org/officeDocument/2006/relationships/image" Target="../media/image23.png"/><Relationship Id="rId6" Type="http://schemas.openxmlformats.org/officeDocument/2006/relationships/image" Target="../media/image26.png"/><Relationship Id="rId7" Type="http://schemas.openxmlformats.org/officeDocument/2006/relationships/image" Target="../media/image27.png"/><Relationship Id="rId1" Type="http://schemas.openxmlformats.org/officeDocument/2006/relationships/tags" Target="../tags/tag11.xml"/><Relationship Id="rId2" Type="http://schemas.openxmlformats.org/officeDocument/2006/relationships/tags" Target="../tags/tag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ctrTitle"/>
          </p:nvPr>
        </p:nvSpPr>
        <p:spPr>
          <a:xfrm>
            <a:off x="0" y="228600"/>
            <a:ext cx="12192000" cy="1470025"/>
          </a:xfrm>
        </p:spPr>
        <p:txBody>
          <a:bodyPr/>
          <a:lstStyle/>
          <a:p>
            <a:r>
              <a:rPr lang="en-US" dirty="0" smtClean="0"/>
              <a:t>Clustering</a:t>
            </a:r>
            <a:endParaRPr lang="en-US" sz="3600" dirty="0" smtClean="0"/>
          </a:p>
        </p:txBody>
      </p:sp>
      <p:sp>
        <p:nvSpPr>
          <p:cNvPr id="5124" name="Text Box 7"/>
          <p:cNvSpPr txBox="1">
            <a:spLocks noChangeArrowheads="1"/>
          </p:cNvSpPr>
          <p:nvPr/>
        </p:nvSpPr>
        <p:spPr bwMode="auto">
          <a:xfrm>
            <a:off x="1524000" y="6248403"/>
            <a:ext cx="5867400" cy="369328"/>
          </a:xfrm>
          <a:prstGeom prst="rect">
            <a:avLst/>
          </a:prstGeom>
          <a:noFill/>
          <a:ln w="9525">
            <a:noFill/>
            <a:miter lim="800000"/>
            <a:headEnd/>
            <a:tailEnd/>
          </a:ln>
        </p:spPr>
        <p:txBody>
          <a:bodyPr lIns="91432" tIns="45718" rIns="91432" bIns="45718">
            <a:spAutoFit/>
          </a:bodyPr>
          <a:lstStyle/>
          <a:p>
            <a:pPr>
              <a:spcBef>
                <a:spcPct val="50000"/>
              </a:spcBef>
            </a:pPr>
            <a:endParaRPr lang="en-US"/>
          </a:p>
        </p:txBody>
      </p:sp>
      <p:sp>
        <p:nvSpPr>
          <p:cNvPr id="7" name="Text Box 8"/>
          <p:cNvSpPr txBox="1">
            <a:spLocks noChangeArrowheads="1"/>
          </p:cNvSpPr>
          <p:nvPr/>
        </p:nvSpPr>
        <p:spPr bwMode="auto">
          <a:xfrm>
            <a:off x="0" y="6003922"/>
            <a:ext cx="12192000" cy="761745"/>
          </a:xfrm>
          <a:prstGeom prst="rect">
            <a:avLst/>
          </a:prstGeom>
          <a:noFill/>
          <a:ln w="9525">
            <a:noFill/>
            <a:miter lim="800000"/>
            <a:headEnd/>
            <a:tailEnd/>
          </a:ln>
        </p:spPr>
        <p:txBody>
          <a:bodyPr wrap="square" lIns="68579" tIns="34289" rIns="68579" bIns="34289">
            <a:spAutoFit/>
          </a:bodyPr>
          <a:lstStyle/>
          <a:p>
            <a:pPr algn="ctr">
              <a:spcBef>
                <a:spcPct val="50000"/>
              </a:spcBef>
            </a:pPr>
            <a:r>
              <a:rPr lang="en-US" sz="2400" dirty="0" smtClean="0">
                <a:latin typeface="Calibri"/>
                <a:cs typeface="Calibri"/>
              </a:rPr>
              <a:t>Slides Courtesy of Dan Klein and Pieter Abbeel --- University of California, Berkeley</a:t>
            </a:r>
          </a:p>
          <a:p>
            <a:pPr algn="ctr">
              <a:spcBef>
                <a:spcPct val="50000"/>
              </a:spcBef>
            </a:pPr>
            <a:r>
              <a:rPr lang="en-US" sz="1400" dirty="0" smtClean="0">
                <a:latin typeface="Calibri"/>
                <a:cs typeface="Calibri"/>
              </a:rPr>
              <a:t>[These slides were created by Dan Klein and Pieter Abbeel for CS188 Intro to AI at UC Berkeley.  All CS188 materials are available at http://</a:t>
            </a:r>
            <a:r>
              <a:rPr lang="en-US" sz="1400" dirty="0" err="1" smtClean="0">
                <a:latin typeface="Calibri"/>
                <a:cs typeface="Calibri"/>
              </a:rPr>
              <a:t>ai.berkeley.edu</a:t>
            </a:r>
            <a:r>
              <a:rPr lang="en-US" sz="1400" dirty="0" smtClean="0">
                <a:latin typeface="Calibri"/>
                <a:cs typeface="Calibri"/>
              </a:rPr>
              <a:t>.]</a:t>
            </a:r>
            <a:endParaRPr lang="en-US" sz="1400" dirty="0">
              <a:latin typeface="Calibri"/>
              <a:cs typeface="Calibri"/>
            </a:endParaRP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6250" y="1343056"/>
            <a:ext cx="11199813" cy="4752913"/>
          </a:xfrm>
          <a:prstGeom prst="rect">
            <a:avLst/>
          </a:prstGeom>
          <a:noFill/>
        </p:spPr>
      </p:pic>
    </p:spTree>
    <p:extLst>
      <p:ext uri="{BB962C8B-B14F-4D97-AF65-F5344CB8AC3E}">
        <p14:creationId xmlns:p14="http://schemas.microsoft.com/office/powerpoint/2010/main" val="512027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dirty="0" smtClean="0"/>
              <a:t>Clustering</a:t>
            </a:r>
            <a:endParaRPr lang="en-US" dirty="0" smtClean="0"/>
          </a:p>
        </p:txBody>
      </p:sp>
      <p:sp>
        <p:nvSpPr>
          <p:cNvPr id="56323" name="Rectangle 3"/>
          <p:cNvSpPr>
            <a:spLocks noGrp="1" noChangeArrowheads="1"/>
          </p:cNvSpPr>
          <p:nvPr>
            <p:ph idx="1"/>
          </p:nvPr>
        </p:nvSpPr>
        <p:spPr>
          <a:xfrm>
            <a:off x="457200" y="1600200"/>
            <a:ext cx="6934200" cy="4525963"/>
          </a:xfrm>
        </p:spPr>
        <p:txBody>
          <a:bodyPr/>
          <a:lstStyle/>
          <a:p>
            <a:pPr>
              <a:lnSpc>
                <a:spcPct val="80000"/>
              </a:lnSpc>
            </a:pPr>
            <a:r>
              <a:rPr lang="en-US" dirty="0" smtClean="0"/>
              <a:t>Clustering systems:</a:t>
            </a:r>
          </a:p>
          <a:p>
            <a:pPr lvl="1">
              <a:lnSpc>
                <a:spcPct val="80000"/>
              </a:lnSpc>
            </a:pPr>
            <a:r>
              <a:rPr lang="en-US" dirty="0" smtClean="0">
                <a:solidFill>
                  <a:srgbClr val="CC0000"/>
                </a:solidFill>
              </a:rPr>
              <a:t>Unsupervised learning</a:t>
            </a:r>
          </a:p>
          <a:p>
            <a:pPr lvl="1">
              <a:lnSpc>
                <a:spcPct val="80000"/>
              </a:lnSpc>
            </a:pPr>
            <a:r>
              <a:rPr lang="en-US" dirty="0" smtClean="0">
                <a:solidFill>
                  <a:srgbClr val="CC0000"/>
                </a:solidFill>
              </a:rPr>
              <a:t>Detect patterns</a:t>
            </a:r>
            <a:r>
              <a:rPr lang="en-US" dirty="0" smtClean="0"/>
              <a:t> in unlabeled data</a:t>
            </a:r>
          </a:p>
          <a:p>
            <a:pPr lvl="2">
              <a:lnSpc>
                <a:spcPct val="80000"/>
              </a:lnSpc>
            </a:pPr>
            <a:r>
              <a:rPr lang="en-US" dirty="0" smtClean="0"/>
              <a:t>E.g. group emails or search results</a:t>
            </a:r>
          </a:p>
          <a:p>
            <a:pPr lvl="2">
              <a:lnSpc>
                <a:spcPct val="80000"/>
              </a:lnSpc>
            </a:pPr>
            <a:r>
              <a:rPr lang="en-US" dirty="0" smtClean="0"/>
              <a:t>E.g. find categories of customers</a:t>
            </a:r>
          </a:p>
          <a:p>
            <a:pPr lvl="2">
              <a:lnSpc>
                <a:spcPct val="80000"/>
              </a:lnSpc>
            </a:pPr>
            <a:r>
              <a:rPr lang="en-US" dirty="0" smtClean="0"/>
              <a:t>E.g. detect anomalous program executions</a:t>
            </a:r>
          </a:p>
          <a:p>
            <a:pPr lvl="1">
              <a:lnSpc>
                <a:spcPct val="80000"/>
              </a:lnSpc>
            </a:pPr>
            <a:r>
              <a:rPr lang="en-US" dirty="0" smtClean="0"/>
              <a:t>Useful when don’t know what you’re looking for</a:t>
            </a:r>
          </a:p>
          <a:p>
            <a:pPr lvl="1">
              <a:lnSpc>
                <a:spcPct val="80000"/>
              </a:lnSpc>
            </a:pPr>
            <a:r>
              <a:rPr lang="en-US" dirty="0" smtClean="0"/>
              <a:t>Requires data, but no labels</a:t>
            </a:r>
          </a:p>
          <a:p>
            <a:pPr lvl="1">
              <a:lnSpc>
                <a:spcPct val="80000"/>
              </a:lnSpc>
            </a:pPr>
            <a:r>
              <a:rPr lang="en-US" dirty="0" smtClean="0"/>
              <a:t>Often get gibberish</a:t>
            </a:r>
          </a:p>
        </p:txBody>
      </p:sp>
      <p:pic>
        <p:nvPicPr>
          <p:cNvPr id="56324" name="Picture 4" descr="kid_with_headphones"/>
          <p:cNvPicPr>
            <a:picLocks noChangeAspect="1" noChangeArrowheads="1"/>
          </p:cNvPicPr>
          <p:nvPr/>
        </p:nvPicPr>
        <p:blipFill>
          <a:blip r:embed="rId2" cstate="print"/>
          <a:srcRect l="7849" t="3775" r="8711" b="8904"/>
          <a:stretch>
            <a:fillRect/>
          </a:stretch>
        </p:blipFill>
        <p:spPr bwMode="auto">
          <a:xfrm>
            <a:off x="7845425" y="1447800"/>
            <a:ext cx="3660775" cy="48799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a:t>
            </a:r>
            <a:endParaRPr lang="en-US" dirty="0"/>
          </a:p>
        </p:txBody>
      </p:sp>
      <p:sp>
        <p:nvSpPr>
          <p:cNvPr id="3" name="Content Placeholder 2"/>
          <p:cNvSpPr>
            <a:spLocks noGrp="1"/>
          </p:cNvSpPr>
          <p:nvPr>
            <p:ph idx="1"/>
          </p:nvPr>
        </p:nvSpPr>
        <p:spPr/>
        <p:txBody>
          <a:bodyPr/>
          <a:lstStyle/>
          <a:p>
            <a:endParaRPr lang="en-US"/>
          </a:p>
        </p:txBody>
      </p:sp>
      <p:pic>
        <p:nvPicPr>
          <p:cNvPr id="99331"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6250" y="1343056"/>
            <a:ext cx="11199813" cy="4752913"/>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smtClean="0"/>
              <a:t>Clustering</a:t>
            </a:r>
          </a:p>
        </p:txBody>
      </p:sp>
      <p:sp>
        <p:nvSpPr>
          <p:cNvPr id="57347" name="Rectangle 3"/>
          <p:cNvSpPr>
            <a:spLocks noGrp="1" noChangeArrowheads="1"/>
          </p:cNvSpPr>
          <p:nvPr>
            <p:ph idx="1"/>
          </p:nvPr>
        </p:nvSpPr>
        <p:spPr>
          <a:xfrm>
            <a:off x="1828800" y="1508124"/>
            <a:ext cx="8229600" cy="4343400"/>
          </a:xfrm>
        </p:spPr>
        <p:txBody>
          <a:bodyPr/>
          <a:lstStyle/>
          <a:p>
            <a:pPr>
              <a:lnSpc>
                <a:spcPct val="80000"/>
              </a:lnSpc>
            </a:pPr>
            <a:r>
              <a:rPr lang="en-US" sz="2400" dirty="0" smtClean="0"/>
              <a:t>Basic idea: group together similar instances</a:t>
            </a:r>
          </a:p>
          <a:p>
            <a:pPr>
              <a:lnSpc>
                <a:spcPct val="80000"/>
              </a:lnSpc>
            </a:pPr>
            <a:r>
              <a:rPr lang="en-US" sz="2400" dirty="0" smtClean="0"/>
              <a:t>Example: 2D point patterns</a:t>
            </a:r>
          </a:p>
          <a:p>
            <a:pPr>
              <a:lnSpc>
                <a:spcPct val="80000"/>
              </a:lnSpc>
            </a:pPr>
            <a:endParaRPr lang="en-US" sz="2400" dirty="0" smtClean="0"/>
          </a:p>
          <a:p>
            <a:pPr>
              <a:lnSpc>
                <a:spcPct val="80000"/>
              </a:lnSpc>
            </a:pPr>
            <a:endParaRPr lang="en-US" sz="2400" dirty="0" smtClean="0"/>
          </a:p>
          <a:p>
            <a:pPr>
              <a:lnSpc>
                <a:spcPct val="80000"/>
              </a:lnSpc>
            </a:pPr>
            <a:endParaRPr lang="en-US" sz="2400" dirty="0" smtClean="0"/>
          </a:p>
          <a:p>
            <a:pPr>
              <a:lnSpc>
                <a:spcPct val="80000"/>
              </a:lnSpc>
            </a:pPr>
            <a:endParaRPr lang="en-US" sz="2400" dirty="0" smtClean="0"/>
          </a:p>
          <a:p>
            <a:pPr>
              <a:lnSpc>
                <a:spcPct val="80000"/>
              </a:lnSpc>
            </a:pPr>
            <a:endParaRPr lang="en-US" sz="2400" dirty="0" smtClean="0"/>
          </a:p>
          <a:p>
            <a:pPr>
              <a:lnSpc>
                <a:spcPct val="80000"/>
              </a:lnSpc>
            </a:pPr>
            <a:endParaRPr lang="en-US" sz="2400" dirty="0" smtClean="0"/>
          </a:p>
          <a:p>
            <a:pPr>
              <a:lnSpc>
                <a:spcPct val="80000"/>
              </a:lnSpc>
            </a:pPr>
            <a:endParaRPr lang="en-US" sz="2400" dirty="0" smtClean="0"/>
          </a:p>
          <a:p>
            <a:pPr>
              <a:lnSpc>
                <a:spcPct val="80000"/>
              </a:lnSpc>
            </a:pPr>
            <a:r>
              <a:rPr lang="en-US" sz="2400" dirty="0" smtClean="0"/>
              <a:t>What could “similar” mean?</a:t>
            </a:r>
          </a:p>
          <a:p>
            <a:pPr lvl="1">
              <a:lnSpc>
                <a:spcPct val="80000"/>
              </a:lnSpc>
            </a:pPr>
            <a:r>
              <a:rPr lang="en-US" sz="2000" dirty="0" smtClean="0"/>
              <a:t>One option: small (squared) Euclidean distance</a:t>
            </a:r>
          </a:p>
        </p:txBody>
      </p:sp>
      <p:pic>
        <p:nvPicPr>
          <p:cNvPr id="57348" name="Picture 4" descr="txp_fig"/>
          <p:cNvPicPr>
            <a:picLocks noChangeAspect="1" noChangeArrowheads="1"/>
          </p:cNvPicPr>
          <p:nvPr>
            <p:custDataLst>
              <p:tags r:id="rId1"/>
            </p:custDataLst>
          </p:nvPr>
        </p:nvPicPr>
        <p:blipFill>
          <a:blip r:embed="rId3" cstate="print"/>
          <a:srcRect/>
          <a:stretch>
            <a:fillRect/>
          </a:stretch>
        </p:blipFill>
        <p:spPr bwMode="auto">
          <a:xfrm>
            <a:off x="2946400" y="5746749"/>
            <a:ext cx="6807200" cy="714375"/>
          </a:xfrm>
          <a:prstGeom prst="rect">
            <a:avLst/>
          </a:prstGeom>
          <a:noFill/>
          <a:ln w="9525">
            <a:noFill/>
            <a:miter lim="800000"/>
            <a:headEnd/>
            <a:tailEnd/>
          </a:ln>
        </p:spPr>
      </p:pic>
      <p:sp>
        <p:nvSpPr>
          <p:cNvPr id="57349" name="Oval 5"/>
          <p:cNvSpPr>
            <a:spLocks noChangeArrowheads="1"/>
          </p:cNvSpPr>
          <p:nvPr/>
        </p:nvSpPr>
        <p:spPr bwMode="auto">
          <a:xfrm>
            <a:off x="2743200" y="2803524"/>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57350" name="Oval 6"/>
          <p:cNvSpPr>
            <a:spLocks noChangeArrowheads="1"/>
          </p:cNvSpPr>
          <p:nvPr/>
        </p:nvSpPr>
        <p:spPr bwMode="auto">
          <a:xfrm>
            <a:off x="2743200" y="3184524"/>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57351" name="Oval 7"/>
          <p:cNvSpPr>
            <a:spLocks noChangeArrowheads="1"/>
          </p:cNvSpPr>
          <p:nvPr/>
        </p:nvSpPr>
        <p:spPr bwMode="auto">
          <a:xfrm>
            <a:off x="3048000" y="2879724"/>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57352" name="Oval 8"/>
          <p:cNvSpPr>
            <a:spLocks noChangeArrowheads="1"/>
          </p:cNvSpPr>
          <p:nvPr/>
        </p:nvSpPr>
        <p:spPr bwMode="auto">
          <a:xfrm>
            <a:off x="3962400" y="3717924"/>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57353" name="Oval 9"/>
          <p:cNvSpPr>
            <a:spLocks noChangeArrowheads="1"/>
          </p:cNvSpPr>
          <p:nvPr/>
        </p:nvSpPr>
        <p:spPr bwMode="auto">
          <a:xfrm>
            <a:off x="3810000" y="3946524"/>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57354" name="Oval 10"/>
          <p:cNvSpPr>
            <a:spLocks noChangeArrowheads="1"/>
          </p:cNvSpPr>
          <p:nvPr/>
        </p:nvSpPr>
        <p:spPr bwMode="auto">
          <a:xfrm>
            <a:off x="4343400" y="3946524"/>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57355" name="Oval 11"/>
          <p:cNvSpPr>
            <a:spLocks noChangeArrowheads="1"/>
          </p:cNvSpPr>
          <p:nvPr/>
        </p:nvSpPr>
        <p:spPr bwMode="auto">
          <a:xfrm>
            <a:off x="6400800" y="2879724"/>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57356" name="Oval 12"/>
          <p:cNvSpPr>
            <a:spLocks noChangeArrowheads="1"/>
          </p:cNvSpPr>
          <p:nvPr/>
        </p:nvSpPr>
        <p:spPr bwMode="auto">
          <a:xfrm>
            <a:off x="6629400" y="2879724"/>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57357" name="Oval 13"/>
          <p:cNvSpPr>
            <a:spLocks noChangeArrowheads="1"/>
          </p:cNvSpPr>
          <p:nvPr/>
        </p:nvSpPr>
        <p:spPr bwMode="auto">
          <a:xfrm>
            <a:off x="6934200" y="2803524"/>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57358" name="Oval 14"/>
          <p:cNvSpPr>
            <a:spLocks noChangeArrowheads="1"/>
          </p:cNvSpPr>
          <p:nvPr/>
        </p:nvSpPr>
        <p:spPr bwMode="auto">
          <a:xfrm>
            <a:off x="7239000" y="2879724"/>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57359" name="Oval 15"/>
          <p:cNvSpPr>
            <a:spLocks noChangeArrowheads="1"/>
          </p:cNvSpPr>
          <p:nvPr/>
        </p:nvSpPr>
        <p:spPr bwMode="auto">
          <a:xfrm>
            <a:off x="7543800" y="2879724"/>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57360" name="Oval 16"/>
          <p:cNvSpPr>
            <a:spLocks noChangeArrowheads="1"/>
          </p:cNvSpPr>
          <p:nvPr/>
        </p:nvSpPr>
        <p:spPr bwMode="auto">
          <a:xfrm>
            <a:off x="7848600" y="2803524"/>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57361" name="Oval 17"/>
          <p:cNvSpPr>
            <a:spLocks noChangeArrowheads="1"/>
          </p:cNvSpPr>
          <p:nvPr/>
        </p:nvSpPr>
        <p:spPr bwMode="auto">
          <a:xfrm>
            <a:off x="8077200" y="2879724"/>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57362" name="Oval 18"/>
          <p:cNvSpPr>
            <a:spLocks noChangeArrowheads="1"/>
          </p:cNvSpPr>
          <p:nvPr/>
        </p:nvSpPr>
        <p:spPr bwMode="auto">
          <a:xfrm>
            <a:off x="8382000" y="2955924"/>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57363" name="Oval 19"/>
          <p:cNvSpPr>
            <a:spLocks noChangeArrowheads="1"/>
          </p:cNvSpPr>
          <p:nvPr/>
        </p:nvSpPr>
        <p:spPr bwMode="auto">
          <a:xfrm>
            <a:off x="8686800" y="2879724"/>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57364" name="Oval 20"/>
          <p:cNvSpPr>
            <a:spLocks noChangeArrowheads="1"/>
          </p:cNvSpPr>
          <p:nvPr/>
        </p:nvSpPr>
        <p:spPr bwMode="auto">
          <a:xfrm>
            <a:off x="8991600" y="2879724"/>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57365" name="Oval 21"/>
          <p:cNvSpPr>
            <a:spLocks noChangeArrowheads="1"/>
          </p:cNvSpPr>
          <p:nvPr/>
        </p:nvSpPr>
        <p:spPr bwMode="auto">
          <a:xfrm>
            <a:off x="6400800" y="3641724"/>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57366" name="Oval 22"/>
          <p:cNvSpPr>
            <a:spLocks noChangeArrowheads="1"/>
          </p:cNvSpPr>
          <p:nvPr/>
        </p:nvSpPr>
        <p:spPr bwMode="auto">
          <a:xfrm>
            <a:off x="6705600" y="3641724"/>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57367" name="Oval 23"/>
          <p:cNvSpPr>
            <a:spLocks noChangeArrowheads="1"/>
          </p:cNvSpPr>
          <p:nvPr/>
        </p:nvSpPr>
        <p:spPr bwMode="auto">
          <a:xfrm>
            <a:off x="6934200" y="3641724"/>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57368" name="Oval 24"/>
          <p:cNvSpPr>
            <a:spLocks noChangeArrowheads="1"/>
          </p:cNvSpPr>
          <p:nvPr/>
        </p:nvSpPr>
        <p:spPr bwMode="auto">
          <a:xfrm>
            <a:off x="7239000" y="3717924"/>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57369" name="Oval 25"/>
          <p:cNvSpPr>
            <a:spLocks noChangeArrowheads="1"/>
          </p:cNvSpPr>
          <p:nvPr/>
        </p:nvSpPr>
        <p:spPr bwMode="auto">
          <a:xfrm>
            <a:off x="7543800" y="3641724"/>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57370" name="Oval 26"/>
          <p:cNvSpPr>
            <a:spLocks noChangeArrowheads="1"/>
          </p:cNvSpPr>
          <p:nvPr/>
        </p:nvSpPr>
        <p:spPr bwMode="auto">
          <a:xfrm>
            <a:off x="7848600" y="3641724"/>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57371" name="Oval 27"/>
          <p:cNvSpPr>
            <a:spLocks noChangeArrowheads="1"/>
          </p:cNvSpPr>
          <p:nvPr/>
        </p:nvSpPr>
        <p:spPr bwMode="auto">
          <a:xfrm>
            <a:off x="8153400" y="3565524"/>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57372" name="Oval 28"/>
          <p:cNvSpPr>
            <a:spLocks noChangeArrowheads="1"/>
          </p:cNvSpPr>
          <p:nvPr/>
        </p:nvSpPr>
        <p:spPr bwMode="auto">
          <a:xfrm>
            <a:off x="8382000" y="3641724"/>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57373" name="Oval 29"/>
          <p:cNvSpPr>
            <a:spLocks noChangeArrowheads="1"/>
          </p:cNvSpPr>
          <p:nvPr/>
        </p:nvSpPr>
        <p:spPr bwMode="auto">
          <a:xfrm>
            <a:off x="8686800" y="3717924"/>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57374" name="Oval 30"/>
          <p:cNvSpPr>
            <a:spLocks noChangeArrowheads="1"/>
          </p:cNvSpPr>
          <p:nvPr/>
        </p:nvSpPr>
        <p:spPr bwMode="auto">
          <a:xfrm>
            <a:off x="8991600" y="3641724"/>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57375" name="Oval 31"/>
          <p:cNvSpPr>
            <a:spLocks noChangeArrowheads="1"/>
          </p:cNvSpPr>
          <p:nvPr/>
        </p:nvSpPr>
        <p:spPr bwMode="auto">
          <a:xfrm>
            <a:off x="4343400" y="3717924"/>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57376" name="Oval 32"/>
          <p:cNvSpPr>
            <a:spLocks noChangeArrowheads="1"/>
          </p:cNvSpPr>
          <p:nvPr/>
        </p:nvSpPr>
        <p:spPr bwMode="auto">
          <a:xfrm>
            <a:off x="3276600" y="2803524"/>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a:t>
            </a:r>
            <a:endParaRPr lang="en-US" dirty="0"/>
          </a:p>
        </p:txBody>
      </p:sp>
      <p:pic>
        <p:nvPicPr>
          <p:cNvPr id="10035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04963" y="1581520"/>
            <a:ext cx="8961437" cy="417121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smtClean="0"/>
              <a:t>K-Means</a:t>
            </a:r>
          </a:p>
        </p:txBody>
      </p:sp>
      <p:sp>
        <p:nvSpPr>
          <p:cNvPr id="58371" name="Rectangle 3"/>
          <p:cNvSpPr>
            <a:spLocks noGrp="1" noChangeArrowheads="1"/>
          </p:cNvSpPr>
          <p:nvPr>
            <p:ph idx="1"/>
          </p:nvPr>
        </p:nvSpPr>
        <p:spPr>
          <a:xfrm>
            <a:off x="457200" y="1600200"/>
            <a:ext cx="5791200" cy="4525963"/>
          </a:xfrm>
        </p:spPr>
        <p:txBody>
          <a:bodyPr/>
          <a:lstStyle/>
          <a:p>
            <a:pPr>
              <a:lnSpc>
                <a:spcPct val="80000"/>
              </a:lnSpc>
            </a:pPr>
            <a:r>
              <a:rPr lang="en-US" dirty="0" smtClean="0"/>
              <a:t>An iterative clustering algorithm</a:t>
            </a:r>
          </a:p>
          <a:p>
            <a:pPr lvl="1">
              <a:lnSpc>
                <a:spcPct val="80000"/>
              </a:lnSpc>
            </a:pPr>
            <a:r>
              <a:rPr lang="en-US" dirty="0" smtClean="0"/>
              <a:t>Pick K random points as cluster centers (means)</a:t>
            </a:r>
          </a:p>
          <a:p>
            <a:pPr lvl="1">
              <a:lnSpc>
                <a:spcPct val="80000"/>
              </a:lnSpc>
            </a:pPr>
            <a:r>
              <a:rPr lang="en-US" dirty="0" smtClean="0"/>
              <a:t>Alternate:</a:t>
            </a:r>
          </a:p>
          <a:p>
            <a:pPr lvl="2">
              <a:lnSpc>
                <a:spcPct val="80000"/>
              </a:lnSpc>
            </a:pPr>
            <a:r>
              <a:rPr lang="en-US" dirty="0" smtClean="0"/>
              <a:t>Assign data instances to closest mean</a:t>
            </a:r>
          </a:p>
          <a:p>
            <a:pPr lvl="2">
              <a:lnSpc>
                <a:spcPct val="80000"/>
              </a:lnSpc>
            </a:pPr>
            <a:r>
              <a:rPr lang="en-US" dirty="0" smtClean="0"/>
              <a:t>Assign each mean to the average of its assigned points</a:t>
            </a:r>
          </a:p>
          <a:p>
            <a:pPr lvl="1">
              <a:lnSpc>
                <a:spcPct val="80000"/>
              </a:lnSpc>
            </a:pPr>
            <a:r>
              <a:rPr lang="en-US" dirty="0" smtClean="0"/>
              <a:t>Stop when no points’ assignments change</a:t>
            </a:r>
          </a:p>
        </p:txBody>
      </p:sp>
      <p:pic>
        <p:nvPicPr>
          <p:cNvPr id="58372" name="Picture 4" descr="km-data"/>
          <p:cNvPicPr>
            <a:picLocks noChangeAspect="1" noChangeArrowheads="1"/>
          </p:cNvPicPr>
          <p:nvPr/>
        </p:nvPicPr>
        <p:blipFill>
          <a:blip r:embed="rId3" cstate="print"/>
          <a:srcRect l="12917" t="5797" r="1930" b="11594"/>
          <a:stretch>
            <a:fillRect/>
          </a:stretch>
        </p:blipFill>
        <p:spPr bwMode="auto">
          <a:xfrm>
            <a:off x="6858000" y="1676400"/>
            <a:ext cx="4343400" cy="4343400"/>
          </a:xfrm>
          <a:prstGeom prst="rect">
            <a:avLst/>
          </a:prstGeom>
          <a:solidFill>
            <a:srgbClr val="CC0000"/>
          </a:solidFill>
          <a:ln w="9525">
            <a:noFill/>
            <a:miter lim="800000"/>
            <a:headEnd/>
            <a:tailEnd/>
          </a:ln>
        </p:spPr>
      </p:pic>
      <p:sp>
        <p:nvSpPr>
          <p:cNvPr id="58373" name="Oval 5"/>
          <p:cNvSpPr>
            <a:spLocks noChangeArrowheads="1"/>
          </p:cNvSpPr>
          <p:nvPr/>
        </p:nvSpPr>
        <p:spPr bwMode="auto">
          <a:xfrm>
            <a:off x="8615363" y="5402263"/>
            <a:ext cx="60325" cy="60325"/>
          </a:xfrm>
          <a:prstGeom prst="ellipse">
            <a:avLst/>
          </a:prstGeom>
          <a:solidFill>
            <a:srgbClr val="CC0000"/>
          </a:solidFill>
          <a:ln w="28575">
            <a:solidFill>
              <a:srgbClr val="CC0000"/>
            </a:solidFill>
            <a:round/>
            <a:headEnd/>
            <a:tailEnd/>
          </a:ln>
        </p:spPr>
        <p:txBody>
          <a:bodyPr wrap="none" anchor="ctr"/>
          <a:lstStyle/>
          <a:p>
            <a:endParaRPr lang="en-US"/>
          </a:p>
        </p:txBody>
      </p:sp>
      <p:sp>
        <p:nvSpPr>
          <p:cNvPr id="58374" name="Oval 6"/>
          <p:cNvSpPr>
            <a:spLocks noChangeArrowheads="1"/>
          </p:cNvSpPr>
          <p:nvPr/>
        </p:nvSpPr>
        <p:spPr bwMode="auto">
          <a:xfrm>
            <a:off x="8920163" y="5513388"/>
            <a:ext cx="61912" cy="60325"/>
          </a:xfrm>
          <a:prstGeom prst="ellipse">
            <a:avLst/>
          </a:prstGeom>
          <a:solidFill>
            <a:srgbClr val="CC0000"/>
          </a:solidFill>
          <a:ln w="28575">
            <a:solidFill>
              <a:srgbClr val="CC0000"/>
            </a:solidFill>
            <a:round/>
            <a:headEnd/>
            <a:tailEnd/>
          </a:ln>
        </p:spPr>
        <p:txBody>
          <a:bodyPr wrap="none" anchor="ctr"/>
          <a:lstStyle/>
          <a:p>
            <a:endParaRPr lang="en-US"/>
          </a:p>
        </p:txBody>
      </p:sp>
      <p:sp>
        <p:nvSpPr>
          <p:cNvPr id="58375" name="Oval 7"/>
          <p:cNvSpPr>
            <a:spLocks noChangeArrowheads="1"/>
          </p:cNvSpPr>
          <p:nvPr/>
        </p:nvSpPr>
        <p:spPr bwMode="auto">
          <a:xfrm>
            <a:off x="9461500" y="4813300"/>
            <a:ext cx="60325" cy="60325"/>
          </a:xfrm>
          <a:prstGeom prst="ellipse">
            <a:avLst/>
          </a:prstGeom>
          <a:solidFill>
            <a:srgbClr val="CC0000"/>
          </a:solidFill>
          <a:ln w="28575">
            <a:solidFill>
              <a:srgbClr val="CC0000"/>
            </a:solidFill>
            <a:round/>
            <a:headEnd/>
            <a:tailEnd/>
          </a:ln>
        </p:spPr>
        <p:txBody>
          <a:bodyPr wrap="none" anchor="ctr"/>
          <a:lstStyle/>
          <a:p>
            <a:endParaRPr lang="en-US"/>
          </a:p>
        </p:txBody>
      </p:sp>
      <p:sp>
        <p:nvSpPr>
          <p:cNvPr id="58376" name="Oval 8"/>
          <p:cNvSpPr>
            <a:spLocks noChangeArrowheads="1"/>
          </p:cNvSpPr>
          <p:nvPr/>
        </p:nvSpPr>
        <p:spPr bwMode="auto">
          <a:xfrm>
            <a:off x="8715375" y="4978400"/>
            <a:ext cx="61913" cy="60325"/>
          </a:xfrm>
          <a:prstGeom prst="ellipse">
            <a:avLst/>
          </a:prstGeom>
          <a:solidFill>
            <a:srgbClr val="CC0000"/>
          </a:solidFill>
          <a:ln w="28575">
            <a:solidFill>
              <a:srgbClr val="CC0000"/>
            </a:solidFill>
            <a:round/>
            <a:headEnd/>
            <a:tailEnd/>
          </a:ln>
        </p:spPr>
        <p:txBody>
          <a:bodyPr wrap="none" anchor="ctr"/>
          <a:lstStyle/>
          <a:p>
            <a:endParaRPr lang="en-US"/>
          </a:p>
        </p:txBody>
      </p:sp>
      <p:sp>
        <p:nvSpPr>
          <p:cNvPr id="58377" name="Oval 9"/>
          <p:cNvSpPr>
            <a:spLocks noChangeArrowheads="1"/>
          </p:cNvSpPr>
          <p:nvPr/>
        </p:nvSpPr>
        <p:spPr bwMode="auto">
          <a:xfrm>
            <a:off x="8421688" y="2967038"/>
            <a:ext cx="60325" cy="58737"/>
          </a:xfrm>
          <a:prstGeom prst="ellipse">
            <a:avLst/>
          </a:prstGeom>
          <a:solidFill>
            <a:srgbClr val="CC0000"/>
          </a:solidFill>
          <a:ln w="28575">
            <a:solidFill>
              <a:srgbClr val="CC0000"/>
            </a:solidFill>
            <a:round/>
            <a:headEnd/>
            <a:tailEnd/>
          </a:ln>
        </p:spPr>
        <p:txBody>
          <a:bodyPr wrap="none" anchor="ctr"/>
          <a:lstStyle/>
          <a:p>
            <a:endParaRPr lang="en-US"/>
          </a:p>
        </p:txBody>
      </p:sp>
      <p:sp>
        <p:nvSpPr>
          <p:cNvPr id="1401866" name="Line 10"/>
          <p:cNvSpPr>
            <a:spLocks noChangeShapeType="1"/>
          </p:cNvSpPr>
          <p:nvPr/>
        </p:nvSpPr>
        <p:spPr bwMode="auto">
          <a:xfrm flipH="1">
            <a:off x="8955088" y="2349500"/>
            <a:ext cx="2078037" cy="1684338"/>
          </a:xfrm>
          <a:prstGeom prst="line">
            <a:avLst/>
          </a:prstGeom>
          <a:noFill/>
          <a:ln w="28575">
            <a:solidFill>
              <a:schemeClr val="tx1"/>
            </a:solidFill>
            <a:round/>
            <a:headEnd/>
            <a:tailEnd/>
          </a:ln>
        </p:spPr>
        <p:txBody>
          <a:bodyPr/>
          <a:lstStyle/>
          <a:p>
            <a:endParaRPr lang="en-US"/>
          </a:p>
        </p:txBody>
      </p:sp>
      <p:sp>
        <p:nvSpPr>
          <p:cNvPr id="1401867" name="Line 11"/>
          <p:cNvSpPr>
            <a:spLocks noChangeShapeType="1"/>
          </p:cNvSpPr>
          <p:nvPr/>
        </p:nvSpPr>
        <p:spPr bwMode="auto">
          <a:xfrm>
            <a:off x="8955088" y="4033838"/>
            <a:ext cx="155575" cy="1084262"/>
          </a:xfrm>
          <a:prstGeom prst="line">
            <a:avLst/>
          </a:prstGeom>
          <a:noFill/>
          <a:ln w="28575">
            <a:solidFill>
              <a:schemeClr val="tx1"/>
            </a:solidFill>
            <a:round/>
            <a:headEnd/>
            <a:tailEnd/>
          </a:ln>
        </p:spPr>
        <p:txBody>
          <a:bodyPr/>
          <a:lstStyle/>
          <a:p>
            <a:endParaRPr lang="en-US"/>
          </a:p>
        </p:txBody>
      </p:sp>
      <p:sp>
        <p:nvSpPr>
          <p:cNvPr id="1401868" name="Line 12"/>
          <p:cNvSpPr>
            <a:spLocks noChangeShapeType="1"/>
          </p:cNvSpPr>
          <p:nvPr/>
        </p:nvSpPr>
        <p:spPr bwMode="auto">
          <a:xfrm>
            <a:off x="9110663" y="5118100"/>
            <a:ext cx="677862" cy="476250"/>
          </a:xfrm>
          <a:prstGeom prst="line">
            <a:avLst/>
          </a:prstGeom>
          <a:noFill/>
          <a:ln w="28575">
            <a:solidFill>
              <a:schemeClr val="tx1"/>
            </a:solidFill>
            <a:round/>
            <a:headEnd/>
            <a:tailEnd/>
          </a:ln>
        </p:spPr>
        <p:txBody>
          <a:bodyPr/>
          <a:lstStyle/>
          <a:p>
            <a:endParaRPr lang="en-US"/>
          </a:p>
        </p:txBody>
      </p:sp>
      <p:sp>
        <p:nvSpPr>
          <p:cNvPr id="1401869" name="Line 13"/>
          <p:cNvSpPr>
            <a:spLocks noChangeShapeType="1"/>
          </p:cNvSpPr>
          <p:nvPr/>
        </p:nvSpPr>
        <p:spPr bwMode="auto">
          <a:xfrm flipH="1">
            <a:off x="8788400" y="5118100"/>
            <a:ext cx="322263" cy="131763"/>
          </a:xfrm>
          <a:prstGeom prst="line">
            <a:avLst/>
          </a:prstGeom>
          <a:noFill/>
          <a:ln w="28575">
            <a:solidFill>
              <a:schemeClr val="tx1"/>
            </a:solidFill>
            <a:round/>
            <a:headEnd/>
            <a:tailEnd/>
          </a:ln>
        </p:spPr>
        <p:txBody>
          <a:bodyPr/>
          <a:lstStyle/>
          <a:p>
            <a:endParaRPr lang="en-US"/>
          </a:p>
        </p:txBody>
      </p:sp>
      <p:sp>
        <p:nvSpPr>
          <p:cNvPr id="1401870" name="Line 14"/>
          <p:cNvSpPr>
            <a:spLocks noChangeShapeType="1"/>
          </p:cNvSpPr>
          <p:nvPr/>
        </p:nvSpPr>
        <p:spPr bwMode="auto">
          <a:xfrm flipH="1" flipV="1">
            <a:off x="6915150" y="4794250"/>
            <a:ext cx="1884363" cy="455613"/>
          </a:xfrm>
          <a:prstGeom prst="line">
            <a:avLst/>
          </a:prstGeom>
          <a:noFill/>
          <a:ln w="28575">
            <a:solidFill>
              <a:schemeClr val="tx1"/>
            </a:solidFill>
            <a:round/>
            <a:headEnd/>
            <a:tailEnd/>
          </a:ln>
        </p:spPr>
        <p:txBody>
          <a:bodyPr/>
          <a:lstStyle/>
          <a:p>
            <a:endParaRPr lang="en-US"/>
          </a:p>
        </p:txBody>
      </p:sp>
      <p:sp>
        <p:nvSpPr>
          <p:cNvPr id="1401871" name="Line 15"/>
          <p:cNvSpPr>
            <a:spLocks noChangeShapeType="1"/>
          </p:cNvSpPr>
          <p:nvPr/>
        </p:nvSpPr>
        <p:spPr bwMode="auto">
          <a:xfrm flipH="1">
            <a:off x="8759825" y="5249863"/>
            <a:ext cx="39688" cy="828675"/>
          </a:xfrm>
          <a:prstGeom prst="line">
            <a:avLst/>
          </a:prstGeom>
          <a:noFill/>
          <a:ln w="28575">
            <a:solidFill>
              <a:schemeClr val="tx1"/>
            </a:solidFill>
            <a:round/>
            <a:headEnd/>
            <a:tailEnd/>
          </a:ln>
        </p:spPr>
        <p:txBody>
          <a:bodyPr/>
          <a:lstStyle/>
          <a:p>
            <a:endParaRPr lang="en-US"/>
          </a:p>
        </p:txBody>
      </p:sp>
      <p:sp>
        <p:nvSpPr>
          <p:cNvPr id="1401872" name="Line 16"/>
          <p:cNvSpPr>
            <a:spLocks noChangeShapeType="1"/>
          </p:cNvSpPr>
          <p:nvPr/>
        </p:nvSpPr>
        <p:spPr bwMode="auto">
          <a:xfrm flipH="1">
            <a:off x="6915150" y="4033838"/>
            <a:ext cx="2030413" cy="179387"/>
          </a:xfrm>
          <a:prstGeom prst="line">
            <a:avLst/>
          </a:prstGeom>
          <a:noFill/>
          <a:ln w="28575">
            <a:solidFill>
              <a:schemeClr val="tx1"/>
            </a:solidFill>
            <a:round/>
            <a:headEnd/>
            <a:tailEnd/>
          </a:ln>
        </p:spPr>
        <p:txBody>
          <a:bodyPr/>
          <a:lstStyle/>
          <a:p>
            <a:endParaRPr lang="en-US"/>
          </a:p>
        </p:txBody>
      </p:sp>
      <p:sp>
        <p:nvSpPr>
          <p:cNvPr id="1401873" name="Oval 17"/>
          <p:cNvSpPr>
            <a:spLocks noChangeAspect="1" noChangeArrowheads="1"/>
          </p:cNvSpPr>
          <p:nvPr/>
        </p:nvSpPr>
        <p:spPr bwMode="auto">
          <a:xfrm>
            <a:off x="8936038" y="2805113"/>
            <a:ext cx="101600" cy="96837"/>
          </a:xfrm>
          <a:prstGeom prst="ellipse">
            <a:avLst/>
          </a:prstGeom>
          <a:solidFill>
            <a:srgbClr val="CC0000"/>
          </a:solidFill>
          <a:ln w="9525">
            <a:solidFill>
              <a:schemeClr val="tx1"/>
            </a:solidFill>
            <a:round/>
            <a:headEnd/>
            <a:tailEnd/>
          </a:ln>
        </p:spPr>
        <p:txBody>
          <a:bodyPr wrap="none" anchor="ctr"/>
          <a:lstStyle/>
          <a:p>
            <a:endParaRPr lang="en-US"/>
          </a:p>
        </p:txBody>
      </p:sp>
      <p:sp>
        <p:nvSpPr>
          <p:cNvPr id="1401874" name="Oval 18"/>
          <p:cNvSpPr>
            <a:spLocks noChangeAspect="1" noChangeArrowheads="1"/>
          </p:cNvSpPr>
          <p:nvPr/>
        </p:nvSpPr>
        <p:spPr bwMode="auto">
          <a:xfrm>
            <a:off x="9066213" y="5540375"/>
            <a:ext cx="101600" cy="98425"/>
          </a:xfrm>
          <a:prstGeom prst="ellipse">
            <a:avLst/>
          </a:prstGeom>
          <a:solidFill>
            <a:srgbClr val="CC0000"/>
          </a:solidFill>
          <a:ln w="9525">
            <a:solidFill>
              <a:schemeClr val="tx1"/>
            </a:solidFill>
            <a:round/>
            <a:headEnd/>
            <a:tailEnd/>
          </a:ln>
        </p:spPr>
        <p:txBody>
          <a:bodyPr wrap="none" anchor="ctr"/>
          <a:lstStyle/>
          <a:p>
            <a:endParaRPr lang="en-US"/>
          </a:p>
        </p:txBody>
      </p:sp>
      <p:sp>
        <p:nvSpPr>
          <p:cNvPr id="1401875" name="Oval 19"/>
          <p:cNvSpPr>
            <a:spLocks noChangeAspect="1" noChangeArrowheads="1"/>
          </p:cNvSpPr>
          <p:nvPr/>
        </p:nvSpPr>
        <p:spPr bwMode="auto">
          <a:xfrm>
            <a:off x="7827963" y="5280025"/>
            <a:ext cx="101600" cy="98425"/>
          </a:xfrm>
          <a:prstGeom prst="ellipse">
            <a:avLst/>
          </a:prstGeom>
          <a:solidFill>
            <a:srgbClr val="CC0000"/>
          </a:solidFill>
          <a:ln w="9525">
            <a:solidFill>
              <a:schemeClr val="tx1"/>
            </a:solidFill>
            <a:round/>
            <a:headEnd/>
            <a:tailEnd/>
          </a:ln>
        </p:spPr>
        <p:txBody>
          <a:bodyPr wrap="none" anchor="ctr"/>
          <a:lstStyle/>
          <a:p>
            <a:endParaRPr lang="en-US"/>
          </a:p>
        </p:txBody>
      </p:sp>
      <p:sp>
        <p:nvSpPr>
          <p:cNvPr id="1401876" name="Oval 20"/>
          <p:cNvSpPr>
            <a:spLocks noChangeAspect="1" noChangeArrowheads="1"/>
          </p:cNvSpPr>
          <p:nvPr/>
        </p:nvSpPr>
        <p:spPr bwMode="auto">
          <a:xfrm>
            <a:off x="8023225" y="4694238"/>
            <a:ext cx="101600" cy="96837"/>
          </a:xfrm>
          <a:prstGeom prst="ellipse">
            <a:avLst/>
          </a:prstGeom>
          <a:solidFill>
            <a:srgbClr val="CC0000"/>
          </a:solidFill>
          <a:ln w="9525">
            <a:solidFill>
              <a:schemeClr val="tx1"/>
            </a:solidFill>
            <a:round/>
            <a:headEnd/>
            <a:tailEnd/>
          </a:ln>
        </p:spPr>
        <p:txBody>
          <a:bodyPr wrap="none" anchor="ctr"/>
          <a:lstStyle/>
          <a:p>
            <a:endParaRPr lang="en-US"/>
          </a:p>
        </p:txBody>
      </p:sp>
      <p:sp>
        <p:nvSpPr>
          <p:cNvPr id="1401877" name="Oval 21"/>
          <p:cNvSpPr>
            <a:spLocks noChangeAspect="1" noChangeArrowheads="1"/>
          </p:cNvSpPr>
          <p:nvPr/>
        </p:nvSpPr>
        <p:spPr bwMode="auto">
          <a:xfrm>
            <a:off x="9912350" y="4043363"/>
            <a:ext cx="101600" cy="96837"/>
          </a:xfrm>
          <a:prstGeom prst="ellipse">
            <a:avLst/>
          </a:prstGeom>
          <a:solidFill>
            <a:srgbClr val="CC0000"/>
          </a:solidFill>
          <a:ln w="9525">
            <a:solidFill>
              <a:schemeClr val="tx1"/>
            </a:solidFill>
            <a:round/>
            <a:headEnd/>
            <a:tailEnd/>
          </a:ln>
        </p:spPr>
        <p:txBody>
          <a:bodyPr wrap="none" anchor="ctr"/>
          <a:lstStyle/>
          <a:p>
            <a:endParaRPr lang="en-US"/>
          </a:p>
        </p:txBody>
      </p:sp>
      <p:sp>
        <p:nvSpPr>
          <p:cNvPr id="1401878" name="Freeform 22"/>
          <p:cNvSpPr>
            <a:spLocks/>
          </p:cNvSpPr>
          <p:nvPr/>
        </p:nvSpPr>
        <p:spPr bwMode="auto">
          <a:xfrm>
            <a:off x="8461375" y="2773363"/>
            <a:ext cx="427038" cy="125412"/>
          </a:xfrm>
          <a:custGeom>
            <a:avLst/>
            <a:gdLst>
              <a:gd name="T0" fmla="*/ 0 w 314"/>
              <a:gd name="T1" fmla="*/ 2147483647 h 92"/>
              <a:gd name="T2" fmla="*/ 2147483647 w 314"/>
              <a:gd name="T3" fmla="*/ 0 h 92"/>
              <a:gd name="T4" fmla="*/ 2147483647 w 314"/>
              <a:gd name="T5" fmla="*/ 2147483647 h 92"/>
              <a:gd name="T6" fmla="*/ 2147483647 w 314"/>
              <a:gd name="T7" fmla="*/ 2147483647 h 92"/>
              <a:gd name="T8" fmla="*/ 0 60000 65536"/>
              <a:gd name="T9" fmla="*/ 0 60000 65536"/>
              <a:gd name="T10" fmla="*/ 0 60000 65536"/>
              <a:gd name="T11" fmla="*/ 0 60000 65536"/>
              <a:gd name="T12" fmla="*/ 0 w 314"/>
              <a:gd name="T13" fmla="*/ 0 h 92"/>
              <a:gd name="T14" fmla="*/ 314 w 314"/>
              <a:gd name="T15" fmla="*/ 92 h 92"/>
            </a:gdLst>
            <a:ahLst/>
            <a:cxnLst>
              <a:cxn ang="T8">
                <a:pos x="T0" y="T1"/>
              </a:cxn>
              <a:cxn ang="T9">
                <a:pos x="T2" y="T3"/>
              </a:cxn>
              <a:cxn ang="T10">
                <a:pos x="T4" y="T5"/>
              </a:cxn>
              <a:cxn ang="T11">
                <a:pos x="T6" y="T7"/>
              </a:cxn>
            </a:cxnLst>
            <a:rect l="T12" t="T13" r="T14" b="T15"/>
            <a:pathLst>
              <a:path w="314" h="92">
                <a:moveTo>
                  <a:pt x="0" y="92"/>
                </a:moveTo>
                <a:cubicBezTo>
                  <a:pt x="16" y="21"/>
                  <a:pt x="78" y="21"/>
                  <a:pt x="138" y="0"/>
                </a:cubicBezTo>
                <a:cubicBezTo>
                  <a:pt x="166" y="3"/>
                  <a:pt x="194" y="6"/>
                  <a:pt x="222" y="8"/>
                </a:cubicBezTo>
                <a:cubicBezTo>
                  <a:pt x="253" y="11"/>
                  <a:pt x="314" y="15"/>
                  <a:pt x="314" y="15"/>
                </a:cubicBezTo>
              </a:path>
            </a:pathLst>
          </a:custGeom>
          <a:noFill/>
          <a:ln w="38100">
            <a:solidFill>
              <a:srgbClr val="CC0000"/>
            </a:solidFill>
            <a:round/>
            <a:headEnd/>
            <a:tailEnd type="triangle" w="med" len="med"/>
          </a:ln>
        </p:spPr>
        <p:txBody>
          <a:bodyPr/>
          <a:lstStyle/>
          <a:p>
            <a:endParaRPr lang="en-US"/>
          </a:p>
        </p:txBody>
      </p:sp>
      <p:sp>
        <p:nvSpPr>
          <p:cNvPr id="1401879" name="Freeform 23"/>
          <p:cNvSpPr>
            <a:spLocks/>
          </p:cNvSpPr>
          <p:nvPr/>
        </p:nvSpPr>
        <p:spPr bwMode="auto">
          <a:xfrm>
            <a:off x="9598025" y="4264025"/>
            <a:ext cx="363538" cy="552450"/>
          </a:xfrm>
          <a:custGeom>
            <a:avLst/>
            <a:gdLst>
              <a:gd name="T0" fmla="*/ 0 w 268"/>
              <a:gd name="T1" fmla="*/ 2147483647 h 407"/>
              <a:gd name="T2" fmla="*/ 2147483647 w 268"/>
              <a:gd name="T3" fmla="*/ 2147483647 h 407"/>
              <a:gd name="T4" fmla="*/ 2147483647 w 268"/>
              <a:gd name="T5" fmla="*/ 2147483647 h 407"/>
              <a:gd name="T6" fmla="*/ 2147483647 w 268"/>
              <a:gd name="T7" fmla="*/ 2147483647 h 407"/>
              <a:gd name="T8" fmla="*/ 2147483647 w 268"/>
              <a:gd name="T9" fmla="*/ 2147483647 h 407"/>
              <a:gd name="T10" fmla="*/ 2147483647 w 268"/>
              <a:gd name="T11" fmla="*/ 0 h 407"/>
              <a:gd name="T12" fmla="*/ 0 60000 65536"/>
              <a:gd name="T13" fmla="*/ 0 60000 65536"/>
              <a:gd name="T14" fmla="*/ 0 60000 65536"/>
              <a:gd name="T15" fmla="*/ 0 60000 65536"/>
              <a:gd name="T16" fmla="*/ 0 60000 65536"/>
              <a:gd name="T17" fmla="*/ 0 60000 65536"/>
              <a:gd name="T18" fmla="*/ 0 w 268"/>
              <a:gd name="T19" fmla="*/ 0 h 407"/>
              <a:gd name="T20" fmla="*/ 268 w 268"/>
              <a:gd name="T21" fmla="*/ 407 h 407"/>
            </a:gdLst>
            <a:ahLst/>
            <a:cxnLst>
              <a:cxn ang="T12">
                <a:pos x="T0" y="T1"/>
              </a:cxn>
              <a:cxn ang="T13">
                <a:pos x="T2" y="T3"/>
              </a:cxn>
              <a:cxn ang="T14">
                <a:pos x="T4" y="T5"/>
              </a:cxn>
              <a:cxn ang="T15">
                <a:pos x="T6" y="T7"/>
              </a:cxn>
              <a:cxn ang="T16">
                <a:pos x="T8" y="T9"/>
              </a:cxn>
              <a:cxn ang="T17">
                <a:pos x="T10" y="T11"/>
              </a:cxn>
            </a:cxnLst>
            <a:rect l="T18" t="T19" r="T20" b="T21"/>
            <a:pathLst>
              <a:path w="268" h="407">
                <a:moveTo>
                  <a:pt x="0" y="407"/>
                </a:moveTo>
                <a:cubicBezTo>
                  <a:pt x="43" y="379"/>
                  <a:pt x="86" y="360"/>
                  <a:pt x="123" y="323"/>
                </a:cubicBezTo>
                <a:cubicBezTo>
                  <a:pt x="136" y="310"/>
                  <a:pt x="148" y="297"/>
                  <a:pt x="161" y="284"/>
                </a:cubicBezTo>
                <a:cubicBezTo>
                  <a:pt x="174" y="271"/>
                  <a:pt x="192" y="238"/>
                  <a:pt x="192" y="238"/>
                </a:cubicBezTo>
                <a:cubicBezTo>
                  <a:pt x="206" y="193"/>
                  <a:pt x="238" y="159"/>
                  <a:pt x="253" y="115"/>
                </a:cubicBezTo>
                <a:cubicBezTo>
                  <a:pt x="257" y="84"/>
                  <a:pt x="268" y="33"/>
                  <a:pt x="268" y="0"/>
                </a:cubicBezTo>
              </a:path>
            </a:pathLst>
          </a:custGeom>
          <a:noFill/>
          <a:ln w="38100">
            <a:solidFill>
              <a:srgbClr val="CC0000"/>
            </a:solidFill>
            <a:round/>
            <a:headEnd/>
            <a:tailEnd type="triangle" w="med" len="med"/>
          </a:ln>
        </p:spPr>
        <p:txBody>
          <a:bodyPr/>
          <a:lstStyle/>
          <a:p>
            <a:endParaRPr lang="en-US"/>
          </a:p>
        </p:txBody>
      </p:sp>
      <p:sp>
        <p:nvSpPr>
          <p:cNvPr id="1401880" name="Freeform 24"/>
          <p:cNvSpPr>
            <a:spLocks/>
          </p:cNvSpPr>
          <p:nvPr/>
        </p:nvSpPr>
        <p:spPr bwMode="auto">
          <a:xfrm>
            <a:off x="8197850" y="4799013"/>
            <a:ext cx="514350" cy="131762"/>
          </a:xfrm>
          <a:custGeom>
            <a:avLst/>
            <a:gdLst>
              <a:gd name="T0" fmla="*/ 2147483647 w 378"/>
              <a:gd name="T1" fmla="*/ 2147483647 h 98"/>
              <a:gd name="T2" fmla="*/ 2147483647 w 378"/>
              <a:gd name="T3" fmla="*/ 2147483647 h 98"/>
              <a:gd name="T4" fmla="*/ 2147483647 w 378"/>
              <a:gd name="T5" fmla="*/ 2147483647 h 98"/>
              <a:gd name="T6" fmla="*/ 2147483647 w 378"/>
              <a:gd name="T7" fmla="*/ 2147483647 h 98"/>
              <a:gd name="T8" fmla="*/ 2147483647 w 378"/>
              <a:gd name="T9" fmla="*/ 2147483647 h 98"/>
              <a:gd name="T10" fmla="*/ 0 60000 65536"/>
              <a:gd name="T11" fmla="*/ 0 60000 65536"/>
              <a:gd name="T12" fmla="*/ 0 60000 65536"/>
              <a:gd name="T13" fmla="*/ 0 60000 65536"/>
              <a:gd name="T14" fmla="*/ 0 60000 65536"/>
              <a:gd name="T15" fmla="*/ 0 w 378"/>
              <a:gd name="T16" fmla="*/ 0 h 98"/>
              <a:gd name="T17" fmla="*/ 378 w 378"/>
              <a:gd name="T18" fmla="*/ 98 h 98"/>
            </a:gdLst>
            <a:ahLst/>
            <a:cxnLst>
              <a:cxn ang="T10">
                <a:pos x="T0" y="T1"/>
              </a:cxn>
              <a:cxn ang="T11">
                <a:pos x="T2" y="T3"/>
              </a:cxn>
              <a:cxn ang="T12">
                <a:pos x="T4" y="T5"/>
              </a:cxn>
              <a:cxn ang="T13">
                <a:pos x="T6" y="T7"/>
              </a:cxn>
              <a:cxn ang="T14">
                <a:pos x="T8" y="T9"/>
              </a:cxn>
            </a:cxnLst>
            <a:rect l="T15" t="T16" r="T17" b="T18"/>
            <a:pathLst>
              <a:path w="378" h="98">
                <a:moveTo>
                  <a:pt x="378" y="98"/>
                </a:moveTo>
                <a:cubicBezTo>
                  <a:pt x="314" y="0"/>
                  <a:pt x="172" y="27"/>
                  <a:pt x="71" y="21"/>
                </a:cubicBezTo>
                <a:cubicBezTo>
                  <a:pt x="68" y="20"/>
                  <a:pt x="29" y="6"/>
                  <a:pt x="25" y="6"/>
                </a:cubicBezTo>
                <a:cubicBezTo>
                  <a:pt x="17" y="6"/>
                  <a:pt x="9" y="10"/>
                  <a:pt x="2" y="13"/>
                </a:cubicBezTo>
                <a:cubicBezTo>
                  <a:pt x="0" y="14"/>
                  <a:pt x="7" y="13"/>
                  <a:pt x="9" y="13"/>
                </a:cubicBezTo>
              </a:path>
            </a:pathLst>
          </a:custGeom>
          <a:noFill/>
          <a:ln w="38100">
            <a:solidFill>
              <a:srgbClr val="CC0000"/>
            </a:solidFill>
            <a:round/>
            <a:headEnd/>
            <a:tailEnd type="triangle" w="med" len="med"/>
          </a:ln>
        </p:spPr>
        <p:txBody>
          <a:bodyPr/>
          <a:lstStyle/>
          <a:p>
            <a:endParaRPr lang="en-US"/>
          </a:p>
        </p:txBody>
      </p:sp>
      <p:sp>
        <p:nvSpPr>
          <p:cNvPr id="1401881" name="Freeform 25"/>
          <p:cNvSpPr>
            <a:spLocks/>
          </p:cNvSpPr>
          <p:nvPr/>
        </p:nvSpPr>
        <p:spPr bwMode="auto">
          <a:xfrm>
            <a:off x="8043863" y="5380038"/>
            <a:ext cx="542925" cy="187325"/>
          </a:xfrm>
          <a:custGeom>
            <a:avLst/>
            <a:gdLst>
              <a:gd name="T0" fmla="*/ 2147483647 w 400"/>
              <a:gd name="T1" fmla="*/ 2147483647 h 138"/>
              <a:gd name="T2" fmla="*/ 2147483647 w 400"/>
              <a:gd name="T3" fmla="*/ 2147483647 h 138"/>
              <a:gd name="T4" fmla="*/ 2147483647 w 400"/>
              <a:gd name="T5" fmla="*/ 2147483647 h 138"/>
              <a:gd name="T6" fmla="*/ 2147483647 w 400"/>
              <a:gd name="T7" fmla="*/ 2147483647 h 138"/>
              <a:gd name="T8" fmla="*/ 2147483647 w 400"/>
              <a:gd name="T9" fmla="*/ 2147483647 h 138"/>
              <a:gd name="T10" fmla="*/ 0 w 400"/>
              <a:gd name="T11" fmla="*/ 0 h 138"/>
              <a:gd name="T12" fmla="*/ 0 60000 65536"/>
              <a:gd name="T13" fmla="*/ 0 60000 65536"/>
              <a:gd name="T14" fmla="*/ 0 60000 65536"/>
              <a:gd name="T15" fmla="*/ 0 60000 65536"/>
              <a:gd name="T16" fmla="*/ 0 60000 65536"/>
              <a:gd name="T17" fmla="*/ 0 60000 65536"/>
              <a:gd name="T18" fmla="*/ 0 w 400"/>
              <a:gd name="T19" fmla="*/ 0 h 138"/>
              <a:gd name="T20" fmla="*/ 400 w 400"/>
              <a:gd name="T21" fmla="*/ 138 h 138"/>
            </a:gdLst>
            <a:ahLst/>
            <a:cxnLst>
              <a:cxn ang="T12">
                <a:pos x="T0" y="T1"/>
              </a:cxn>
              <a:cxn ang="T13">
                <a:pos x="T2" y="T3"/>
              </a:cxn>
              <a:cxn ang="T14">
                <a:pos x="T4" y="T5"/>
              </a:cxn>
              <a:cxn ang="T15">
                <a:pos x="T6" y="T7"/>
              </a:cxn>
              <a:cxn ang="T16">
                <a:pos x="T8" y="T9"/>
              </a:cxn>
              <a:cxn ang="T17">
                <a:pos x="T10" y="T11"/>
              </a:cxn>
            </a:cxnLst>
            <a:rect l="T18" t="T19" r="T20" b="T21"/>
            <a:pathLst>
              <a:path w="400" h="138">
                <a:moveTo>
                  <a:pt x="400" y="107"/>
                </a:moveTo>
                <a:cubicBezTo>
                  <a:pt x="374" y="125"/>
                  <a:pt x="355" y="131"/>
                  <a:pt x="323" y="138"/>
                </a:cubicBezTo>
                <a:cubicBezTo>
                  <a:pt x="282" y="136"/>
                  <a:pt x="241" y="137"/>
                  <a:pt x="200" y="131"/>
                </a:cubicBezTo>
                <a:cubicBezTo>
                  <a:pt x="151" y="124"/>
                  <a:pt x="101" y="44"/>
                  <a:pt x="39" y="23"/>
                </a:cubicBezTo>
                <a:cubicBezTo>
                  <a:pt x="34" y="18"/>
                  <a:pt x="29" y="12"/>
                  <a:pt x="23" y="8"/>
                </a:cubicBezTo>
                <a:cubicBezTo>
                  <a:pt x="16" y="4"/>
                  <a:pt x="0" y="0"/>
                  <a:pt x="0" y="0"/>
                </a:cubicBezTo>
              </a:path>
            </a:pathLst>
          </a:custGeom>
          <a:noFill/>
          <a:ln w="38100">
            <a:solidFill>
              <a:srgbClr val="CC0000"/>
            </a:solidFill>
            <a:round/>
            <a:headEnd/>
            <a:tailEnd type="triangle" w="med" len="med"/>
          </a:ln>
        </p:spPr>
        <p:txBody>
          <a:bodyPr/>
          <a:lstStyle/>
          <a:p>
            <a:endParaRPr lang="en-US"/>
          </a:p>
        </p:txBody>
      </p:sp>
      <p:sp>
        <p:nvSpPr>
          <p:cNvPr id="1401882" name="Freeform 26"/>
          <p:cNvSpPr>
            <a:spLocks/>
          </p:cNvSpPr>
          <p:nvPr/>
        </p:nvSpPr>
        <p:spPr bwMode="auto">
          <a:xfrm>
            <a:off x="8842375" y="5640388"/>
            <a:ext cx="258763" cy="228600"/>
          </a:xfrm>
          <a:custGeom>
            <a:avLst/>
            <a:gdLst>
              <a:gd name="T0" fmla="*/ 2147483647 w 191"/>
              <a:gd name="T1" fmla="*/ 0 h 169"/>
              <a:gd name="T2" fmla="*/ 2147483647 w 191"/>
              <a:gd name="T3" fmla="*/ 2147483647 h 169"/>
              <a:gd name="T4" fmla="*/ 2147483647 w 191"/>
              <a:gd name="T5" fmla="*/ 2147483647 h 169"/>
              <a:gd name="T6" fmla="*/ 2147483647 w 191"/>
              <a:gd name="T7" fmla="*/ 2147483647 h 169"/>
              <a:gd name="T8" fmla="*/ 2147483647 w 191"/>
              <a:gd name="T9" fmla="*/ 2147483647 h 169"/>
              <a:gd name="T10" fmla="*/ 0 60000 65536"/>
              <a:gd name="T11" fmla="*/ 0 60000 65536"/>
              <a:gd name="T12" fmla="*/ 0 60000 65536"/>
              <a:gd name="T13" fmla="*/ 0 60000 65536"/>
              <a:gd name="T14" fmla="*/ 0 60000 65536"/>
              <a:gd name="T15" fmla="*/ 0 w 191"/>
              <a:gd name="T16" fmla="*/ 0 h 169"/>
              <a:gd name="T17" fmla="*/ 191 w 191"/>
              <a:gd name="T18" fmla="*/ 169 h 169"/>
            </a:gdLst>
            <a:ahLst/>
            <a:cxnLst>
              <a:cxn ang="T10">
                <a:pos x="T0" y="T1"/>
              </a:cxn>
              <a:cxn ang="T11">
                <a:pos x="T2" y="T3"/>
              </a:cxn>
              <a:cxn ang="T12">
                <a:pos x="T4" y="T5"/>
              </a:cxn>
              <a:cxn ang="T13">
                <a:pos x="T6" y="T7"/>
              </a:cxn>
              <a:cxn ang="T14">
                <a:pos x="T8" y="T9"/>
              </a:cxn>
            </a:cxnLst>
            <a:rect l="T15" t="T16" r="T17" b="T18"/>
            <a:pathLst>
              <a:path w="191" h="169">
                <a:moveTo>
                  <a:pt x="50" y="0"/>
                </a:moveTo>
                <a:cubicBezTo>
                  <a:pt x="24" y="51"/>
                  <a:pt x="0" y="122"/>
                  <a:pt x="50" y="169"/>
                </a:cubicBezTo>
                <a:cubicBezTo>
                  <a:pt x="78" y="166"/>
                  <a:pt x="107" y="167"/>
                  <a:pt x="134" y="161"/>
                </a:cubicBezTo>
                <a:cubicBezTo>
                  <a:pt x="157" y="156"/>
                  <a:pt x="164" y="101"/>
                  <a:pt x="180" y="84"/>
                </a:cubicBezTo>
                <a:cubicBezTo>
                  <a:pt x="191" y="54"/>
                  <a:pt x="188" y="69"/>
                  <a:pt x="188" y="38"/>
                </a:cubicBezTo>
              </a:path>
            </a:pathLst>
          </a:custGeom>
          <a:noFill/>
          <a:ln w="38100">
            <a:solidFill>
              <a:srgbClr val="CC0000"/>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187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0186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0186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018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0187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018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018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018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018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0187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0187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0188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0187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0187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0188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0188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018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1866" grpId="0" animBg="1"/>
      <p:bldP spid="1401867" grpId="0" animBg="1"/>
      <p:bldP spid="1401868" grpId="0" animBg="1"/>
      <p:bldP spid="1401869" grpId="0" animBg="1"/>
      <p:bldP spid="1401870" grpId="0" animBg="1"/>
      <p:bldP spid="1401871" grpId="0" animBg="1"/>
      <p:bldP spid="1401872" grpId="0" animBg="1"/>
      <p:bldP spid="1401873" grpId="0" animBg="1"/>
      <p:bldP spid="1401874" grpId="0" animBg="1"/>
      <p:bldP spid="1401875" grpId="0" animBg="1"/>
      <p:bldP spid="1401876" grpId="0" animBg="1"/>
      <p:bldP spid="1401877" grpId="0" animBg="1"/>
      <p:bldP spid="1401878" grpId="0" animBg="1"/>
      <p:bldP spid="1401879" grpId="0" animBg="1"/>
      <p:bldP spid="1401880" grpId="0" animBg="1"/>
      <p:bldP spid="1401881" grpId="0" animBg="1"/>
      <p:bldP spid="140188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smtClean="0"/>
              <a:t>K-Means Example</a:t>
            </a:r>
          </a:p>
        </p:txBody>
      </p:sp>
      <p:pic>
        <p:nvPicPr>
          <p:cNvPr id="59396" name="Picture 4" descr="km01"/>
          <p:cNvPicPr>
            <a:picLocks noChangeAspect="1" noChangeArrowheads="1"/>
          </p:cNvPicPr>
          <p:nvPr/>
        </p:nvPicPr>
        <p:blipFill>
          <a:blip r:embed="rId3" cstate="print"/>
          <a:srcRect l="7663" t="7434" r="4204" b="3355"/>
          <a:stretch>
            <a:fillRect/>
          </a:stretch>
        </p:blipFill>
        <p:spPr bwMode="auto">
          <a:xfrm>
            <a:off x="3505200" y="1219200"/>
            <a:ext cx="5257800" cy="5486400"/>
          </a:xfrm>
          <a:prstGeom prst="rect">
            <a:avLst/>
          </a:prstGeom>
          <a:noFill/>
          <a:ln w="9525">
            <a:noFill/>
            <a:miter lim="800000"/>
            <a:headEnd/>
            <a:tailEnd/>
          </a:ln>
        </p:spPr>
      </p:pic>
      <p:pic>
        <p:nvPicPr>
          <p:cNvPr id="1402885" name="Picture 5" descr="km02"/>
          <p:cNvPicPr>
            <a:picLocks noChangeAspect="1" noChangeArrowheads="1"/>
          </p:cNvPicPr>
          <p:nvPr/>
        </p:nvPicPr>
        <p:blipFill>
          <a:blip r:embed="rId4" cstate="print"/>
          <a:srcRect l="3831" t="7434" r="4204" b="3355"/>
          <a:stretch>
            <a:fillRect/>
          </a:stretch>
        </p:blipFill>
        <p:spPr bwMode="auto">
          <a:xfrm>
            <a:off x="3276600" y="1219200"/>
            <a:ext cx="5486400" cy="5486400"/>
          </a:xfrm>
          <a:prstGeom prst="rect">
            <a:avLst/>
          </a:prstGeom>
          <a:noFill/>
          <a:ln w="9525">
            <a:noFill/>
            <a:miter lim="800000"/>
            <a:headEnd/>
            <a:tailEnd/>
          </a:ln>
        </p:spPr>
      </p:pic>
      <p:pic>
        <p:nvPicPr>
          <p:cNvPr id="1402886" name="Picture 6" descr="km03"/>
          <p:cNvPicPr>
            <a:picLocks noChangeAspect="1" noChangeArrowheads="1"/>
          </p:cNvPicPr>
          <p:nvPr/>
        </p:nvPicPr>
        <p:blipFill>
          <a:blip r:embed="rId5" cstate="print"/>
          <a:srcRect l="3831" t="7434" r="4204" b="3355"/>
          <a:stretch>
            <a:fillRect/>
          </a:stretch>
        </p:blipFill>
        <p:spPr bwMode="auto">
          <a:xfrm>
            <a:off x="3276600" y="1219200"/>
            <a:ext cx="5486400" cy="5486400"/>
          </a:xfrm>
          <a:prstGeom prst="rect">
            <a:avLst/>
          </a:prstGeom>
          <a:noFill/>
          <a:ln w="9525">
            <a:noFill/>
            <a:miter lim="800000"/>
            <a:headEnd/>
            <a:tailEnd/>
          </a:ln>
        </p:spPr>
      </p:pic>
      <p:pic>
        <p:nvPicPr>
          <p:cNvPr id="1402887" name="Picture 7" descr="km04"/>
          <p:cNvPicPr>
            <a:picLocks noChangeAspect="1" noChangeArrowheads="1"/>
          </p:cNvPicPr>
          <p:nvPr/>
        </p:nvPicPr>
        <p:blipFill>
          <a:blip r:embed="rId6" cstate="print"/>
          <a:srcRect l="3831" t="7434" r="4204" b="3355"/>
          <a:stretch>
            <a:fillRect/>
          </a:stretch>
        </p:blipFill>
        <p:spPr bwMode="auto">
          <a:xfrm>
            <a:off x="3276600" y="1219200"/>
            <a:ext cx="5486400" cy="5486400"/>
          </a:xfrm>
          <a:prstGeom prst="rect">
            <a:avLst/>
          </a:prstGeom>
          <a:noFill/>
          <a:ln w="9525">
            <a:noFill/>
            <a:miter lim="800000"/>
            <a:headEnd/>
            <a:tailEnd/>
          </a:ln>
        </p:spPr>
      </p:pic>
      <p:pic>
        <p:nvPicPr>
          <p:cNvPr id="1402888" name="Picture 8" descr="km05"/>
          <p:cNvPicPr>
            <a:picLocks noChangeAspect="1" noChangeArrowheads="1"/>
          </p:cNvPicPr>
          <p:nvPr/>
        </p:nvPicPr>
        <p:blipFill>
          <a:blip r:embed="rId7" cstate="print"/>
          <a:srcRect l="3831" t="7434" r="4204" b="3355"/>
          <a:stretch>
            <a:fillRect/>
          </a:stretch>
        </p:blipFill>
        <p:spPr bwMode="auto">
          <a:xfrm>
            <a:off x="3276600" y="1219200"/>
            <a:ext cx="5486400" cy="5486400"/>
          </a:xfrm>
          <a:prstGeom prst="rect">
            <a:avLst/>
          </a:prstGeom>
          <a:noFill/>
          <a:ln w="9525">
            <a:noFill/>
            <a:miter lim="800000"/>
            <a:headEnd/>
            <a:tailEnd/>
          </a:ln>
        </p:spPr>
      </p:pic>
      <p:pic>
        <p:nvPicPr>
          <p:cNvPr id="1402889" name="Picture 9" descr="km06"/>
          <p:cNvPicPr>
            <a:picLocks noChangeAspect="1" noChangeArrowheads="1"/>
          </p:cNvPicPr>
          <p:nvPr/>
        </p:nvPicPr>
        <p:blipFill>
          <a:blip r:embed="rId8" cstate="print"/>
          <a:srcRect l="3831" t="7434" r="2927" b="3355"/>
          <a:stretch>
            <a:fillRect/>
          </a:stretch>
        </p:blipFill>
        <p:spPr bwMode="auto">
          <a:xfrm>
            <a:off x="3276600" y="1219200"/>
            <a:ext cx="5562600" cy="5486400"/>
          </a:xfrm>
          <a:prstGeom prst="rect">
            <a:avLst/>
          </a:prstGeom>
          <a:noFill/>
          <a:ln w="9525">
            <a:noFill/>
            <a:miter lim="800000"/>
            <a:headEnd/>
            <a:tailEnd/>
          </a:ln>
        </p:spPr>
      </p:pic>
      <p:pic>
        <p:nvPicPr>
          <p:cNvPr id="1402890" name="Picture 10" descr="km07"/>
          <p:cNvPicPr>
            <a:picLocks noChangeAspect="1" noChangeArrowheads="1"/>
          </p:cNvPicPr>
          <p:nvPr/>
        </p:nvPicPr>
        <p:blipFill>
          <a:blip r:embed="rId9" cstate="print"/>
          <a:srcRect l="3831" t="7434" r="4204" b="3355"/>
          <a:stretch>
            <a:fillRect/>
          </a:stretch>
        </p:blipFill>
        <p:spPr bwMode="auto">
          <a:xfrm>
            <a:off x="3276600" y="1219200"/>
            <a:ext cx="5486400" cy="5486400"/>
          </a:xfrm>
          <a:prstGeom prst="rect">
            <a:avLst/>
          </a:prstGeom>
          <a:noFill/>
          <a:ln w="9525">
            <a:noFill/>
            <a:miter lim="800000"/>
            <a:headEnd/>
            <a:tailEnd/>
          </a:ln>
        </p:spPr>
      </p:pic>
      <p:pic>
        <p:nvPicPr>
          <p:cNvPr id="1402891" name="Picture 11" descr="km08"/>
          <p:cNvPicPr>
            <a:picLocks noChangeAspect="1" noChangeArrowheads="1"/>
          </p:cNvPicPr>
          <p:nvPr/>
        </p:nvPicPr>
        <p:blipFill>
          <a:blip r:embed="rId10" cstate="print"/>
          <a:srcRect l="3831" t="7434" r="4204" b="3355"/>
          <a:stretch>
            <a:fillRect/>
          </a:stretch>
        </p:blipFill>
        <p:spPr bwMode="auto">
          <a:xfrm>
            <a:off x="3276600" y="1219200"/>
            <a:ext cx="5486400" cy="5486400"/>
          </a:xfrm>
          <a:prstGeom prst="rect">
            <a:avLst/>
          </a:prstGeom>
          <a:noFill/>
          <a:ln w="9525">
            <a:noFill/>
            <a:miter lim="800000"/>
            <a:headEnd/>
            <a:tailEnd/>
          </a:ln>
        </p:spPr>
      </p:pic>
      <p:pic>
        <p:nvPicPr>
          <p:cNvPr id="1402892" name="Picture 12" descr="km09"/>
          <p:cNvPicPr>
            <a:picLocks noChangeAspect="1" noChangeArrowheads="1"/>
          </p:cNvPicPr>
          <p:nvPr/>
        </p:nvPicPr>
        <p:blipFill>
          <a:blip r:embed="rId11" cstate="print"/>
          <a:srcRect l="3831" t="7434" r="4204" b="3355"/>
          <a:stretch>
            <a:fillRect/>
          </a:stretch>
        </p:blipFill>
        <p:spPr bwMode="auto">
          <a:xfrm>
            <a:off x="3276600" y="1219200"/>
            <a:ext cx="5486400" cy="5486400"/>
          </a:xfrm>
          <a:prstGeom prst="rect">
            <a:avLst/>
          </a:prstGeom>
          <a:noFill/>
          <a:ln w="9525">
            <a:noFill/>
            <a:miter lim="800000"/>
            <a:headEnd/>
            <a:tailEnd/>
          </a:ln>
        </p:spPr>
      </p:pic>
      <p:pic>
        <p:nvPicPr>
          <p:cNvPr id="1402893" name="Picture 13" descr="km10"/>
          <p:cNvPicPr>
            <a:picLocks noChangeAspect="1" noChangeArrowheads="1"/>
          </p:cNvPicPr>
          <p:nvPr/>
        </p:nvPicPr>
        <p:blipFill>
          <a:blip r:embed="rId12" cstate="print"/>
          <a:srcRect l="3831" t="7434" r="2927" b="3355"/>
          <a:stretch>
            <a:fillRect/>
          </a:stretch>
        </p:blipFill>
        <p:spPr bwMode="auto">
          <a:xfrm>
            <a:off x="3276600" y="1219200"/>
            <a:ext cx="5562600" cy="5486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28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028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028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0288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0288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028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0289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0289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028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smtClean="0"/>
              <a:t>K-Means as Optimization</a:t>
            </a:r>
          </a:p>
        </p:txBody>
      </p:sp>
      <p:sp>
        <p:nvSpPr>
          <p:cNvPr id="61443" name="Rectangle 3"/>
          <p:cNvSpPr>
            <a:spLocks noGrp="1" noChangeArrowheads="1"/>
          </p:cNvSpPr>
          <p:nvPr>
            <p:ph idx="1"/>
          </p:nvPr>
        </p:nvSpPr>
        <p:spPr/>
        <p:txBody>
          <a:bodyPr/>
          <a:lstStyle/>
          <a:p>
            <a:pPr>
              <a:lnSpc>
                <a:spcPct val="90000"/>
              </a:lnSpc>
            </a:pPr>
            <a:r>
              <a:rPr lang="en-US" sz="2400" dirty="0" smtClean="0"/>
              <a:t>Consider the total distance to the means:</a:t>
            </a:r>
          </a:p>
          <a:p>
            <a:pPr>
              <a:lnSpc>
                <a:spcPct val="90000"/>
              </a:lnSpc>
            </a:pPr>
            <a:endParaRPr lang="en-US" sz="2400" dirty="0" smtClean="0"/>
          </a:p>
          <a:p>
            <a:pPr>
              <a:lnSpc>
                <a:spcPct val="90000"/>
              </a:lnSpc>
            </a:pPr>
            <a:endParaRPr lang="en-US" sz="2400" dirty="0" smtClean="0"/>
          </a:p>
          <a:p>
            <a:pPr>
              <a:lnSpc>
                <a:spcPct val="90000"/>
              </a:lnSpc>
            </a:pPr>
            <a:endParaRPr lang="en-US" sz="2400" dirty="0" smtClean="0"/>
          </a:p>
          <a:p>
            <a:pPr>
              <a:lnSpc>
                <a:spcPct val="90000"/>
              </a:lnSpc>
            </a:pPr>
            <a:endParaRPr lang="en-US" sz="2400" dirty="0" smtClean="0"/>
          </a:p>
          <a:p>
            <a:pPr>
              <a:lnSpc>
                <a:spcPct val="90000"/>
              </a:lnSpc>
            </a:pPr>
            <a:r>
              <a:rPr lang="en-US" sz="2400" dirty="0" smtClean="0"/>
              <a:t>Each iteration reduces phi</a:t>
            </a:r>
          </a:p>
          <a:p>
            <a:pPr lvl="1">
              <a:lnSpc>
                <a:spcPct val="90000"/>
              </a:lnSpc>
            </a:pPr>
            <a:endParaRPr lang="en-US" sz="2000" dirty="0" smtClean="0"/>
          </a:p>
          <a:p>
            <a:pPr>
              <a:lnSpc>
                <a:spcPct val="90000"/>
              </a:lnSpc>
            </a:pPr>
            <a:r>
              <a:rPr lang="en-US" sz="2400" dirty="0" smtClean="0"/>
              <a:t>Two stages each iteration:</a:t>
            </a:r>
          </a:p>
          <a:p>
            <a:pPr lvl="1">
              <a:lnSpc>
                <a:spcPct val="90000"/>
              </a:lnSpc>
            </a:pPr>
            <a:r>
              <a:rPr lang="en-US" sz="2000" dirty="0" smtClean="0"/>
              <a:t>Update assignments: fix means c, change assignments a</a:t>
            </a:r>
          </a:p>
          <a:p>
            <a:pPr lvl="1">
              <a:lnSpc>
                <a:spcPct val="90000"/>
              </a:lnSpc>
            </a:pPr>
            <a:r>
              <a:rPr lang="en-US" sz="2000" dirty="0" smtClean="0"/>
              <a:t>Update means: fix assignments a, change means c</a:t>
            </a:r>
          </a:p>
          <a:p>
            <a:pPr>
              <a:lnSpc>
                <a:spcPct val="90000"/>
              </a:lnSpc>
            </a:pPr>
            <a:endParaRPr lang="en-US" sz="2400" dirty="0" smtClean="0"/>
          </a:p>
        </p:txBody>
      </p:sp>
      <p:pic>
        <p:nvPicPr>
          <p:cNvPr id="61444" name="Picture 4" descr="txp_fig"/>
          <p:cNvPicPr>
            <a:picLocks noChangeAspect="1" noChangeArrowheads="1"/>
          </p:cNvPicPr>
          <p:nvPr>
            <p:custDataLst>
              <p:tags r:id="rId1"/>
            </p:custDataLst>
          </p:nvPr>
        </p:nvPicPr>
        <p:blipFill>
          <a:blip r:embed="rId4" cstate="print"/>
          <a:srcRect/>
          <a:stretch>
            <a:fillRect/>
          </a:stretch>
        </p:blipFill>
        <p:spPr bwMode="auto">
          <a:xfrm>
            <a:off x="2038350" y="1981200"/>
            <a:ext cx="5429250" cy="666750"/>
          </a:xfrm>
          <a:prstGeom prst="rect">
            <a:avLst/>
          </a:prstGeom>
          <a:noFill/>
          <a:ln w="9525">
            <a:noFill/>
            <a:miter lim="800000"/>
            <a:headEnd/>
            <a:tailEnd/>
          </a:ln>
        </p:spPr>
      </p:pic>
      <p:sp>
        <p:nvSpPr>
          <p:cNvPr id="61445" name="Text Box 5"/>
          <p:cNvSpPr txBox="1">
            <a:spLocks noChangeArrowheads="1"/>
          </p:cNvSpPr>
          <p:nvPr/>
        </p:nvSpPr>
        <p:spPr bwMode="auto">
          <a:xfrm>
            <a:off x="1752600" y="2681288"/>
            <a:ext cx="914400" cy="366712"/>
          </a:xfrm>
          <a:prstGeom prst="rect">
            <a:avLst/>
          </a:prstGeom>
          <a:noFill/>
          <a:ln w="9525">
            <a:noFill/>
            <a:miter lim="800000"/>
            <a:headEnd/>
            <a:tailEnd/>
          </a:ln>
        </p:spPr>
        <p:txBody>
          <a:bodyPr>
            <a:spAutoFit/>
          </a:bodyPr>
          <a:lstStyle/>
          <a:p>
            <a:pPr>
              <a:spcBef>
                <a:spcPct val="50000"/>
              </a:spcBef>
            </a:pPr>
            <a:r>
              <a:rPr lang="en-US"/>
              <a:t>points</a:t>
            </a:r>
          </a:p>
        </p:txBody>
      </p:sp>
      <p:sp>
        <p:nvSpPr>
          <p:cNvPr id="61446" name="Text Box 6"/>
          <p:cNvSpPr txBox="1">
            <a:spLocks noChangeArrowheads="1"/>
          </p:cNvSpPr>
          <p:nvPr/>
        </p:nvSpPr>
        <p:spPr bwMode="auto">
          <a:xfrm>
            <a:off x="2667000" y="2971800"/>
            <a:ext cx="1524000" cy="366713"/>
          </a:xfrm>
          <a:prstGeom prst="rect">
            <a:avLst/>
          </a:prstGeom>
          <a:noFill/>
          <a:ln w="9525">
            <a:noFill/>
            <a:miter lim="800000"/>
            <a:headEnd/>
            <a:tailEnd/>
          </a:ln>
        </p:spPr>
        <p:txBody>
          <a:bodyPr>
            <a:spAutoFit/>
          </a:bodyPr>
          <a:lstStyle/>
          <a:p>
            <a:pPr>
              <a:spcBef>
                <a:spcPct val="50000"/>
              </a:spcBef>
            </a:pPr>
            <a:r>
              <a:rPr lang="en-US"/>
              <a:t>assignments</a:t>
            </a:r>
          </a:p>
        </p:txBody>
      </p:sp>
      <p:sp>
        <p:nvSpPr>
          <p:cNvPr id="61447" name="Text Box 7"/>
          <p:cNvSpPr txBox="1">
            <a:spLocks noChangeArrowheads="1"/>
          </p:cNvSpPr>
          <p:nvPr/>
        </p:nvSpPr>
        <p:spPr bwMode="auto">
          <a:xfrm>
            <a:off x="4038600" y="2667000"/>
            <a:ext cx="1524000" cy="366713"/>
          </a:xfrm>
          <a:prstGeom prst="rect">
            <a:avLst/>
          </a:prstGeom>
          <a:noFill/>
          <a:ln w="9525">
            <a:noFill/>
            <a:miter lim="800000"/>
            <a:headEnd/>
            <a:tailEnd/>
          </a:ln>
        </p:spPr>
        <p:txBody>
          <a:bodyPr>
            <a:spAutoFit/>
          </a:bodyPr>
          <a:lstStyle/>
          <a:p>
            <a:pPr>
              <a:spcBef>
                <a:spcPct val="50000"/>
              </a:spcBef>
            </a:pPr>
            <a:r>
              <a:rPr lang="en-US"/>
              <a:t>means</a:t>
            </a:r>
          </a:p>
        </p:txBody>
      </p:sp>
      <p:sp>
        <p:nvSpPr>
          <p:cNvPr id="61448" name="Line 8"/>
          <p:cNvSpPr>
            <a:spLocks noChangeShapeType="1"/>
          </p:cNvSpPr>
          <p:nvPr/>
        </p:nvSpPr>
        <p:spPr bwMode="auto">
          <a:xfrm flipV="1">
            <a:off x="2286000" y="2438400"/>
            <a:ext cx="381000" cy="228600"/>
          </a:xfrm>
          <a:prstGeom prst="line">
            <a:avLst/>
          </a:prstGeom>
          <a:noFill/>
          <a:ln w="38100">
            <a:solidFill>
              <a:schemeClr val="tx1"/>
            </a:solidFill>
            <a:round/>
            <a:headEnd/>
            <a:tailEnd type="triangle" w="med" len="med"/>
          </a:ln>
        </p:spPr>
        <p:txBody>
          <a:bodyPr/>
          <a:lstStyle/>
          <a:p>
            <a:endParaRPr lang="en-US"/>
          </a:p>
        </p:txBody>
      </p:sp>
      <p:sp>
        <p:nvSpPr>
          <p:cNvPr id="61449" name="Line 9"/>
          <p:cNvSpPr>
            <a:spLocks noChangeShapeType="1"/>
          </p:cNvSpPr>
          <p:nvPr/>
        </p:nvSpPr>
        <p:spPr bwMode="auto">
          <a:xfrm flipV="1">
            <a:off x="3429000" y="2438400"/>
            <a:ext cx="76200" cy="533400"/>
          </a:xfrm>
          <a:prstGeom prst="line">
            <a:avLst/>
          </a:prstGeom>
          <a:noFill/>
          <a:ln w="38100">
            <a:solidFill>
              <a:schemeClr val="tx1"/>
            </a:solidFill>
            <a:round/>
            <a:headEnd/>
            <a:tailEnd type="triangle" w="med" len="med"/>
          </a:ln>
        </p:spPr>
        <p:txBody>
          <a:bodyPr/>
          <a:lstStyle/>
          <a:p>
            <a:endParaRPr lang="en-US"/>
          </a:p>
        </p:txBody>
      </p:sp>
      <p:sp>
        <p:nvSpPr>
          <p:cNvPr id="61450" name="Line 10"/>
          <p:cNvSpPr>
            <a:spLocks noChangeShapeType="1"/>
          </p:cNvSpPr>
          <p:nvPr/>
        </p:nvSpPr>
        <p:spPr bwMode="auto">
          <a:xfrm flipH="1" flipV="1">
            <a:off x="4343400" y="2438400"/>
            <a:ext cx="152400" cy="304800"/>
          </a:xfrm>
          <a:prstGeom prst="line">
            <a:avLst/>
          </a:prstGeom>
          <a:noFill/>
          <a:ln w="38100">
            <a:solidFill>
              <a:schemeClr val="tx1"/>
            </a:solidFill>
            <a:round/>
            <a:headEnd/>
            <a:tailEnd type="triangle" w="med" len="med"/>
          </a:ln>
        </p:spPr>
        <p:txBody>
          <a:bodyPr/>
          <a:lstStyle/>
          <a:p>
            <a:endParaRPr lang="en-US"/>
          </a:p>
        </p:txBody>
      </p:sp>
      <p:sp>
        <p:nvSpPr>
          <p:cNvPr id="61451" name="Oval 11"/>
          <p:cNvSpPr>
            <a:spLocks noChangeArrowheads="1"/>
          </p:cNvSpPr>
          <p:nvPr/>
        </p:nvSpPr>
        <p:spPr bwMode="auto">
          <a:xfrm>
            <a:off x="9067800" y="29718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61452" name="Oval 12"/>
          <p:cNvSpPr>
            <a:spLocks noChangeArrowheads="1"/>
          </p:cNvSpPr>
          <p:nvPr/>
        </p:nvSpPr>
        <p:spPr bwMode="auto">
          <a:xfrm>
            <a:off x="9296400" y="32004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61453" name="Oval 13"/>
          <p:cNvSpPr>
            <a:spLocks noChangeArrowheads="1"/>
          </p:cNvSpPr>
          <p:nvPr/>
        </p:nvSpPr>
        <p:spPr bwMode="auto">
          <a:xfrm>
            <a:off x="9982200" y="18288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61454" name="Oval 14"/>
          <p:cNvSpPr>
            <a:spLocks noChangeArrowheads="1"/>
          </p:cNvSpPr>
          <p:nvPr/>
        </p:nvSpPr>
        <p:spPr bwMode="auto">
          <a:xfrm>
            <a:off x="10287000" y="32004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61455" name="Oval 15"/>
          <p:cNvSpPr>
            <a:spLocks noChangeArrowheads="1"/>
          </p:cNvSpPr>
          <p:nvPr/>
        </p:nvSpPr>
        <p:spPr bwMode="auto">
          <a:xfrm>
            <a:off x="10439400" y="28956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61456" name="Oval 16"/>
          <p:cNvSpPr>
            <a:spLocks noChangeArrowheads="1"/>
          </p:cNvSpPr>
          <p:nvPr/>
        </p:nvSpPr>
        <p:spPr bwMode="auto">
          <a:xfrm>
            <a:off x="9601200" y="18288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61457" name="Rectangle 17"/>
          <p:cNvSpPr>
            <a:spLocks noChangeArrowheads="1"/>
          </p:cNvSpPr>
          <p:nvPr/>
        </p:nvSpPr>
        <p:spPr bwMode="auto">
          <a:xfrm>
            <a:off x="10058400" y="2895600"/>
            <a:ext cx="152400" cy="152400"/>
          </a:xfrm>
          <a:prstGeom prst="rect">
            <a:avLst/>
          </a:prstGeom>
          <a:solidFill>
            <a:srgbClr val="CC0000"/>
          </a:solidFill>
          <a:ln w="9525">
            <a:solidFill>
              <a:schemeClr val="tx1"/>
            </a:solidFill>
            <a:miter lim="800000"/>
            <a:headEnd/>
            <a:tailEnd/>
          </a:ln>
        </p:spPr>
        <p:txBody>
          <a:bodyPr wrap="none" anchor="ctr"/>
          <a:lstStyle/>
          <a:p>
            <a:endParaRPr lang="en-US"/>
          </a:p>
        </p:txBody>
      </p:sp>
      <p:sp>
        <p:nvSpPr>
          <p:cNvPr id="61458" name="Rectangle 18"/>
          <p:cNvSpPr>
            <a:spLocks noChangeArrowheads="1"/>
          </p:cNvSpPr>
          <p:nvPr/>
        </p:nvSpPr>
        <p:spPr bwMode="auto">
          <a:xfrm>
            <a:off x="9448800" y="2895600"/>
            <a:ext cx="152400" cy="152400"/>
          </a:xfrm>
          <a:prstGeom prst="rect">
            <a:avLst/>
          </a:prstGeom>
          <a:solidFill>
            <a:srgbClr val="3333FF"/>
          </a:solidFill>
          <a:ln w="9525">
            <a:solidFill>
              <a:schemeClr val="tx1"/>
            </a:solidFill>
            <a:miter lim="800000"/>
            <a:headEnd/>
            <a:tailEnd/>
          </a:ln>
        </p:spPr>
        <p:txBody>
          <a:bodyPr wrap="none" anchor="ctr"/>
          <a:lstStyle/>
          <a:p>
            <a:endParaRPr lang="en-US"/>
          </a:p>
        </p:txBody>
      </p:sp>
      <p:sp>
        <p:nvSpPr>
          <p:cNvPr id="61459" name="Rectangle 19"/>
          <p:cNvSpPr>
            <a:spLocks noChangeArrowheads="1"/>
          </p:cNvSpPr>
          <p:nvPr/>
        </p:nvSpPr>
        <p:spPr bwMode="auto">
          <a:xfrm>
            <a:off x="9829800" y="2133600"/>
            <a:ext cx="152400" cy="152400"/>
          </a:xfrm>
          <a:prstGeom prst="rect">
            <a:avLst/>
          </a:prstGeom>
          <a:solidFill>
            <a:srgbClr val="008000"/>
          </a:solidFill>
          <a:ln w="9525">
            <a:solidFill>
              <a:schemeClr val="tx1"/>
            </a:solidFill>
            <a:miter lim="800000"/>
            <a:headEnd/>
            <a:tailEnd/>
          </a:ln>
        </p:spPr>
        <p:txBody>
          <a:bodyPr wrap="none" anchor="ctr"/>
          <a:lstStyle/>
          <a:p>
            <a:endParaRPr lang="en-US"/>
          </a:p>
        </p:txBody>
      </p:sp>
      <p:cxnSp>
        <p:nvCxnSpPr>
          <p:cNvPr id="61460" name="AutoShape 20"/>
          <p:cNvCxnSpPr>
            <a:cxnSpLocks noChangeShapeType="1"/>
            <a:stCxn id="61456" idx="5"/>
            <a:endCxn id="61459" idx="0"/>
          </p:cNvCxnSpPr>
          <p:nvPr/>
        </p:nvCxnSpPr>
        <p:spPr bwMode="auto">
          <a:xfrm>
            <a:off x="9731375" y="1958975"/>
            <a:ext cx="174625" cy="174625"/>
          </a:xfrm>
          <a:prstGeom prst="straightConnector1">
            <a:avLst/>
          </a:prstGeom>
          <a:noFill/>
          <a:ln w="9525">
            <a:solidFill>
              <a:schemeClr val="tx1"/>
            </a:solidFill>
            <a:round/>
            <a:headEnd/>
            <a:tailEnd type="triangle" w="med" len="med"/>
          </a:ln>
        </p:spPr>
      </p:cxnSp>
      <p:cxnSp>
        <p:nvCxnSpPr>
          <p:cNvPr id="61461" name="AutoShape 21"/>
          <p:cNvCxnSpPr>
            <a:cxnSpLocks noChangeShapeType="1"/>
            <a:stCxn id="61453" idx="3"/>
            <a:endCxn id="61459" idx="0"/>
          </p:cNvCxnSpPr>
          <p:nvPr/>
        </p:nvCxnSpPr>
        <p:spPr bwMode="auto">
          <a:xfrm flipH="1">
            <a:off x="9906000" y="1958975"/>
            <a:ext cx="98425" cy="174625"/>
          </a:xfrm>
          <a:prstGeom prst="straightConnector1">
            <a:avLst/>
          </a:prstGeom>
          <a:noFill/>
          <a:ln w="9525">
            <a:solidFill>
              <a:schemeClr val="tx1"/>
            </a:solidFill>
            <a:round/>
            <a:headEnd/>
            <a:tailEnd type="triangle" w="med" len="med"/>
          </a:ln>
        </p:spPr>
      </p:cxnSp>
      <p:cxnSp>
        <p:nvCxnSpPr>
          <p:cNvPr id="61462" name="AutoShape 22"/>
          <p:cNvCxnSpPr>
            <a:cxnSpLocks noChangeShapeType="1"/>
            <a:stCxn id="61451" idx="6"/>
            <a:endCxn id="61458" idx="1"/>
          </p:cNvCxnSpPr>
          <p:nvPr/>
        </p:nvCxnSpPr>
        <p:spPr bwMode="auto">
          <a:xfrm flipV="1">
            <a:off x="9220200" y="2971800"/>
            <a:ext cx="228600" cy="76200"/>
          </a:xfrm>
          <a:prstGeom prst="straightConnector1">
            <a:avLst/>
          </a:prstGeom>
          <a:noFill/>
          <a:ln w="9525">
            <a:solidFill>
              <a:schemeClr val="tx1"/>
            </a:solidFill>
            <a:round/>
            <a:headEnd/>
            <a:tailEnd type="triangle" w="med" len="med"/>
          </a:ln>
        </p:spPr>
      </p:cxnSp>
      <p:cxnSp>
        <p:nvCxnSpPr>
          <p:cNvPr id="61463" name="AutoShape 23"/>
          <p:cNvCxnSpPr>
            <a:cxnSpLocks noChangeShapeType="1"/>
            <a:stCxn id="61452" idx="7"/>
            <a:endCxn id="61458" idx="2"/>
          </p:cNvCxnSpPr>
          <p:nvPr/>
        </p:nvCxnSpPr>
        <p:spPr bwMode="auto">
          <a:xfrm flipV="1">
            <a:off x="9426575" y="3048000"/>
            <a:ext cx="98425" cy="174625"/>
          </a:xfrm>
          <a:prstGeom prst="straightConnector1">
            <a:avLst/>
          </a:prstGeom>
          <a:noFill/>
          <a:ln w="9525">
            <a:solidFill>
              <a:schemeClr val="tx1"/>
            </a:solidFill>
            <a:round/>
            <a:headEnd/>
            <a:tailEnd type="triangle" w="med" len="med"/>
          </a:ln>
        </p:spPr>
      </p:cxnSp>
      <p:cxnSp>
        <p:nvCxnSpPr>
          <p:cNvPr id="61464" name="AutoShape 24"/>
          <p:cNvCxnSpPr>
            <a:cxnSpLocks noChangeShapeType="1"/>
            <a:stCxn id="61454" idx="1"/>
            <a:endCxn id="61457" idx="2"/>
          </p:cNvCxnSpPr>
          <p:nvPr/>
        </p:nvCxnSpPr>
        <p:spPr bwMode="auto">
          <a:xfrm flipH="1" flipV="1">
            <a:off x="10134600" y="3048000"/>
            <a:ext cx="174625" cy="174625"/>
          </a:xfrm>
          <a:prstGeom prst="straightConnector1">
            <a:avLst/>
          </a:prstGeom>
          <a:noFill/>
          <a:ln w="9525">
            <a:solidFill>
              <a:schemeClr val="tx1"/>
            </a:solidFill>
            <a:round/>
            <a:headEnd/>
            <a:tailEnd type="triangle" w="med" len="med"/>
          </a:ln>
        </p:spPr>
      </p:cxnSp>
      <p:cxnSp>
        <p:nvCxnSpPr>
          <p:cNvPr id="61465" name="AutoShape 25"/>
          <p:cNvCxnSpPr>
            <a:cxnSpLocks noChangeShapeType="1"/>
            <a:stCxn id="61455" idx="2"/>
            <a:endCxn id="61457" idx="3"/>
          </p:cNvCxnSpPr>
          <p:nvPr/>
        </p:nvCxnSpPr>
        <p:spPr bwMode="auto">
          <a:xfrm flipH="1">
            <a:off x="10210800" y="2971800"/>
            <a:ext cx="228600" cy="0"/>
          </a:xfrm>
          <a:prstGeom prst="straightConnector1">
            <a:avLst/>
          </a:prstGeom>
          <a:noFill/>
          <a:ln w="9525">
            <a:solidFill>
              <a:schemeClr val="tx1"/>
            </a:solidFill>
            <a:round/>
            <a:headEnd/>
            <a:tailEnd type="triangle" w="med" len="med"/>
          </a:ln>
        </p:spPr>
      </p:cxnSp>
      <p:pic>
        <p:nvPicPr>
          <p:cNvPr id="72705" name="Picture 1"/>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7162800" y="3962658"/>
            <a:ext cx="4800600" cy="270309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smtClean="0"/>
              <a:t>Phase I: Update Assignments</a:t>
            </a:r>
          </a:p>
        </p:txBody>
      </p:sp>
      <p:sp>
        <p:nvSpPr>
          <p:cNvPr id="1405955" name="Rectangle 3"/>
          <p:cNvSpPr>
            <a:spLocks noGrp="1" noChangeArrowheads="1"/>
          </p:cNvSpPr>
          <p:nvPr>
            <p:ph idx="1"/>
          </p:nvPr>
        </p:nvSpPr>
        <p:spPr>
          <a:xfrm>
            <a:off x="457200" y="1600200"/>
            <a:ext cx="4876800" cy="4525963"/>
          </a:xfrm>
        </p:spPr>
        <p:txBody>
          <a:bodyPr/>
          <a:lstStyle/>
          <a:p>
            <a:r>
              <a:rPr lang="en-US" sz="2800" dirty="0" smtClean="0"/>
              <a:t>For each point, re-assign to closest mean:</a:t>
            </a:r>
          </a:p>
          <a:p>
            <a:endParaRPr lang="en-US" sz="2800" dirty="0" smtClean="0"/>
          </a:p>
          <a:p>
            <a:endParaRPr lang="en-US" sz="2800" dirty="0" smtClean="0"/>
          </a:p>
          <a:p>
            <a:pPr lvl="2"/>
            <a:endParaRPr lang="en-US" sz="2000" dirty="0" smtClean="0"/>
          </a:p>
          <a:p>
            <a:r>
              <a:rPr lang="en-US" sz="2800" dirty="0" smtClean="0"/>
              <a:t>Can only decrease total distance phi!</a:t>
            </a:r>
          </a:p>
        </p:txBody>
      </p:sp>
      <p:pic>
        <p:nvPicPr>
          <p:cNvPr id="62468" name="Picture 4" descr="txp_fig"/>
          <p:cNvPicPr>
            <a:picLocks noChangeAspect="1" noChangeArrowheads="1"/>
          </p:cNvPicPr>
          <p:nvPr>
            <p:custDataLst>
              <p:tags r:id="rId1"/>
            </p:custDataLst>
          </p:nvPr>
        </p:nvPicPr>
        <p:blipFill>
          <a:blip r:embed="rId5" cstate="print"/>
          <a:srcRect/>
          <a:stretch>
            <a:fillRect/>
          </a:stretch>
        </p:blipFill>
        <p:spPr bwMode="auto">
          <a:xfrm>
            <a:off x="1133475" y="3044825"/>
            <a:ext cx="3590925" cy="536575"/>
          </a:xfrm>
          <a:prstGeom prst="rect">
            <a:avLst/>
          </a:prstGeom>
          <a:noFill/>
          <a:ln w="9525">
            <a:noFill/>
            <a:miter lim="800000"/>
            <a:headEnd/>
            <a:tailEnd/>
          </a:ln>
        </p:spPr>
      </p:pic>
      <p:sp>
        <p:nvSpPr>
          <p:cNvPr id="62469" name="Oval 5"/>
          <p:cNvSpPr>
            <a:spLocks noChangeArrowheads="1"/>
          </p:cNvSpPr>
          <p:nvPr/>
        </p:nvSpPr>
        <p:spPr bwMode="auto">
          <a:xfrm>
            <a:off x="6400800" y="27432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62470" name="Oval 6"/>
          <p:cNvSpPr>
            <a:spLocks noChangeArrowheads="1"/>
          </p:cNvSpPr>
          <p:nvPr/>
        </p:nvSpPr>
        <p:spPr bwMode="auto">
          <a:xfrm>
            <a:off x="6629400" y="29718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62471" name="Oval 7"/>
          <p:cNvSpPr>
            <a:spLocks noChangeArrowheads="1"/>
          </p:cNvSpPr>
          <p:nvPr/>
        </p:nvSpPr>
        <p:spPr bwMode="auto">
          <a:xfrm>
            <a:off x="7315200" y="16002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62472" name="Oval 8"/>
          <p:cNvSpPr>
            <a:spLocks noChangeArrowheads="1"/>
          </p:cNvSpPr>
          <p:nvPr/>
        </p:nvSpPr>
        <p:spPr bwMode="auto">
          <a:xfrm>
            <a:off x="7620000" y="29718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62473" name="Oval 9"/>
          <p:cNvSpPr>
            <a:spLocks noChangeArrowheads="1"/>
          </p:cNvSpPr>
          <p:nvPr/>
        </p:nvSpPr>
        <p:spPr bwMode="auto">
          <a:xfrm>
            <a:off x="7772400" y="26670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62474" name="Oval 10"/>
          <p:cNvSpPr>
            <a:spLocks noChangeArrowheads="1"/>
          </p:cNvSpPr>
          <p:nvPr/>
        </p:nvSpPr>
        <p:spPr bwMode="auto">
          <a:xfrm>
            <a:off x="6934200" y="16002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62475" name="Rectangle 11"/>
          <p:cNvSpPr>
            <a:spLocks noChangeArrowheads="1"/>
          </p:cNvSpPr>
          <p:nvPr/>
        </p:nvSpPr>
        <p:spPr bwMode="auto">
          <a:xfrm>
            <a:off x="7543800" y="2438400"/>
            <a:ext cx="152400" cy="152400"/>
          </a:xfrm>
          <a:prstGeom prst="rect">
            <a:avLst/>
          </a:prstGeom>
          <a:solidFill>
            <a:srgbClr val="CC0000"/>
          </a:solidFill>
          <a:ln w="9525">
            <a:solidFill>
              <a:schemeClr val="tx1"/>
            </a:solidFill>
            <a:miter lim="800000"/>
            <a:headEnd/>
            <a:tailEnd/>
          </a:ln>
        </p:spPr>
        <p:txBody>
          <a:bodyPr wrap="none" anchor="ctr"/>
          <a:lstStyle/>
          <a:p>
            <a:endParaRPr lang="en-US"/>
          </a:p>
        </p:txBody>
      </p:sp>
      <p:sp>
        <p:nvSpPr>
          <p:cNvPr id="62476" name="Rectangle 12"/>
          <p:cNvSpPr>
            <a:spLocks noChangeArrowheads="1"/>
          </p:cNvSpPr>
          <p:nvPr/>
        </p:nvSpPr>
        <p:spPr bwMode="auto">
          <a:xfrm>
            <a:off x="6934200" y="2667000"/>
            <a:ext cx="152400" cy="152400"/>
          </a:xfrm>
          <a:prstGeom prst="rect">
            <a:avLst/>
          </a:prstGeom>
          <a:solidFill>
            <a:srgbClr val="3333FF"/>
          </a:solidFill>
          <a:ln w="9525">
            <a:solidFill>
              <a:schemeClr val="tx1"/>
            </a:solidFill>
            <a:miter lim="800000"/>
            <a:headEnd/>
            <a:tailEnd/>
          </a:ln>
        </p:spPr>
        <p:txBody>
          <a:bodyPr wrap="none" anchor="ctr"/>
          <a:lstStyle/>
          <a:p>
            <a:endParaRPr lang="en-US"/>
          </a:p>
        </p:txBody>
      </p:sp>
      <p:sp>
        <p:nvSpPr>
          <p:cNvPr id="62477" name="Rectangle 13"/>
          <p:cNvSpPr>
            <a:spLocks noChangeArrowheads="1"/>
          </p:cNvSpPr>
          <p:nvPr/>
        </p:nvSpPr>
        <p:spPr bwMode="auto">
          <a:xfrm>
            <a:off x="7010400" y="1981200"/>
            <a:ext cx="152400" cy="152400"/>
          </a:xfrm>
          <a:prstGeom prst="rect">
            <a:avLst/>
          </a:prstGeom>
          <a:solidFill>
            <a:srgbClr val="008000"/>
          </a:solidFill>
          <a:ln w="9525">
            <a:solidFill>
              <a:schemeClr val="tx1"/>
            </a:solidFill>
            <a:miter lim="800000"/>
            <a:headEnd/>
            <a:tailEnd/>
          </a:ln>
        </p:spPr>
        <p:txBody>
          <a:bodyPr wrap="none" anchor="ctr"/>
          <a:lstStyle/>
          <a:p>
            <a:endParaRPr lang="en-US"/>
          </a:p>
        </p:txBody>
      </p:sp>
      <p:cxnSp>
        <p:nvCxnSpPr>
          <p:cNvPr id="62478" name="AutoShape 14"/>
          <p:cNvCxnSpPr>
            <a:cxnSpLocks noChangeShapeType="1"/>
            <a:stCxn id="62474" idx="5"/>
            <a:endCxn id="62477" idx="0"/>
          </p:cNvCxnSpPr>
          <p:nvPr/>
        </p:nvCxnSpPr>
        <p:spPr bwMode="auto">
          <a:xfrm>
            <a:off x="7064375" y="1730375"/>
            <a:ext cx="22225" cy="250825"/>
          </a:xfrm>
          <a:prstGeom prst="straightConnector1">
            <a:avLst/>
          </a:prstGeom>
          <a:noFill/>
          <a:ln w="9525">
            <a:solidFill>
              <a:schemeClr val="tx1"/>
            </a:solidFill>
            <a:round/>
            <a:headEnd/>
            <a:tailEnd type="triangle" w="med" len="med"/>
          </a:ln>
        </p:spPr>
      </p:cxnSp>
      <p:cxnSp>
        <p:nvCxnSpPr>
          <p:cNvPr id="62479" name="AutoShape 15"/>
          <p:cNvCxnSpPr>
            <a:cxnSpLocks noChangeShapeType="1"/>
            <a:stCxn id="62471" idx="3"/>
            <a:endCxn id="62475" idx="0"/>
          </p:cNvCxnSpPr>
          <p:nvPr/>
        </p:nvCxnSpPr>
        <p:spPr bwMode="auto">
          <a:xfrm>
            <a:off x="7337425" y="1730375"/>
            <a:ext cx="282575" cy="708025"/>
          </a:xfrm>
          <a:prstGeom prst="straightConnector1">
            <a:avLst/>
          </a:prstGeom>
          <a:noFill/>
          <a:ln w="9525">
            <a:solidFill>
              <a:schemeClr val="tx1"/>
            </a:solidFill>
            <a:round/>
            <a:headEnd/>
            <a:tailEnd type="triangle" w="med" len="med"/>
          </a:ln>
        </p:spPr>
      </p:cxnSp>
      <p:cxnSp>
        <p:nvCxnSpPr>
          <p:cNvPr id="62480" name="AutoShape 16"/>
          <p:cNvCxnSpPr>
            <a:cxnSpLocks noChangeShapeType="1"/>
            <a:stCxn id="62469" idx="6"/>
            <a:endCxn id="62477" idx="1"/>
          </p:cNvCxnSpPr>
          <p:nvPr/>
        </p:nvCxnSpPr>
        <p:spPr bwMode="auto">
          <a:xfrm flipV="1">
            <a:off x="6553200" y="2057400"/>
            <a:ext cx="457200" cy="762000"/>
          </a:xfrm>
          <a:prstGeom prst="straightConnector1">
            <a:avLst/>
          </a:prstGeom>
          <a:noFill/>
          <a:ln w="9525">
            <a:solidFill>
              <a:schemeClr val="tx1"/>
            </a:solidFill>
            <a:round/>
            <a:headEnd/>
            <a:tailEnd type="triangle" w="med" len="med"/>
          </a:ln>
        </p:spPr>
      </p:cxnSp>
      <p:cxnSp>
        <p:nvCxnSpPr>
          <p:cNvPr id="62481" name="AutoShape 17"/>
          <p:cNvCxnSpPr>
            <a:cxnSpLocks noChangeShapeType="1"/>
            <a:stCxn id="62470" idx="7"/>
            <a:endCxn id="62476" idx="2"/>
          </p:cNvCxnSpPr>
          <p:nvPr/>
        </p:nvCxnSpPr>
        <p:spPr bwMode="auto">
          <a:xfrm flipV="1">
            <a:off x="6759575" y="2819400"/>
            <a:ext cx="250825" cy="174625"/>
          </a:xfrm>
          <a:prstGeom prst="straightConnector1">
            <a:avLst/>
          </a:prstGeom>
          <a:noFill/>
          <a:ln w="9525">
            <a:solidFill>
              <a:schemeClr val="tx1"/>
            </a:solidFill>
            <a:round/>
            <a:headEnd/>
            <a:tailEnd type="triangle" w="med" len="med"/>
          </a:ln>
        </p:spPr>
      </p:cxnSp>
      <p:cxnSp>
        <p:nvCxnSpPr>
          <p:cNvPr id="62482" name="AutoShape 18"/>
          <p:cNvCxnSpPr>
            <a:cxnSpLocks noChangeShapeType="1"/>
            <a:stCxn id="62472" idx="1"/>
            <a:endCxn id="62476" idx="3"/>
          </p:cNvCxnSpPr>
          <p:nvPr/>
        </p:nvCxnSpPr>
        <p:spPr bwMode="auto">
          <a:xfrm flipH="1" flipV="1">
            <a:off x="7086600" y="2743200"/>
            <a:ext cx="555625" cy="250825"/>
          </a:xfrm>
          <a:prstGeom prst="straightConnector1">
            <a:avLst/>
          </a:prstGeom>
          <a:noFill/>
          <a:ln w="9525">
            <a:solidFill>
              <a:schemeClr val="tx1"/>
            </a:solidFill>
            <a:round/>
            <a:headEnd/>
            <a:tailEnd type="triangle" w="med" len="med"/>
          </a:ln>
        </p:spPr>
      </p:cxnSp>
      <p:cxnSp>
        <p:nvCxnSpPr>
          <p:cNvPr id="62483" name="AutoShape 19"/>
          <p:cNvCxnSpPr>
            <a:cxnSpLocks noChangeShapeType="1"/>
            <a:stCxn id="62473" idx="2"/>
            <a:endCxn id="62475" idx="3"/>
          </p:cNvCxnSpPr>
          <p:nvPr/>
        </p:nvCxnSpPr>
        <p:spPr bwMode="auto">
          <a:xfrm flipH="1" flipV="1">
            <a:off x="7696200" y="2514600"/>
            <a:ext cx="76200" cy="228600"/>
          </a:xfrm>
          <a:prstGeom prst="straightConnector1">
            <a:avLst/>
          </a:prstGeom>
          <a:noFill/>
          <a:ln w="9525">
            <a:solidFill>
              <a:schemeClr val="tx1"/>
            </a:solidFill>
            <a:round/>
            <a:headEnd/>
            <a:tailEnd type="triangle" w="med" len="med"/>
          </a:ln>
        </p:spPr>
      </p:cxnSp>
      <p:sp>
        <p:nvSpPr>
          <p:cNvPr id="33812" name="Oval 20"/>
          <p:cNvSpPr>
            <a:spLocks noChangeArrowheads="1"/>
          </p:cNvSpPr>
          <p:nvPr/>
        </p:nvSpPr>
        <p:spPr bwMode="auto">
          <a:xfrm>
            <a:off x="10134600" y="26670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33813" name="Oval 21"/>
          <p:cNvSpPr>
            <a:spLocks noChangeArrowheads="1"/>
          </p:cNvSpPr>
          <p:nvPr/>
        </p:nvSpPr>
        <p:spPr bwMode="auto">
          <a:xfrm>
            <a:off x="10363200" y="28956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33814" name="Oval 22"/>
          <p:cNvSpPr>
            <a:spLocks noChangeArrowheads="1"/>
          </p:cNvSpPr>
          <p:nvPr/>
        </p:nvSpPr>
        <p:spPr bwMode="auto">
          <a:xfrm>
            <a:off x="11049000" y="15240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33815" name="Oval 23"/>
          <p:cNvSpPr>
            <a:spLocks noChangeArrowheads="1"/>
          </p:cNvSpPr>
          <p:nvPr/>
        </p:nvSpPr>
        <p:spPr bwMode="auto">
          <a:xfrm>
            <a:off x="11353800" y="28956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33816" name="Oval 24"/>
          <p:cNvSpPr>
            <a:spLocks noChangeArrowheads="1"/>
          </p:cNvSpPr>
          <p:nvPr/>
        </p:nvSpPr>
        <p:spPr bwMode="auto">
          <a:xfrm>
            <a:off x="11506200" y="25908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33817" name="Oval 25"/>
          <p:cNvSpPr>
            <a:spLocks noChangeArrowheads="1"/>
          </p:cNvSpPr>
          <p:nvPr/>
        </p:nvSpPr>
        <p:spPr bwMode="auto">
          <a:xfrm>
            <a:off x="10668000" y="15240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33818" name="Rectangle 26"/>
          <p:cNvSpPr>
            <a:spLocks noChangeArrowheads="1"/>
          </p:cNvSpPr>
          <p:nvPr/>
        </p:nvSpPr>
        <p:spPr bwMode="auto">
          <a:xfrm>
            <a:off x="11277600" y="2362200"/>
            <a:ext cx="152400" cy="152400"/>
          </a:xfrm>
          <a:prstGeom prst="rect">
            <a:avLst/>
          </a:prstGeom>
          <a:solidFill>
            <a:srgbClr val="CC0000"/>
          </a:solidFill>
          <a:ln w="9525">
            <a:solidFill>
              <a:schemeClr val="tx1"/>
            </a:solidFill>
            <a:miter lim="800000"/>
            <a:headEnd/>
            <a:tailEnd/>
          </a:ln>
        </p:spPr>
        <p:txBody>
          <a:bodyPr wrap="none" anchor="ctr"/>
          <a:lstStyle/>
          <a:p>
            <a:endParaRPr lang="en-US"/>
          </a:p>
        </p:txBody>
      </p:sp>
      <p:sp>
        <p:nvSpPr>
          <p:cNvPr id="33819" name="Rectangle 27"/>
          <p:cNvSpPr>
            <a:spLocks noChangeArrowheads="1"/>
          </p:cNvSpPr>
          <p:nvPr/>
        </p:nvSpPr>
        <p:spPr bwMode="auto">
          <a:xfrm>
            <a:off x="10591800" y="2514600"/>
            <a:ext cx="152400" cy="152400"/>
          </a:xfrm>
          <a:prstGeom prst="rect">
            <a:avLst/>
          </a:prstGeom>
          <a:solidFill>
            <a:srgbClr val="3333FF"/>
          </a:solidFill>
          <a:ln w="9525">
            <a:solidFill>
              <a:schemeClr val="tx1"/>
            </a:solidFill>
            <a:miter lim="800000"/>
            <a:headEnd/>
            <a:tailEnd/>
          </a:ln>
        </p:spPr>
        <p:txBody>
          <a:bodyPr wrap="none" anchor="ctr"/>
          <a:lstStyle/>
          <a:p>
            <a:endParaRPr lang="en-US"/>
          </a:p>
        </p:txBody>
      </p:sp>
      <p:sp>
        <p:nvSpPr>
          <p:cNvPr id="33820" name="Rectangle 28"/>
          <p:cNvSpPr>
            <a:spLocks noChangeArrowheads="1"/>
          </p:cNvSpPr>
          <p:nvPr/>
        </p:nvSpPr>
        <p:spPr bwMode="auto">
          <a:xfrm>
            <a:off x="10744200" y="1905000"/>
            <a:ext cx="152400" cy="152400"/>
          </a:xfrm>
          <a:prstGeom prst="rect">
            <a:avLst/>
          </a:prstGeom>
          <a:solidFill>
            <a:srgbClr val="008000"/>
          </a:solidFill>
          <a:ln w="9525">
            <a:solidFill>
              <a:schemeClr val="tx1"/>
            </a:solidFill>
            <a:miter lim="800000"/>
            <a:headEnd/>
            <a:tailEnd/>
          </a:ln>
        </p:spPr>
        <p:txBody>
          <a:bodyPr wrap="none" anchor="ctr"/>
          <a:lstStyle/>
          <a:p>
            <a:endParaRPr lang="en-US"/>
          </a:p>
        </p:txBody>
      </p:sp>
      <p:cxnSp>
        <p:nvCxnSpPr>
          <p:cNvPr id="33821" name="AutoShape 29"/>
          <p:cNvCxnSpPr>
            <a:cxnSpLocks noChangeShapeType="1"/>
            <a:stCxn id="33817" idx="5"/>
            <a:endCxn id="33820" idx="0"/>
          </p:cNvCxnSpPr>
          <p:nvPr/>
        </p:nvCxnSpPr>
        <p:spPr bwMode="auto">
          <a:xfrm>
            <a:off x="10798175" y="1654175"/>
            <a:ext cx="22225" cy="250825"/>
          </a:xfrm>
          <a:prstGeom prst="straightConnector1">
            <a:avLst/>
          </a:prstGeom>
          <a:noFill/>
          <a:ln w="9525">
            <a:solidFill>
              <a:schemeClr val="tx1"/>
            </a:solidFill>
            <a:round/>
            <a:headEnd/>
            <a:tailEnd type="triangle" w="med" len="med"/>
          </a:ln>
        </p:spPr>
      </p:cxnSp>
      <p:cxnSp>
        <p:nvCxnSpPr>
          <p:cNvPr id="33822" name="AutoShape 30"/>
          <p:cNvCxnSpPr>
            <a:cxnSpLocks noChangeShapeType="1"/>
            <a:stCxn id="33814" idx="3"/>
            <a:endCxn id="33820" idx="0"/>
          </p:cNvCxnSpPr>
          <p:nvPr/>
        </p:nvCxnSpPr>
        <p:spPr bwMode="auto">
          <a:xfrm flipH="1">
            <a:off x="10820400" y="1654175"/>
            <a:ext cx="250825" cy="250825"/>
          </a:xfrm>
          <a:prstGeom prst="straightConnector1">
            <a:avLst/>
          </a:prstGeom>
          <a:noFill/>
          <a:ln w="9525">
            <a:solidFill>
              <a:schemeClr val="tx1"/>
            </a:solidFill>
            <a:round/>
            <a:headEnd/>
            <a:tailEnd type="triangle" w="med" len="med"/>
          </a:ln>
        </p:spPr>
      </p:cxnSp>
      <p:cxnSp>
        <p:nvCxnSpPr>
          <p:cNvPr id="33823" name="AutoShape 31"/>
          <p:cNvCxnSpPr>
            <a:cxnSpLocks noChangeShapeType="1"/>
            <a:stCxn id="33812" idx="6"/>
            <a:endCxn id="33819" idx="1"/>
          </p:cNvCxnSpPr>
          <p:nvPr/>
        </p:nvCxnSpPr>
        <p:spPr bwMode="auto">
          <a:xfrm flipV="1">
            <a:off x="10287000" y="2590800"/>
            <a:ext cx="304800" cy="152400"/>
          </a:xfrm>
          <a:prstGeom prst="straightConnector1">
            <a:avLst/>
          </a:prstGeom>
          <a:noFill/>
          <a:ln w="9525">
            <a:solidFill>
              <a:schemeClr val="tx1"/>
            </a:solidFill>
            <a:round/>
            <a:headEnd/>
            <a:tailEnd type="triangle" w="med" len="med"/>
          </a:ln>
        </p:spPr>
      </p:cxnSp>
      <p:cxnSp>
        <p:nvCxnSpPr>
          <p:cNvPr id="33824" name="AutoShape 32"/>
          <p:cNvCxnSpPr>
            <a:cxnSpLocks noChangeShapeType="1"/>
            <a:stCxn id="33813" idx="7"/>
            <a:endCxn id="33819" idx="2"/>
          </p:cNvCxnSpPr>
          <p:nvPr/>
        </p:nvCxnSpPr>
        <p:spPr bwMode="auto">
          <a:xfrm flipV="1">
            <a:off x="10493375" y="2667000"/>
            <a:ext cx="174625" cy="250825"/>
          </a:xfrm>
          <a:prstGeom prst="straightConnector1">
            <a:avLst/>
          </a:prstGeom>
          <a:noFill/>
          <a:ln w="9525">
            <a:solidFill>
              <a:schemeClr val="tx1"/>
            </a:solidFill>
            <a:round/>
            <a:headEnd/>
            <a:tailEnd type="triangle" w="med" len="med"/>
          </a:ln>
        </p:spPr>
      </p:cxnSp>
      <p:cxnSp>
        <p:nvCxnSpPr>
          <p:cNvPr id="33825" name="AutoShape 33"/>
          <p:cNvCxnSpPr>
            <a:cxnSpLocks noChangeShapeType="1"/>
            <a:stCxn id="33815" idx="1"/>
            <a:endCxn id="33818" idx="2"/>
          </p:cNvCxnSpPr>
          <p:nvPr/>
        </p:nvCxnSpPr>
        <p:spPr bwMode="auto">
          <a:xfrm flipH="1" flipV="1">
            <a:off x="11353800" y="2514600"/>
            <a:ext cx="22225" cy="403225"/>
          </a:xfrm>
          <a:prstGeom prst="straightConnector1">
            <a:avLst/>
          </a:prstGeom>
          <a:noFill/>
          <a:ln w="9525">
            <a:solidFill>
              <a:schemeClr val="tx1"/>
            </a:solidFill>
            <a:round/>
            <a:headEnd/>
            <a:tailEnd type="triangle" w="med" len="med"/>
          </a:ln>
        </p:spPr>
      </p:cxnSp>
      <p:cxnSp>
        <p:nvCxnSpPr>
          <p:cNvPr id="33826" name="AutoShape 34"/>
          <p:cNvCxnSpPr>
            <a:cxnSpLocks noChangeShapeType="1"/>
            <a:stCxn id="33816" idx="2"/>
            <a:endCxn id="33818" idx="3"/>
          </p:cNvCxnSpPr>
          <p:nvPr/>
        </p:nvCxnSpPr>
        <p:spPr bwMode="auto">
          <a:xfrm flipH="1" flipV="1">
            <a:off x="11430000" y="2438400"/>
            <a:ext cx="76200" cy="228600"/>
          </a:xfrm>
          <a:prstGeom prst="straightConnector1">
            <a:avLst/>
          </a:prstGeom>
          <a:noFill/>
          <a:ln w="9525">
            <a:solidFill>
              <a:schemeClr val="tx1"/>
            </a:solidFill>
            <a:round/>
            <a:headEnd/>
            <a:tailEnd type="triangle" w="med" len="med"/>
          </a:ln>
        </p:spPr>
      </p:cxnSp>
      <p:pic>
        <p:nvPicPr>
          <p:cNvPr id="1405987" name="Picture 35" descr="txp_fig"/>
          <p:cNvPicPr>
            <a:picLocks noChangeAspect="1" noChangeArrowheads="1"/>
          </p:cNvPicPr>
          <p:nvPr>
            <p:custDataLst>
              <p:tags r:id="rId2"/>
            </p:custDataLst>
          </p:nvPr>
        </p:nvPicPr>
        <p:blipFill>
          <a:blip r:embed="rId6" cstate="print"/>
          <a:srcRect/>
          <a:stretch>
            <a:fillRect/>
          </a:stretch>
        </p:blipFill>
        <p:spPr bwMode="auto">
          <a:xfrm>
            <a:off x="1066800" y="5257800"/>
            <a:ext cx="3136900" cy="341313"/>
          </a:xfrm>
          <a:prstGeom prst="rect">
            <a:avLst/>
          </a:prstGeom>
          <a:noFill/>
          <a:ln w="9525">
            <a:noFill/>
            <a:miter lim="800000"/>
            <a:headEnd/>
            <a:tailEnd/>
          </a:ln>
        </p:spPr>
      </p:pic>
      <p:pic>
        <p:nvPicPr>
          <p:cNvPr id="1405988" name="Picture 36" descr="txp_fig"/>
          <p:cNvPicPr>
            <a:picLocks noChangeAspect="1" noChangeArrowheads="1"/>
          </p:cNvPicPr>
          <p:nvPr>
            <p:custDataLst>
              <p:tags r:id="rId3"/>
            </p:custDataLst>
          </p:nvPr>
        </p:nvPicPr>
        <p:blipFill>
          <a:blip r:embed="rId7" cstate="print"/>
          <a:srcRect/>
          <a:stretch>
            <a:fillRect/>
          </a:stretch>
        </p:blipFill>
        <p:spPr bwMode="auto">
          <a:xfrm>
            <a:off x="1927225" y="5815013"/>
            <a:ext cx="2178050" cy="666750"/>
          </a:xfrm>
          <a:prstGeom prst="rect">
            <a:avLst/>
          </a:prstGeom>
          <a:noFill/>
          <a:ln w="9525">
            <a:noFill/>
            <a:miter lim="800000"/>
            <a:headEnd/>
            <a:tailEnd/>
          </a:ln>
        </p:spPr>
      </p:pic>
      <p:sp>
        <p:nvSpPr>
          <p:cNvPr id="33829" name="AutoShape 37"/>
          <p:cNvSpPr>
            <a:spLocks noChangeArrowheads="1"/>
          </p:cNvSpPr>
          <p:nvPr/>
        </p:nvSpPr>
        <p:spPr bwMode="auto">
          <a:xfrm rot="16200000">
            <a:off x="8686800" y="1981200"/>
            <a:ext cx="609600" cy="609600"/>
          </a:xfrm>
          <a:prstGeom prst="downArrow">
            <a:avLst>
              <a:gd name="adj1" fmla="val 39583"/>
              <a:gd name="adj2" fmla="val 34375"/>
            </a:avLst>
          </a:prstGeom>
          <a:solidFill>
            <a:schemeClr val="accent1"/>
          </a:solidFill>
          <a:ln w="9525">
            <a:solidFill>
              <a:schemeClr val="tx1"/>
            </a:solidFill>
            <a:miter lim="800000"/>
            <a:headEnd/>
            <a:tailEnd/>
          </a:ln>
        </p:spPr>
        <p:txBody>
          <a:bodyPr vert="eaVert" wrap="none" anchor="ctr"/>
          <a:lstStyle/>
          <a:p>
            <a:endParaRPr lang="en-US"/>
          </a:p>
        </p:txBody>
      </p:sp>
      <p:pic>
        <p:nvPicPr>
          <p:cNvPr id="40" name="Picture 1"/>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6478883" y="4010526"/>
            <a:ext cx="4873034" cy="269507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47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247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47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247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247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247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47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247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247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247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248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248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248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248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38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8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8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8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8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38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81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381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382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382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382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382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382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82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382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382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405955">
                                            <p:txEl>
                                              <p:pRg st="4" end="4"/>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40598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4059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animBg="1"/>
      <p:bldP spid="62470" grpId="0" animBg="1"/>
      <p:bldP spid="62471" grpId="0" animBg="1"/>
      <p:bldP spid="62472" grpId="0" animBg="1"/>
      <p:bldP spid="62473" grpId="0" animBg="1"/>
      <p:bldP spid="62474" grpId="0" animBg="1"/>
      <p:bldP spid="62475" grpId="0" animBg="1"/>
      <p:bldP spid="62476" grpId="0" animBg="1"/>
      <p:bldP spid="62477" grpId="0" animBg="1"/>
      <p:bldP spid="33812" grpId="0" animBg="1"/>
      <p:bldP spid="33813" grpId="0" animBg="1"/>
      <p:bldP spid="33814" grpId="0" animBg="1"/>
      <p:bldP spid="33815" grpId="0" animBg="1"/>
      <p:bldP spid="33816" grpId="0" animBg="1"/>
      <p:bldP spid="33817" grpId="0" animBg="1"/>
      <p:bldP spid="33818" grpId="0" animBg="1"/>
      <p:bldP spid="33819" grpId="0" animBg="1"/>
      <p:bldP spid="33820" grpId="0" animBg="1"/>
      <p:bldP spid="3382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smtClean="0"/>
              <a:t>Phase II: Update Means</a:t>
            </a:r>
          </a:p>
        </p:txBody>
      </p:sp>
      <p:sp>
        <p:nvSpPr>
          <p:cNvPr id="1406979" name="Rectangle 3"/>
          <p:cNvSpPr>
            <a:spLocks noGrp="1" noChangeArrowheads="1"/>
          </p:cNvSpPr>
          <p:nvPr>
            <p:ph idx="1"/>
          </p:nvPr>
        </p:nvSpPr>
        <p:spPr>
          <a:xfrm>
            <a:off x="457200" y="1600200"/>
            <a:ext cx="4572000" cy="4876800"/>
          </a:xfrm>
        </p:spPr>
        <p:txBody>
          <a:bodyPr/>
          <a:lstStyle/>
          <a:p>
            <a:pPr>
              <a:lnSpc>
                <a:spcPct val="80000"/>
              </a:lnSpc>
            </a:pPr>
            <a:r>
              <a:rPr lang="en-US" sz="2400" dirty="0" smtClean="0"/>
              <a:t>Move each mean to the average of its assigned points:</a:t>
            </a:r>
          </a:p>
          <a:p>
            <a:pPr>
              <a:lnSpc>
                <a:spcPct val="80000"/>
              </a:lnSpc>
            </a:pPr>
            <a:endParaRPr lang="en-US" sz="2400" dirty="0" smtClean="0"/>
          </a:p>
          <a:p>
            <a:pPr>
              <a:lnSpc>
                <a:spcPct val="80000"/>
              </a:lnSpc>
            </a:pPr>
            <a:endParaRPr lang="en-US" sz="2400" dirty="0" smtClean="0"/>
          </a:p>
          <a:p>
            <a:pPr>
              <a:lnSpc>
                <a:spcPct val="80000"/>
              </a:lnSpc>
            </a:pPr>
            <a:endParaRPr lang="en-US" sz="2400" dirty="0" smtClean="0"/>
          </a:p>
          <a:p>
            <a:pPr>
              <a:lnSpc>
                <a:spcPct val="80000"/>
              </a:lnSpc>
            </a:pPr>
            <a:endParaRPr lang="en-US" sz="2400" dirty="0" smtClean="0"/>
          </a:p>
          <a:p>
            <a:pPr>
              <a:lnSpc>
                <a:spcPct val="80000"/>
              </a:lnSpc>
            </a:pPr>
            <a:r>
              <a:rPr lang="en-US" sz="2400" dirty="0" smtClean="0"/>
              <a:t>Also can only decrease total distance… (Why?)</a:t>
            </a:r>
          </a:p>
          <a:p>
            <a:pPr>
              <a:lnSpc>
                <a:spcPct val="80000"/>
              </a:lnSpc>
            </a:pPr>
            <a:endParaRPr lang="en-US" sz="2400" dirty="0" smtClean="0"/>
          </a:p>
          <a:p>
            <a:pPr>
              <a:lnSpc>
                <a:spcPct val="80000"/>
              </a:lnSpc>
            </a:pPr>
            <a:r>
              <a:rPr lang="en-US" sz="2400" dirty="0" smtClean="0"/>
              <a:t>Fun fact: the point y with minimum squared Euclidean distance to a set of points {x} is their mean</a:t>
            </a:r>
          </a:p>
        </p:txBody>
      </p:sp>
      <p:pic>
        <p:nvPicPr>
          <p:cNvPr id="63492" name="Picture 4" descr="txp_fig"/>
          <p:cNvPicPr>
            <a:picLocks noChangeAspect="1" noChangeArrowheads="1"/>
          </p:cNvPicPr>
          <p:nvPr>
            <p:custDataLst>
              <p:tags r:id="rId1"/>
            </p:custDataLst>
          </p:nvPr>
        </p:nvPicPr>
        <p:blipFill>
          <a:blip r:embed="rId3" cstate="print"/>
          <a:srcRect/>
          <a:stretch>
            <a:fillRect/>
          </a:stretch>
        </p:blipFill>
        <p:spPr bwMode="auto">
          <a:xfrm>
            <a:off x="1152525" y="2459038"/>
            <a:ext cx="4029075" cy="893762"/>
          </a:xfrm>
          <a:prstGeom prst="rect">
            <a:avLst/>
          </a:prstGeom>
          <a:noFill/>
          <a:ln w="9525">
            <a:noFill/>
            <a:miter lim="800000"/>
            <a:headEnd/>
            <a:tailEnd/>
          </a:ln>
        </p:spPr>
      </p:pic>
      <p:sp>
        <p:nvSpPr>
          <p:cNvPr id="63493" name="Oval 5"/>
          <p:cNvSpPr>
            <a:spLocks noChangeArrowheads="1"/>
          </p:cNvSpPr>
          <p:nvPr/>
        </p:nvSpPr>
        <p:spPr bwMode="auto">
          <a:xfrm>
            <a:off x="6324600" y="28194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63494" name="Oval 6"/>
          <p:cNvSpPr>
            <a:spLocks noChangeArrowheads="1"/>
          </p:cNvSpPr>
          <p:nvPr/>
        </p:nvSpPr>
        <p:spPr bwMode="auto">
          <a:xfrm>
            <a:off x="6553200" y="30480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63495" name="Oval 7"/>
          <p:cNvSpPr>
            <a:spLocks noChangeArrowheads="1"/>
          </p:cNvSpPr>
          <p:nvPr/>
        </p:nvSpPr>
        <p:spPr bwMode="auto">
          <a:xfrm>
            <a:off x="7239000" y="16764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63496" name="Oval 8"/>
          <p:cNvSpPr>
            <a:spLocks noChangeArrowheads="1"/>
          </p:cNvSpPr>
          <p:nvPr/>
        </p:nvSpPr>
        <p:spPr bwMode="auto">
          <a:xfrm>
            <a:off x="7543800" y="30480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63497" name="Oval 9"/>
          <p:cNvSpPr>
            <a:spLocks noChangeArrowheads="1"/>
          </p:cNvSpPr>
          <p:nvPr/>
        </p:nvSpPr>
        <p:spPr bwMode="auto">
          <a:xfrm>
            <a:off x="7696200" y="27432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63498" name="Oval 10"/>
          <p:cNvSpPr>
            <a:spLocks noChangeArrowheads="1"/>
          </p:cNvSpPr>
          <p:nvPr/>
        </p:nvSpPr>
        <p:spPr bwMode="auto">
          <a:xfrm>
            <a:off x="6858000" y="16764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63499" name="Rectangle 11"/>
          <p:cNvSpPr>
            <a:spLocks noChangeArrowheads="1"/>
          </p:cNvSpPr>
          <p:nvPr/>
        </p:nvSpPr>
        <p:spPr bwMode="auto">
          <a:xfrm>
            <a:off x="7467600" y="2514600"/>
            <a:ext cx="152400" cy="152400"/>
          </a:xfrm>
          <a:prstGeom prst="rect">
            <a:avLst/>
          </a:prstGeom>
          <a:solidFill>
            <a:srgbClr val="CC0000"/>
          </a:solidFill>
          <a:ln w="9525">
            <a:solidFill>
              <a:schemeClr val="tx1"/>
            </a:solidFill>
            <a:miter lim="800000"/>
            <a:headEnd/>
            <a:tailEnd/>
          </a:ln>
        </p:spPr>
        <p:txBody>
          <a:bodyPr wrap="none" anchor="ctr"/>
          <a:lstStyle/>
          <a:p>
            <a:endParaRPr lang="en-US"/>
          </a:p>
        </p:txBody>
      </p:sp>
      <p:sp>
        <p:nvSpPr>
          <p:cNvPr id="63500" name="Rectangle 12"/>
          <p:cNvSpPr>
            <a:spLocks noChangeArrowheads="1"/>
          </p:cNvSpPr>
          <p:nvPr/>
        </p:nvSpPr>
        <p:spPr bwMode="auto">
          <a:xfrm>
            <a:off x="6781800" y="2667000"/>
            <a:ext cx="152400" cy="152400"/>
          </a:xfrm>
          <a:prstGeom prst="rect">
            <a:avLst/>
          </a:prstGeom>
          <a:solidFill>
            <a:srgbClr val="3333FF"/>
          </a:solidFill>
          <a:ln w="9525">
            <a:solidFill>
              <a:schemeClr val="tx1"/>
            </a:solidFill>
            <a:miter lim="800000"/>
            <a:headEnd/>
            <a:tailEnd/>
          </a:ln>
        </p:spPr>
        <p:txBody>
          <a:bodyPr wrap="none" anchor="ctr"/>
          <a:lstStyle/>
          <a:p>
            <a:endParaRPr lang="en-US"/>
          </a:p>
        </p:txBody>
      </p:sp>
      <p:sp>
        <p:nvSpPr>
          <p:cNvPr id="63501" name="Rectangle 13"/>
          <p:cNvSpPr>
            <a:spLocks noChangeArrowheads="1"/>
          </p:cNvSpPr>
          <p:nvPr/>
        </p:nvSpPr>
        <p:spPr bwMode="auto">
          <a:xfrm>
            <a:off x="6934200" y="2057400"/>
            <a:ext cx="152400" cy="152400"/>
          </a:xfrm>
          <a:prstGeom prst="rect">
            <a:avLst/>
          </a:prstGeom>
          <a:solidFill>
            <a:srgbClr val="008000"/>
          </a:solidFill>
          <a:ln w="9525">
            <a:solidFill>
              <a:schemeClr val="tx1"/>
            </a:solidFill>
            <a:miter lim="800000"/>
            <a:headEnd/>
            <a:tailEnd/>
          </a:ln>
        </p:spPr>
        <p:txBody>
          <a:bodyPr wrap="none" anchor="ctr"/>
          <a:lstStyle/>
          <a:p>
            <a:endParaRPr lang="en-US"/>
          </a:p>
        </p:txBody>
      </p:sp>
      <p:cxnSp>
        <p:nvCxnSpPr>
          <p:cNvPr id="63502" name="AutoShape 14"/>
          <p:cNvCxnSpPr>
            <a:cxnSpLocks noChangeShapeType="1"/>
            <a:stCxn id="63498" idx="5"/>
            <a:endCxn id="63501" idx="0"/>
          </p:cNvCxnSpPr>
          <p:nvPr/>
        </p:nvCxnSpPr>
        <p:spPr bwMode="auto">
          <a:xfrm>
            <a:off x="6988175" y="1806575"/>
            <a:ext cx="22225" cy="250825"/>
          </a:xfrm>
          <a:prstGeom prst="straightConnector1">
            <a:avLst/>
          </a:prstGeom>
          <a:noFill/>
          <a:ln w="9525">
            <a:solidFill>
              <a:schemeClr val="tx1"/>
            </a:solidFill>
            <a:round/>
            <a:headEnd/>
            <a:tailEnd type="triangle" w="med" len="med"/>
          </a:ln>
        </p:spPr>
      </p:cxnSp>
      <p:cxnSp>
        <p:nvCxnSpPr>
          <p:cNvPr id="63503" name="AutoShape 15"/>
          <p:cNvCxnSpPr>
            <a:cxnSpLocks noChangeShapeType="1"/>
            <a:stCxn id="63495" idx="3"/>
            <a:endCxn id="63501" idx="0"/>
          </p:cNvCxnSpPr>
          <p:nvPr/>
        </p:nvCxnSpPr>
        <p:spPr bwMode="auto">
          <a:xfrm flipH="1">
            <a:off x="7010400" y="1806575"/>
            <a:ext cx="250825" cy="250825"/>
          </a:xfrm>
          <a:prstGeom prst="straightConnector1">
            <a:avLst/>
          </a:prstGeom>
          <a:noFill/>
          <a:ln w="9525">
            <a:solidFill>
              <a:schemeClr val="tx1"/>
            </a:solidFill>
            <a:round/>
            <a:headEnd/>
            <a:tailEnd type="triangle" w="med" len="med"/>
          </a:ln>
        </p:spPr>
      </p:cxnSp>
      <p:cxnSp>
        <p:nvCxnSpPr>
          <p:cNvPr id="63504" name="AutoShape 16"/>
          <p:cNvCxnSpPr>
            <a:cxnSpLocks noChangeShapeType="1"/>
            <a:stCxn id="63493" idx="6"/>
            <a:endCxn id="63500" idx="1"/>
          </p:cNvCxnSpPr>
          <p:nvPr/>
        </p:nvCxnSpPr>
        <p:spPr bwMode="auto">
          <a:xfrm flipV="1">
            <a:off x="6477000" y="2743200"/>
            <a:ext cx="304800" cy="152400"/>
          </a:xfrm>
          <a:prstGeom prst="straightConnector1">
            <a:avLst/>
          </a:prstGeom>
          <a:noFill/>
          <a:ln w="9525">
            <a:solidFill>
              <a:schemeClr val="tx1"/>
            </a:solidFill>
            <a:round/>
            <a:headEnd/>
            <a:tailEnd type="triangle" w="med" len="med"/>
          </a:ln>
        </p:spPr>
      </p:cxnSp>
      <p:cxnSp>
        <p:nvCxnSpPr>
          <p:cNvPr id="63505" name="AutoShape 17"/>
          <p:cNvCxnSpPr>
            <a:cxnSpLocks noChangeShapeType="1"/>
            <a:stCxn id="63494" idx="7"/>
            <a:endCxn id="63500" idx="2"/>
          </p:cNvCxnSpPr>
          <p:nvPr/>
        </p:nvCxnSpPr>
        <p:spPr bwMode="auto">
          <a:xfrm flipV="1">
            <a:off x="6683375" y="2819400"/>
            <a:ext cx="174625" cy="250825"/>
          </a:xfrm>
          <a:prstGeom prst="straightConnector1">
            <a:avLst/>
          </a:prstGeom>
          <a:noFill/>
          <a:ln w="9525">
            <a:solidFill>
              <a:schemeClr val="tx1"/>
            </a:solidFill>
            <a:round/>
            <a:headEnd/>
            <a:tailEnd type="triangle" w="med" len="med"/>
          </a:ln>
        </p:spPr>
      </p:cxnSp>
      <p:cxnSp>
        <p:nvCxnSpPr>
          <p:cNvPr id="63506" name="AutoShape 18"/>
          <p:cNvCxnSpPr>
            <a:cxnSpLocks noChangeShapeType="1"/>
            <a:stCxn id="63496" idx="1"/>
            <a:endCxn id="63499" idx="2"/>
          </p:cNvCxnSpPr>
          <p:nvPr/>
        </p:nvCxnSpPr>
        <p:spPr bwMode="auto">
          <a:xfrm flipH="1" flipV="1">
            <a:off x="7543800" y="2667000"/>
            <a:ext cx="22225" cy="403225"/>
          </a:xfrm>
          <a:prstGeom prst="straightConnector1">
            <a:avLst/>
          </a:prstGeom>
          <a:noFill/>
          <a:ln w="9525">
            <a:solidFill>
              <a:schemeClr val="tx1"/>
            </a:solidFill>
            <a:round/>
            <a:headEnd/>
            <a:tailEnd type="triangle" w="med" len="med"/>
          </a:ln>
        </p:spPr>
      </p:cxnSp>
      <p:cxnSp>
        <p:nvCxnSpPr>
          <p:cNvPr id="63507" name="AutoShape 19"/>
          <p:cNvCxnSpPr>
            <a:cxnSpLocks noChangeShapeType="1"/>
            <a:stCxn id="63497" idx="2"/>
            <a:endCxn id="63499" idx="3"/>
          </p:cNvCxnSpPr>
          <p:nvPr/>
        </p:nvCxnSpPr>
        <p:spPr bwMode="auto">
          <a:xfrm flipH="1" flipV="1">
            <a:off x="7620000" y="2590800"/>
            <a:ext cx="76200" cy="228600"/>
          </a:xfrm>
          <a:prstGeom prst="straightConnector1">
            <a:avLst/>
          </a:prstGeom>
          <a:noFill/>
          <a:ln w="9525">
            <a:solidFill>
              <a:schemeClr val="tx1"/>
            </a:solidFill>
            <a:round/>
            <a:headEnd/>
            <a:tailEnd type="triangle" w="med" len="med"/>
          </a:ln>
        </p:spPr>
      </p:cxnSp>
      <p:sp>
        <p:nvSpPr>
          <p:cNvPr id="34836" name="Oval 20"/>
          <p:cNvSpPr>
            <a:spLocks noChangeArrowheads="1"/>
          </p:cNvSpPr>
          <p:nvPr/>
        </p:nvSpPr>
        <p:spPr bwMode="auto">
          <a:xfrm>
            <a:off x="10058400" y="25908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34837" name="Oval 21"/>
          <p:cNvSpPr>
            <a:spLocks noChangeArrowheads="1"/>
          </p:cNvSpPr>
          <p:nvPr/>
        </p:nvSpPr>
        <p:spPr bwMode="auto">
          <a:xfrm>
            <a:off x="10287000" y="28194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34838" name="Oval 22"/>
          <p:cNvSpPr>
            <a:spLocks noChangeArrowheads="1"/>
          </p:cNvSpPr>
          <p:nvPr/>
        </p:nvSpPr>
        <p:spPr bwMode="auto">
          <a:xfrm>
            <a:off x="10972800" y="16764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34839" name="Oval 23"/>
          <p:cNvSpPr>
            <a:spLocks noChangeArrowheads="1"/>
          </p:cNvSpPr>
          <p:nvPr/>
        </p:nvSpPr>
        <p:spPr bwMode="auto">
          <a:xfrm>
            <a:off x="11277600" y="28194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34840" name="Oval 24"/>
          <p:cNvSpPr>
            <a:spLocks noChangeArrowheads="1"/>
          </p:cNvSpPr>
          <p:nvPr/>
        </p:nvSpPr>
        <p:spPr bwMode="auto">
          <a:xfrm>
            <a:off x="11430000" y="25146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34841" name="Oval 25"/>
          <p:cNvSpPr>
            <a:spLocks noChangeArrowheads="1"/>
          </p:cNvSpPr>
          <p:nvPr/>
        </p:nvSpPr>
        <p:spPr bwMode="auto">
          <a:xfrm>
            <a:off x="10591800" y="16764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34842" name="Rectangle 26"/>
          <p:cNvSpPr>
            <a:spLocks noChangeArrowheads="1"/>
          </p:cNvSpPr>
          <p:nvPr/>
        </p:nvSpPr>
        <p:spPr bwMode="auto">
          <a:xfrm>
            <a:off x="11353800" y="2667000"/>
            <a:ext cx="152400" cy="152400"/>
          </a:xfrm>
          <a:prstGeom prst="rect">
            <a:avLst/>
          </a:prstGeom>
          <a:solidFill>
            <a:srgbClr val="CC0000"/>
          </a:solidFill>
          <a:ln w="9525">
            <a:solidFill>
              <a:schemeClr val="tx1"/>
            </a:solidFill>
            <a:miter lim="800000"/>
            <a:headEnd/>
            <a:tailEnd/>
          </a:ln>
        </p:spPr>
        <p:txBody>
          <a:bodyPr wrap="none" anchor="ctr"/>
          <a:lstStyle/>
          <a:p>
            <a:endParaRPr lang="en-US"/>
          </a:p>
        </p:txBody>
      </p:sp>
      <p:sp>
        <p:nvSpPr>
          <p:cNvPr id="34843" name="Rectangle 27"/>
          <p:cNvSpPr>
            <a:spLocks noChangeArrowheads="1"/>
          </p:cNvSpPr>
          <p:nvPr/>
        </p:nvSpPr>
        <p:spPr bwMode="auto">
          <a:xfrm>
            <a:off x="10210800" y="2667000"/>
            <a:ext cx="152400" cy="152400"/>
          </a:xfrm>
          <a:prstGeom prst="rect">
            <a:avLst/>
          </a:prstGeom>
          <a:solidFill>
            <a:srgbClr val="3333FF"/>
          </a:solidFill>
          <a:ln w="9525">
            <a:solidFill>
              <a:schemeClr val="tx1"/>
            </a:solidFill>
            <a:miter lim="800000"/>
            <a:headEnd/>
            <a:tailEnd/>
          </a:ln>
        </p:spPr>
        <p:txBody>
          <a:bodyPr wrap="none" anchor="ctr"/>
          <a:lstStyle/>
          <a:p>
            <a:endParaRPr lang="en-US"/>
          </a:p>
        </p:txBody>
      </p:sp>
      <p:sp>
        <p:nvSpPr>
          <p:cNvPr id="34844" name="Rectangle 28"/>
          <p:cNvSpPr>
            <a:spLocks noChangeArrowheads="1"/>
          </p:cNvSpPr>
          <p:nvPr/>
        </p:nvSpPr>
        <p:spPr bwMode="auto">
          <a:xfrm>
            <a:off x="10775950" y="1676400"/>
            <a:ext cx="152400" cy="152400"/>
          </a:xfrm>
          <a:prstGeom prst="rect">
            <a:avLst/>
          </a:prstGeom>
          <a:solidFill>
            <a:srgbClr val="008000"/>
          </a:solidFill>
          <a:ln w="9525">
            <a:solidFill>
              <a:schemeClr val="tx1"/>
            </a:solidFill>
            <a:miter lim="800000"/>
            <a:headEnd/>
            <a:tailEnd/>
          </a:ln>
        </p:spPr>
        <p:txBody>
          <a:bodyPr wrap="none" anchor="ctr"/>
          <a:lstStyle/>
          <a:p>
            <a:endParaRPr lang="en-US"/>
          </a:p>
        </p:txBody>
      </p:sp>
      <p:cxnSp>
        <p:nvCxnSpPr>
          <p:cNvPr id="34845" name="AutoShape 29"/>
          <p:cNvCxnSpPr>
            <a:cxnSpLocks noChangeShapeType="1"/>
            <a:stCxn id="34841" idx="5"/>
            <a:endCxn id="34844" idx="0"/>
          </p:cNvCxnSpPr>
          <p:nvPr/>
        </p:nvCxnSpPr>
        <p:spPr bwMode="auto">
          <a:xfrm flipV="1">
            <a:off x="10721975" y="1676400"/>
            <a:ext cx="130175" cy="130175"/>
          </a:xfrm>
          <a:prstGeom prst="straightConnector1">
            <a:avLst/>
          </a:prstGeom>
          <a:noFill/>
          <a:ln w="9525">
            <a:solidFill>
              <a:schemeClr val="tx1"/>
            </a:solidFill>
            <a:round/>
            <a:headEnd/>
            <a:tailEnd type="triangle" w="med" len="med"/>
          </a:ln>
        </p:spPr>
      </p:cxnSp>
      <p:cxnSp>
        <p:nvCxnSpPr>
          <p:cNvPr id="34846" name="AutoShape 30"/>
          <p:cNvCxnSpPr>
            <a:cxnSpLocks noChangeShapeType="1"/>
            <a:stCxn id="34838" idx="3"/>
            <a:endCxn id="34844" idx="0"/>
          </p:cNvCxnSpPr>
          <p:nvPr/>
        </p:nvCxnSpPr>
        <p:spPr bwMode="auto">
          <a:xfrm flipH="1" flipV="1">
            <a:off x="10852150" y="1676400"/>
            <a:ext cx="142875" cy="130175"/>
          </a:xfrm>
          <a:prstGeom prst="straightConnector1">
            <a:avLst/>
          </a:prstGeom>
          <a:noFill/>
          <a:ln w="9525">
            <a:solidFill>
              <a:schemeClr val="tx1"/>
            </a:solidFill>
            <a:round/>
            <a:headEnd/>
            <a:tailEnd type="triangle" w="med" len="med"/>
          </a:ln>
        </p:spPr>
      </p:cxnSp>
      <p:cxnSp>
        <p:nvCxnSpPr>
          <p:cNvPr id="34847" name="AutoShape 31"/>
          <p:cNvCxnSpPr>
            <a:cxnSpLocks noChangeShapeType="1"/>
            <a:stCxn id="34836" idx="6"/>
            <a:endCxn id="34843" idx="1"/>
          </p:cNvCxnSpPr>
          <p:nvPr/>
        </p:nvCxnSpPr>
        <p:spPr bwMode="auto">
          <a:xfrm>
            <a:off x="10210800" y="2667000"/>
            <a:ext cx="0" cy="76200"/>
          </a:xfrm>
          <a:prstGeom prst="straightConnector1">
            <a:avLst/>
          </a:prstGeom>
          <a:noFill/>
          <a:ln w="9525">
            <a:solidFill>
              <a:schemeClr val="tx1"/>
            </a:solidFill>
            <a:round/>
            <a:headEnd/>
            <a:tailEnd type="triangle" w="med" len="med"/>
          </a:ln>
        </p:spPr>
      </p:cxnSp>
      <p:cxnSp>
        <p:nvCxnSpPr>
          <p:cNvPr id="34848" name="AutoShape 32"/>
          <p:cNvCxnSpPr>
            <a:cxnSpLocks noChangeShapeType="1"/>
            <a:stCxn id="34837" idx="7"/>
            <a:endCxn id="34843" idx="2"/>
          </p:cNvCxnSpPr>
          <p:nvPr/>
        </p:nvCxnSpPr>
        <p:spPr bwMode="auto">
          <a:xfrm flipH="1" flipV="1">
            <a:off x="10287000" y="2819400"/>
            <a:ext cx="130175" cy="22225"/>
          </a:xfrm>
          <a:prstGeom prst="straightConnector1">
            <a:avLst/>
          </a:prstGeom>
          <a:noFill/>
          <a:ln w="9525">
            <a:solidFill>
              <a:schemeClr val="tx1"/>
            </a:solidFill>
            <a:round/>
            <a:headEnd/>
            <a:tailEnd type="triangle" w="med" len="med"/>
          </a:ln>
        </p:spPr>
      </p:cxnSp>
      <p:cxnSp>
        <p:nvCxnSpPr>
          <p:cNvPr id="34849" name="AutoShape 33"/>
          <p:cNvCxnSpPr>
            <a:cxnSpLocks noChangeShapeType="1"/>
            <a:stCxn id="34839" idx="1"/>
            <a:endCxn id="34842" idx="2"/>
          </p:cNvCxnSpPr>
          <p:nvPr/>
        </p:nvCxnSpPr>
        <p:spPr bwMode="auto">
          <a:xfrm flipV="1">
            <a:off x="11299825" y="2819400"/>
            <a:ext cx="130175" cy="22225"/>
          </a:xfrm>
          <a:prstGeom prst="straightConnector1">
            <a:avLst/>
          </a:prstGeom>
          <a:noFill/>
          <a:ln w="9525">
            <a:solidFill>
              <a:schemeClr val="tx1"/>
            </a:solidFill>
            <a:round/>
            <a:headEnd/>
            <a:tailEnd type="triangle" w="med" len="med"/>
          </a:ln>
        </p:spPr>
      </p:cxnSp>
      <p:cxnSp>
        <p:nvCxnSpPr>
          <p:cNvPr id="34850" name="AutoShape 34"/>
          <p:cNvCxnSpPr>
            <a:cxnSpLocks noChangeShapeType="1"/>
            <a:stCxn id="34840" idx="2"/>
            <a:endCxn id="34842" idx="3"/>
          </p:cNvCxnSpPr>
          <p:nvPr/>
        </p:nvCxnSpPr>
        <p:spPr bwMode="auto">
          <a:xfrm>
            <a:off x="11430000" y="2590800"/>
            <a:ext cx="76200" cy="152400"/>
          </a:xfrm>
          <a:prstGeom prst="straightConnector1">
            <a:avLst/>
          </a:prstGeom>
          <a:noFill/>
          <a:ln w="9525">
            <a:solidFill>
              <a:schemeClr val="tx1"/>
            </a:solidFill>
            <a:round/>
            <a:headEnd/>
            <a:tailEnd type="triangle" w="med" len="med"/>
          </a:ln>
        </p:spPr>
      </p:cxnSp>
      <p:sp>
        <p:nvSpPr>
          <p:cNvPr id="34851" name="AutoShape 35"/>
          <p:cNvSpPr>
            <a:spLocks noChangeArrowheads="1"/>
          </p:cNvSpPr>
          <p:nvPr/>
        </p:nvSpPr>
        <p:spPr bwMode="auto">
          <a:xfrm rot="16200000">
            <a:off x="8610600" y="2057400"/>
            <a:ext cx="609600" cy="609600"/>
          </a:xfrm>
          <a:prstGeom prst="downArrow">
            <a:avLst>
              <a:gd name="adj1" fmla="val 39583"/>
              <a:gd name="adj2" fmla="val 51250"/>
            </a:avLst>
          </a:prstGeom>
          <a:solidFill>
            <a:schemeClr val="accent1"/>
          </a:solidFill>
          <a:ln w="9525">
            <a:solidFill>
              <a:schemeClr val="tx1"/>
            </a:solidFill>
            <a:miter lim="800000"/>
            <a:headEnd/>
            <a:tailEnd/>
          </a:ln>
        </p:spPr>
        <p:txBody>
          <a:bodyPr vert="eaVert" wrap="none" anchor="ctr"/>
          <a:lstStyle/>
          <a:p>
            <a:endParaRPr lang="en-US"/>
          </a:p>
        </p:txBody>
      </p:sp>
      <p:pic>
        <p:nvPicPr>
          <p:cNvPr id="70658"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030058" y="4114800"/>
            <a:ext cx="5247542" cy="2328863"/>
          </a:xfrm>
          <a:prstGeom prst="rect">
            <a:avLst/>
          </a:prstGeom>
          <a:noFill/>
        </p:spPr>
      </p:pic>
      <p:sp>
        <p:nvSpPr>
          <p:cNvPr id="40" name="Isosceles Triangle 39"/>
          <p:cNvSpPr/>
          <p:nvPr/>
        </p:nvSpPr>
        <p:spPr>
          <a:xfrm rot="10800000">
            <a:off x="8458200" y="4038600"/>
            <a:ext cx="685800" cy="38100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49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49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49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49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49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349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50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50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350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350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350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350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50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350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83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83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83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83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484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48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48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8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484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484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484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484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484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484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485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485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406979">
                                            <p:txEl>
                                              <p:pRg st="5" end="5"/>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4069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3" grpId="0" animBg="1"/>
      <p:bldP spid="63494" grpId="0" animBg="1"/>
      <p:bldP spid="63495" grpId="0" animBg="1"/>
      <p:bldP spid="63496" grpId="0" animBg="1"/>
      <p:bldP spid="63497" grpId="0" animBg="1"/>
      <p:bldP spid="63498" grpId="0" animBg="1"/>
      <p:bldP spid="63499" grpId="0" animBg="1"/>
      <p:bldP spid="63500" grpId="0" animBg="1"/>
      <p:bldP spid="63501" grpId="0" animBg="1"/>
      <p:bldP spid="34836" grpId="0" animBg="1"/>
      <p:bldP spid="34837" grpId="0" animBg="1"/>
      <p:bldP spid="34838" grpId="0" animBg="1"/>
      <p:bldP spid="34839" grpId="0" animBg="1"/>
      <p:bldP spid="34840" grpId="0" animBg="1"/>
      <p:bldP spid="34841" grpId="0" animBg="1"/>
      <p:bldP spid="34842" grpId="0" animBg="1"/>
      <p:bldP spid="34843" grpId="0" animBg="1"/>
      <p:bldP spid="34844" grpId="0" animBg="1"/>
      <p:bldP spid="3485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smtClean="0"/>
              <a:t>Initialization</a:t>
            </a:r>
          </a:p>
        </p:txBody>
      </p:sp>
      <p:sp>
        <p:nvSpPr>
          <p:cNvPr id="1408003" name="Rectangle 3"/>
          <p:cNvSpPr>
            <a:spLocks noGrp="1" noChangeArrowheads="1"/>
          </p:cNvSpPr>
          <p:nvPr>
            <p:ph idx="1"/>
          </p:nvPr>
        </p:nvSpPr>
        <p:spPr>
          <a:xfrm>
            <a:off x="457200" y="1600200"/>
            <a:ext cx="5334000" cy="4525963"/>
          </a:xfrm>
        </p:spPr>
        <p:txBody>
          <a:bodyPr/>
          <a:lstStyle/>
          <a:p>
            <a:r>
              <a:rPr lang="en-US" sz="2800" dirty="0" smtClean="0"/>
              <a:t>K-means is non-deterministic</a:t>
            </a:r>
          </a:p>
          <a:p>
            <a:pPr lvl="1"/>
            <a:r>
              <a:rPr lang="en-US" sz="2400" dirty="0" smtClean="0"/>
              <a:t>Requires initial means</a:t>
            </a:r>
          </a:p>
          <a:p>
            <a:pPr lvl="1"/>
            <a:r>
              <a:rPr lang="en-US" sz="2400" dirty="0" smtClean="0"/>
              <a:t>It does matter what you pick!</a:t>
            </a:r>
          </a:p>
          <a:p>
            <a:pPr lvl="1"/>
            <a:r>
              <a:rPr lang="en-US" sz="2400" dirty="0" smtClean="0"/>
              <a:t>What can go wrong?</a:t>
            </a:r>
          </a:p>
          <a:p>
            <a:pPr lvl="1"/>
            <a:endParaRPr lang="en-US" sz="2400" dirty="0" smtClean="0"/>
          </a:p>
          <a:p>
            <a:pPr lvl="1"/>
            <a:endParaRPr lang="en-US" sz="2400" dirty="0" smtClean="0"/>
          </a:p>
          <a:p>
            <a:pPr lvl="1"/>
            <a:r>
              <a:rPr lang="en-US" sz="2400" dirty="0" smtClean="0"/>
              <a:t>Various schemes for preventing this kind of thing: variance-based split / merge, initialization heuristics</a:t>
            </a:r>
          </a:p>
          <a:p>
            <a:pPr lvl="1"/>
            <a:endParaRPr lang="en-US" sz="2400" dirty="0" smtClean="0"/>
          </a:p>
        </p:txBody>
      </p:sp>
      <p:sp>
        <p:nvSpPr>
          <p:cNvPr id="64516" name="Oval 4"/>
          <p:cNvSpPr>
            <a:spLocks noChangeArrowheads="1"/>
          </p:cNvSpPr>
          <p:nvPr/>
        </p:nvSpPr>
        <p:spPr bwMode="auto">
          <a:xfrm>
            <a:off x="6400800" y="28194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64517" name="Oval 5"/>
          <p:cNvSpPr>
            <a:spLocks noChangeArrowheads="1"/>
          </p:cNvSpPr>
          <p:nvPr/>
        </p:nvSpPr>
        <p:spPr bwMode="auto">
          <a:xfrm>
            <a:off x="6629400" y="30480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64518" name="Oval 6"/>
          <p:cNvSpPr>
            <a:spLocks noChangeArrowheads="1"/>
          </p:cNvSpPr>
          <p:nvPr/>
        </p:nvSpPr>
        <p:spPr bwMode="auto">
          <a:xfrm>
            <a:off x="7315200" y="16764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64519" name="Oval 7"/>
          <p:cNvSpPr>
            <a:spLocks noChangeArrowheads="1"/>
          </p:cNvSpPr>
          <p:nvPr/>
        </p:nvSpPr>
        <p:spPr bwMode="auto">
          <a:xfrm>
            <a:off x="7620000" y="30480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64520" name="Oval 8"/>
          <p:cNvSpPr>
            <a:spLocks noChangeArrowheads="1"/>
          </p:cNvSpPr>
          <p:nvPr/>
        </p:nvSpPr>
        <p:spPr bwMode="auto">
          <a:xfrm>
            <a:off x="7772400" y="27432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64521" name="Oval 9"/>
          <p:cNvSpPr>
            <a:spLocks noChangeArrowheads="1"/>
          </p:cNvSpPr>
          <p:nvPr/>
        </p:nvSpPr>
        <p:spPr bwMode="auto">
          <a:xfrm>
            <a:off x="6934200" y="16764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64522" name="Rectangle 10"/>
          <p:cNvSpPr>
            <a:spLocks noChangeArrowheads="1"/>
          </p:cNvSpPr>
          <p:nvPr/>
        </p:nvSpPr>
        <p:spPr bwMode="auto">
          <a:xfrm>
            <a:off x="7391400" y="2743200"/>
            <a:ext cx="152400" cy="152400"/>
          </a:xfrm>
          <a:prstGeom prst="rect">
            <a:avLst/>
          </a:prstGeom>
          <a:solidFill>
            <a:srgbClr val="CC0000"/>
          </a:solidFill>
          <a:ln w="9525">
            <a:solidFill>
              <a:schemeClr val="tx1"/>
            </a:solidFill>
            <a:miter lim="800000"/>
            <a:headEnd/>
            <a:tailEnd/>
          </a:ln>
        </p:spPr>
        <p:txBody>
          <a:bodyPr wrap="none" anchor="ctr"/>
          <a:lstStyle/>
          <a:p>
            <a:endParaRPr lang="en-US"/>
          </a:p>
        </p:txBody>
      </p:sp>
      <p:sp>
        <p:nvSpPr>
          <p:cNvPr id="64523" name="Rectangle 11"/>
          <p:cNvSpPr>
            <a:spLocks noChangeArrowheads="1"/>
          </p:cNvSpPr>
          <p:nvPr/>
        </p:nvSpPr>
        <p:spPr bwMode="auto">
          <a:xfrm>
            <a:off x="6781800" y="2743200"/>
            <a:ext cx="152400" cy="152400"/>
          </a:xfrm>
          <a:prstGeom prst="rect">
            <a:avLst/>
          </a:prstGeom>
          <a:solidFill>
            <a:srgbClr val="3333FF"/>
          </a:solidFill>
          <a:ln w="9525">
            <a:solidFill>
              <a:schemeClr val="tx1"/>
            </a:solidFill>
            <a:miter lim="800000"/>
            <a:headEnd/>
            <a:tailEnd/>
          </a:ln>
        </p:spPr>
        <p:txBody>
          <a:bodyPr wrap="none" anchor="ctr"/>
          <a:lstStyle/>
          <a:p>
            <a:endParaRPr lang="en-US"/>
          </a:p>
        </p:txBody>
      </p:sp>
      <p:sp>
        <p:nvSpPr>
          <p:cNvPr id="64524" name="Rectangle 12"/>
          <p:cNvSpPr>
            <a:spLocks noChangeArrowheads="1"/>
          </p:cNvSpPr>
          <p:nvPr/>
        </p:nvSpPr>
        <p:spPr bwMode="auto">
          <a:xfrm>
            <a:off x="7162800" y="1981200"/>
            <a:ext cx="152400" cy="152400"/>
          </a:xfrm>
          <a:prstGeom prst="rect">
            <a:avLst/>
          </a:prstGeom>
          <a:solidFill>
            <a:srgbClr val="008000"/>
          </a:solidFill>
          <a:ln w="9525">
            <a:solidFill>
              <a:schemeClr val="tx1"/>
            </a:solidFill>
            <a:miter lim="800000"/>
            <a:headEnd/>
            <a:tailEnd/>
          </a:ln>
        </p:spPr>
        <p:txBody>
          <a:bodyPr wrap="none" anchor="ctr"/>
          <a:lstStyle/>
          <a:p>
            <a:endParaRPr lang="en-US"/>
          </a:p>
        </p:txBody>
      </p:sp>
      <p:sp>
        <p:nvSpPr>
          <p:cNvPr id="1408013" name="Oval 13"/>
          <p:cNvSpPr>
            <a:spLocks noChangeArrowheads="1"/>
          </p:cNvSpPr>
          <p:nvPr/>
        </p:nvSpPr>
        <p:spPr bwMode="auto">
          <a:xfrm>
            <a:off x="9982200" y="27432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1408014" name="Oval 14"/>
          <p:cNvSpPr>
            <a:spLocks noChangeArrowheads="1"/>
          </p:cNvSpPr>
          <p:nvPr/>
        </p:nvSpPr>
        <p:spPr bwMode="auto">
          <a:xfrm>
            <a:off x="10210800" y="29718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1408015" name="Oval 15"/>
          <p:cNvSpPr>
            <a:spLocks noChangeArrowheads="1"/>
          </p:cNvSpPr>
          <p:nvPr/>
        </p:nvSpPr>
        <p:spPr bwMode="auto">
          <a:xfrm>
            <a:off x="10896600" y="16002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1408016" name="Oval 16"/>
          <p:cNvSpPr>
            <a:spLocks noChangeArrowheads="1"/>
          </p:cNvSpPr>
          <p:nvPr/>
        </p:nvSpPr>
        <p:spPr bwMode="auto">
          <a:xfrm>
            <a:off x="11201400" y="29718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1408017" name="Oval 17"/>
          <p:cNvSpPr>
            <a:spLocks noChangeArrowheads="1"/>
          </p:cNvSpPr>
          <p:nvPr/>
        </p:nvSpPr>
        <p:spPr bwMode="auto">
          <a:xfrm>
            <a:off x="11353800" y="26670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1408018" name="Oval 18"/>
          <p:cNvSpPr>
            <a:spLocks noChangeArrowheads="1"/>
          </p:cNvSpPr>
          <p:nvPr/>
        </p:nvSpPr>
        <p:spPr bwMode="auto">
          <a:xfrm>
            <a:off x="10515600" y="16002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1408019" name="Rectangle 19"/>
          <p:cNvSpPr>
            <a:spLocks noChangeArrowheads="1"/>
          </p:cNvSpPr>
          <p:nvPr/>
        </p:nvSpPr>
        <p:spPr bwMode="auto">
          <a:xfrm>
            <a:off x="10668000" y="2819400"/>
            <a:ext cx="152400" cy="152400"/>
          </a:xfrm>
          <a:prstGeom prst="rect">
            <a:avLst/>
          </a:prstGeom>
          <a:solidFill>
            <a:srgbClr val="CC0000"/>
          </a:solidFill>
          <a:ln w="9525">
            <a:solidFill>
              <a:schemeClr val="tx1"/>
            </a:solidFill>
            <a:miter lim="800000"/>
            <a:headEnd/>
            <a:tailEnd/>
          </a:ln>
        </p:spPr>
        <p:txBody>
          <a:bodyPr wrap="none" anchor="ctr"/>
          <a:lstStyle/>
          <a:p>
            <a:endParaRPr lang="en-US"/>
          </a:p>
        </p:txBody>
      </p:sp>
      <p:sp>
        <p:nvSpPr>
          <p:cNvPr id="1408020" name="Rectangle 20"/>
          <p:cNvSpPr>
            <a:spLocks noChangeArrowheads="1"/>
          </p:cNvSpPr>
          <p:nvPr/>
        </p:nvSpPr>
        <p:spPr bwMode="auto">
          <a:xfrm>
            <a:off x="10515600" y="1905000"/>
            <a:ext cx="152400" cy="152400"/>
          </a:xfrm>
          <a:prstGeom prst="rect">
            <a:avLst/>
          </a:prstGeom>
          <a:solidFill>
            <a:srgbClr val="3333FF"/>
          </a:solidFill>
          <a:ln w="9525">
            <a:solidFill>
              <a:schemeClr val="tx1"/>
            </a:solidFill>
            <a:miter lim="800000"/>
            <a:headEnd/>
            <a:tailEnd/>
          </a:ln>
        </p:spPr>
        <p:txBody>
          <a:bodyPr wrap="none" anchor="ctr"/>
          <a:lstStyle/>
          <a:p>
            <a:endParaRPr lang="en-US"/>
          </a:p>
        </p:txBody>
      </p:sp>
      <p:sp>
        <p:nvSpPr>
          <p:cNvPr id="1408021" name="Rectangle 21"/>
          <p:cNvSpPr>
            <a:spLocks noChangeArrowheads="1"/>
          </p:cNvSpPr>
          <p:nvPr/>
        </p:nvSpPr>
        <p:spPr bwMode="auto">
          <a:xfrm>
            <a:off x="10896600" y="1905000"/>
            <a:ext cx="152400" cy="152400"/>
          </a:xfrm>
          <a:prstGeom prst="rect">
            <a:avLst/>
          </a:prstGeom>
          <a:solidFill>
            <a:srgbClr val="008000"/>
          </a:solidFill>
          <a:ln w="9525">
            <a:solidFill>
              <a:schemeClr val="tx1"/>
            </a:solidFill>
            <a:miter lim="800000"/>
            <a:headEnd/>
            <a:tailEnd/>
          </a:ln>
        </p:spPr>
        <p:txBody>
          <a:bodyPr wrap="none" anchor="ctr"/>
          <a:lstStyle/>
          <a:p>
            <a:endParaRPr lang="en-US"/>
          </a:p>
        </p:txBody>
      </p:sp>
      <p:pic>
        <p:nvPicPr>
          <p:cNvPr id="69633" name="Picture 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86600" y="3963986"/>
            <a:ext cx="3898900" cy="252424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5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45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5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5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5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45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45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45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08003">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0800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080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080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080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080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080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080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0801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080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0802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4080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animBg="1"/>
      <p:bldP spid="64517" grpId="0" animBg="1"/>
      <p:bldP spid="64518" grpId="0" animBg="1"/>
      <p:bldP spid="64519" grpId="0" animBg="1"/>
      <p:bldP spid="64520" grpId="0" animBg="1"/>
      <p:bldP spid="64521" grpId="0" animBg="1"/>
      <p:bldP spid="64522" grpId="0" animBg="1"/>
      <p:bldP spid="64523" grpId="0" animBg="1"/>
      <p:bldP spid="64524" grpId="0" animBg="1"/>
      <p:bldP spid="1408013" grpId="0" animBg="1"/>
      <p:bldP spid="1408014" grpId="0" animBg="1"/>
      <p:bldP spid="1408015" grpId="0" animBg="1"/>
      <p:bldP spid="1408016" grpId="0" animBg="1"/>
      <p:bldP spid="1408017" grpId="0" animBg="1"/>
      <p:bldP spid="1408018" grpId="0" animBg="1"/>
      <p:bldP spid="1408019" grpId="0" animBg="1"/>
      <p:bldP spid="1408020" grpId="0" animBg="1"/>
      <p:bldP spid="14080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pPr eaLnBrk="1" hangingPunct="1"/>
            <a:r>
              <a:rPr lang="en-US" dirty="0" smtClean="0"/>
              <a:t>Recap: similarity based classification</a:t>
            </a:r>
            <a:endParaRPr lang="en-US" dirty="0" smtClean="0"/>
          </a:p>
        </p:txBody>
      </p:sp>
      <p:sp>
        <p:nvSpPr>
          <p:cNvPr id="4101" name="Rectangle 3"/>
          <p:cNvSpPr>
            <a:spLocks noGrp="1" noChangeArrowheads="1"/>
          </p:cNvSpPr>
          <p:nvPr>
            <p:ph idx="1"/>
          </p:nvPr>
        </p:nvSpPr>
        <p:spPr>
          <a:xfrm>
            <a:off x="457200" y="1447800"/>
            <a:ext cx="7162800" cy="4876800"/>
          </a:xfrm>
        </p:spPr>
        <p:txBody>
          <a:bodyPr/>
          <a:lstStyle/>
          <a:p>
            <a:pPr eaLnBrk="1" hangingPunct="1">
              <a:lnSpc>
                <a:spcPct val="80000"/>
              </a:lnSpc>
            </a:pPr>
            <a:r>
              <a:rPr lang="en-US" sz="2400" dirty="0" smtClean="0"/>
              <a:t>Classification from similarity</a:t>
            </a:r>
          </a:p>
          <a:p>
            <a:pPr lvl="1" eaLnBrk="1" hangingPunct="1">
              <a:lnSpc>
                <a:spcPct val="80000"/>
              </a:lnSpc>
            </a:pPr>
            <a:r>
              <a:rPr lang="en-US" sz="2000" dirty="0" smtClean="0"/>
              <a:t>Case-based reasoning</a:t>
            </a:r>
          </a:p>
          <a:p>
            <a:pPr lvl="1" eaLnBrk="1" hangingPunct="1">
              <a:lnSpc>
                <a:spcPct val="80000"/>
              </a:lnSpc>
            </a:pPr>
            <a:r>
              <a:rPr lang="en-US" sz="2000" dirty="0" smtClean="0"/>
              <a:t>Predict an instance’s label using similar instances</a:t>
            </a:r>
          </a:p>
          <a:p>
            <a:pPr lvl="3">
              <a:lnSpc>
                <a:spcPct val="80000"/>
              </a:lnSpc>
            </a:pPr>
            <a:endParaRPr lang="en-US" sz="1200" dirty="0" smtClean="0"/>
          </a:p>
          <a:p>
            <a:pPr eaLnBrk="1" hangingPunct="1">
              <a:lnSpc>
                <a:spcPct val="80000"/>
              </a:lnSpc>
            </a:pPr>
            <a:r>
              <a:rPr lang="en-US" sz="2400" dirty="0" smtClean="0"/>
              <a:t>Nearest-neighbor classification</a:t>
            </a:r>
          </a:p>
          <a:p>
            <a:pPr lvl="1" eaLnBrk="1" hangingPunct="1">
              <a:lnSpc>
                <a:spcPct val="80000"/>
              </a:lnSpc>
            </a:pPr>
            <a:r>
              <a:rPr lang="en-US" sz="2000" dirty="0" smtClean="0"/>
              <a:t>1-NN: copy the label of the most similar data point</a:t>
            </a:r>
          </a:p>
          <a:p>
            <a:pPr lvl="1" eaLnBrk="1" hangingPunct="1">
              <a:lnSpc>
                <a:spcPct val="80000"/>
              </a:lnSpc>
            </a:pPr>
            <a:r>
              <a:rPr lang="en-US" sz="2000" dirty="0" smtClean="0"/>
              <a:t>K-NN: vote the k nearest neighbors (need a weighting scheme)</a:t>
            </a:r>
          </a:p>
          <a:p>
            <a:pPr lvl="1" eaLnBrk="1" hangingPunct="1">
              <a:lnSpc>
                <a:spcPct val="80000"/>
              </a:lnSpc>
            </a:pPr>
            <a:r>
              <a:rPr lang="en-US" sz="2000" dirty="0" smtClean="0"/>
              <a:t>Key issue: how to define similarity</a:t>
            </a:r>
          </a:p>
          <a:p>
            <a:pPr lvl="1" eaLnBrk="1" hangingPunct="1">
              <a:lnSpc>
                <a:spcPct val="80000"/>
              </a:lnSpc>
            </a:pPr>
            <a:r>
              <a:rPr lang="en-US" sz="2000" dirty="0" smtClean="0"/>
              <a:t>Trade-offs: Small k gives relevant neighbors, Large k gives smoother functions</a:t>
            </a:r>
          </a:p>
          <a:p>
            <a:pPr eaLnBrk="1" hangingPunct="1">
              <a:lnSpc>
                <a:spcPct val="80000"/>
              </a:lnSpc>
            </a:pPr>
            <a:endParaRPr lang="en-US" sz="2800" dirty="0" smtClean="0"/>
          </a:p>
        </p:txBody>
      </p:sp>
      <p:sp>
        <p:nvSpPr>
          <p:cNvPr id="4102" name="Text Box 4"/>
          <p:cNvSpPr txBox="1">
            <a:spLocks noChangeArrowheads="1"/>
          </p:cNvSpPr>
          <p:nvPr/>
        </p:nvSpPr>
        <p:spPr bwMode="auto">
          <a:xfrm>
            <a:off x="6934200" y="6553200"/>
            <a:ext cx="5257800" cy="304800"/>
          </a:xfrm>
          <a:prstGeom prst="rect">
            <a:avLst/>
          </a:prstGeom>
          <a:noFill/>
          <a:ln w="9525">
            <a:noFill/>
            <a:miter lim="800000"/>
            <a:headEnd/>
            <a:tailEnd/>
          </a:ln>
        </p:spPr>
        <p:txBody>
          <a:bodyPr>
            <a:spAutoFit/>
          </a:bodyPr>
          <a:lstStyle/>
          <a:p>
            <a:pPr algn="r">
              <a:spcBef>
                <a:spcPct val="50000"/>
              </a:spcBef>
            </a:pPr>
            <a:r>
              <a:rPr lang="en-US" sz="1400" dirty="0">
                <a:latin typeface="Calibri" pitchFamily="34" charset="0"/>
              </a:rPr>
              <a:t>http://www.cs.cmu.edu/~zhuxj/courseproject/knndemo/KNN.html</a:t>
            </a:r>
          </a:p>
        </p:txBody>
      </p:sp>
      <p:graphicFrame>
        <p:nvGraphicFramePr>
          <p:cNvPr id="4099" name="Object 6"/>
          <p:cNvGraphicFramePr>
            <a:graphicFrameLocks noChangeAspect="1"/>
          </p:cNvGraphicFramePr>
          <p:nvPr/>
        </p:nvGraphicFramePr>
        <p:xfrm>
          <a:off x="7924800" y="1752600"/>
          <a:ext cx="3962400" cy="3980647"/>
        </p:xfrm>
        <a:graphic>
          <a:graphicData uri="http://schemas.openxmlformats.org/presentationml/2006/ole">
            <mc:AlternateContent xmlns:mc="http://schemas.openxmlformats.org/markup-compatibility/2006">
              <mc:Choice xmlns:v="urn:schemas-microsoft-com:vml" Requires="v">
                <p:oleObj spid="_x0000_s4185" name="Photo Editor Photo" r:id="rId4" imgW="3017782" imgH="3032381" progId="MSPhotoEd.3">
                  <p:embed/>
                </p:oleObj>
              </mc:Choice>
              <mc:Fallback>
                <p:oleObj name="Photo Editor Photo" r:id="rId4" imgW="3017782" imgH="3032381" progId="MSPhotoEd.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4800" y="1752600"/>
                        <a:ext cx="3962400" cy="3980647"/>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2" name="Picture 4"/>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248552" y="4724400"/>
            <a:ext cx="7219047" cy="1752381"/>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smtClean="0"/>
              <a:t>K-Means Getting Stuck</a:t>
            </a:r>
          </a:p>
        </p:txBody>
      </p:sp>
      <p:sp>
        <p:nvSpPr>
          <p:cNvPr id="65539" name="Rectangle 3"/>
          <p:cNvSpPr>
            <a:spLocks noGrp="1" noChangeArrowheads="1"/>
          </p:cNvSpPr>
          <p:nvPr>
            <p:ph idx="1"/>
          </p:nvPr>
        </p:nvSpPr>
        <p:spPr/>
        <p:txBody>
          <a:bodyPr/>
          <a:lstStyle/>
          <a:p>
            <a:r>
              <a:rPr lang="en-US" smtClean="0"/>
              <a:t>A local optimum:</a:t>
            </a:r>
          </a:p>
        </p:txBody>
      </p:sp>
      <p:grpSp>
        <p:nvGrpSpPr>
          <p:cNvPr id="65540" name="Group 4"/>
          <p:cNvGrpSpPr>
            <a:grpSpLocks/>
          </p:cNvGrpSpPr>
          <p:nvPr/>
        </p:nvGrpSpPr>
        <p:grpSpPr bwMode="auto">
          <a:xfrm>
            <a:off x="4114800" y="3657600"/>
            <a:ext cx="1716088" cy="1419225"/>
            <a:chOff x="1774" y="2683"/>
            <a:chExt cx="1081" cy="894"/>
          </a:xfrm>
        </p:grpSpPr>
        <p:sp>
          <p:nvSpPr>
            <p:cNvPr id="65651" name="Oval 5"/>
            <p:cNvSpPr>
              <a:spLocks noChangeAspect="1" noChangeArrowheads="1"/>
            </p:cNvSpPr>
            <p:nvPr/>
          </p:nvSpPr>
          <p:spPr bwMode="auto">
            <a:xfrm>
              <a:off x="2024" y="3192"/>
              <a:ext cx="32" cy="24"/>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52" name="Oval 6"/>
            <p:cNvSpPr>
              <a:spLocks noChangeAspect="1" noChangeArrowheads="1"/>
            </p:cNvSpPr>
            <p:nvPr/>
          </p:nvSpPr>
          <p:spPr bwMode="auto">
            <a:xfrm>
              <a:off x="2749" y="3039"/>
              <a:ext cx="32" cy="24"/>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53" name="Oval 7"/>
            <p:cNvSpPr>
              <a:spLocks noChangeAspect="1" noChangeArrowheads="1"/>
            </p:cNvSpPr>
            <p:nvPr/>
          </p:nvSpPr>
          <p:spPr bwMode="auto">
            <a:xfrm>
              <a:off x="2178" y="3100"/>
              <a:ext cx="32" cy="24"/>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54" name="Oval 8"/>
            <p:cNvSpPr>
              <a:spLocks noChangeAspect="1" noChangeArrowheads="1"/>
            </p:cNvSpPr>
            <p:nvPr/>
          </p:nvSpPr>
          <p:spPr bwMode="auto">
            <a:xfrm>
              <a:off x="2145" y="3414"/>
              <a:ext cx="32" cy="24"/>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55" name="Oval 9"/>
            <p:cNvSpPr>
              <a:spLocks noChangeAspect="1" noChangeArrowheads="1"/>
            </p:cNvSpPr>
            <p:nvPr/>
          </p:nvSpPr>
          <p:spPr bwMode="auto">
            <a:xfrm>
              <a:off x="2408" y="3326"/>
              <a:ext cx="32" cy="24"/>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56" name="Oval 10"/>
            <p:cNvSpPr>
              <a:spLocks noChangeAspect="1" noChangeArrowheads="1"/>
            </p:cNvSpPr>
            <p:nvPr/>
          </p:nvSpPr>
          <p:spPr bwMode="auto">
            <a:xfrm>
              <a:off x="1781" y="3106"/>
              <a:ext cx="32" cy="24"/>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57" name="Oval 11"/>
            <p:cNvSpPr>
              <a:spLocks noChangeAspect="1" noChangeArrowheads="1"/>
            </p:cNvSpPr>
            <p:nvPr/>
          </p:nvSpPr>
          <p:spPr bwMode="auto">
            <a:xfrm>
              <a:off x="2329" y="2809"/>
              <a:ext cx="32" cy="24"/>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58" name="Oval 12"/>
            <p:cNvSpPr>
              <a:spLocks noChangeAspect="1" noChangeArrowheads="1"/>
            </p:cNvSpPr>
            <p:nvPr/>
          </p:nvSpPr>
          <p:spPr bwMode="auto">
            <a:xfrm>
              <a:off x="2348" y="3033"/>
              <a:ext cx="32" cy="24"/>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59" name="Oval 13"/>
            <p:cNvSpPr>
              <a:spLocks noChangeAspect="1" noChangeArrowheads="1"/>
            </p:cNvSpPr>
            <p:nvPr/>
          </p:nvSpPr>
          <p:spPr bwMode="auto">
            <a:xfrm>
              <a:off x="2054" y="2768"/>
              <a:ext cx="32" cy="24"/>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60" name="Oval 14"/>
            <p:cNvSpPr>
              <a:spLocks noChangeAspect="1" noChangeArrowheads="1"/>
            </p:cNvSpPr>
            <p:nvPr/>
          </p:nvSpPr>
          <p:spPr bwMode="auto">
            <a:xfrm>
              <a:off x="1820" y="3401"/>
              <a:ext cx="28" cy="24"/>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61" name="Oval 15"/>
            <p:cNvSpPr>
              <a:spLocks noChangeAspect="1" noChangeArrowheads="1"/>
            </p:cNvSpPr>
            <p:nvPr/>
          </p:nvSpPr>
          <p:spPr bwMode="auto">
            <a:xfrm>
              <a:off x="1895" y="2926"/>
              <a:ext cx="32" cy="28"/>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62" name="Oval 16"/>
            <p:cNvSpPr>
              <a:spLocks noChangeAspect="1" noChangeArrowheads="1"/>
            </p:cNvSpPr>
            <p:nvPr/>
          </p:nvSpPr>
          <p:spPr bwMode="auto">
            <a:xfrm>
              <a:off x="2555" y="3164"/>
              <a:ext cx="32" cy="24"/>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63" name="Oval 17"/>
            <p:cNvSpPr>
              <a:spLocks noChangeAspect="1" noChangeArrowheads="1"/>
            </p:cNvSpPr>
            <p:nvPr/>
          </p:nvSpPr>
          <p:spPr bwMode="auto">
            <a:xfrm>
              <a:off x="2530" y="2831"/>
              <a:ext cx="32" cy="24"/>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64" name="Oval 18"/>
            <p:cNvSpPr>
              <a:spLocks noChangeAspect="1" noChangeArrowheads="1"/>
            </p:cNvSpPr>
            <p:nvPr/>
          </p:nvSpPr>
          <p:spPr bwMode="auto">
            <a:xfrm rot="-1118274">
              <a:off x="2198" y="3252"/>
              <a:ext cx="28" cy="24"/>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65" name="Oval 19"/>
            <p:cNvSpPr>
              <a:spLocks noChangeAspect="1" noChangeArrowheads="1"/>
            </p:cNvSpPr>
            <p:nvPr/>
          </p:nvSpPr>
          <p:spPr bwMode="auto">
            <a:xfrm rot="-1118274">
              <a:off x="2823" y="2921"/>
              <a:ext cx="32" cy="24"/>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66" name="Oval 20"/>
            <p:cNvSpPr>
              <a:spLocks noChangeAspect="1" noChangeArrowheads="1"/>
            </p:cNvSpPr>
            <p:nvPr/>
          </p:nvSpPr>
          <p:spPr bwMode="auto">
            <a:xfrm rot="-1118274">
              <a:off x="2306" y="3125"/>
              <a:ext cx="32" cy="24"/>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67" name="Oval 21"/>
            <p:cNvSpPr>
              <a:spLocks noChangeAspect="1" noChangeArrowheads="1"/>
            </p:cNvSpPr>
            <p:nvPr/>
          </p:nvSpPr>
          <p:spPr bwMode="auto">
            <a:xfrm rot="-1118274">
              <a:off x="2400" y="3431"/>
              <a:ext cx="32" cy="24"/>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68" name="Oval 22"/>
            <p:cNvSpPr>
              <a:spLocks noChangeAspect="1" noChangeArrowheads="1"/>
            </p:cNvSpPr>
            <p:nvPr/>
          </p:nvSpPr>
          <p:spPr bwMode="auto">
            <a:xfrm rot="-1118274">
              <a:off x="2614" y="3280"/>
              <a:ext cx="32" cy="24"/>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69" name="Oval 23"/>
            <p:cNvSpPr>
              <a:spLocks noChangeAspect="1" noChangeArrowheads="1"/>
            </p:cNvSpPr>
            <p:nvPr/>
          </p:nvSpPr>
          <p:spPr bwMode="auto">
            <a:xfrm rot="-1118274">
              <a:off x="1933" y="3232"/>
              <a:ext cx="32" cy="24"/>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70" name="Oval 24"/>
            <p:cNvSpPr>
              <a:spLocks noChangeAspect="1" noChangeArrowheads="1"/>
            </p:cNvSpPr>
            <p:nvPr/>
          </p:nvSpPr>
          <p:spPr bwMode="auto">
            <a:xfrm rot="-1118274">
              <a:off x="2334" y="2811"/>
              <a:ext cx="28" cy="24"/>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71" name="Oval 25"/>
            <p:cNvSpPr>
              <a:spLocks noChangeAspect="1" noChangeArrowheads="1"/>
            </p:cNvSpPr>
            <p:nvPr/>
          </p:nvSpPr>
          <p:spPr bwMode="auto">
            <a:xfrm rot="-1118274">
              <a:off x="2441" y="3018"/>
              <a:ext cx="32" cy="24"/>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72" name="Oval 26"/>
            <p:cNvSpPr>
              <a:spLocks noChangeAspect="1" noChangeArrowheads="1"/>
            </p:cNvSpPr>
            <p:nvPr/>
          </p:nvSpPr>
          <p:spPr bwMode="auto">
            <a:xfrm rot="-1118274">
              <a:off x="2057" y="2842"/>
              <a:ext cx="32" cy="24"/>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73" name="Oval 27"/>
            <p:cNvSpPr>
              <a:spLocks noChangeAspect="1" noChangeArrowheads="1"/>
            </p:cNvSpPr>
            <p:nvPr/>
          </p:nvSpPr>
          <p:spPr bwMode="auto">
            <a:xfrm rot="-1118274">
              <a:off x="2087" y="3502"/>
              <a:ext cx="32" cy="24"/>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74" name="Oval 28"/>
            <p:cNvSpPr>
              <a:spLocks noChangeAspect="1" noChangeArrowheads="1"/>
            </p:cNvSpPr>
            <p:nvPr/>
          </p:nvSpPr>
          <p:spPr bwMode="auto">
            <a:xfrm rot="-1118274">
              <a:off x="1969" y="3033"/>
              <a:ext cx="32" cy="24"/>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75" name="Oval 29"/>
            <p:cNvSpPr>
              <a:spLocks noChangeAspect="1" noChangeArrowheads="1"/>
            </p:cNvSpPr>
            <p:nvPr/>
          </p:nvSpPr>
          <p:spPr bwMode="auto">
            <a:xfrm rot="-1118274">
              <a:off x="2689" y="3090"/>
              <a:ext cx="28" cy="24"/>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76" name="Oval 30"/>
            <p:cNvSpPr>
              <a:spLocks noChangeAspect="1" noChangeArrowheads="1"/>
            </p:cNvSpPr>
            <p:nvPr/>
          </p:nvSpPr>
          <p:spPr bwMode="auto">
            <a:xfrm rot="-1118274">
              <a:off x="2532" y="2780"/>
              <a:ext cx="32" cy="24"/>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77" name="Oval 31"/>
            <p:cNvSpPr>
              <a:spLocks noChangeAspect="1" noChangeArrowheads="1"/>
            </p:cNvSpPr>
            <p:nvPr/>
          </p:nvSpPr>
          <p:spPr bwMode="auto">
            <a:xfrm rot="5895381">
              <a:off x="2178" y="2874"/>
              <a:ext cx="24" cy="28"/>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78" name="Oval 32"/>
            <p:cNvSpPr>
              <a:spLocks noChangeAspect="1" noChangeArrowheads="1"/>
            </p:cNvSpPr>
            <p:nvPr/>
          </p:nvSpPr>
          <p:spPr bwMode="auto">
            <a:xfrm rot="5895381">
              <a:off x="2256" y="3470"/>
              <a:ext cx="28" cy="32"/>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79" name="Oval 33"/>
            <p:cNvSpPr>
              <a:spLocks noChangeAspect="1" noChangeArrowheads="1"/>
            </p:cNvSpPr>
            <p:nvPr/>
          </p:nvSpPr>
          <p:spPr bwMode="auto">
            <a:xfrm rot="5895381">
              <a:off x="2269" y="3009"/>
              <a:ext cx="24" cy="28"/>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80" name="Oval 34"/>
            <p:cNvSpPr>
              <a:spLocks noChangeAspect="1" noChangeArrowheads="1"/>
            </p:cNvSpPr>
            <p:nvPr/>
          </p:nvSpPr>
          <p:spPr bwMode="auto">
            <a:xfrm rot="5895381">
              <a:off x="1884" y="2935"/>
              <a:ext cx="24" cy="32"/>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81" name="Oval 35"/>
            <p:cNvSpPr>
              <a:spLocks noChangeAspect="1" noChangeArrowheads="1"/>
            </p:cNvSpPr>
            <p:nvPr/>
          </p:nvSpPr>
          <p:spPr bwMode="auto">
            <a:xfrm rot="5895381">
              <a:off x="1955" y="3157"/>
              <a:ext cx="24" cy="32"/>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82" name="Oval 36"/>
            <p:cNvSpPr>
              <a:spLocks noChangeAspect="1" noChangeArrowheads="1"/>
            </p:cNvSpPr>
            <p:nvPr/>
          </p:nvSpPr>
          <p:spPr bwMode="auto">
            <a:xfrm rot="5895381">
              <a:off x="2319" y="2693"/>
              <a:ext cx="24" cy="28"/>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83" name="Oval 37"/>
            <p:cNvSpPr>
              <a:spLocks noChangeAspect="1" noChangeArrowheads="1"/>
            </p:cNvSpPr>
            <p:nvPr/>
          </p:nvSpPr>
          <p:spPr bwMode="auto">
            <a:xfrm rot="5895381">
              <a:off x="2601" y="3170"/>
              <a:ext cx="28" cy="32"/>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84" name="Oval 38"/>
            <p:cNvSpPr>
              <a:spLocks noChangeAspect="1" noChangeArrowheads="1"/>
            </p:cNvSpPr>
            <p:nvPr/>
          </p:nvSpPr>
          <p:spPr bwMode="auto">
            <a:xfrm rot="5895381">
              <a:off x="2327" y="3153"/>
              <a:ext cx="24" cy="28"/>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85" name="Oval 39"/>
            <p:cNvSpPr>
              <a:spLocks noChangeAspect="1" noChangeArrowheads="1"/>
            </p:cNvSpPr>
            <p:nvPr/>
          </p:nvSpPr>
          <p:spPr bwMode="auto">
            <a:xfrm rot="5895381">
              <a:off x="2696" y="2958"/>
              <a:ext cx="24" cy="28"/>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86" name="Oval 40"/>
            <p:cNvSpPr>
              <a:spLocks noChangeAspect="1" noChangeArrowheads="1"/>
            </p:cNvSpPr>
            <p:nvPr/>
          </p:nvSpPr>
          <p:spPr bwMode="auto">
            <a:xfrm rot="5895381">
              <a:off x="1947" y="2679"/>
              <a:ext cx="24" cy="32"/>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87" name="Oval 41"/>
            <p:cNvSpPr>
              <a:spLocks noChangeAspect="1" noChangeArrowheads="1"/>
            </p:cNvSpPr>
            <p:nvPr/>
          </p:nvSpPr>
          <p:spPr bwMode="auto">
            <a:xfrm rot="5895381">
              <a:off x="2523" y="2809"/>
              <a:ext cx="24" cy="28"/>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88" name="Oval 42"/>
            <p:cNvSpPr>
              <a:spLocks noChangeAspect="1" noChangeArrowheads="1"/>
            </p:cNvSpPr>
            <p:nvPr/>
          </p:nvSpPr>
          <p:spPr bwMode="auto">
            <a:xfrm rot="5895381">
              <a:off x="2136" y="3299"/>
              <a:ext cx="24" cy="28"/>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89" name="Oval 43"/>
            <p:cNvSpPr>
              <a:spLocks noChangeAspect="1" noChangeArrowheads="1"/>
            </p:cNvSpPr>
            <p:nvPr/>
          </p:nvSpPr>
          <p:spPr bwMode="auto">
            <a:xfrm rot="5895381">
              <a:off x="2547" y="3328"/>
              <a:ext cx="28" cy="28"/>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90" name="Oval 44"/>
            <p:cNvSpPr>
              <a:spLocks noChangeAspect="1" noChangeArrowheads="1"/>
            </p:cNvSpPr>
            <p:nvPr/>
          </p:nvSpPr>
          <p:spPr bwMode="auto">
            <a:xfrm rot="4777107">
              <a:off x="2069" y="3006"/>
              <a:ext cx="28" cy="32"/>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91" name="Oval 45"/>
            <p:cNvSpPr>
              <a:spLocks noChangeAspect="1" noChangeArrowheads="1"/>
            </p:cNvSpPr>
            <p:nvPr/>
          </p:nvSpPr>
          <p:spPr bwMode="auto">
            <a:xfrm rot="4777107">
              <a:off x="2391" y="3551"/>
              <a:ext cx="24" cy="28"/>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92" name="Oval 46"/>
            <p:cNvSpPr>
              <a:spLocks noChangeAspect="1" noChangeArrowheads="1"/>
            </p:cNvSpPr>
            <p:nvPr/>
          </p:nvSpPr>
          <p:spPr bwMode="auto">
            <a:xfrm rot="4777107">
              <a:off x="2214" y="3111"/>
              <a:ext cx="24" cy="28"/>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93" name="Oval 47"/>
            <p:cNvSpPr>
              <a:spLocks noChangeAspect="1" noChangeArrowheads="1"/>
            </p:cNvSpPr>
            <p:nvPr/>
          </p:nvSpPr>
          <p:spPr bwMode="auto">
            <a:xfrm rot="4777107">
              <a:off x="1818" y="3141"/>
              <a:ext cx="28" cy="32"/>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94" name="Oval 48"/>
            <p:cNvSpPr>
              <a:spLocks noChangeAspect="1" noChangeArrowheads="1"/>
            </p:cNvSpPr>
            <p:nvPr/>
          </p:nvSpPr>
          <p:spPr bwMode="auto">
            <a:xfrm rot="4777107">
              <a:off x="1976" y="3335"/>
              <a:ext cx="28" cy="28"/>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95" name="Oval 49"/>
            <p:cNvSpPr>
              <a:spLocks noChangeAspect="1" noChangeArrowheads="1"/>
            </p:cNvSpPr>
            <p:nvPr/>
          </p:nvSpPr>
          <p:spPr bwMode="auto">
            <a:xfrm rot="4777107">
              <a:off x="2135" y="2799"/>
              <a:ext cx="24" cy="28"/>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96" name="Oval 50"/>
            <p:cNvSpPr>
              <a:spLocks noChangeAspect="1" noChangeArrowheads="1"/>
            </p:cNvSpPr>
            <p:nvPr/>
          </p:nvSpPr>
          <p:spPr bwMode="auto">
            <a:xfrm rot="4777107">
              <a:off x="2595" y="3176"/>
              <a:ext cx="24" cy="32"/>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97" name="Oval 51"/>
            <p:cNvSpPr>
              <a:spLocks noChangeAspect="1" noChangeArrowheads="1"/>
            </p:cNvSpPr>
            <p:nvPr/>
          </p:nvSpPr>
          <p:spPr bwMode="auto">
            <a:xfrm rot="4777107">
              <a:off x="2324" y="3231"/>
              <a:ext cx="24" cy="32"/>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98" name="Oval 52"/>
            <p:cNvSpPr>
              <a:spLocks noChangeAspect="1" noChangeArrowheads="1"/>
            </p:cNvSpPr>
            <p:nvPr/>
          </p:nvSpPr>
          <p:spPr bwMode="auto">
            <a:xfrm rot="4777107">
              <a:off x="2596" y="2952"/>
              <a:ext cx="24" cy="32"/>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99" name="Oval 53"/>
            <p:cNvSpPr>
              <a:spLocks noChangeAspect="1" noChangeArrowheads="1"/>
            </p:cNvSpPr>
            <p:nvPr/>
          </p:nvSpPr>
          <p:spPr bwMode="auto">
            <a:xfrm rot="4777107">
              <a:off x="1776" y="2882"/>
              <a:ext cx="28" cy="32"/>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700" name="Oval 54"/>
            <p:cNvSpPr>
              <a:spLocks noChangeAspect="1" noChangeArrowheads="1"/>
            </p:cNvSpPr>
            <p:nvPr/>
          </p:nvSpPr>
          <p:spPr bwMode="auto">
            <a:xfrm rot="4777107">
              <a:off x="2375" y="2856"/>
              <a:ext cx="24" cy="28"/>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701" name="Oval 55"/>
            <p:cNvSpPr>
              <a:spLocks noChangeAspect="1" noChangeArrowheads="1"/>
            </p:cNvSpPr>
            <p:nvPr/>
          </p:nvSpPr>
          <p:spPr bwMode="auto">
            <a:xfrm rot="4777107">
              <a:off x="2199" y="3419"/>
              <a:ext cx="28" cy="32"/>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702" name="Oval 56"/>
            <p:cNvSpPr>
              <a:spLocks noChangeAspect="1" noChangeArrowheads="1"/>
            </p:cNvSpPr>
            <p:nvPr/>
          </p:nvSpPr>
          <p:spPr bwMode="auto">
            <a:xfrm rot="4777107">
              <a:off x="2604" y="3338"/>
              <a:ext cx="24" cy="32"/>
            </a:xfrm>
            <a:prstGeom prst="ellipse">
              <a:avLst/>
            </a:prstGeom>
            <a:solidFill>
              <a:schemeClr val="hlink"/>
            </a:solidFill>
            <a:ln w="9525">
              <a:solidFill>
                <a:schemeClr val="hlink"/>
              </a:solidFill>
              <a:round/>
              <a:headEnd/>
              <a:tailEnd/>
            </a:ln>
          </p:spPr>
          <p:txBody>
            <a:bodyPr wrap="none" anchor="ctr"/>
            <a:lstStyle/>
            <a:p>
              <a:endParaRPr lang="en-US"/>
            </a:p>
          </p:txBody>
        </p:sp>
      </p:grpSp>
      <p:grpSp>
        <p:nvGrpSpPr>
          <p:cNvPr id="65541" name="Group 57"/>
          <p:cNvGrpSpPr>
            <a:grpSpLocks/>
          </p:cNvGrpSpPr>
          <p:nvPr/>
        </p:nvGrpSpPr>
        <p:grpSpPr bwMode="auto">
          <a:xfrm>
            <a:off x="4724400" y="1828800"/>
            <a:ext cx="1716088" cy="1419225"/>
            <a:chOff x="1774" y="2683"/>
            <a:chExt cx="1081" cy="894"/>
          </a:xfrm>
        </p:grpSpPr>
        <p:sp>
          <p:nvSpPr>
            <p:cNvPr id="65599" name="Oval 58"/>
            <p:cNvSpPr>
              <a:spLocks noChangeAspect="1" noChangeArrowheads="1"/>
            </p:cNvSpPr>
            <p:nvPr/>
          </p:nvSpPr>
          <p:spPr bwMode="auto">
            <a:xfrm>
              <a:off x="2024" y="3192"/>
              <a:ext cx="32" cy="24"/>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00" name="Oval 59"/>
            <p:cNvSpPr>
              <a:spLocks noChangeAspect="1" noChangeArrowheads="1"/>
            </p:cNvSpPr>
            <p:nvPr/>
          </p:nvSpPr>
          <p:spPr bwMode="auto">
            <a:xfrm>
              <a:off x="2749" y="3039"/>
              <a:ext cx="32" cy="24"/>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01" name="Oval 60"/>
            <p:cNvSpPr>
              <a:spLocks noChangeAspect="1" noChangeArrowheads="1"/>
            </p:cNvSpPr>
            <p:nvPr/>
          </p:nvSpPr>
          <p:spPr bwMode="auto">
            <a:xfrm>
              <a:off x="2178" y="3100"/>
              <a:ext cx="32" cy="24"/>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02" name="Oval 61"/>
            <p:cNvSpPr>
              <a:spLocks noChangeAspect="1" noChangeArrowheads="1"/>
            </p:cNvSpPr>
            <p:nvPr/>
          </p:nvSpPr>
          <p:spPr bwMode="auto">
            <a:xfrm>
              <a:off x="2145" y="3414"/>
              <a:ext cx="32" cy="24"/>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03" name="Oval 62"/>
            <p:cNvSpPr>
              <a:spLocks noChangeAspect="1" noChangeArrowheads="1"/>
            </p:cNvSpPr>
            <p:nvPr/>
          </p:nvSpPr>
          <p:spPr bwMode="auto">
            <a:xfrm>
              <a:off x="2408" y="3326"/>
              <a:ext cx="32" cy="24"/>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04" name="Oval 63"/>
            <p:cNvSpPr>
              <a:spLocks noChangeAspect="1" noChangeArrowheads="1"/>
            </p:cNvSpPr>
            <p:nvPr/>
          </p:nvSpPr>
          <p:spPr bwMode="auto">
            <a:xfrm>
              <a:off x="1781" y="3106"/>
              <a:ext cx="32" cy="24"/>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05" name="Oval 64"/>
            <p:cNvSpPr>
              <a:spLocks noChangeAspect="1" noChangeArrowheads="1"/>
            </p:cNvSpPr>
            <p:nvPr/>
          </p:nvSpPr>
          <p:spPr bwMode="auto">
            <a:xfrm>
              <a:off x="2329" y="2809"/>
              <a:ext cx="32" cy="24"/>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06" name="Oval 65"/>
            <p:cNvSpPr>
              <a:spLocks noChangeAspect="1" noChangeArrowheads="1"/>
            </p:cNvSpPr>
            <p:nvPr/>
          </p:nvSpPr>
          <p:spPr bwMode="auto">
            <a:xfrm>
              <a:off x="2348" y="3033"/>
              <a:ext cx="32" cy="24"/>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07" name="Oval 66"/>
            <p:cNvSpPr>
              <a:spLocks noChangeAspect="1" noChangeArrowheads="1"/>
            </p:cNvSpPr>
            <p:nvPr/>
          </p:nvSpPr>
          <p:spPr bwMode="auto">
            <a:xfrm>
              <a:off x="2054" y="2768"/>
              <a:ext cx="32" cy="24"/>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08" name="Oval 67"/>
            <p:cNvSpPr>
              <a:spLocks noChangeAspect="1" noChangeArrowheads="1"/>
            </p:cNvSpPr>
            <p:nvPr/>
          </p:nvSpPr>
          <p:spPr bwMode="auto">
            <a:xfrm>
              <a:off x="1820" y="3401"/>
              <a:ext cx="28" cy="24"/>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09" name="Oval 68"/>
            <p:cNvSpPr>
              <a:spLocks noChangeAspect="1" noChangeArrowheads="1"/>
            </p:cNvSpPr>
            <p:nvPr/>
          </p:nvSpPr>
          <p:spPr bwMode="auto">
            <a:xfrm>
              <a:off x="1895" y="2926"/>
              <a:ext cx="32" cy="28"/>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10" name="Oval 69"/>
            <p:cNvSpPr>
              <a:spLocks noChangeAspect="1" noChangeArrowheads="1"/>
            </p:cNvSpPr>
            <p:nvPr/>
          </p:nvSpPr>
          <p:spPr bwMode="auto">
            <a:xfrm>
              <a:off x="2555" y="3164"/>
              <a:ext cx="32" cy="24"/>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11" name="Oval 70"/>
            <p:cNvSpPr>
              <a:spLocks noChangeAspect="1" noChangeArrowheads="1"/>
            </p:cNvSpPr>
            <p:nvPr/>
          </p:nvSpPr>
          <p:spPr bwMode="auto">
            <a:xfrm>
              <a:off x="2530" y="2831"/>
              <a:ext cx="32" cy="24"/>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12" name="Oval 71"/>
            <p:cNvSpPr>
              <a:spLocks noChangeAspect="1" noChangeArrowheads="1"/>
            </p:cNvSpPr>
            <p:nvPr/>
          </p:nvSpPr>
          <p:spPr bwMode="auto">
            <a:xfrm rot="-1118274">
              <a:off x="2198" y="3252"/>
              <a:ext cx="28" cy="24"/>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13" name="Oval 72"/>
            <p:cNvSpPr>
              <a:spLocks noChangeAspect="1" noChangeArrowheads="1"/>
            </p:cNvSpPr>
            <p:nvPr/>
          </p:nvSpPr>
          <p:spPr bwMode="auto">
            <a:xfrm rot="-1118274">
              <a:off x="2823" y="2921"/>
              <a:ext cx="32" cy="24"/>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14" name="Oval 73"/>
            <p:cNvSpPr>
              <a:spLocks noChangeAspect="1" noChangeArrowheads="1"/>
            </p:cNvSpPr>
            <p:nvPr/>
          </p:nvSpPr>
          <p:spPr bwMode="auto">
            <a:xfrm rot="-1118274">
              <a:off x="2306" y="3125"/>
              <a:ext cx="32" cy="24"/>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15" name="Oval 74"/>
            <p:cNvSpPr>
              <a:spLocks noChangeAspect="1" noChangeArrowheads="1"/>
            </p:cNvSpPr>
            <p:nvPr/>
          </p:nvSpPr>
          <p:spPr bwMode="auto">
            <a:xfrm rot="-1118274">
              <a:off x="2400" y="3431"/>
              <a:ext cx="32" cy="24"/>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16" name="Oval 75"/>
            <p:cNvSpPr>
              <a:spLocks noChangeAspect="1" noChangeArrowheads="1"/>
            </p:cNvSpPr>
            <p:nvPr/>
          </p:nvSpPr>
          <p:spPr bwMode="auto">
            <a:xfrm rot="-1118274">
              <a:off x="2614" y="3280"/>
              <a:ext cx="32" cy="24"/>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17" name="Oval 76"/>
            <p:cNvSpPr>
              <a:spLocks noChangeAspect="1" noChangeArrowheads="1"/>
            </p:cNvSpPr>
            <p:nvPr/>
          </p:nvSpPr>
          <p:spPr bwMode="auto">
            <a:xfrm rot="-1118274">
              <a:off x="1933" y="3232"/>
              <a:ext cx="32" cy="24"/>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18" name="Oval 77"/>
            <p:cNvSpPr>
              <a:spLocks noChangeAspect="1" noChangeArrowheads="1"/>
            </p:cNvSpPr>
            <p:nvPr/>
          </p:nvSpPr>
          <p:spPr bwMode="auto">
            <a:xfrm rot="-1118274">
              <a:off x="2334" y="2811"/>
              <a:ext cx="28" cy="24"/>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19" name="Oval 78"/>
            <p:cNvSpPr>
              <a:spLocks noChangeAspect="1" noChangeArrowheads="1"/>
            </p:cNvSpPr>
            <p:nvPr/>
          </p:nvSpPr>
          <p:spPr bwMode="auto">
            <a:xfrm rot="-1118274">
              <a:off x="2441" y="3018"/>
              <a:ext cx="32" cy="24"/>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20" name="Oval 79"/>
            <p:cNvSpPr>
              <a:spLocks noChangeAspect="1" noChangeArrowheads="1"/>
            </p:cNvSpPr>
            <p:nvPr/>
          </p:nvSpPr>
          <p:spPr bwMode="auto">
            <a:xfrm rot="-1118274">
              <a:off x="2057" y="2842"/>
              <a:ext cx="32" cy="24"/>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21" name="Oval 80"/>
            <p:cNvSpPr>
              <a:spLocks noChangeAspect="1" noChangeArrowheads="1"/>
            </p:cNvSpPr>
            <p:nvPr/>
          </p:nvSpPr>
          <p:spPr bwMode="auto">
            <a:xfrm rot="-1118274">
              <a:off x="2087" y="3502"/>
              <a:ext cx="32" cy="24"/>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22" name="Oval 81"/>
            <p:cNvSpPr>
              <a:spLocks noChangeAspect="1" noChangeArrowheads="1"/>
            </p:cNvSpPr>
            <p:nvPr/>
          </p:nvSpPr>
          <p:spPr bwMode="auto">
            <a:xfrm rot="-1118274">
              <a:off x="1969" y="3033"/>
              <a:ext cx="32" cy="24"/>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23" name="Oval 82"/>
            <p:cNvSpPr>
              <a:spLocks noChangeAspect="1" noChangeArrowheads="1"/>
            </p:cNvSpPr>
            <p:nvPr/>
          </p:nvSpPr>
          <p:spPr bwMode="auto">
            <a:xfrm rot="-1118274">
              <a:off x="2689" y="3090"/>
              <a:ext cx="28" cy="24"/>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24" name="Oval 83"/>
            <p:cNvSpPr>
              <a:spLocks noChangeAspect="1" noChangeArrowheads="1"/>
            </p:cNvSpPr>
            <p:nvPr/>
          </p:nvSpPr>
          <p:spPr bwMode="auto">
            <a:xfrm rot="-1118274">
              <a:off x="2532" y="2780"/>
              <a:ext cx="32" cy="24"/>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25" name="Oval 84"/>
            <p:cNvSpPr>
              <a:spLocks noChangeAspect="1" noChangeArrowheads="1"/>
            </p:cNvSpPr>
            <p:nvPr/>
          </p:nvSpPr>
          <p:spPr bwMode="auto">
            <a:xfrm rot="5895381">
              <a:off x="2178" y="2874"/>
              <a:ext cx="24" cy="28"/>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26" name="Oval 85"/>
            <p:cNvSpPr>
              <a:spLocks noChangeAspect="1" noChangeArrowheads="1"/>
            </p:cNvSpPr>
            <p:nvPr/>
          </p:nvSpPr>
          <p:spPr bwMode="auto">
            <a:xfrm rot="5895381">
              <a:off x="2256" y="3470"/>
              <a:ext cx="28" cy="32"/>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27" name="Oval 86"/>
            <p:cNvSpPr>
              <a:spLocks noChangeAspect="1" noChangeArrowheads="1"/>
            </p:cNvSpPr>
            <p:nvPr/>
          </p:nvSpPr>
          <p:spPr bwMode="auto">
            <a:xfrm rot="5895381">
              <a:off x="2269" y="3009"/>
              <a:ext cx="24" cy="28"/>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28" name="Oval 87"/>
            <p:cNvSpPr>
              <a:spLocks noChangeAspect="1" noChangeArrowheads="1"/>
            </p:cNvSpPr>
            <p:nvPr/>
          </p:nvSpPr>
          <p:spPr bwMode="auto">
            <a:xfrm rot="5895381">
              <a:off x="1884" y="2935"/>
              <a:ext cx="24" cy="32"/>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29" name="Oval 88"/>
            <p:cNvSpPr>
              <a:spLocks noChangeAspect="1" noChangeArrowheads="1"/>
            </p:cNvSpPr>
            <p:nvPr/>
          </p:nvSpPr>
          <p:spPr bwMode="auto">
            <a:xfrm rot="5895381">
              <a:off x="1955" y="3157"/>
              <a:ext cx="24" cy="32"/>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30" name="Oval 89"/>
            <p:cNvSpPr>
              <a:spLocks noChangeAspect="1" noChangeArrowheads="1"/>
            </p:cNvSpPr>
            <p:nvPr/>
          </p:nvSpPr>
          <p:spPr bwMode="auto">
            <a:xfrm rot="5895381">
              <a:off x="2319" y="2693"/>
              <a:ext cx="24" cy="28"/>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31" name="Oval 90"/>
            <p:cNvSpPr>
              <a:spLocks noChangeAspect="1" noChangeArrowheads="1"/>
            </p:cNvSpPr>
            <p:nvPr/>
          </p:nvSpPr>
          <p:spPr bwMode="auto">
            <a:xfrm rot="5895381">
              <a:off x="2601" y="3170"/>
              <a:ext cx="28" cy="32"/>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32" name="Oval 91"/>
            <p:cNvSpPr>
              <a:spLocks noChangeAspect="1" noChangeArrowheads="1"/>
            </p:cNvSpPr>
            <p:nvPr/>
          </p:nvSpPr>
          <p:spPr bwMode="auto">
            <a:xfrm rot="5895381">
              <a:off x="2327" y="3153"/>
              <a:ext cx="24" cy="28"/>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33" name="Oval 92"/>
            <p:cNvSpPr>
              <a:spLocks noChangeAspect="1" noChangeArrowheads="1"/>
            </p:cNvSpPr>
            <p:nvPr/>
          </p:nvSpPr>
          <p:spPr bwMode="auto">
            <a:xfrm rot="5895381">
              <a:off x="2696" y="2958"/>
              <a:ext cx="24" cy="28"/>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34" name="Oval 93"/>
            <p:cNvSpPr>
              <a:spLocks noChangeAspect="1" noChangeArrowheads="1"/>
            </p:cNvSpPr>
            <p:nvPr/>
          </p:nvSpPr>
          <p:spPr bwMode="auto">
            <a:xfrm rot="5895381">
              <a:off x="1947" y="2679"/>
              <a:ext cx="24" cy="32"/>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35" name="Oval 94"/>
            <p:cNvSpPr>
              <a:spLocks noChangeAspect="1" noChangeArrowheads="1"/>
            </p:cNvSpPr>
            <p:nvPr/>
          </p:nvSpPr>
          <p:spPr bwMode="auto">
            <a:xfrm rot="5895381">
              <a:off x="2523" y="2809"/>
              <a:ext cx="24" cy="28"/>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36" name="Oval 95"/>
            <p:cNvSpPr>
              <a:spLocks noChangeAspect="1" noChangeArrowheads="1"/>
            </p:cNvSpPr>
            <p:nvPr/>
          </p:nvSpPr>
          <p:spPr bwMode="auto">
            <a:xfrm rot="5895381">
              <a:off x="2136" y="3299"/>
              <a:ext cx="24" cy="28"/>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37" name="Oval 96"/>
            <p:cNvSpPr>
              <a:spLocks noChangeAspect="1" noChangeArrowheads="1"/>
            </p:cNvSpPr>
            <p:nvPr/>
          </p:nvSpPr>
          <p:spPr bwMode="auto">
            <a:xfrm rot="5895381">
              <a:off x="2547" y="3328"/>
              <a:ext cx="28" cy="28"/>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38" name="Oval 97"/>
            <p:cNvSpPr>
              <a:spLocks noChangeAspect="1" noChangeArrowheads="1"/>
            </p:cNvSpPr>
            <p:nvPr/>
          </p:nvSpPr>
          <p:spPr bwMode="auto">
            <a:xfrm rot="4777107">
              <a:off x="2069" y="3006"/>
              <a:ext cx="28" cy="32"/>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39" name="Oval 98"/>
            <p:cNvSpPr>
              <a:spLocks noChangeAspect="1" noChangeArrowheads="1"/>
            </p:cNvSpPr>
            <p:nvPr/>
          </p:nvSpPr>
          <p:spPr bwMode="auto">
            <a:xfrm rot="4777107">
              <a:off x="2391" y="3551"/>
              <a:ext cx="24" cy="28"/>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40" name="Oval 99"/>
            <p:cNvSpPr>
              <a:spLocks noChangeAspect="1" noChangeArrowheads="1"/>
            </p:cNvSpPr>
            <p:nvPr/>
          </p:nvSpPr>
          <p:spPr bwMode="auto">
            <a:xfrm rot="4777107">
              <a:off x="2214" y="3111"/>
              <a:ext cx="24" cy="28"/>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41" name="Oval 100"/>
            <p:cNvSpPr>
              <a:spLocks noChangeAspect="1" noChangeArrowheads="1"/>
            </p:cNvSpPr>
            <p:nvPr/>
          </p:nvSpPr>
          <p:spPr bwMode="auto">
            <a:xfrm rot="4777107">
              <a:off x="1818" y="3141"/>
              <a:ext cx="28" cy="32"/>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42" name="Oval 101"/>
            <p:cNvSpPr>
              <a:spLocks noChangeAspect="1" noChangeArrowheads="1"/>
            </p:cNvSpPr>
            <p:nvPr/>
          </p:nvSpPr>
          <p:spPr bwMode="auto">
            <a:xfrm rot="4777107">
              <a:off x="1976" y="3335"/>
              <a:ext cx="28" cy="28"/>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43" name="Oval 102"/>
            <p:cNvSpPr>
              <a:spLocks noChangeAspect="1" noChangeArrowheads="1"/>
            </p:cNvSpPr>
            <p:nvPr/>
          </p:nvSpPr>
          <p:spPr bwMode="auto">
            <a:xfrm rot="4777107">
              <a:off x="2135" y="2799"/>
              <a:ext cx="24" cy="28"/>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44" name="Oval 103"/>
            <p:cNvSpPr>
              <a:spLocks noChangeAspect="1" noChangeArrowheads="1"/>
            </p:cNvSpPr>
            <p:nvPr/>
          </p:nvSpPr>
          <p:spPr bwMode="auto">
            <a:xfrm rot="4777107">
              <a:off x="2595" y="3176"/>
              <a:ext cx="24" cy="32"/>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45" name="Oval 104"/>
            <p:cNvSpPr>
              <a:spLocks noChangeAspect="1" noChangeArrowheads="1"/>
            </p:cNvSpPr>
            <p:nvPr/>
          </p:nvSpPr>
          <p:spPr bwMode="auto">
            <a:xfrm rot="4777107">
              <a:off x="2324" y="3231"/>
              <a:ext cx="24" cy="32"/>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46" name="Oval 105"/>
            <p:cNvSpPr>
              <a:spLocks noChangeAspect="1" noChangeArrowheads="1"/>
            </p:cNvSpPr>
            <p:nvPr/>
          </p:nvSpPr>
          <p:spPr bwMode="auto">
            <a:xfrm rot="4777107">
              <a:off x="2596" y="2952"/>
              <a:ext cx="24" cy="32"/>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47" name="Oval 106"/>
            <p:cNvSpPr>
              <a:spLocks noChangeAspect="1" noChangeArrowheads="1"/>
            </p:cNvSpPr>
            <p:nvPr/>
          </p:nvSpPr>
          <p:spPr bwMode="auto">
            <a:xfrm rot="4777107">
              <a:off x="1776" y="2882"/>
              <a:ext cx="28" cy="32"/>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48" name="Oval 107"/>
            <p:cNvSpPr>
              <a:spLocks noChangeAspect="1" noChangeArrowheads="1"/>
            </p:cNvSpPr>
            <p:nvPr/>
          </p:nvSpPr>
          <p:spPr bwMode="auto">
            <a:xfrm rot="4777107">
              <a:off x="2375" y="2856"/>
              <a:ext cx="24" cy="28"/>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49" name="Oval 108"/>
            <p:cNvSpPr>
              <a:spLocks noChangeAspect="1" noChangeArrowheads="1"/>
            </p:cNvSpPr>
            <p:nvPr/>
          </p:nvSpPr>
          <p:spPr bwMode="auto">
            <a:xfrm rot="4777107">
              <a:off x="2199" y="3419"/>
              <a:ext cx="28" cy="32"/>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5650" name="Oval 109"/>
            <p:cNvSpPr>
              <a:spLocks noChangeAspect="1" noChangeArrowheads="1"/>
            </p:cNvSpPr>
            <p:nvPr/>
          </p:nvSpPr>
          <p:spPr bwMode="auto">
            <a:xfrm rot="4777107">
              <a:off x="2604" y="3338"/>
              <a:ext cx="24" cy="32"/>
            </a:xfrm>
            <a:prstGeom prst="ellipse">
              <a:avLst/>
            </a:prstGeom>
            <a:solidFill>
              <a:schemeClr val="hlink"/>
            </a:solidFill>
            <a:ln w="9525">
              <a:solidFill>
                <a:schemeClr val="hlink"/>
              </a:solidFill>
              <a:round/>
              <a:headEnd/>
              <a:tailEnd/>
            </a:ln>
          </p:spPr>
          <p:txBody>
            <a:bodyPr wrap="none" anchor="ctr"/>
            <a:lstStyle/>
            <a:p>
              <a:endParaRPr lang="en-US"/>
            </a:p>
          </p:txBody>
        </p:sp>
      </p:grpSp>
      <p:sp>
        <p:nvSpPr>
          <p:cNvPr id="65542" name="Oval 110"/>
          <p:cNvSpPr>
            <a:spLocks noChangeAspect="1" noChangeArrowheads="1"/>
          </p:cNvSpPr>
          <p:nvPr/>
        </p:nvSpPr>
        <p:spPr bwMode="auto">
          <a:xfrm>
            <a:off x="933865" y="3703638"/>
            <a:ext cx="50800" cy="38100"/>
          </a:xfrm>
          <a:prstGeom prst="ellipse">
            <a:avLst/>
          </a:prstGeom>
          <a:solidFill>
            <a:srgbClr val="008000"/>
          </a:solidFill>
          <a:ln w="9525">
            <a:solidFill>
              <a:srgbClr val="008000"/>
            </a:solidFill>
            <a:round/>
            <a:headEnd/>
            <a:tailEnd/>
          </a:ln>
        </p:spPr>
        <p:txBody>
          <a:bodyPr wrap="none" anchor="ctr"/>
          <a:lstStyle/>
          <a:p>
            <a:endParaRPr lang="en-US"/>
          </a:p>
        </p:txBody>
      </p:sp>
      <p:sp>
        <p:nvSpPr>
          <p:cNvPr id="65543" name="Oval 111"/>
          <p:cNvSpPr>
            <a:spLocks noChangeAspect="1" noChangeArrowheads="1"/>
          </p:cNvSpPr>
          <p:nvPr/>
        </p:nvSpPr>
        <p:spPr bwMode="auto">
          <a:xfrm>
            <a:off x="2084803" y="3460750"/>
            <a:ext cx="50800" cy="38100"/>
          </a:xfrm>
          <a:prstGeom prst="ellipse">
            <a:avLst/>
          </a:prstGeom>
          <a:solidFill>
            <a:srgbClr val="9900CC"/>
          </a:solidFill>
          <a:ln w="9525">
            <a:solidFill>
              <a:srgbClr val="9900CC"/>
            </a:solidFill>
            <a:round/>
            <a:headEnd/>
            <a:tailEnd/>
          </a:ln>
        </p:spPr>
        <p:txBody>
          <a:bodyPr wrap="none" anchor="ctr"/>
          <a:lstStyle/>
          <a:p>
            <a:endParaRPr lang="en-US"/>
          </a:p>
        </p:txBody>
      </p:sp>
      <p:sp>
        <p:nvSpPr>
          <p:cNvPr id="65544" name="Oval 112"/>
          <p:cNvSpPr>
            <a:spLocks noChangeAspect="1" noChangeArrowheads="1"/>
          </p:cNvSpPr>
          <p:nvPr/>
        </p:nvSpPr>
        <p:spPr bwMode="auto">
          <a:xfrm>
            <a:off x="1178340" y="3557588"/>
            <a:ext cx="50800" cy="38100"/>
          </a:xfrm>
          <a:prstGeom prst="ellipse">
            <a:avLst/>
          </a:prstGeom>
          <a:solidFill>
            <a:srgbClr val="008000"/>
          </a:solidFill>
          <a:ln w="9525">
            <a:solidFill>
              <a:srgbClr val="008000"/>
            </a:solidFill>
            <a:round/>
            <a:headEnd/>
            <a:tailEnd/>
          </a:ln>
        </p:spPr>
        <p:txBody>
          <a:bodyPr wrap="none" anchor="ctr"/>
          <a:lstStyle/>
          <a:p>
            <a:endParaRPr lang="en-US"/>
          </a:p>
        </p:txBody>
      </p:sp>
      <p:sp>
        <p:nvSpPr>
          <p:cNvPr id="65545" name="Oval 113"/>
          <p:cNvSpPr>
            <a:spLocks noChangeAspect="1" noChangeArrowheads="1"/>
          </p:cNvSpPr>
          <p:nvPr/>
        </p:nvSpPr>
        <p:spPr bwMode="auto">
          <a:xfrm>
            <a:off x="1125953" y="4056063"/>
            <a:ext cx="50800" cy="38100"/>
          </a:xfrm>
          <a:prstGeom prst="ellipse">
            <a:avLst/>
          </a:prstGeom>
          <a:solidFill>
            <a:srgbClr val="008000"/>
          </a:solidFill>
          <a:ln w="9525">
            <a:solidFill>
              <a:srgbClr val="008000"/>
            </a:solidFill>
            <a:round/>
            <a:headEnd/>
            <a:tailEnd/>
          </a:ln>
        </p:spPr>
        <p:txBody>
          <a:bodyPr wrap="none" anchor="ctr"/>
          <a:lstStyle/>
          <a:p>
            <a:endParaRPr lang="en-US"/>
          </a:p>
        </p:txBody>
      </p:sp>
      <p:sp>
        <p:nvSpPr>
          <p:cNvPr id="65546" name="Oval 114"/>
          <p:cNvSpPr>
            <a:spLocks noChangeAspect="1" noChangeArrowheads="1"/>
          </p:cNvSpPr>
          <p:nvPr/>
        </p:nvSpPr>
        <p:spPr bwMode="auto">
          <a:xfrm>
            <a:off x="1543465" y="3916363"/>
            <a:ext cx="50800" cy="38100"/>
          </a:xfrm>
          <a:prstGeom prst="ellipse">
            <a:avLst/>
          </a:prstGeom>
          <a:solidFill>
            <a:srgbClr val="9900CC"/>
          </a:solidFill>
          <a:ln w="9525">
            <a:solidFill>
              <a:srgbClr val="9900CC"/>
            </a:solidFill>
            <a:round/>
            <a:headEnd/>
            <a:tailEnd/>
          </a:ln>
        </p:spPr>
        <p:txBody>
          <a:bodyPr wrap="none" anchor="ctr"/>
          <a:lstStyle/>
          <a:p>
            <a:endParaRPr lang="en-US"/>
          </a:p>
        </p:txBody>
      </p:sp>
      <p:sp>
        <p:nvSpPr>
          <p:cNvPr id="65547" name="Oval 115"/>
          <p:cNvSpPr>
            <a:spLocks noChangeAspect="1" noChangeArrowheads="1"/>
          </p:cNvSpPr>
          <p:nvPr/>
        </p:nvSpPr>
        <p:spPr bwMode="auto">
          <a:xfrm>
            <a:off x="548103" y="3567113"/>
            <a:ext cx="50800" cy="38100"/>
          </a:xfrm>
          <a:prstGeom prst="ellipse">
            <a:avLst/>
          </a:prstGeom>
          <a:solidFill>
            <a:srgbClr val="008000"/>
          </a:solidFill>
          <a:ln w="9525">
            <a:solidFill>
              <a:srgbClr val="008000"/>
            </a:solidFill>
            <a:round/>
            <a:headEnd/>
            <a:tailEnd/>
          </a:ln>
        </p:spPr>
        <p:txBody>
          <a:bodyPr wrap="none" anchor="ctr"/>
          <a:lstStyle/>
          <a:p>
            <a:endParaRPr lang="en-US"/>
          </a:p>
        </p:txBody>
      </p:sp>
      <p:sp>
        <p:nvSpPr>
          <p:cNvPr id="65548" name="Oval 116"/>
          <p:cNvSpPr>
            <a:spLocks noChangeAspect="1" noChangeArrowheads="1"/>
          </p:cNvSpPr>
          <p:nvPr/>
        </p:nvSpPr>
        <p:spPr bwMode="auto">
          <a:xfrm>
            <a:off x="1418053" y="3095625"/>
            <a:ext cx="50800" cy="38100"/>
          </a:xfrm>
          <a:prstGeom prst="ellipse">
            <a:avLst/>
          </a:prstGeom>
          <a:solidFill>
            <a:srgbClr val="9900CC"/>
          </a:solidFill>
          <a:ln w="9525">
            <a:solidFill>
              <a:srgbClr val="9900CC"/>
            </a:solidFill>
            <a:round/>
            <a:headEnd/>
            <a:tailEnd/>
          </a:ln>
        </p:spPr>
        <p:txBody>
          <a:bodyPr wrap="none" anchor="ctr"/>
          <a:lstStyle/>
          <a:p>
            <a:endParaRPr lang="en-US"/>
          </a:p>
        </p:txBody>
      </p:sp>
      <p:sp>
        <p:nvSpPr>
          <p:cNvPr id="65549" name="Oval 117"/>
          <p:cNvSpPr>
            <a:spLocks noChangeAspect="1" noChangeArrowheads="1"/>
          </p:cNvSpPr>
          <p:nvPr/>
        </p:nvSpPr>
        <p:spPr bwMode="auto">
          <a:xfrm>
            <a:off x="1448215" y="3451225"/>
            <a:ext cx="50800" cy="38100"/>
          </a:xfrm>
          <a:prstGeom prst="ellipse">
            <a:avLst/>
          </a:prstGeom>
          <a:solidFill>
            <a:srgbClr val="9900CC"/>
          </a:solidFill>
          <a:ln w="9525">
            <a:solidFill>
              <a:srgbClr val="9900CC"/>
            </a:solidFill>
            <a:round/>
            <a:headEnd/>
            <a:tailEnd/>
          </a:ln>
        </p:spPr>
        <p:txBody>
          <a:bodyPr wrap="none" anchor="ctr"/>
          <a:lstStyle/>
          <a:p>
            <a:endParaRPr lang="en-US"/>
          </a:p>
        </p:txBody>
      </p:sp>
      <p:sp>
        <p:nvSpPr>
          <p:cNvPr id="65550" name="Oval 118"/>
          <p:cNvSpPr>
            <a:spLocks noChangeAspect="1" noChangeArrowheads="1"/>
          </p:cNvSpPr>
          <p:nvPr/>
        </p:nvSpPr>
        <p:spPr bwMode="auto">
          <a:xfrm>
            <a:off x="981490" y="3030538"/>
            <a:ext cx="50800" cy="38100"/>
          </a:xfrm>
          <a:prstGeom prst="ellipse">
            <a:avLst/>
          </a:prstGeom>
          <a:solidFill>
            <a:srgbClr val="008000"/>
          </a:solidFill>
          <a:ln w="9525">
            <a:solidFill>
              <a:srgbClr val="008000"/>
            </a:solidFill>
            <a:round/>
            <a:headEnd/>
            <a:tailEnd/>
          </a:ln>
        </p:spPr>
        <p:txBody>
          <a:bodyPr wrap="none" anchor="ctr"/>
          <a:lstStyle/>
          <a:p>
            <a:endParaRPr lang="en-US"/>
          </a:p>
        </p:txBody>
      </p:sp>
      <p:sp>
        <p:nvSpPr>
          <p:cNvPr id="65551" name="Oval 119"/>
          <p:cNvSpPr>
            <a:spLocks noChangeAspect="1" noChangeArrowheads="1"/>
          </p:cNvSpPr>
          <p:nvPr/>
        </p:nvSpPr>
        <p:spPr bwMode="auto">
          <a:xfrm>
            <a:off x="610015" y="4035425"/>
            <a:ext cx="44450" cy="38100"/>
          </a:xfrm>
          <a:prstGeom prst="ellipse">
            <a:avLst/>
          </a:prstGeom>
          <a:solidFill>
            <a:srgbClr val="008000"/>
          </a:solidFill>
          <a:ln w="9525">
            <a:solidFill>
              <a:srgbClr val="008000"/>
            </a:solidFill>
            <a:round/>
            <a:headEnd/>
            <a:tailEnd/>
          </a:ln>
        </p:spPr>
        <p:txBody>
          <a:bodyPr wrap="none" anchor="ctr"/>
          <a:lstStyle/>
          <a:p>
            <a:endParaRPr lang="en-US"/>
          </a:p>
        </p:txBody>
      </p:sp>
      <p:sp>
        <p:nvSpPr>
          <p:cNvPr id="65552" name="Oval 120"/>
          <p:cNvSpPr>
            <a:spLocks noChangeAspect="1" noChangeArrowheads="1"/>
          </p:cNvSpPr>
          <p:nvPr/>
        </p:nvSpPr>
        <p:spPr bwMode="auto">
          <a:xfrm>
            <a:off x="729078" y="3281363"/>
            <a:ext cx="50800" cy="44450"/>
          </a:xfrm>
          <a:prstGeom prst="ellipse">
            <a:avLst/>
          </a:prstGeom>
          <a:solidFill>
            <a:srgbClr val="008000"/>
          </a:solidFill>
          <a:ln w="9525">
            <a:solidFill>
              <a:srgbClr val="008000"/>
            </a:solidFill>
            <a:round/>
            <a:headEnd/>
            <a:tailEnd/>
          </a:ln>
        </p:spPr>
        <p:txBody>
          <a:bodyPr wrap="none" anchor="ctr"/>
          <a:lstStyle/>
          <a:p>
            <a:endParaRPr lang="en-US"/>
          </a:p>
        </p:txBody>
      </p:sp>
      <p:sp>
        <p:nvSpPr>
          <p:cNvPr id="65553" name="Oval 121"/>
          <p:cNvSpPr>
            <a:spLocks noChangeAspect="1" noChangeArrowheads="1"/>
          </p:cNvSpPr>
          <p:nvPr/>
        </p:nvSpPr>
        <p:spPr bwMode="auto">
          <a:xfrm>
            <a:off x="1776828" y="3659188"/>
            <a:ext cx="50800" cy="38100"/>
          </a:xfrm>
          <a:prstGeom prst="ellipse">
            <a:avLst/>
          </a:prstGeom>
          <a:solidFill>
            <a:srgbClr val="9900CC"/>
          </a:solidFill>
          <a:ln w="9525">
            <a:solidFill>
              <a:srgbClr val="9900CC"/>
            </a:solidFill>
            <a:round/>
            <a:headEnd/>
            <a:tailEnd/>
          </a:ln>
        </p:spPr>
        <p:txBody>
          <a:bodyPr wrap="none" anchor="ctr"/>
          <a:lstStyle/>
          <a:p>
            <a:endParaRPr lang="en-US"/>
          </a:p>
        </p:txBody>
      </p:sp>
      <p:sp>
        <p:nvSpPr>
          <p:cNvPr id="65554" name="Oval 122"/>
          <p:cNvSpPr>
            <a:spLocks noChangeAspect="1" noChangeArrowheads="1"/>
          </p:cNvSpPr>
          <p:nvPr/>
        </p:nvSpPr>
        <p:spPr bwMode="auto">
          <a:xfrm>
            <a:off x="1737140" y="3130550"/>
            <a:ext cx="50800" cy="38100"/>
          </a:xfrm>
          <a:prstGeom prst="ellipse">
            <a:avLst/>
          </a:prstGeom>
          <a:solidFill>
            <a:srgbClr val="9900CC"/>
          </a:solidFill>
          <a:ln w="9525">
            <a:solidFill>
              <a:srgbClr val="9900CC"/>
            </a:solidFill>
            <a:round/>
            <a:headEnd/>
            <a:tailEnd/>
          </a:ln>
        </p:spPr>
        <p:txBody>
          <a:bodyPr wrap="none" anchor="ctr"/>
          <a:lstStyle/>
          <a:p>
            <a:endParaRPr lang="en-US"/>
          </a:p>
        </p:txBody>
      </p:sp>
      <p:sp>
        <p:nvSpPr>
          <p:cNvPr id="65555" name="Oval 123"/>
          <p:cNvSpPr>
            <a:spLocks noChangeAspect="1" noChangeArrowheads="1"/>
          </p:cNvSpPr>
          <p:nvPr/>
        </p:nvSpPr>
        <p:spPr bwMode="auto">
          <a:xfrm rot="-1118274">
            <a:off x="1210090" y="3798888"/>
            <a:ext cx="44450" cy="38100"/>
          </a:xfrm>
          <a:prstGeom prst="ellipse">
            <a:avLst/>
          </a:prstGeom>
          <a:solidFill>
            <a:srgbClr val="008000"/>
          </a:solidFill>
          <a:ln w="9525">
            <a:solidFill>
              <a:srgbClr val="008000"/>
            </a:solidFill>
            <a:round/>
            <a:headEnd/>
            <a:tailEnd/>
          </a:ln>
        </p:spPr>
        <p:txBody>
          <a:bodyPr wrap="none" anchor="ctr"/>
          <a:lstStyle/>
          <a:p>
            <a:endParaRPr lang="en-US"/>
          </a:p>
        </p:txBody>
      </p:sp>
      <p:sp>
        <p:nvSpPr>
          <p:cNvPr id="65556" name="Oval 124"/>
          <p:cNvSpPr>
            <a:spLocks noChangeAspect="1" noChangeArrowheads="1"/>
          </p:cNvSpPr>
          <p:nvPr/>
        </p:nvSpPr>
        <p:spPr bwMode="auto">
          <a:xfrm rot="-1118274">
            <a:off x="2202278" y="3273425"/>
            <a:ext cx="50800" cy="38100"/>
          </a:xfrm>
          <a:prstGeom prst="ellipse">
            <a:avLst/>
          </a:prstGeom>
          <a:solidFill>
            <a:srgbClr val="9900CC"/>
          </a:solidFill>
          <a:ln w="9525">
            <a:solidFill>
              <a:srgbClr val="9900CC"/>
            </a:solidFill>
            <a:round/>
            <a:headEnd/>
            <a:tailEnd/>
          </a:ln>
        </p:spPr>
        <p:txBody>
          <a:bodyPr wrap="none" anchor="ctr"/>
          <a:lstStyle/>
          <a:p>
            <a:endParaRPr lang="en-US"/>
          </a:p>
        </p:txBody>
      </p:sp>
      <p:sp>
        <p:nvSpPr>
          <p:cNvPr id="65557" name="Oval 125"/>
          <p:cNvSpPr>
            <a:spLocks noChangeAspect="1" noChangeArrowheads="1"/>
          </p:cNvSpPr>
          <p:nvPr/>
        </p:nvSpPr>
        <p:spPr bwMode="auto">
          <a:xfrm rot="-1118274">
            <a:off x="1381540" y="3597275"/>
            <a:ext cx="50800" cy="38100"/>
          </a:xfrm>
          <a:prstGeom prst="ellipse">
            <a:avLst/>
          </a:prstGeom>
          <a:solidFill>
            <a:srgbClr val="9900CC"/>
          </a:solidFill>
          <a:ln w="9525">
            <a:solidFill>
              <a:srgbClr val="9900CC"/>
            </a:solidFill>
            <a:round/>
            <a:headEnd/>
            <a:tailEnd/>
          </a:ln>
        </p:spPr>
        <p:txBody>
          <a:bodyPr wrap="none" anchor="ctr"/>
          <a:lstStyle/>
          <a:p>
            <a:endParaRPr lang="en-US"/>
          </a:p>
        </p:txBody>
      </p:sp>
      <p:sp>
        <p:nvSpPr>
          <p:cNvPr id="65558" name="Oval 126"/>
          <p:cNvSpPr>
            <a:spLocks noChangeAspect="1" noChangeArrowheads="1"/>
          </p:cNvSpPr>
          <p:nvPr/>
        </p:nvSpPr>
        <p:spPr bwMode="auto">
          <a:xfrm rot="-1118274">
            <a:off x="1530765" y="4083050"/>
            <a:ext cx="50800" cy="38100"/>
          </a:xfrm>
          <a:prstGeom prst="ellipse">
            <a:avLst/>
          </a:prstGeom>
          <a:solidFill>
            <a:srgbClr val="9900CC"/>
          </a:solidFill>
          <a:ln w="9525">
            <a:solidFill>
              <a:srgbClr val="9900CC"/>
            </a:solidFill>
            <a:round/>
            <a:headEnd/>
            <a:tailEnd/>
          </a:ln>
        </p:spPr>
        <p:txBody>
          <a:bodyPr wrap="none" anchor="ctr"/>
          <a:lstStyle/>
          <a:p>
            <a:endParaRPr lang="en-US"/>
          </a:p>
        </p:txBody>
      </p:sp>
      <p:sp>
        <p:nvSpPr>
          <p:cNvPr id="65559" name="Oval 127"/>
          <p:cNvSpPr>
            <a:spLocks noChangeAspect="1" noChangeArrowheads="1"/>
          </p:cNvSpPr>
          <p:nvPr/>
        </p:nvSpPr>
        <p:spPr bwMode="auto">
          <a:xfrm rot="-1118274">
            <a:off x="1870490" y="3843338"/>
            <a:ext cx="50800" cy="38100"/>
          </a:xfrm>
          <a:prstGeom prst="ellipse">
            <a:avLst/>
          </a:prstGeom>
          <a:solidFill>
            <a:srgbClr val="9900CC"/>
          </a:solidFill>
          <a:ln w="9525">
            <a:solidFill>
              <a:srgbClr val="9900CC"/>
            </a:solidFill>
            <a:round/>
            <a:headEnd/>
            <a:tailEnd/>
          </a:ln>
        </p:spPr>
        <p:txBody>
          <a:bodyPr wrap="none" anchor="ctr"/>
          <a:lstStyle/>
          <a:p>
            <a:endParaRPr lang="en-US"/>
          </a:p>
        </p:txBody>
      </p:sp>
      <p:sp>
        <p:nvSpPr>
          <p:cNvPr id="65560" name="Oval 128"/>
          <p:cNvSpPr>
            <a:spLocks noChangeAspect="1" noChangeArrowheads="1"/>
          </p:cNvSpPr>
          <p:nvPr/>
        </p:nvSpPr>
        <p:spPr bwMode="auto">
          <a:xfrm rot="-1118274">
            <a:off x="789403" y="3767138"/>
            <a:ext cx="50800" cy="38100"/>
          </a:xfrm>
          <a:prstGeom prst="ellipse">
            <a:avLst/>
          </a:prstGeom>
          <a:solidFill>
            <a:srgbClr val="008000"/>
          </a:solidFill>
          <a:ln w="9525">
            <a:solidFill>
              <a:srgbClr val="008000"/>
            </a:solidFill>
            <a:round/>
            <a:headEnd/>
            <a:tailEnd/>
          </a:ln>
        </p:spPr>
        <p:txBody>
          <a:bodyPr wrap="none" anchor="ctr"/>
          <a:lstStyle/>
          <a:p>
            <a:endParaRPr lang="en-US"/>
          </a:p>
        </p:txBody>
      </p:sp>
      <p:sp>
        <p:nvSpPr>
          <p:cNvPr id="65561" name="Oval 129"/>
          <p:cNvSpPr>
            <a:spLocks noChangeAspect="1" noChangeArrowheads="1"/>
          </p:cNvSpPr>
          <p:nvPr/>
        </p:nvSpPr>
        <p:spPr bwMode="auto">
          <a:xfrm rot="-1118274">
            <a:off x="1425990" y="3098800"/>
            <a:ext cx="44450" cy="38100"/>
          </a:xfrm>
          <a:prstGeom prst="ellipse">
            <a:avLst/>
          </a:prstGeom>
          <a:solidFill>
            <a:srgbClr val="9900CC"/>
          </a:solidFill>
          <a:ln w="9525">
            <a:solidFill>
              <a:srgbClr val="9900CC"/>
            </a:solidFill>
            <a:round/>
            <a:headEnd/>
            <a:tailEnd/>
          </a:ln>
        </p:spPr>
        <p:txBody>
          <a:bodyPr wrap="none" anchor="ctr"/>
          <a:lstStyle/>
          <a:p>
            <a:endParaRPr lang="en-US"/>
          </a:p>
        </p:txBody>
      </p:sp>
      <p:sp>
        <p:nvSpPr>
          <p:cNvPr id="65562" name="Oval 130"/>
          <p:cNvSpPr>
            <a:spLocks noChangeAspect="1" noChangeArrowheads="1"/>
          </p:cNvSpPr>
          <p:nvPr/>
        </p:nvSpPr>
        <p:spPr bwMode="auto">
          <a:xfrm rot="-1118274">
            <a:off x="1595853" y="3427413"/>
            <a:ext cx="50800" cy="38100"/>
          </a:xfrm>
          <a:prstGeom prst="ellipse">
            <a:avLst/>
          </a:prstGeom>
          <a:solidFill>
            <a:srgbClr val="9900CC"/>
          </a:solidFill>
          <a:ln w="9525">
            <a:solidFill>
              <a:srgbClr val="9900CC"/>
            </a:solidFill>
            <a:round/>
            <a:headEnd/>
            <a:tailEnd/>
          </a:ln>
        </p:spPr>
        <p:txBody>
          <a:bodyPr wrap="none" anchor="ctr"/>
          <a:lstStyle/>
          <a:p>
            <a:endParaRPr lang="en-US"/>
          </a:p>
        </p:txBody>
      </p:sp>
      <p:sp>
        <p:nvSpPr>
          <p:cNvPr id="65563" name="Oval 131"/>
          <p:cNvSpPr>
            <a:spLocks noChangeAspect="1" noChangeArrowheads="1"/>
          </p:cNvSpPr>
          <p:nvPr/>
        </p:nvSpPr>
        <p:spPr bwMode="auto">
          <a:xfrm rot="-1118274">
            <a:off x="986253" y="3148013"/>
            <a:ext cx="50800" cy="38100"/>
          </a:xfrm>
          <a:prstGeom prst="ellipse">
            <a:avLst/>
          </a:prstGeom>
          <a:solidFill>
            <a:srgbClr val="008000"/>
          </a:solidFill>
          <a:ln w="9525">
            <a:solidFill>
              <a:srgbClr val="008000"/>
            </a:solidFill>
            <a:round/>
            <a:headEnd/>
            <a:tailEnd/>
          </a:ln>
        </p:spPr>
        <p:txBody>
          <a:bodyPr wrap="none" anchor="ctr"/>
          <a:lstStyle/>
          <a:p>
            <a:endParaRPr lang="en-US"/>
          </a:p>
        </p:txBody>
      </p:sp>
      <p:sp>
        <p:nvSpPr>
          <p:cNvPr id="65564" name="Oval 132"/>
          <p:cNvSpPr>
            <a:spLocks noChangeAspect="1" noChangeArrowheads="1"/>
          </p:cNvSpPr>
          <p:nvPr/>
        </p:nvSpPr>
        <p:spPr bwMode="auto">
          <a:xfrm rot="-1118274">
            <a:off x="1033878" y="4195763"/>
            <a:ext cx="50800" cy="38100"/>
          </a:xfrm>
          <a:prstGeom prst="ellipse">
            <a:avLst/>
          </a:prstGeom>
          <a:solidFill>
            <a:srgbClr val="008000"/>
          </a:solidFill>
          <a:ln w="9525">
            <a:solidFill>
              <a:srgbClr val="008000"/>
            </a:solidFill>
            <a:round/>
            <a:headEnd/>
            <a:tailEnd/>
          </a:ln>
        </p:spPr>
        <p:txBody>
          <a:bodyPr wrap="none" anchor="ctr"/>
          <a:lstStyle/>
          <a:p>
            <a:endParaRPr lang="en-US"/>
          </a:p>
        </p:txBody>
      </p:sp>
      <p:sp>
        <p:nvSpPr>
          <p:cNvPr id="65565" name="Oval 133"/>
          <p:cNvSpPr>
            <a:spLocks noChangeAspect="1" noChangeArrowheads="1"/>
          </p:cNvSpPr>
          <p:nvPr/>
        </p:nvSpPr>
        <p:spPr bwMode="auto">
          <a:xfrm rot="-1118274">
            <a:off x="846553" y="3451225"/>
            <a:ext cx="50800" cy="38100"/>
          </a:xfrm>
          <a:prstGeom prst="ellipse">
            <a:avLst/>
          </a:prstGeom>
          <a:solidFill>
            <a:srgbClr val="008000"/>
          </a:solidFill>
          <a:ln w="9525">
            <a:solidFill>
              <a:srgbClr val="008000"/>
            </a:solidFill>
            <a:round/>
            <a:headEnd/>
            <a:tailEnd/>
          </a:ln>
        </p:spPr>
        <p:txBody>
          <a:bodyPr wrap="none" anchor="ctr"/>
          <a:lstStyle/>
          <a:p>
            <a:endParaRPr lang="en-US"/>
          </a:p>
        </p:txBody>
      </p:sp>
      <p:sp>
        <p:nvSpPr>
          <p:cNvPr id="65566" name="Oval 134"/>
          <p:cNvSpPr>
            <a:spLocks noChangeAspect="1" noChangeArrowheads="1"/>
          </p:cNvSpPr>
          <p:nvPr/>
        </p:nvSpPr>
        <p:spPr bwMode="auto">
          <a:xfrm rot="-1118274">
            <a:off x="1989553" y="3541713"/>
            <a:ext cx="44450" cy="38100"/>
          </a:xfrm>
          <a:prstGeom prst="ellipse">
            <a:avLst/>
          </a:prstGeom>
          <a:solidFill>
            <a:srgbClr val="9900CC"/>
          </a:solidFill>
          <a:ln w="9525">
            <a:solidFill>
              <a:srgbClr val="9900CC"/>
            </a:solidFill>
            <a:round/>
            <a:headEnd/>
            <a:tailEnd/>
          </a:ln>
        </p:spPr>
        <p:txBody>
          <a:bodyPr wrap="none" anchor="ctr"/>
          <a:lstStyle/>
          <a:p>
            <a:endParaRPr lang="en-US"/>
          </a:p>
        </p:txBody>
      </p:sp>
      <p:sp>
        <p:nvSpPr>
          <p:cNvPr id="65567" name="Oval 135"/>
          <p:cNvSpPr>
            <a:spLocks noChangeAspect="1" noChangeArrowheads="1"/>
          </p:cNvSpPr>
          <p:nvPr/>
        </p:nvSpPr>
        <p:spPr bwMode="auto">
          <a:xfrm rot="-1118274">
            <a:off x="1740315" y="3049588"/>
            <a:ext cx="50800" cy="38100"/>
          </a:xfrm>
          <a:prstGeom prst="ellipse">
            <a:avLst/>
          </a:prstGeom>
          <a:solidFill>
            <a:srgbClr val="9900CC"/>
          </a:solidFill>
          <a:ln w="9525">
            <a:solidFill>
              <a:srgbClr val="9900CC"/>
            </a:solidFill>
            <a:round/>
            <a:headEnd/>
            <a:tailEnd/>
          </a:ln>
        </p:spPr>
        <p:txBody>
          <a:bodyPr wrap="none" anchor="ctr"/>
          <a:lstStyle/>
          <a:p>
            <a:endParaRPr lang="en-US"/>
          </a:p>
        </p:txBody>
      </p:sp>
      <p:sp>
        <p:nvSpPr>
          <p:cNvPr id="65568" name="Oval 136"/>
          <p:cNvSpPr>
            <a:spLocks noChangeAspect="1" noChangeArrowheads="1"/>
          </p:cNvSpPr>
          <p:nvPr/>
        </p:nvSpPr>
        <p:spPr bwMode="auto">
          <a:xfrm rot="5895381">
            <a:off x="1178340" y="3198813"/>
            <a:ext cx="38100" cy="44450"/>
          </a:xfrm>
          <a:prstGeom prst="ellipse">
            <a:avLst/>
          </a:prstGeom>
          <a:solidFill>
            <a:srgbClr val="008000"/>
          </a:solidFill>
          <a:ln w="9525">
            <a:solidFill>
              <a:srgbClr val="008000"/>
            </a:solidFill>
            <a:round/>
            <a:headEnd/>
            <a:tailEnd/>
          </a:ln>
        </p:spPr>
        <p:txBody>
          <a:bodyPr wrap="none" anchor="ctr"/>
          <a:lstStyle/>
          <a:p>
            <a:endParaRPr lang="en-US"/>
          </a:p>
        </p:txBody>
      </p:sp>
      <p:sp>
        <p:nvSpPr>
          <p:cNvPr id="65569" name="Oval 137"/>
          <p:cNvSpPr>
            <a:spLocks noChangeAspect="1" noChangeArrowheads="1"/>
          </p:cNvSpPr>
          <p:nvPr/>
        </p:nvSpPr>
        <p:spPr bwMode="auto">
          <a:xfrm rot="5895381">
            <a:off x="1302165" y="4144963"/>
            <a:ext cx="44450" cy="50800"/>
          </a:xfrm>
          <a:prstGeom prst="ellipse">
            <a:avLst/>
          </a:prstGeom>
          <a:solidFill>
            <a:srgbClr val="008000"/>
          </a:solidFill>
          <a:ln w="9525">
            <a:solidFill>
              <a:srgbClr val="008000"/>
            </a:solidFill>
            <a:round/>
            <a:headEnd/>
            <a:tailEnd/>
          </a:ln>
        </p:spPr>
        <p:txBody>
          <a:bodyPr wrap="none" anchor="ctr"/>
          <a:lstStyle/>
          <a:p>
            <a:endParaRPr lang="en-US"/>
          </a:p>
        </p:txBody>
      </p:sp>
      <p:sp>
        <p:nvSpPr>
          <p:cNvPr id="65570" name="Oval 138"/>
          <p:cNvSpPr>
            <a:spLocks noChangeAspect="1" noChangeArrowheads="1"/>
          </p:cNvSpPr>
          <p:nvPr/>
        </p:nvSpPr>
        <p:spPr bwMode="auto">
          <a:xfrm rot="5895381">
            <a:off x="1322803" y="3413125"/>
            <a:ext cx="38100" cy="44450"/>
          </a:xfrm>
          <a:prstGeom prst="ellipse">
            <a:avLst/>
          </a:prstGeom>
          <a:solidFill>
            <a:srgbClr val="9900CC"/>
          </a:solidFill>
          <a:ln w="9525">
            <a:solidFill>
              <a:srgbClr val="9900CC"/>
            </a:solidFill>
            <a:round/>
            <a:headEnd/>
            <a:tailEnd/>
          </a:ln>
        </p:spPr>
        <p:txBody>
          <a:bodyPr wrap="none" anchor="ctr"/>
          <a:lstStyle/>
          <a:p>
            <a:endParaRPr lang="en-US"/>
          </a:p>
        </p:txBody>
      </p:sp>
      <p:sp>
        <p:nvSpPr>
          <p:cNvPr id="65571" name="Oval 139"/>
          <p:cNvSpPr>
            <a:spLocks noChangeAspect="1" noChangeArrowheads="1"/>
          </p:cNvSpPr>
          <p:nvPr/>
        </p:nvSpPr>
        <p:spPr bwMode="auto">
          <a:xfrm rot="5895381">
            <a:off x="711615" y="3295650"/>
            <a:ext cx="38100" cy="50800"/>
          </a:xfrm>
          <a:prstGeom prst="ellipse">
            <a:avLst/>
          </a:prstGeom>
          <a:solidFill>
            <a:srgbClr val="008000"/>
          </a:solidFill>
          <a:ln w="9525">
            <a:solidFill>
              <a:srgbClr val="008000"/>
            </a:solidFill>
            <a:round/>
            <a:headEnd/>
            <a:tailEnd/>
          </a:ln>
        </p:spPr>
        <p:txBody>
          <a:bodyPr wrap="none" anchor="ctr"/>
          <a:lstStyle/>
          <a:p>
            <a:endParaRPr lang="en-US"/>
          </a:p>
        </p:txBody>
      </p:sp>
      <p:sp>
        <p:nvSpPr>
          <p:cNvPr id="65572" name="Oval 140"/>
          <p:cNvSpPr>
            <a:spLocks noChangeAspect="1" noChangeArrowheads="1"/>
          </p:cNvSpPr>
          <p:nvPr/>
        </p:nvSpPr>
        <p:spPr bwMode="auto">
          <a:xfrm rot="5895381">
            <a:off x="824328" y="3648075"/>
            <a:ext cx="38100" cy="50800"/>
          </a:xfrm>
          <a:prstGeom prst="ellipse">
            <a:avLst/>
          </a:prstGeom>
          <a:solidFill>
            <a:srgbClr val="008000"/>
          </a:solidFill>
          <a:ln w="9525">
            <a:solidFill>
              <a:srgbClr val="008000"/>
            </a:solidFill>
            <a:round/>
            <a:headEnd/>
            <a:tailEnd/>
          </a:ln>
        </p:spPr>
        <p:txBody>
          <a:bodyPr wrap="none" anchor="ctr"/>
          <a:lstStyle/>
          <a:p>
            <a:endParaRPr lang="en-US"/>
          </a:p>
        </p:txBody>
      </p:sp>
      <p:sp>
        <p:nvSpPr>
          <p:cNvPr id="65573" name="Oval 141"/>
          <p:cNvSpPr>
            <a:spLocks noChangeAspect="1" noChangeArrowheads="1"/>
          </p:cNvSpPr>
          <p:nvPr/>
        </p:nvSpPr>
        <p:spPr bwMode="auto">
          <a:xfrm rot="5895381">
            <a:off x="1402178" y="2911475"/>
            <a:ext cx="38100" cy="44450"/>
          </a:xfrm>
          <a:prstGeom prst="ellipse">
            <a:avLst/>
          </a:prstGeom>
          <a:solidFill>
            <a:srgbClr val="9900CC"/>
          </a:solidFill>
          <a:ln w="9525">
            <a:solidFill>
              <a:srgbClr val="9900CC"/>
            </a:solidFill>
            <a:round/>
            <a:headEnd/>
            <a:tailEnd/>
          </a:ln>
        </p:spPr>
        <p:txBody>
          <a:bodyPr wrap="none" anchor="ctr"/>
          <a:lstStyle/>
          <a:p>
            <a:endParaRPr lang="en-US"/>
          </a:p>
        </p:txBody>
      </p:sp>
      <p:sp>
        <p:nvSpPr>
          <p:cNvPr id="65574" name="Oval 142"/>
          <p:cNvSpPr>
            <a:spLocks noChangeAspect="1" noChangeArrowheads="1"/>
          </p:cNvSpPr>
          <p:nvPr/>
        </p:nvSpPr>
        <p:spPr bwMode="auto">
          <a:xfrm rot="5895381">
            <a:off x="1849853" y="3668713"/>
            <a:ext cx="44450" cy="50800"/>
          </a:xfrm>
          <a:prstGeom prst="ellipse">
            <a:avLst/>
          </a:prstGeom>
          <a:solidFill>
            <a:srgbClr val="9900CC"/>
          </a:solidFill>
          <a:ln w="9525">
            <a:solidFill>
              <a:srgbClr val="9900CC"/>
            </a:solidFill>
            <a:round/>
            <a:headEnd/>
            <a:tailEnd/>
          </a:ln>
        </p:spPr>
        <p:txBody>
          <a:bodyPr wrap="none" anchor="ctr"/>
          <a:lstStyle/>
          <a:p>
            <a:endParaRPr lang="en-US"/>
          </a:p>
        </p:txBody>
      </p:sp>
      <p:sp>
        <p:nvSpPr>
          <p:cNvPr id="65575" name="Oval 143"/>
          <p:cNvSpPr>
            <a:spLocks noChangeAspect="1" noChangeArrowheads="1"/>
          </p:cNvSpPr>
          <p:nvPr/>
        </p:nvSpPr>
        <p:spPr bwMode="auto">
          <a:xfrm rot="5895381">
            <a:off x="1414878" y="3641725"/>
            <a:ext cx="38100" cy="44450"/>
          </a:xfrm>
          <a:prstGeom prst="ellipse">
            <a:avLst/>
          </a:prstGeom>
          <a:solidFill>
            <a:srgbClr val="9900CC"/>
          </a:solidFill>
          <a:ln w="9525">
            <a:solidFill>
              <a:srgbClr val="9900CC"/>
            </a:solidFill>
            <a:round/>
            <a:headEnd/>
            <a:tailEnd/>
          </a:ln>
        </p:spPr>
        <p:txBody>
          <a:bodyPr wrap="none" anchor="ctr"/>
          <a:lstStyle/>
          <a:p>
            <a:endParaRPr lang="en-US"/>
          </a:p>
        </p:txBody>
      </p:sp>
      <p:sp>
        <p:nvSpPr>
          <p:cNvPr id="65576" name="Oval 144"/>
          <p:cNvSpPr>
            <a:spLocks noChangeAspect="1" noChangeArrowheads="1"/>
          </p:cNvSpPr>
          <p:nvPr/>
        </p:nvSpPr>
        <p:spPr bwMode="auto">
          <a:xfrm rot="5895381">
            <a:off x="2000665" y="3332163"/>
            <a:ext cx="38100" cy="44450"/>
          </a:xfrm>
          <a:prstGeom prst="ellipse">
            <a:avLst/>
          </a:prstGeom>
          <a:solidFill>
            <a:srgbClr val="9900CC"/>
          </a:solidFill>
          <a:ln w="9525">
            <a:solidFill>
              <a:srgbClr val="9900CC"/>
            </a:solidFill>
            <a:round/>
            <a:headEnd/>
            <a:tailEnd/>
          </a:ln>
        </p:spPr>
        <p:txBody>
          <a:bodyPr wrap="none" anchor="ctr"/>
          <a:lstStyle/>
          <a:p>
            <a:endParaRPr lang="en-US"/>
          </a:p>
        </p:txBody>
      </p:sp>
      <p:sp>
        <p:nvSpPr>
          <p:cNvPr id="65577" name="Oval 145"/>
          <p:cNvSpPr>
            <a:spLocks noChangeAspect="1" noChangeArrowheads="1"/>
          </p:cNvSpPr>
          <p:nvPr/>
        </p:nvSpPr>
        <p:spPr bwMode="auto">
          <a:xfrm rot="5895381">
            <a:off x="811628" y="2889250"/>
            <a:ext cx="38100" cy="50800"/>
          </a:xfrm>
          <a:prstGeom prst="ellipse">
            <a:avLst/>
          </a:prstGeom>
          <a:solidFill>
            <a:srgbClr val="008000"/>
          </a:solidFill>
          <a:ln w="9525">
            <a:solidFill>
              <a:srgbClr val="008000"/>
            </a:solidFill>
            <a:round/>
            <a:headEnd/>
            <a:tailEnd/>
          </a:ln>
        </p:spPr>
        <p:txBody>
          <a:bodyPr wrap="none" anchor="ctr"/>
          <a:lstStyle/>
          <a:p>
            <a:endParaRPr lang="en-US"/>
          </a:p>
        </p:txBody>
      </p:sp>
      <p:sp>
        <p:nvSpPr>
          <p:cNvPr id="65578" name="Oval 146"/>
          <p:cNvSpPr>
            <a:spLocks noChangeAspect="1" noChangeArrowheads="1"/>
          </p:cNvSpPr>
          <p:nvPr/>
        </p:nvSpPr>
        <p:spPr bwMode="auto">
          <a:xfrm rot="5895381">
            <a:off x="1726028" y="3095625"/>
            <a:ext cx="38100" cy="44450"/>
          </a:xfrm>
          <a:prstGeom prst="ellipse">
            <a:avLst/>
          </a:prstGeom>
          <a:solidFill>
            <a:srgbClr val="9900CC"/>
          </a:solidFill>
          <a:ln w="9525">
            <a:solidFill>
              <a:srgbClr val="9900CC"/>
            </a:solidFill>
            <a:round/>
            <a:headEnd/>
            <a:tailEnd/>
          </a:ln>
        </p:spPr>
        <p:txBody>
          <a:bodyPr wrap="none" anchor="ctr"/>
          <a:lstStyle/>
          <a:p>
            <a:endParaRPr lang="en-US"/>
          </a:p>
        </p:txBody>
      </p:sp>
      <p:sp>
        <p:nvSpPr>
          <p:cNvPr id="65579" name="Oval 147"/>
          <p:cNvSpPr>
            <a:spLocks noChangeAspect="1" noChangeArrowheads="1"/>
          </p:cNvSpPr>
          <p:nvPr/>
        </p:nvSpPr>
        <p:spPr bwMode="auto">
          <a:xfrm rot="5895381">
            <a:off x="1111665" y="3873500"/>
            <a:ext cx="38100" cy="44450"/>
          </a:xfrm>
          <a:prstGeom prst="ellipse">
            <a:avLst/>
          </a:prstGeom>
          <a:solidFill>
            <a:srgbClr val="008000"/>
          </a:solidFill>
          <a:ln w="9525">
            <a:solidFill>
              <a:srgbClr val="008000"/>
            </a:solidFill>
            <a:round/>
            <a:headEnd/>
            <a:tailEnd/>
          </a:ln>
        </p:spPr>
        <p:txBody>
          <a:bodyPr wrap="none" anchor="ctr"/>
          <a:lstStyle/>
          <a:p>
            <a:endParaRPr lang="en-US"/>
          </a:p>
        </p:txBody>
      </p:sp>
      <p:sp>
        <p:nvSpPr>
          <p:cNvPr id="65580" name="Oval 148"/>
          <p:cNvSpPr>
            <a:spLocks noChangeAspect="1" noChangeArrowheads="1"/>
          </p:cNvSpPr>
          <p:nvPr/>
        </p:nvSpPr>
        <p:spPr bwMode="auto">
          <a:xfrm rot="5895381">
            <a:off x="1764128" y="3919538"/>
            <a:ext cx="44450" cy="44450"/>
          </a:xfrm>
          <a:prstGeom prst="ellipse">
            <a:avLst/>
          </a:prstGeom>
          <a:solidFill>
            <a:srgbClr val="9900CC"/>
          </a:solidFill>
          <a:ln w="9525">
            <a:solidFill>
              <a:srgbClr val="9900CC"/>
            </a:solidFill>
            <a:round/>
            <a:headEnd/>
            <a:tailEnd/>
          </a:ln>
        </p:spPr>
        <p:txBody>
          <a:bodyPr wrap="none" anchor="ctr"/>
          <a:lstStyle/>
          <a:p>
            <a:endParaRPr lang="en-US"/>
          </a:p>
        </p:txBody>
      </p:sp>
      <p:sp>
        <p:nvSpPr>
          <p:cNvPr id="65581" name="Oval 149"/>
          <p:cNvSpPr>
            <a:spLocks noChangeAspect="1" noChangeArrowheads="1"/>
          </p:cNvSpPr>
          <p:nvPr/>
        </p:nvSpPr>
        <p:spPr bwMode="auto">
          <a:xfrm rot="4777107">
            <a:off x="1005303" y="3408363"/>
            <a:ext cx="44450" cy="50800"/>
          </a:xfrm>
          <a:prstGeom prst="ellipse">
            <a:avLst/>
          </a:prstGeom>
          <a:solidFill>
            <a:srgbClr val="008000"/>
          </a:solidFill>
          <a:ln w="9525">
            <a:solidFill>
              <a:srgbClr val="008000"/>
            </a:solidFill>
            <a:round/>
            <a:headEnd/>
            <a:tailEnd/>
          </a:ln>
        </p:spPr>
        <p:txBody>
          <a:bodyPr wrap="none" anchor="ctr"/>
          <a:lstStyle/>
          <a:p>
            <a:endParaRPr lang="en-US"/>
          </a:p>
        </p:txBody>
      </p:sp>
      <p:sp>
        <p:nvSpPr>
          <p:cNvPr id="65582" name="Oval 150"/>
          <p:cNvSpPr>
            <a:spLocks noChangeAspect="1" noChangeArrowheads="1"/>
          </p:cNvSpPr>
          <p:nvPr/>
        </p:nvSpPr>
        <p:spPr bwMode="auto">
          <a:xfrm rot="4777107">
            <a:off x="1516478" y="4273550"/>
            <a:ext cx="38100" cy="44450"/>
          </a:xfrm>
          <a:prstGeom prst="ellipse">
            <a:avLst/>
          </a:prstGeom>
          <a:solidFill>
            <a:srgbClr val="9900CC"/>
          </a:solidFill>
          <a:ln w="9525">
            <a:solidFill>
              <a:srgbClr val="9900CC"/>
            </a:solidFill>
            <a:round/>
            <a:headEnd/>
            <a:tailEnd/>
          </a:ln>
        </p:spPr>
        <p:txBody>
          <a:bodyPr wrap="none" anchor="ctr"/>
          <a:lstStyle/>
          <a:p>
            <a:endParaRPr lang="en-US"/>
          </a:p>
        </p:txBody>
      </p:sp>
      <p:sp>
        <p:nvSpPr>
          <p:cNvPr id="65583" name="Oval 151"/>
          <p:cNvSpPr>
            <a:spLocks noChangeAspect="1" noChangeArrowheads="1"/>
          </p:cNvSpPr>
          <p:nvPr/>
        </p:nvSpPr>
        <p:spPr bwMode="auto">
          <a:xfrm rot="4777107">
            <a:off x="1235490" y="3575050"/>
            <a:ext cx="38100" cy="44450"/>
          </a:xfrm>
          <a:prstGeom prst="ellipse">
            <a:avLst/>
          </a:prstGeom>
          <a:solidFill>
            <a:srgbClr val="008000"/>
          </a:solidFill>
          <a:ln w="9525">
            <a:solidFill>
              <a:srgbClr val="008000"/>
            </a:solidFill>
            <a:round/>
            <a:headEnd/>
            <a:tailEnd/>
          </a:ln>
        </p:spPr>
        <p:txBody>
          <a:bodyPr wrap="none" anchor="ctr"/>
          <a:lstStyle/>
          <a:p>
            <a:endParaRPr lang="en-US"/>
          </a:p>
        </p:txBody>
      </p:sp>
      <p:sp>
        <p:nvSpPr>
          <p:cNvPr id="65584" name="Oval 152"/>
          <p:cNvSpPr>
            <a:spLocks noChangeAspect="1" noChangeArrowheads="1"/>
          </p:cNvSpPr>
          <p:nvPr/>
        </p:nvSpPr>
        <p:spPr bwMode="auto">
          <a:xfrm rot="4777107">
            <a:off x="606840" y="3622675"/>
            <a:ext cx="44450" cy="50800"/>
          </a:xfrm>
          <a:prstGeom prst="ellipse">
            <a:avLst/>
          </a:prstGeom>
          <a:solidFill>
            <a:srgbClr val="008000"/>
          </a:solidFill>
          <a:ln w="9525">
            <a:solidFill>
              <a:srgbClr val="008000"/>
            </a:solidFill>
            <a:round/>
            <a:headEnd/>
            <a:tailEnd/>
          </a:ln>
        </p:spPr>
        <p:txBody>
          <a:bodyPr wrap="none" anchor="ctr"/>
          <a:lstStyle/>
          <a:p>
            <a:endParaRPr lang="en-US"/>
          </a:p>
        </p:txBody>
      </p:sp>
      <p:sp>
        <p:nvSpPr>
          <p:cNvPr id="65585" name="Oval 153"/>
          <p:cNvSpPr>
            <a:spLocks noChangeAspect="1" noChangeArrowheads="1"/>
          </p:cNvSpPr>
          <p:nvPr/>
        </p:nvSpPr>
        <p:spPr bwMode="auto">
          <a:xfrm rot="4777107">
            <a:off x="857665" y="3930650"/>
            <a:ext cx="44450" cy="44450"/>
          </a:xfrm>
          <a:prstGeom prst="ellipse">
            <a:avLst/>
          </a:prstGeom>
          <a:solidFill>
            <a:srgbClr val="008000"/>
          </a:solidFill>
          <a:ln w="9525">
            <a:solidFill>
              <a:srgbClr val="008000"/>
            </a:solidFill>
            <a:round/>
            <a:headEnd/>
            <a:tailEnd/>
          </a:ln>
        </p:spPr>
        <p:txBody>
          <a:bodyPr wrap="none" anchor="ctr"/>
          <a:lstStyle/>
          <a:p>
            <a:endParaRPr lang="en-US"/>
          </a:p>
        </p:txBody>
      </p:sp>
      <p:sp>
        <p:nvSpPr>
          <p:cNvPr id="65586" name="Oval 154"/>
          <p:cNvSpPr>
            <a:spLocks noChangeAspect="1" noChangeArrowheads="1"/>
          </p:cNvSpPr>
          <p:nvPr/>
        </p:nvSpPr>
        <p:spPr bwMode="auto">
          <a:xfrm rot="4777107">
            <a:off x="1110078" y="3079750"/>
            <a:ext cx="38100" cy="44450"/>
          </a:xfrm>
          <a:prstGeom prst="ellipse">
            <a:avLst/>
          </a:prstGeom>
          <a:solidFill>
            <a:srgbClr val="008000"/>
          </a:solidFill>
          <a:ln w="9525">
            <a:solidFill>
              <a:srgbClr val="008000"/>
            </a:solidFill>
            <a:round/>
            <a:headEnd/>
            <a:tailEnd/>
          </a:ln>
        </p:spPr>
        <p:txBody>
          <a:bodyPr wrap="none" anchor="ctr"/>
          <a:lstStyle/>
          <a:p>
            <a:endParaRPr lang="en-US"/>
          </a:p>
        </p:txBody>
      </p:sp>
      <p:sp>
        <p:nvSpPr>
          <p:cNvPr id="65587" name="Oval 155"/>
          <p:cNvSpPr>
            <a:spLocks noChangeAspect="1" noChangeArrowheads="1"/>
          </p:cNvSpPr>
          <p:nvPr/>
        </p:nvSpPr>
        <p:spPr bwMode="auto">
          <a:xfrm rot="4777107">
            <a:off x="1840328" y="3678238"/>
            <a:ext cx="38100" cy="50800"/>
          </a:xfrm>
          <a:prstGeom prst="ellipse">
            <a:avLst/>
          </a:prstGeom>
          <a:solidFill>
            <a:srgbClr val="9900CC"/>
          </a:solidFill>
          <a:ln w="9525">
            <a:solidFill>
              <a:srgbClr val="9900CC"/>
            </a:solidFill>
            <a:round/>
            <a:headEnd/>
            <a:tailEnd/>
          </a:ln>
        </p:spPr>
        <p:txBody>
          <a:bodyPr wrap="none" anchor="ctr"/>
          <a:lstStyle/>
          <a:p>
            <a:endParaRPr lang="en-US"/>
          </a:p>
        </p:txBody>
      </p:sp>
      <p:sp>
        <p:nvSpPr>
          <p:cNvPr id="65588" name="Oval 156"/>
          <p:cNvSpPr>
            <a:spLocks noChangeAspect="1" noChangeArrowheads="1"/>
          </p:cNvSpPr>
          <p:nvPr/>
        </p:nvSpPr>
        <p:spPr bwMode="auto">
          <a:xfrm rot="4777107">
            <a:off x="1410115" y="3765550"/>
            <a:ext cx="38100" cy="50800"/>
          </a:xfrm>
          <a:prstGeom prst="ellipse">
            <a:avLst/>
          </a:prstGeom>
          <a:solidFill>
            <a:srgbClr val="9900CC"/>
          </a:solidFill>
          <a:ln w="9525">
            <a:solidFill>
              <a:srgbClr val="9900CC"/>
            </a:solidFill>
            <a:round/>
            <a:headEnd/>
            <a:tailEnd/>
          </a:ln>
        </p:spPr>
        <p:txBody>
          <a:bodyPr wrap="none" anchor="ctr"/>
          <a:lstStyle/>
          <a:p>
            <a:endParaRPr lang="en-US"/>
          </a:p>
        </p:txBody>
      </p:sp>
      <p:sp>
        <p:nvSpPr>
          <p:cNvPr id="65589" name="Oval 157"/>
          <p:cNvSpPr>
            <a:spLocks noChangeAspect="1" noChangeArrowheads="1"/>
          </p:cNvSpPr>
          <p:nvPr/>
        </p:nvSpPr>
        <p:spPr bwMode="auto">
          <a:xfrm rot="4777107">
            <a:off x="1841915" y="3322638"/>
            <a:ext cx="38100" cy="50800"/>
          </a:xfrm>
          <a:prstGeom prst="ellipse">
            <a:avLst/>
          </a:prstGeom>
          <a:solidFill>
            <a:srgbClr val="9900CC"/>
          </a:solidFill>
          <a:ln w="9525">
            <a:solidFill>
              <a:srgbClr val="9900CC"/>
            </a:solidFill>
            <a:round/>
            <a:headEnd/>
            <a:tailEnd/>
          </a:ln>
        </p:spPr>
        <p:txBody>
          <a:bodyPr wrap="none" anchor="ctr"/>
          <a:lstStyle/>
          <a:p>
            <a:endParaRPr lang="en-US"/>
          </a:p>
        </p:txBody>
      </p:sp>
      <p:sp>
        <p:nvSpPr>
          <p:cNvPr id="65590" name="Oval 158"/>
          <p:cNvSpPr>
            <a:spLocks noChangeAspect="1" noChangeArrowheads="1"/>
          </p:cNvSpPr>
          <p:nvPr/>
        </p:nvSpPr>
        <p:spPr bwMode="auto">
          <a:xfrm rot="4777107">
            <a:off x="540165" y="3211513"/>
            <a:ext cx="44450" cy="50800"/>
          </a:xfrm>
          <a:prstGeom prst="ellipse">
            <a:avLst/>
          </a:prstGeom>
          <a:solidFill>
            <a:srgbClr val="008000"/>
          </a:solidFill>
          <a:ln w="9525">
            <a:solidFill>
              <a:srgbClr val="008000"/>
            </a:solidFill>
            <a:round/>
            <a:headEnd/>
            <a:tailEnd/>
          </a:ln>
        </p:spPr>
        <p:txBody>
          <a:bodyPr wrap="none" anchor="ctr"/>
          <a:lstStyle/>
          <a:p>
            <a:endParaRPr lang="en-US"/>
          </a:p>
        </p:txBody>
      </p:sp>
      <p:sp>
        <p:nvSpPr>
          <p:cNvPr id="65591" name="Oval 159"/>
          <p:cNvSpPr>
            <a:spLocks noChangeAspect="1" noChangeArrowheads="1"/>
          </p:cNvSpPr>
          <p:nvPr/>
        </p:nvSpPr>
        <p:spPr bwMode="auto">
          <a:xfrm rot="4777107">
            <a:off x="1491078" y="3170238"/>
            <a:ext cx="38100" cy="44450"/>
          </a:xfrm>
          <a:prstGeom prst="ellipse">
            <a:avLst/>
          </a:prstGeom>
          <a:solidFill>
            <a:srgbClr val="9900CC"/>
          </a:solidFill>
          <a:ln w="9525">
            <a:solidFill>
              <a:srgbClr val="9900CC"/>
            </a:solidFill>
            <a:round/>
            <a:headEnd/>
            <a:tailEnd/>
          </a:ln>
        </p:spPr>
        <p:txBody>
          <a:bodyPr wrap="none" anchor="ctr"/>
          <a:lstStyle/>
          <a:p>
            <a:endParaRPr lang="en-US"/>
          </a:p>
        </p:txBody>
      </p:sp>
      <p:sp>
        <p:nvSpPr>
          <p:cNvPr id="65592" name="Oval 160"/>
          <p:cNvSpPr>
            <a:spLocks noChangeAspect="1" noChangeArrowheads="1"/>
          </p:cNvSpPr>
          <p:nvPr/>
        </p:nvSpPr>
        <p:spPr bwMode="auto">
          <a:xfrm rot="4777107">
            <a:off x="1211678" y="4064000"/>
            <a:ext cx="44450" cy="50800"/>
          </a:xfrm>
          <a:prstGeom prst="ellipse">
            <a:avLst/>
          </a:prstGeom>
          <a:solidFill>
            <a:srgbClr val="008000"/>
          </a:solidFill>
          <a:ln w="9525">
            <a:solidFill>
              <a:srgbClr val="008000"/>
            </a:solidFill>
            <a:round/>
            <a:headEnd/>
            <a:tailEnd/>
          </a:ln>
        </p:spPr>
        <p:txBody>
          <a:bodyPr wrap="none" anchor="ctr"/>
          <a:lstStyle/>
          <a:p>
            <a:endParaRPr lang="en-US"/>
          </a:p>
        </p:txBody>
      </p:sp>
      <p:sp>
        <p:nvSpPr>
          <p:cNvPr id="65593" name="Oval 161"/>
          <p:cNvSpPr>
            <a:spLocks noChangeAspect="1" noChangeArrowheads="1"/>
          </p:cNvSpPr>
          <p:nvPr/>
        </p:nvSpPr>
        <p:spPr bwMode="auto">
          <a:xfrm rot="4777107">
            <a:off x="1854615" y="3935413"/>
            <a:ext cx="38100" cy="50800"/>
          </a:xfrm>
          <a:prstGeom prst="ellipse">
            <a:avLst/>
          </a:prstGeom>
          <a:solidFill>
            <a:srgbClr val="9900CC"/>
          </a:solidFill>
          <a:ln w="9525">
            <a:solidFill>
              <a:srgbClr val="9900CC"/>
            </a:solidFill>
            <a:round/>
            <a:headEnd/>
            <a:tailEnd/>
          </a:ln>
        </p:spPr>
        <p:txBody>
          <a:bodyPr wrap="none" anchor="ctr"/>
          <a:lstStyle/>
          <a:p>
            <a:endParaRPr lang="en-US"/>
          </a:p>
        </p:txBody>
      </p:sp>
      <p:sp>
        <p:nvSpPr>
          <p:cNvPr id="65594" name="Oval 162"/>
          <p:cNvSpPr>
            <a:spLocks noChangeArrowheads="1"/>
          </p:cNvSpPr>
          <p:nvPr/>
        </p:nvSpPr>
        <p:spPr bwMode="auto">
          <a:xfrm>
            <a:off x="5105400" y="3352800"/>
            <a:ext cx="152400" cy="152400"/>
          </a:xfrm>
          <a:prstGeom prst="ellipse">
            <a:avLst/>
          </a:prstGeom>
          <a:solidFill>
            <a:schemeClr val="hlink"/>
          </a:solidFill>
          <a:ln w="12700">
            <a:solidFill>
              <a:schemeClr val="tx1"/>
            </a:solidFill>
            <a:round/>
            <a:headEnd/>
            <a:tailEnd/>
          </a:ln>
        </p:spPr>
        <p:txBody>
          <a:bodyPr wrap="none" anchor="ctr"/>
          <a:lstStyle/>
          <a:p>
            <a:endParaRPr lang="en-US"/>
          </a:p>
        </p:txBody>
      </p:sp>
      <p:sp>
        <p:nvSpPr>
          <p:cNvPr id="65595" name="Oval 163"/>
          <p:cNvSpPr>
            <a:spLocks noChangeArrowheads="1"/>
          </p:cNvSpPr>
          <p:nvPr/>
        </p:nvSpPr>
        <p:spPr bwMode="auto">
          <a:xfrm>
            <a:off x="1603790" y="3505200"/>
            <a:ext cx="152400" cy="152400"/>
          </a:xfrm>
          <a:prstGeom prst="ellipse">
            <a:avLst/>
          </a:prstGeom>
          <a:solidFill>
            <a:srgbClr val="9900CC"/>
          </a:solidFill>
          <a:ln w="12700">
            <a:solidFill>
              <a:schemeClr val="tx1"/>
            </a:solidFill>
            <a:round/>
            <a:headEnd/>
            <a:tailEnd/>
          </a:ln>
        </p:spPr>
        <p:txBody>
          <a:bodyPr wrap="none" anchor="ctr"/>
          <a:lstStyle/>
          <a:p>
            <a:endParaRPr lang="en-US"/>
          </a:p>
        </p:txBody>
      </p:sp>
      <p:sp>
        <p:nvSpPr>
          <p:cNvPr id="65596" name="Oval 164"/>
          <p:cNvSpPr>
            <a:spLocks noChangeArrowheads="1"/>
          </p:cNvSpPr>
          <p:nvPr/>
        </p:nvSpPr>
        <p:spPr bwMode="auto">
          <a:xfrm>
            <a:off x="841790" y="3505200"/>
            <a:ext cx="152400" cy="152400"/>
          </a:xfrm>
          <a:prstGeom prst="ellipse">
            <a:avLst/>
          </a:prstGeom>
          <a:solidFill>
            <a:srgbClr val="008000"/>
          </a:solidFill>
          <a:ln w="12700">
            <a:solidFill>
              <a:schemeClr val="tx1"/>
            </a:solidFill>
            <a:round/>
            <a:headEnd/>
            <a:tailEnd/>
          </a:ln>
        </p:spPr>
        <p:txBody>
          <a:bodyPr wrap="none" anchor="ctr"/>
          <a:lstStyle/>
          <a:p>
            <a:endParaRPr lang="en-US"/>
          </a:p>
        </p:txBody>
      </p:sp>
      <p:sp>
        <p:nvSpPr>
          <p:cNvPr id="65597" name="Text Box 165"/>
          <p:cNvSpPr txBox="1">
            <a:spLocks noChangeArrowheads="1"/>
          </p:cNvSpPr>
          <p:nvPr/>
        </p:nvSpPr>
        <p:spPr bwMode="auto">
          <a:xfrm>
            <a:off x="762000" y="5105400"/>
            <a:ext cx="3505200" cy="915988"/>
          </a:xfrm>
          <a:prstGeom prst="rect">
            <a:avLst/>
          </a:prstGeom>
          <a:noFill/>
          <a:ln w="9525">
            <a:noFill/>
            <a:miter lim="800000"/>
            <a:headEnd/>
            <a:tailEnd/>
          </a:ln>
        </p:spPr>
        <p:txBody>
          <a:bodyPr>
            <a:spAutoFit/>
          </a:bodyPr>
          <a:lstStyle/>
          <a:p>
            <a:pPr>
              <a:spcBef>
                <a:spcPct val="50000"/>
              </a:spcBef>
            </a:pPr>
            <a:r>
              <a:rPr lang="en-US" i="1" dirty="0">
                <a:latin typeface="Calibri" pitchFamily="34" charset="0"/>
              </a:rPr>
              <a:t>Why doesn’t this work out like the earlier example, with the purple taking over half the blue?</a:t>
            </a:r>
          </a:p>
        </p:txBody>
      </p:sp>
      <p:pic>
        <p:nvPicPr>
          <p:cNvPr id="68609" name="Picture 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00498" y="3903360"/>
            <a:ext cx="5234302" cy="181164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K-Means Questions</a:t>
            </a:r>
          </a:p>
        </p:txBody>
      </p:sp>
      <p:sp>
        <p:nvSpPr>
          <p:cNvPr id="1410051" name="Rectangle 3"/>
          <p:cNvSpPr>
            <a:spLocks noGrp="1" noChangeArrowheads="1"/>
          </p:cNvSpPr>
          <p:nvPr>
            <p:ph idx="1"/>
          </p:nvPr>
        </p:nvSpPr>
        <p:spPr>
          <a:xfrm>
            <a:off x="533400" y="1524000"/>
            <a:ext cx="7162800" cy="4953000"/>
          </a:xfrm>
        </p:spPr>
        <p:txBody>
          <a:bodyPr/>
          <a:lstStyle/>
          <a:p>
            <a:pPr>
              <a:lnSpc>
                <a:spcPct val="90000"/>
              </a:lnSpc>
            </a:pPr>
            <a:r>
              <a:rPr lang="en-US" sz="2400" dirty="0" smtClean="0"/>
              <a:t>Will K-means converge?</a:t>
            </a:r>
          </a:p>
          <a:p>
            <a:pPr lvl="1">
              <a:lnSpc>
                <a:spcPct val="90000"/>
              </a:lnSpc>
            </a:pPr>
            <a:r>
              <a:rPr lang="en-US" sz="2000" dirty="0" smtClean="0"/>
              <a:t>To a global optimum?</a:t>
            </a:r>
          </a:p>
          <a:p>
            <a:pPr lvl="1">
              <a:lnSpc>
                <a:spcPct val="90000"/>
              </a:lnSpc>
            </a:pPr>
            <a:endParaRPr lang="en-US" sz="2000" dirty="0" smtClean="0"/>
          </a:p>
          <a:p>
            <a:pPr>
              <a:lnSpc>
                <a:spcPct val="90000"/>
              </a:lnSpc>
            </a:pPr>
            <a:r>
              <a:rPr lang="en-US" sz="2400" dirty="0" smtClean="0"/>
              <a:t>Will it always find the true patterns in the data?</a:t>
            </a:r>
          </a:p>
          <a:p>
            <a:pPr lvl="1">
              <a:lnSpc>
                <a:spcPct val="90000"/>
              </a:lnSpc>
            </a:pPr>
            <a:r>
              <a:rPr lang="en-US" sz="2000" dirty="0" smtClean="0"/>
              <a:t>If the patterns are very </a:t>
            </a:r>
            <a:r>
              <a:rPr lang="en-US" sz="2000" dirty="0" err="1" smtClean="0"/>
              <a:t>very</a:t>
            </a:r>
            <a:r>
              <a:rPr lang="en-US" sz="2000" dirty="0" smtClean="0"/>
              <a:t> clear?</a:t>
            </a:r>
          </a:p>
          <a:p>
            <a:pPr>
              <a:lnSpc>
                <a:spcPct val="90000"/>
              </a:lnSpc>
            </a:pPr>
            <a:endParaRPr lang="en-US" sz="2400" dirty="0" smtClean="0"/>
          </a:p>
          <a:p>
            <a:pPr>
              <a:lnSpc>
                <a:spcPct val="90000"/>
              </a:lnSpc>
            </a:pPr>
            <a:r>
              <a:rPr lang="en-US" sz="2400" dirty="0" smtClean="0"/>
              <a:t>Will it find something interesting?</a:t>
            </a:r>
          </a:p>
          <a:p>
            <a:pPr lvl="1">
              <a:lnSpc>
                <a:spcPct val="90000"/>
              </a:lnSpc>
            </a:pPr>
            <a:endParaRPr lang="en-US" sz="2000" dirty="0" smtClean="0"/>
          </a:p>
          <a:p>
            <a:pPr>
              <a:lnSpc>
                <a:spcPct val="90000"/>
              </a:lnSpc>
            </a:pPr>
            <a:r>
              <a:rPr lang="en-US" sz="2400" dirty="0" smtClean="0"/>
              <a:t>Do people ever use it?</a:t>
            </a:r>
          </a:p>
          <a:p>
            <a:pPr lvl="1">
              <a:lnSpc>
                <a:spcPct val="90000"/>
              </a:lnSpc>
            </a:pPr>
            <a:endParaRPr lang="en-US" sz="2000" dirty="0" smtClean="0"/>
          </a:p>
          <a:p>
            <a:pPr>
              <a:lnSpc>
                <a:spcPct val="90000"/>
              </a:lnSpc>
            </a:pPr>
            <a:r>
              <a:rPr lang="en-US" sz="2400" dirty="0" smtClean="0"/>
              <a:t>How many clusters to pick? </a:t>
            </a:r>
          </a:p>
        </p:txBody>
      </p:sp>
      <p:pic>
        <p:nvPicPr>
          <p:cNvPr id="6758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38086" y="1676400"/>
            <a:ext cx="3612684" cy="4191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00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1005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1005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1005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10051">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100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Agglomerative Clustering</a:t>
            </a:r>
            <a:endParaRPr lang="en-US" dirty="0"/>
          </a:p>
        </p:txBody>
      </p:sp>
      <p:pic>
        <p:nvPicPr>
          <p:cNvPr id="101378"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36636" y="1328791"/>
            <a:ext cx="7994928" cy="5224409"/>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smtClean="0"/>
              <a:t>Agglomerative Clustering</a:t>
            </a:r>
          </a:p>
        </p:txBody>
      </p:sp>
      <p:sp>
        <p:nvSpPr>
          <p:cNvPr id="41987" name="Rectangle 3"/>
          <p:cNvSpPr>
            <a:spLocks noGrp="1" noChangeArrowheads="1"/>
          </p:cNvSpPr>
          <p:nvPr>
            <p:ph idx="1"/>
          </p:nvPr>
        </p:nvSpPr>
        <p:spPr>
          <a:xfrm>
            <a:off x="457200" y="1600200"/>
            <a:ext cx="5257800" cy="4525963"/>
          </a:xfrm>
        </p:spPr>
        <p:txBody>
          <a:bodyPr/>
          <a:lstStyle/>
          <a:p>
            <a:pPr>
              <a:lnSpc>
                <a:spcPct val="80000"/>
              </a:lnSpc>
            </a:pPr>
            <a:r>
              <a:rPr lang="en-US" sz="2000" dirty="0" smtClean="0"/>
              <a:t>Agglomerative clustering:</a:t>
            </a:r>
          </a:p>
          <a:p>
            <a:pPr lvl="1">
              <a:lnSpc>
                <a:spcPct val="80000"/>
              </a:lnSpc>
            </a:pPr>
            <a:r>
              <a:rPr lang="en-US" sz="1800" dirty="0" smtClean="0"/>
              <a:t>First merge very similar instances</a:t>
            </a:r>
          </a:p>
          <a:p>
            <a:pPr lvl="1">
              <a:lnSpc>
                <a:spcPct val="80000"/>
              </a:lnSpc>
            </a:pPr>
            <a:r>
              <a:rPr lang="en-US" sz="1800" dirty="0" smtClean="0"/>
              <a:t>Incrementally build larger clusters out of smaller clusters</a:t>
            </a:r>
          </a:p>
          <a:p>
            <a:pPr>
              <a:lnSpc>
                <a:spcPct val="80000"/>
              </a:lnSpc>
            </a:pPr>
            <a:endParaRPr lang="en-US" sz="2000" dirty="0" smtClean="0"/>
          </a:p>
          <a:p>
            <a:pPr>
              <a:lnSpc>
                <a:spcPct val="80000"/>
              </a:lnSpc>
            </a:pPr>
            <a:r>
              <a:rPr lang="en-US" sz="2000" dirty="0" smtClean="0"/>
              <a:t>Algorithm:</a:t>
            </a:r>
          </a:p>
          <a:p>
            <a:pPr lvl="1">
              <a:lnSpc>
                <a:spcPct val="80000"/>
              </a:lnSpc>
            </a:pPr>
            <a:r>
              <a:rPr lang="en-US" sz="1800" dirty="0" smtClean="0"/>
              <a:t>Maintain a set of clusters</a:t>
            </a:r>
          </a:p>
          <a:p>
            <a:pPr lvl="1">
              <a:lnSpc>
                <a:spcPct val="80000"/>
              </a:lnSpc>
            </a:pPr>
            <a:r>
              <a:rPr lang="en-US" sz="1800" dirty="0" smtClean="0"/>
              <a:t>Initially, each instance in its own cluster</a:t>
            </a:r>
          </a:p>
          <a:p>
            <a:pPr lvl="1">
              <a:lnSpc>
                <a:spcPct val="80000"/>
              </a:lnSpc>
            </a:pPr>
            <a:r>
              <a:rPr lang="en-US" sz="1800" dirty="0" smtClean="0"/>
              <a:t>Repeat:</a:t>
            </a:r>
          </a:p>
          <a:p>
            <a:pPr lvl="2">
              <a:lnSpc>
                <a:spcPct val="80000"/>
              </a:lnSpc>
            </a:pPr>
            <a:r>
              <a:rPr lang="en-US" sz="1600" dirty="0" smtClean="0"/>
              <a:t>Pick the two </a:t>
            </a:r>
            <a:r>
              <a:rPr lang="en-US" sz="1600" dirty="0" smtClean="0">
                <a:solidFill>
                  <a:srgbClr val="CC0000"/>
                </a:solidFill>
              </a:rPr>
              <a:t>closest </a:t>
            </a:r>
            <a:r>
              <a:rPr lang="en-US" sz="1600" dirty="0" smtClean="0"/>
              <a:t>clusters</a:t>
            </a:r>
          </a:p>
          <a:p>
            <a:pPr lvl="2">
              <a:lnSpc>
                <a:spcPct val="80000"/>
              </a:lnSpc>
            </a:pPr>
            <a:r>
              <a:rPr lang="en-US" sz="1600" dirty="0" smtClean="0"/>
              <a:t>Merge them into a new cluster</a:t>
            </a:r>
          </a:p>
          <a:p>
            <a:pPr lvl="2">
              <a:lnSpc>
                <a:spcPct val="80000"/>
              </a:lnSpc>
            </a:pPr>
            <a:r>
              <a:rPr lang="en-US" sz="1600" dirty="0" smtClean="0"/>
              <a:t>Stop when there’s only one cluster left</a:t>
            </a:r>
          </a:p>
          <a:p>
            <a:pPr>
              <a:lnSpc>
                <a:spcPct val="80000"/>
              </a:lnSpc>
            </a:pPr>
            <a:endParaRPr lang="en-US" sz="2000" dirty="0" smtClean="0"/>
          </a:p>
          <a:p>
            <a:pPr>
              <a:lnSpc>
                <a:spcPct val="80000"/>
              </a:lnSpc>
            </a:pPr>
            <a:r>
              <a:rPr lang="en-US" sz="2000" dirty="0" smtClean="0"/>
              <a:t>Produces not one clustering, but a family of </a:t>
            </a:r>
            <a:r>
              <a:rPr lang="en-US" sz="2000" dirty="0" err="1" smtClean="0"/>
              <a:t>clusterings</a:t>
            </a:r>
            <a:r>
              <a:rPr lang="en-US" sz="2000" dirty="0" smtClean="0"/>
              <a:t> represented by a </a:t>
            </a:r>
            <a:r>
              <a:rPr lang="en-US" sz="2000" dirty="0" err="1" smtClean="0">
                <a:solidFill>
                  <a:srgbClr val="CC0000"/>
                </a:solidFill>
              </a:rPr>
              <a:t>dendrogram</a:t>
            </a:r>
            <a:endParaRPr lang="en-US" sz="2000" dirty="0" smtClean="0">
              <a:solidFill>
                <a:srgbClr val="CC0000"/>
              </a:solidFill>
            </a:endParaRPr>
          </a:p>
          <a:p>
            <a:pPr lvl="1">
              <a:lnSpc>
                <a:spcPct val="80000"/>
              </a:lnSpc>
            </a:pPr>
            <a:endParaRPr lang="en-US" sz="1800" dirty="0" smtClean="0"/>
          </a:p>
        </p:txBody>
      </p:sp>
      <p:grpSp>
        <p:nvGrpSpPr>
          <p:cNvPr id="2" name="Group 4"/>
          <p:cNvGrpSpPr>
            <a:grpSpLocks/>
          </p:cNvGrpSpPr>
          <p:nvPr/>
        </p:nvGrpSpPr>
        <p:grpSpPr bwMode="auto">
          <a:xfrm>
            <a:off x="6324600" y="5694363"/>
            <a:ext cx="457200" cy="439737"/>
            <a:chOff x="3984" y="3587"/>
            <a:chExt cx="288" cy="277"/>
          </a:xfrm>
        </p:grpSpPr>
        <p:sp>
          <p:nvSpPr>
            <p:cNvPr id="67655" name="Oval 5"/>
            <p:cNvSpPr>
              <a:spLocks noChangeAspect="1" noChangeArrowheads="1"/>
            </p:cNvSpPr>
            <p:nvPr/>
          </p:nvSpPr>
          <p:spPr bwMode="auto">
            <a:xfrm rot="4777107">
              <a:off x="4222" y="3814"/>
              <a:ext cx="47" cy="53"/>
            </a:xfrm>
            <a:prstGeom prst="ellipse">
              <a:avLst/>
            </a:prstGeom>
            <a:solidFill>
              <a:srgbClr val="008000"/>
            </a:solidFill>
            <a:ln w="9525">
              <a:solidFill>
                <a:srgbClr val="008000"/>
              </a:solidFill>
              <a:round/>
              <a:headEnd/>
              <a:tailEnd/>
            </a:ln>
          </p:spPr>
          <p:txBody>
            <a:bodyPr wrap="none" anchor="ctr"/>
            <a:lstStyle/>
            <a:p>
              <a:endParaRPr lang="en-US"/>
            </a:p>
          </p:txBody>
        </p:sp>
        <p:sp>
          <p:nvSpPr>
            <p:cNvPr id="67656" name="Oval 6"/>
            <p:cNvSpPr>
              <a:spLocks noChangeAspect="1" noChangeArrowheads="1"/>
            </p:cNvSpPr>
            <p:nvPr/>
          </p:nvSpPr>
          <p:spPr bwMode="auto">
            <a:xfrm rot="4777107">
              <a:off x="3987" y="3803"/>
              <a:ext cx="47" cy="53"/>
            </a:xfrm>
            <a:prstGeom prst="ellipse">
              <a:avLst/>
            </a:prstGeom>
            <a:solidFill>
              <a:srgbClr val="008000"/>
            </a:solidFill>
            <a:ln w="9525">
              <a:solidFill>
                <a:srgbClr val="008000"/>
              </a:solidFill>
              <a:round/>
              <a:headEnd/>
              <a:tailEnd/>
            </a:ln>
          </p:spPr>
          <p:txBody>
            <a:bodyPr wrap="none" anchor="ctr"/>
            <a:lstStyle/>
            <a:p>
              <a:endParaRPr lang="en-US"/>
            </a:p>
          </p:txBody>
        </p:sp>
        <p:sp>
          <p:nvSpPr>
            <p:cNvPr id="67657" name="Oval 7"/>
            <p:cNvSpPr>
              <a:spLocks noChangeArrowheads="1"/>
            </p:cNvSpPr>
            <p:nvPr/>
          </p:nvSpPr>
          <p:spPr bwMode="auto">
            <a:xfrm>
              <a:off x="4040" y="3587"/>
              <a:ext cx="215" cy="122"/>
            </a:xfrm>
            <a:prstGeom prst="ellipse">
              <a:avLst/>
            </a:prstGeom>
            <a:noFill/>
            <a:ln w="12700">
              <a:solidFill>
                <a:srgbClr val="008000"/>
              </a:solidFill>
              <a:round/>
              <a:headEnd/>
              <a:tailEnd/>
            </a:ln>
          </p:spPr>
          <p:txBody>
            <a:bodyPr wrap="none" anchor="ctr"/>
            <a:lstStyle/>
            <a:p>
              <a:endParaRPr lang="en-US"/>
            </a:p>
          </p:txBody>
        </p:sp>
        <p:sp>
          <p:nvSpPr>
            <p:cNvPr id="67658" name="Line 8"/>
            <p:cNvSpPr>
              <a:spLocks noChangeShapeType="1"/>
            </p:cNvSpPr>
            <p:nvPr/>
          </p:nvSpPr>
          <p:spPr bwMode="auto">
            <a:xfrm flipV="1">
              <a:off x="4032" y="3702"/>
              <a:ext cx="62" cy="92"/>
            </a:xfrm>
            <a:prstGeom prst="line">
              <a:avLst/>
            </a:prstGeom>
            <a:noFill/>
            <a:ln w="12700">
              <a:solidFill>
                <a:srgbClr val="008000"/>
              </a:solidFill>
              <a:round/>
              <a:headEnd/>
              <a:tailEnd/>
            </a:ln>
          </p:spPr>
          <p:txBody>
            <a:bodyPr/>
            <a:lstStyle/>
            <a:p>
              <a:endParaRPr lang="en-US"/>
            </a:p>
          </p:txBody>
        </p:sp>
        <p:sp>
          <p:nvSpPr>
            <p:cNvPr id="67659" name="Line 9"/>
            <p:cNvSpPr>
              <a:spLocks noChangeShapeType="1"/>
            </p:cNvSpPr>
            <p:nvPr/>
          </p:nvSpPr>
          <p:spPr bwMode="auto">
            <a:xfrm>
              <a:off x="4186" y="3717"/>
              <a:ext cx="62" cy="123"/>
            </a:xfrm>
            <a:prstGeom prst="line">
              <a:avLst/>
            </a:prstGeom>
            <a:noFill/>
            <a:ln w="12700">
              <a:solidFill>
                <a:srgbClr val="008000"/>
              </a:solidFill>
              <a:round/>
              <a:headEnd/>
              <a:tailEnd/>
            </a:ln>
          </p:spPr>
          <p:txBody>
            <a:bodyPr/>
            <a:lstStyle/>
            <a:p>
              <a:endParaRPr lang="en-US"/>
            </a:p>
          </p:txBody>
        </p:sp>
      </p:grpSp>
      <p:grpSp>
        <p:nvGrpSpPr>
          <p:cNvPr id="3" name="Group 10"/>
          <p:cNvGrpSpPr>
            <a:grpSpLocks/>
          </p:cNvGrpSpPr>
          <p:nvPr/>
        </p:nvGrpSpPr>
        <p:grpSpPr bwMode="auto">
          <a:xfrm>
            <a:off x="7258050" y="5715000"/>
            <a:ext cx="457200" cy="439738"/>
            <a:chOff x="4572" y="3600"/>
            <a:chExt cx="288" cy="277"/>
          </a:xfrm>
        </p:grpSpPr>
        <p:sp>
          <p:nvSpPr>
            <p:cNvPr id="67650" name="Oval 11"/>
            <p:cNvSpPr>
              <a:spLocks noChangeAspect="1" noChangeArrowheads="1"/>
            </p:cNvSpPr>
            <p:nvPr/>
          </p:nvSpPr>
          <p:spPr bwMode="auto">
            <a:xfrm rot="4777107">
              <a:off x="4810" y="3827"/>
              <a:ext cx="47" cy="53"/>
            </a:xfrm>
            <a:prstGeom prst="ellipse">
              <a:avLst/>
            </a:prstGeom>
            <a:solidFill>
              <a:srgbClr val="CC0000"/>
            </a:solidFill>
            <a:ln w="9525">
              <a:solidFill>
                <a:srgbClr val="CC0000"/>
              </a:solidFill>
              <a:round/>
              <a:headEnd/>
              <a:tailEnd/>
            </a:ln>
          </p:spPr>
          <p:txBody>
            <a:bodyPr wrap="none" anchor="ctr"/>
            <a:lstStyle/>
            <a:p>
              <a:endParaRPr lang="en-US"/>
            </a:p>
          </p:txBody>
        </p:sp>
        <p:sp>
          <p:nvSpPr>
            <p:cNvPr id="67651" name="Oval 12"/>
            <p:cNvSpPr>
              <a:spLocks noChangeAspect="1" noChangeArrowheads="1"/>
            </p:cNvSpPr>
            <p:nvPr/>
          </p:nvSpPr>
          <p:spPr bwMode="auto">
            <a:xfrm rot="4777107">
              <a:off x="4575" y="3816"/>
              <a:ext cx="47" cy="53"/>
            </a:xfrm>
            <a:prstGeom prst="ellipse">
              <a:avLst/>
            </a:prstGeom>
            <a:solidFill>
              <a:srgbClr val="CC0000"/>
            </a:solidFill>
            <a:ln w="9525">
              <a:solidFill>
                <a:srgbClr val="CC0000"/>
              </a:solidFill>
              <a:round/>
              <a:headEnd/>
              <a:tailEnd/>
            </a:ln>
          </p:spPr>
          <p:txBody>
            <a:bodyPr wrap="none" anchor="ctr"/>
            <a:lstStyle/>
            <a:p>
              <a:endParaRPr lang="en-US"/>
            </a:p>
          </p:txBody>
        </p:sp>
        <p:sp>
          <p:nvSpPr>
            <p:cNvPr id="67652" name="Oval 13"/>
            <p:cNvSpPr>
              <a:spLocks noChangeArrowheads="1"/>
            </p:cNvSpPr>
            <p:nvPr/>
          </p:nvSpPr>
          <p:spPr bwMode="auto">
            <a:xfrm>
              <a:off x="4628" y="3600"/>
              <a:ext cx="215" cy="122"/>
            </a:xfrm>
            <a:prstGeom prst="ellipse">
              <a:avLst/>
            </a:prstGeom>
            <a:noFill/>
            <a:ln w="12700">
              <a:solidFill>
                <a:srgbClr val="CC0000"/>
              </a:solidFill>
              <a:round/>
              <a:headEnd/>
              <a:tailEnd/>
            </a:ln>
          </p:spPr>
          <p:txBody>
            <a:bodyPr wrap="none" anchor="ctr"/>
            <a:lstStyle/>
            <a:p>
              <a:endParaRPr lang="en-US"/>
            </a:p>
          </p:txBody>
        </p:sp>
        <p:sp>
          <p:nvSpPr>
            <p:cNvPr id="67653" name="Line 14"/>
            <p:cNvSpPr>
              <a:spLocks noChangeShapeType="1"/>
            </p:cNvSpPr>
            <p:nvPr/>
          </p:nvSpPr>
          <p:spPr bwMode="auto">
            <a:xfrm flipV="1">
              <a:off x="4620" y="3715"/>
              <a:ext cx="62" cy="92"/>
            </a:xfrm>
            <a:prstGeom prst="line">
              <a:avLst/>
            </a:prstGeom>
            <a:noFill/>
            <a:ln w="12700">
              <a:solidFill>
                <a:srgbClr val="CC0000"/>
              </a:solidFill>
              <a:round/>
              <a:headEnd/>
              <a:tailEnd/>
            </a:ln>
          </p:spPr>
          <p:txBody>
            <a:bodyPr/>
            <a:lstStyle/>
            <a:p>
              <a:endParaRPr lang="en-US"/>
            </a:p>
          </p:txBody>
        </p:sp>
        <p:sp>
          <p:nvSpPr>
            <p:cNvPr id="67654" name="Line 15"/>
            <p:cNvSpPr>
              <a:spLocks noChangeShapeType="1"/>
            </p:cNvSpPr>
            <p:nvPr/>
          </p:nvSpPr>
          <p:spPr bwMode="auto">
            <a:xfrm>
              <a:off x="4774" y="3730"/>
              <a:ext cx="50" cy="99"/>
            </a:xfrm>
            <a:prstGeom prst="line">
              <a:avLst/>
            </a:prstGeom>
            <a:noFill/>
            <a:ln w="12700">
              <a:solidFill>
                <a:srgbClr val="CC0000"/>
              </a:solidFill>
              <a:round/>
              <a:headEnd/>
              <a:tailEnd/>
            </a:ln>
          </p:spPr>
          <p:txBody>
            <a:bodyPr/>
            <a:lstStyle/>
            <a:p>
              <a:endParaRPr lang="en-US"/>
            </a:p>
          </p:txBody>
        </p:sp>
      </p:grpSp>
      <p:grpSp>
        <p:nvGrpSpPr>
          <p:cNvPr id="4" name="Group 16"/>
          <p:cNvGrpSpPr>
            <a:grpSpLocks/>
          </p:cNvGrpSpPr>
          <p:nvPr/>
        </p:nvGrpSpPr>
        <p:grpSpPr bwMode="auto">
          <a:xfrm>
            <a:off x="7639050" y="5334000"/>
            <a:ext cx="541338" cy="760413"/>
            <a:chOff x="4812" y="3360"/>
            <a:chExt cx="341" cy="479"/>
          </a:xfrm>
        </p:grpSpPr>
        <p:sp>
          <p:nvSpPr>
            <p:cNvPr id="67646" name="Oval 17"/>
            <p:cNvSpPr>
              <a:spLocks noChangeAspect="1" noChangeArrowheads="1"/>
            </p:cNvSpPr>
            <p:nvPr/>
          </p:nvSpPr>
          <p:spPr bwMode="auto">
            <a:xfrm rot="4777107">
              <a:off x="5103" y="3789"/>
              <a:ext cx="47" cy="53"/>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7647" name="Oval 18"/>
            <p:cNvSpPr>
              <a:spLocks noChangeArrowheads="1"/>
            </p:cNvSpPr>
            <p:nvPr/>
          </p:nvSpPr>
          <p:spPr bwMode="auto">
            <a:xfrm>
              <a:off x="4812" y="3360"/>
              <a:ext cx="215" cy="122"/>
            </a:xfrm>
            <a:prstGeom prst="ellipse">
              <a:avLst/>
            </a:prstGeom>
            <a:noFill/>
            <a:ln w="12700">
              <a:solidFill>
                <a:schemeClr val="hlink"/>
              </a:solidFill>
              <a:round/>
              <a:headEnd/>
              <a:tailEnd/>
            </a:ln>
          </p:spPr>
          <p:txBody>
            <a:bodyPr wrap="none" anchor="ctr"/>
            <a:lstStyle/>
            <a:p>
              <a:endParaRPr lang="en-US"/>
            </a:p>
          </p:txBody>
        </p:sp>
        <p:sp>
          <p:nvSpPr>
            <p:cNvPr id="67648" name="Line 19"/>
            <p:cNvSpPr>
              <a:spLocks noChangeShapeType="1"/>
            </p:cNvSpPr>
            <p:nvPr/>
          </p:nvSpPr>
          <p:spPr bwMode="auto">
            <a:xfrm flipV="1">
              <a:off x="4812" y="3504"/>
              <a:ext cx="62" cy="92"/>
            </a:xfrm>
            <a:prstGeom prst="line">
              <a:avLst/>
            </a:prstGeom>
            <a:noFill/>
            <a:ln w="12700">
              <a:solidFill>
                <a:schemeClr val="hlink"/>
              </a:solidFill>
              <a:round/>
              <a:headEnd/>
              <a:tailEnd/>
            </a:ln>
          </p:spPr>
          <p:txBody>
            <a:bodyPr/>
            <a:lstStyle/>
            <a:p>
              <a:endParaRPr lang="en-US"/>
            </a:p>
          </p:txBody>
        </p:sp>
        <p:sp>
          <p:nvSpPr>
            <p:cNvPr id="67649" name="Line 20"/>
            <p:cNvSpPr>
              <a:spLocks noChangeShapeType="1"/>
            </p:cNvSpPr>
            <p:nvPr/>
          </p:nvSpPr>
          <p:spPr bwMode="auto">
            <a:xfrm>
              <a:off x="4956" y="3504"/>
              <a:ext cx="144" cy="288"/>
            </a:xfrm>
            <a:prstGeom prst="line">
              <a:avLst/>
            </a:prstGeom>
            <a:noFill/>
            <a:ln w="12700">
              <a:solidFill>
                <a:schemeClr val="hlink"/>
              </a:solidFill>
              <a:round/>
              <a:headEnd/>
              <a:tailEnd/>
            </a:ln>
          </p:spPr>
          <p:txBody>
            <a:bodyPr/>
            <a:lstStyle/>
            <a:p>
              <a:endParaRPr lang="en-US"/>
            </a:p>
          </p:txBody>
        </p:sp>
      </p:grpSp>
      <p:grpSp>
        <p:nvGrpSpPr>
          <p:cNvPr id="67591" name="Group 21"/>
          <p:cNvGrpSpPr>
            <a:grpSpLocks/>
          </p:cNvGrpSpPr>
          <p:nvPr/>
        </p:nvGrpSpPr>
        <p:grpSpPr bwMode="auto">
          <a:xfrm>
            <a:off x="5867400" y="1752600"/>
            <a:ext cx="2935288" cy="2438400"/>
            <a:chOff x="3696" y="1104"/>
            <a:chExt cx="1849" cy="1536"/>
          </a:xfrm>
        </p:grpSpPr>
        <p:sp>
          <p:nvSpPr>
            <p:cNvPr id="67607" name="Oval 22"/>
            <p:cNvSpPr>
              <a:spLocks noChangeAspect="1" noChangeArrowheads="1"/>
            </p:cNvSpPr>
            <p:nvPr/>
          </p:nvSpPr>
          <p:spPr bwMode="auto">
            <a:xfrm>
              <a:off x="4177" y="1941"/>
              <a:ext cx="60" cy="47"/>
            </a:xfrm>
            <a:prstGeom prst="ellipse">
              <a:avLst/>
            </a:prstGeom>
            <a:solidFill>
              <a:schemeClr val="tx1"/>
            </a:solidFill>
            <a:ln w="9525">
              <a:solidFill>
                <a:schemeClr val="tx1"/>
              </a:solidFill>
              <a:round/>
              <a:headEnd/>
              <a:tailEnd/>
            </a:ln>
          </p:spPr>
          <p:txBody>
            <a:bodyPr wrap="none" anchor="ctr"/>
            <a:lstStyle/>
            <a:p>
              <a:endParaRPr lang="en-US"/>
            </a:p>
          </p:txBody>
        </p:sp>
        <p:sp>
          <p:nvSpPr>
            <p:cNvPr id="67608" name="Oval 23"/>
            <p:cNvSpPr>
              <a:spLocks noChangeAspect="1" noChangeArrowheads="1"/>
            </p:cNvSpPr>
            <p:nvPr/>
          </p:nvSpPr>
          <p:spPr bwMode="auto">
            <a:xfrm>
              <a:off x="5345" y="1804"/>
              <a:ext cx="60" cy="47"/>
            </a:xfrm>
            <a:prstGeom prst="ellipse">
              <a:avLst/>
            </a:prstGeom>
            <a:solidFill>
              <a:schemeClr val="tx1"/>
            </a:solidFill>
            <a:ln w="9525">
              <a:solidFill>
                <a:schemeClr val="tx1"/>
              </a:solidFill>
              <a:round/>
              <a:headEnd/>
              <a:tailEnd/>
            </a:ln>
          </p:spPr>
          <p:txBody>
            <a:bodyPr wrap="none" anchor="ctr"/>
            <a:lstStyle/>
            <a:p>
              <a:endParaRPr lang="en-US"/>
            </a:p>
          </p:txBody>
        </p:sp>
        <p:sp>
          <p:nvSpPr>
            <p:cNvPr id="67609" name="Oval 24"/>
            <p:cNvSpPr>
              <a:spLocks noChangeAspect="1" noChangeArrowheads="1"/>
            </p:cNvSpPr>
            <p:nvPr/>
          </p:nvSpPr>
          <p:spPr bwMode="auto">
            <a:xfrm>
              <a:off x="4363" y="1833"/>
              <a:ext cx="61"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67610" name="Oval 25"/>
            <p:cNvSpPr>
              <a:spLocks noChangeAspect="1" noChangeArrowheads="1"/>
            </p:cNvSpPr>
            <p:nvPr/>
          </p:nvSpPr>
          <p:spPr bwMode="auto">
            <a:xfrm>
              <a:off x="4560" y="2592"/>
              <a:ext cx="60"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67611" name="Oval 26"/>
            <p:cNvSpPr>
              <a:spLocks noChangeAspect="1" noChangeArrowheads="1"/>
            </p:cNvSpPr>
            <p:nvPr/>
          </p:nvSpPr>
          <p:spPr bwMode="auto">
            <a:xfrm>
              <a:off x="4608" y="1872"/>
              <a:ext cx="61" cy="47"/>
            </a:xfrm>
            <a:prstGeom prst="ellipse">
              <a:avLst/>
            </a:prstGeom>
            <a:solidFill>
              <a:schemeClr val="tx1"/>
            </a:solidFill>
            <a:ln w="9525">
              <a:solidFill>
                <a:schemeClr val="tx1"/>
              </a:solidFill>
              <a:round/>
              <a:headEnd/>
              <a:tailEnd/>
            </a:ln>
          </p:spPr>
          <p:txBody>
            <a:bodyPr wrap="none" anchor="ctr"/>
            <a:lstStyle/>
            <a:p>
              <a:endParaRPr lang="en-US"/>
            </a:p>
          </p:txBody>
        </p:sp>
        <p:sp>
          <p:nvSpPr>
            <p:cNvPr id="67612" name="Oval 27"/>
            <p:cNvSpPr>
              <a:spLocks noChangeAspect="1" noChangeArrowheads="1"/>
            </p:cNvSpPr>
            <p:nvPr/>
          </p:nvSpPr>
          <p:spPr bwMode="auto">
            <a:xfrm>
              <a:off x="4552" y="1352"/>
              <a:ext cx="60" cy="47"/>
            </a:xfrm>
            <a:prstGeom prst="ellipse">
              <a:avLst/>
            </a:prstGeom>
            <a:solidFill>
              <a:schemeClr val="tx1"/>
            </a:solidFill>
            <a:ln w="9525">
              <a:solidFill>
                <a:schemeClr val="tx1"/>
              </a:solidFill>
              <a:round/>
              <a:headEnd/>
              <a:tailEnd/>
            </a:ln>
          </p:spPr>
          <p:txBody>
            <a:bodyPr wrap="none" anchor="ctr"/>
            <a:lstStyle/>
            <a:p>
              <a:endParaRPr lang="en-US"/>
            </a:p>
          </p:txBody>
        </p:sp>
        <p:sp>
          <p:nvSpPr>
            <p:cNvPr id="67613" name="Oval 28"/>
            <p:cNvSpPr>
              <a:spLocks noChangeAspect="1" noChangeArrowheads="1"/>
            </p:cNvSpPr>
            <p:nvPr/>
          </p:nvSpPr>
          <p:spPr bwMode="auto">
            <a:xfrm>
              <a:off x="4033" y="1271"/>
              <a:ext cx="60" cy="47"/>
            </a:xfrm>
            <a:prstGeom prst="ellipse">
              <a:avLst/>
            </a:prstGeom>
            <a:solidFill>
              <a:schemeClr val="tx1"/>
            </a:solidFill>
            <a:ln w="9525">
              <a:solidFill>
                <a:schemeClr val="tx1"/>
              </a:solidFill>
              <a:round/>
              <a:headEnd/>
              <a:tailEnd/>
            </a:ln>
          </p:spPr>
          <p:txBody>
            <a:bodyPr wrap="none" anchor="ctr"/>
            <a:lstStyle/>
            <a:p>
              <a:endParaRPr lang="en-US"/>
            </a:p>
          </p:txBody>
        </p:sp>
        <p:sp>
          <p:nvSpPr>
            <p:cNvPr id="67614" name="Oval 29"/>
            <p:cNvSpPr>
              <a:spLocks noChangeAspect="1" noChangeArrowheads="1"/>
            </p:cNvSpPr>
            <p:nvPr/>
          </p:nvSpPr>
          <p:spPr bwMode="auto">
            <a:xfrm>
              <a:off x="3792" y="2352"/>
              <a:ext cx="53" cy="47"/>
            </a:xfrm>
            <a:prstGeom prst="ellipse">
              <a:avLst/>
            </a:prstGeom>
            <a:solidFill>
              <a:schemeClr val="tx1"/>
            </a:solidFill>
            <a:ln w="9525">
              <a:solidFill>
                <a:schemeClr val="tx1"/>
              </a:solidFill>
              <a:round/>
              <a:headEnd/>
              <a:tailEnd/>
            </a:ln>
          </p:spPr>
          <p:txBody>
            <a:bodyPr wrap="none" anchor="ctr"/>
            <a:lstStyle/>
            <a:p>
              <a:endParaRPr lang="en-US"/>
            </a:p>
          </p:txBody>
        </p:sp>
        <p:sp>
          <p:nvSpPr>
            <p:cNvPr id="67615" name="Oval 30"/>
            <p:cNvSpPr>
              <a:spLocks noChangeAspect="1" noChangeArrowheads="1"/>
            </p:cNvSpPr>
            <p:nvPr/>
          </p:nvSpPr>
          <p:spPr bwMode="auto">
            <a:xfrm>
              <a:off x="4944" y="2016"/>
              <a:ext cx="60" cy="47"/>
            </a:xfrm>
            <a:prstGeom prst="ellipse">
              <a:avLst/>
            </a:prstGeom>
            <a:solidFill>
              <a:schemeClr val="tx1"/>
            </a:solidFill>
            <a:ln w="9525">
              <a:solidFill>
                <a:schemeClr val="tx1"/>
              </a:solidFill>
              <a:round/>
              <a:headEnd/>
              <a:tailEnd/>
            </a:ln>
          </p:spPr>
          <p:txBody>
            <a:bodyPr wrap="none" anchor="ctr"/>
            <a:lstStyle/>
            <a:p>
              <a:endParaRPr lang="en-US"/>
            </a:p>
          </p:txBody>
        </p:sp>
        <p:sp>
          <p:nvSpPr>
            <p:cNvPr id="67616" name="Oval 31"/>
            <p:cNvSpPr>
              <a:spLocks noChangeAspect="1" noChangeArrowheads="1"/>
            </p:cNvSpPr>
            <p:nvPr/>
          </p:nvSpPr>
          <p:spPr bwMode="auto">
            <a:xfrm>
              <a:off x="5136" y="1440"/>
              <a:ext cx="61" cy="47"/>
            </a:xfrm>
            <a:prstGeom prst="ellipse">
              <a:avLst/>
            </a:prstGeom>
            <a:solidFill>
              <a:schemeClr val="tx1"/>
            </a:solidFill>
            <a:ln w="9525">
              <a:solidFill>
                <a:schemeClr val="tx1"/>
              </a:solidFill>
              <a:round/>
              <a:headEnd/>
              <a:tailEnd/>
            </a:ln>
          </p:spPr>
          <p:txBody>
            <a:bodyPr wrap="none" anchor="ctr"/>
            <a:lstStyle/>
            <a:p>
              <a:endParaRPr lang="en-US"/>
            </a:p>
          </p:txBody>
        </p:sp>
        <p:sp>
          <p:nvSpPr>
            <p:cNvPr id="67617" name="Oval 32"/>
            <p:cNvSpPr>
              <a:spLocks noChangeAspect="1" noChangeArrowheads="1"/>
            </p:cNvSpPr>
            <p:nvPr/>
          </p:nvSpPr>
          <p:spPr bwMode="auto">
            <a:xfrm rot="-1118274">
              <a:off x="5485" y="1572"/>
              <a:ext cx="60" cy="47"/>
            </a:xfrm>
            <a:prstGeom prst="ellipse">
              <a:avLst/>
            </a:prstGeom>
            <a:solidFill>
              <a:schemeClr val="tx1"/>
            </a:solidFill>
            <a:ln w="9525">
              <a:solidFill>
                <a:schemeClr val="tx1"/>
              </a:solidFill>
              <a:round/>
              <a:headEnd/>
              <a:tailEnd/>
            </a:ln>
          </p:spPr>
          <p:txBody>
            <a:bodyPr wrap="none" anchor="ctr"/>
            <a:lstStyle/>
            <a:p>
              <a:endParaRPr lang="en-US"/>
            </a:p>
          </p:txBody>
        </p:sp>
        <p:sp>
          <p:nvSpPr>
            <p:cNvPr id="67618" name="Oval 33"/>
            <p:cNvSpPr>
              <a:spLocks noChangeAspect="1" noChangeArrowheads="1"/>
            </p:cNvSpPr>
            <p:nvPr/>
          </p:nvSpPr>
          <p:spPr bwMode="auto">
            <a:xfrm rot="-1118274">
              <a:off x="4752" y="2352"/>
              <a:ext cx="60" cy="47"/>
            </a:xfrm>
            <a:prstGeom prst="ellipse">
              <a:avLst/>
            </a:prstGeom>
            <a:solidFill>
              <a:schemeClr val="tx1"/>
            </a:solidFill>
            <a:ln w="9525">
              <a:solidFill>
                <a:schemeClr val="tx1"/>
              </a:solidFill>
              <a:round/>
              <a:headEnd/>
              <a:tailEnd/>
            </a:ln>
          </p:spPr>
          <p:txBody>
            <a:bodyPr wrap="none" anchor="ctr"/>
            <a:lstStyle/>
            <a:p>
              <a:endParaRPr lang="en-US"/>
            </a:p>
          </p:txBody>
        </p:sp>
        <p:sp>
          <p:nvSpPr>
            <p:cNvPr id="67619" name="Oval 34"/>
            <p:cNvSpPr>
              <a:spLocks noChangeAspect="1" noChangeArrowheads="1"/>
            </p:cNvSpPr>
            <p:nvPr/>
          </p:nvSpPr>
          <p:spPr bwMode="auto">
            <a:xfrm rot="-1118274">
              <a:off x="4975" y="2306"/>
              <a:ext cx="60" cy="47"/>
            </a:xfrm>
            <a:prstGeom prst="ellipse">
              <a:avLst/>
            </a:prstGeom>
            <a:solidFill>
              <a:schemeClr val="tx1"/>
            </a:solidFill>
            <a:ln w="9525">
              <a:solidFill>
                <a:schemeClr val="tx1"/>
              </a:solidFill>
              <a:round/>
              <a:headEnd/>
              <a:tailEnd/>
            </a:ln>
          </p:spPr>
          <p:txBody>
            <a:bodyPr wrap="none" anchor="ctr"/>
            <a:lstStyle/>
            <a:p>
              <a:endParaRPr lang="en-US"/>
            </a:p>
          </p:txBody>
        </p:sp>
        <p:sp>
          <p:nvSpPr>
            <p:cNvPr id="67620" name="Oval 35"/>
            <p:cNvSpPr>
              <a:spLocks noChangeAspect="1" noChangeArrowheads="1"/>
            </p:cNvSpPr>
            <p:nvPr/>
          </p:nvSpPr>
          <p:spPr bwMode="auto">
            <a:xfrm rot="-1118274">
              <a:off x="4005" y="2020"/>
              <a:ext cx="61" cy="47"/>
            </a:xfrm>
            <a:prstGeom prst="ellipse">
              <a:avLst/>
            </a:prstGeom>
            <a:solidFill>
              <a:schemeClr val="tx1"/>
            </a:solidFill>
            <a:ln w="9525">
              <a:solidFill>
                <a:schemeClr val="tx1"/>
              </a:solidFill>
              <a:round/>
              <a:headEnd/>
              <a:tailEnd/>
            </a:ln>
          </p:spPr>
          <p:txBody>
            <a:bodyPr wrap="none" anchor="ctr"/>
            <a:lstStyle/>
            <a:p>
              <a:endParaRPr lang="en-US"/>
            </a:p>
          </p:txBody>
        </p:sp>
        <p:sp>
          <p:nvSpPr>
            <p:cNvPr id="67621" name="Oval 36"/>
            <p:cNvSpPr>
              <a:spLocks noChangeAspect="1" noChangeArrowheads="1"/>
            </p:cNvSpPr>
            <p:nvPr/>
          </p:nvSpPr>
          <p:spPr bwMode="auto">
            <a:xfrm rot="-1118274">
              <a:off x="4561" y="1356"/>
              <a:ext cx="53" cy="47"/>
            </a:xfrm>
            <a:prstGeom prst="ellipse">
              <a:avLst/>
            </a:prstGeom>
            <a:solidFill>
              <a:schemeClr val="tx1"/>
            </a:solidFill>
            <a:ln w="9525">
              <a:solidFill>
                <a:schemeClr val="tx1"/>
              </a:solidFill>
              <a:round/>
              <a:headEnd/>
              <a:tailEnd/>
            </a:ln>
          </p:spPr>
          <p:txBody>
            <a:bodyPr wrap="none" anchor="ctr"/>
            <a:lstStyle/>
            <a:p>
              <a:endParaRPr lang="en-US"/>
            </a:p>
          </p:txBody>
        </p:sp>
        <p:sp>
          <p:nvSpPr>
            <p:cNvPr id="67622" name="Oval 37"/>
            <p:cNvSpPr>
              <a:spLocks noChangeAspect="1" noChangeArrowheads="1"/>
            </p:cNvSpPr>
            <p:nvPr/>
          </p:nvSpPr>
          <p:spPr bwMode="auto">
            <a:xfrm rot="-1118274">
              <a:off x="4800" y="1344"/>
              <a:ext cx="61" cy="47"/>
            </a:xfrm>
            <a:prstGeom prst="ellipse">
              <a:avLst/>
            </a:prstGeom>
            <a:solidFill>
              <a:schemeClr val="tx1"/>
            </a:solidFill>
            <a:ln w="9525">
              <a:solidFill>
                <a:schemeClr val="tx1"/>
              </a:solidFill>
              <a:round/>
              <a:headEnd/>
              <a:tailEnd/>
            </a:ln>
          </p:spPr>
          <p:txBody>
            <a:bodyPr wrap="none" anchor="ctr"/>
            <a:lstStyle/>
            <a:p>
              <a:endParaRPr lang="en-US"/>
            </a:p>
          </p:txBody>
        </p:sp>
        <p:sp>
          <p:nvSpPr>
            <p:cNvPr id="67623" name="Oval 38"/>
            <p:cNvSpPr>
              <a:spLocks noChangeAspect="1" noChangeArrowheads="1"/>
            </p:cNvSpPr>
            <p:nvPr/>
          </p:nvSpPr>
          <p:spPr bwMode="auto">
            <a:xfrm rot="-1118274">
              <a:off x="4038" y="1417"/>
              <a:ext cx="61" cy="47"/>
            </a:xfrm>
            <a:prstGeom prst="ellipse">
              <a:avLst/>
            </a:prstGeom>
            <a:solidFill>
              <a:schemeClr val="tx1"/>
            </a:solidFill>
            <a:ln w="9525">
              <a:solidFill>
                <a:schemeClr val="tx1"/>
              </a:solidFill>
              <a:round/>
              <a:headEnd/>
              <a:tailEnd/>
            </a:ln>
          </p:spPr>
          <p:txBody>
            <a:bodyPr wrap="none" anchor="ctr"/>
            <a:lstStyle/>
            <a:p>
              <a:endParaRPr lang="en-US"/>
            </a:p>
          </p:txBody>
        </p:sp>
        <p:sp>
          <p:nvSpPr>
            <p:cNvPr id="67624" name="Oval 39"/>
            <p:cNvSpPr>
              <a:spLocks noChangeAspect="1" noChangeArrowheads="1"/>
            </p:cNvSpPr>
            <p:nvPr/>
          </p:nvSpPr>
          <p:spPr bwMode="auto">
            <a:xfrm rot="-1118274">
              <a:off x="4254" y="2007"/>
              <a:ext cx="60" cy="47"/>
            </a:xfrm>
            <a:prstGeom prst="ellipse">
              <a:avLst/>
            </a:prstGeom>
            <a:solidFill>
              <a:schemeClr val="tx1"/>
            </a:solidFill>
            <a:ln w="9525">
              <a:solidFill>
                <a:schemeClr val="tx1"/>
              </a:solidFill>
              <a:round/>
              <a:headEnd/>
              <a:tailEnd/>
            </a:ln>
          </p:spPr>
          <p:txBody>
            <a:bodyPr wrap="none" anchor="ctr"/>
            <a:lstStyle/>
            <a:p>
              <a:endParaRPr lang="en-US"/>
            </a:p>
          </p:txBody>
        </p:sp>
        <p:sp>
          <p:nvSpPr>
            <p:cNvPr id="67625" name="Oval 40"/>
            <p:cNvSpPr>
              <a:spLocks noChangeAspect="1" noChangeArrowheads="1"/>
            </p:cNvSpPr>
            <p:nvPr/>
          </p:nvSpPr>
          <p:spPr bwMode="auto">
            <a:xfrm rot="-1118274">
              <a:off x="5232" y="1904"/>
              <a:ext cx="52"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67626" name="Oval 41"/>
            <p:cNvSpPr>
              <a:spLocks noChangeAspect="1" noChangeArrowheads="1"/>
            </p:cNvSpPr>
            <p:nvPr/>
          </p:nvSpPr>
          <p:spPr bwMode="auto">
            <a:xfrm rot="-1118274">
              <a:off x="4935" y="1295"/>
              <a:ext cx="61" cy="47"/>
            </a:xfrm>
            <a:prstGeom prst="ellipse">
              <a:avLst/>
            </a:prstGeom>
            <a:solidFill>
              <a:schemeClr val="tx1"/>
            </a:solidFill>
            <a:ln w="9525">
              <a:solidFill>
                <a:schemeClr val="tx1"/>
              </a:solidFill>
              <a:round/>
              <a:headEnd/>
              <a:tailEnd/>
            </a:ln>
          </p:spPr>
          <p:txBody>
            <a:bodyPr wrap="none" anchor="ctr"/>
            <a:lstStyle/>
            <a:p>
              <a:endParaRPr lang="en-US"/>
            </a:p>
          </p:txBody>
        </p:sp>
        <p:sp>
          <p:nvSpPr>
            <p:cNvPr id="67627" name="Oval 42"/>
            <p:cNvSpPr>
              <a:spLocks noChangeAspect="1" noChangeArrowheads="1"/>
            </p:cNvSpPr>
            <p:nvPr/>
          </p:nvSpPr>
          <p:spPr bwMode="auto">
            <a:xfrm rot="5895381">
              <a:off x="3699" y="1293"/>
              <a:ext cx="47" cy="53"/>
            </a:xfrm>
            <a:prstGeom prst="ellipse">
              <a:avLst/>
            </a:prstGeom>
            <a:solidFill>
              <a:schemeClr val="tx1"/>
            </a:solidFill>
            <a:ln w="9525">
              <a:solidFill>
                <a:schemeClr val="tx1"/>
              </a:solidFill>
              <a:round/>
              <a:headEnd/>
              <a:tailEnd/>
            </a:ln>
          </p:spPr>
          <p:txBody>
            <a:bodyPr wrap="none" anchor="ctr"/>
            <a:lstStyle/>
            <a:p>
              <a:endParaRPr lang="en-US"/>
            </a:p>
          </p:txBody>
        </p:sp>
        <p:sp>
          <p:nvSpPr>
            <p:cNvPr id="67628" name="Oval 43"/>
            <p:cNvSpPr>
              <a:spLocks noChangeAspect="1" noChangeArrowheads="1"/>
            </p:cNvSpPr>
            <p:nvPr/>
          </p:nvSpPr>
          <p:spPr bwMode="auto">
            <a:xfrm rot="5895381">
              <a:off x="4419" y="2061"/>
              <a:ext cx="55" cy="61"/>
            </a:xfrm>
            <a:prstGeom prst="ellipse">
              <a:avLst/>
            </a:prstGeom>
            <a:solidFill>
              <a:schemeClr val="tx1"/>
            </a:solidFill>
            <a:ln w="9525">
              <a:solidFill>
                <a:schemeClr val="tx1"/>
              </a:solidFill>
              <a:round/>
              <a:headEnd/>
              <a:tailEnd/>
            </a:ln>
          </p:spPr>
          <p:txBody>
            <a:bodyPr wrap="none" anchor="ctr"/>
            <a:lstStyle/>
            <a:p>
              <a:endParaRPr lang="en-US"/>
            </a:p>
          </p:txBody>
        </p:sp>
        <p:sp>
          <p:nvSpPr>
            <p:cNvPr id="67629" name="Oval 44"/>
            <p:cNvSpPr>
              <a:spLocks noChangeAspect="1" noChangeArrowheads="1"/>
            </p:cNvSpPr>
            <p:nvPr/>
          </p:nvSpPr>
          <p:spPr bwMode="auto">
            <a:xfrm rot="5895381">
              <a:off x="4046" y="1873"/>
              <a:ext cx="47" cy="61"/>
            </a:xfrm>
            <a:prstGeom prst="ellipse">
              <a:avLst/>
            </a:prstGeom>
            <a:solidFill>
              <a:schemeClr val="tx1"/>
            </a:solidFill>
            <a:ln w="9525">
              <a:solidFill>
                <a:schemeClr val="tx1"/>
              </a:solidFill>
              <a:round/>
              <a:headEnd/>
              <a:tailEnd/>
            </a:ln>
          </p:spPr>
          <p:txBody>
            <a:bodyPr wrap="none" anchor="ctr"/>
            <a:lstStyle/>
            <a:p>
              <a:endParaRPr lang="en-US"/>
            </a:p>
          </p:txBody>
        </p:sp>
        <p:sp>
          <p:nvSpPr>
            <p:cNvPr id="67630" name="Oval 45"/>
            <p:cNvSpPr>
              <a:spLocks noChangeAspect="1" noChangeArrowheads="1"/>
            </p:cNvSpPr>
            <p:nvPr/>
          </p:nvSpPr>
          <p:spPr bwMode="auto">
            <a:xfrm rot="5895381">
              <a:off x="4467" y="1389"/>
              <a:ext cx="47" cy="53"/>
            </a:xfrm>
            <a:prstGeom prst="ellipse">
              <a:avLst/>
            </a:prstGeom>
            <a:solidFill>
              <a:schemeClr val="tx1"/>
            </a:solidFill>
            <a:ln w="9525">
              <a:solidFill>
                <a:schemeClr val="tx1"/>
              </a:solidFill>
              <a:round/>
              <a:headEnd/>
              <a:tailEnd/>
            </a:ln>
          </p:spPr>
          <p:txBody>
            <a:bodyPr wrap="none" anchor="ctr"/>
            <a:lstStyle/>
            <a:p>
              <a:endParaRPr lang="en-US"/>
            </a:p>
          </p:txBody>
        </p:sp>
        <p:sp>
          <p:nvSpPr>
            <p:cNvPr id="67631" name="Oval 46"/>
            <p:cNvSpPr>
              <a:spLocks noChangeAspect="1" noChangeArrowheads="1"/>
            </p:cNvSpPr>
            <p:nvPr/>
          </p:nvSpPr>
          <p:spPr bwMode="auto">
            <a:xfrm rot="5895381">
              <a:off x="5064" y="2064"/>
              <a:ext cx="55" cy="60"/>
            </a:xfrm>
            <a:prstGeom prst="ellipse">
              <a:avLst/>
            </a:prstGeom>
            <a:solidFill>
              <a:schemeClr val="tx1"/>
            </a:solidFill>
            <a:ln w="9525">
              <a:solidFill>
                <a:schemeClr val="tx1"/>
              </a:solidFill>
              <a:round/>
              <a:headEnd/>
              <a:tailEnd/>
            </a:ln>
          </p:spPr>
          <p:txBody>
            <a:bodyPr wrap="none" anchor="ctr"/>
            <a:lstStyle/>
            <a:p>
              <a:endParaRPr lang="en-US"/>
            </a:p>
          </p:txBody>
        </p:sp>
        <p:sp>
          <p:nvSpPr>
            <p:cNvPr id="67632" name="Oval 47"/>
            <p:cNvSpPr>
              <a:spLocks noChangeAspect="1" noChangeArrowheads="1"/>
            </p:cNvSpPr>
            <p:nvPr/>
          </p:nvSpPr>
          <p:spPr bwMode="auto">
            <a:xfrm rot="5895381">
              <a:off x="5244" y="1646"/>
              <a:ext cx="47" cy="53"/>
            </a:xfrm>
            <a:prstGeom prst="ellipse">
              <a:avLst/>
            </a:prstGeom>
            <a:solidFill>
              <a:schemeClr val="tx1"/>
            </a:solidFill>
            <a:ln w="9525">
              <a:solidFill>
                <a:schemeClr val="tx1"/>
              </a:solidFill>
              <a:round/>
              <a:headEnd/>
              <a:tailEnd/>
            </a:ln>
          </p:spPr>
          <p:txBody>
            <a:bodyPr wrap="none" anchor="ctr"/>
            <a:lstStyle/>
            <a:p>
              <a:endParaRPr lang="en-US"/>
            </a:p>
          </p:txBody>
        </p:sp>
        <p:sp>
          <p:nvSpPr>
            <p:cNvPr id="67633" name="Oval 48"/>
            <p:cNvSpPr>
              <a:spLocks noChangeAspect="1" noChangeArrowheads="1"/>
            </p:cNvSpPr>
            <p:nvPr/>
          </p:nvSpPr>
          <p:spPr bwMode="auto">
            <a:xfrm rot="5895381">
              <a:off x="3830" y="1097"/>
              <a:ext cx="47" cy="61"/>
            </a:xfrm>
            <a:prstGeom prst="ellipse">
              <a:avLst/>
            </a:prstGeom>
            <a:solidFill>
              <a:schemeClr val="tx1"/>
            </a:solidFill>
            <a:ln w="9525">
              <a:solidFill>
                <a:schemeClr val="tx1"/>
              </a:solidFill>
              <a:round/>
              <a:headEnd/>
              <a:tailEnd/>
            </a:ln>
          </p:spPr>
          <p:txBody>
            <a:bodyPr wrap="none" anchor="ctr"/>
            <a:lstStyle/>
            <a:p>
              <a:endParaRPr lang="en-US"/>
            </a:p>
          </p:txBody>
        </p:sp>
        <p:sp>
          <p:nvSpPr>
            <p:cNvPr id="67634" name="Oval 49"/>
            <p:cNvSpPr>
              <a:spLocks noChangeAspect="1" noChangeArrowheads="1"/>
            </p:cNvSpPr>
            <p:nvPr/>
          </p:nvSpPr>
          <p:spPr bwMode="auto">
            <a:xfrm rot="5895381">
              <a:off x="4917" y="1353"/>
              <a:ext cx="47" cy="53"/>
            </a:xfrm>
            <a:prstGeom prst="ellipse">
              <a:avLst/>
            </a:prstGeom>
            <a:solidFill>
              <a:schemeClr val="tx1"/>
            </a:solidFill>
            <a:ln w="9525">
              <a:solidFill>
                <a:schemeClr val="tx1"/>
              </a:solidFill>
              <a:round/>
              <a:headEnd/>
              <a:tailEnd/>
            </a:ln>
          </p:spPr>
          <p:txBody>
            <a:bodyPr wrap="none" anchor="ctr"/>
            <a:lstStyle/>
            <a:p>
              <a:endParaRPr lang="en-US"/>
            </a:p>
          </p:txBody>
        </p:sp>
        <p:sp>
          <p:nvSpPr>
            <p:cNvPr id="67635" name="Oval 50"/>
            <p:cNvSpPr>
              <a:spLocks noChangeAspect="1" noChangeArrowheads="1"/>
            </p:cNvSpPr>
            <p:nvPr/>
          </p:nvSpPr>
          <p:spPr bwMode="auto">
            <a:xfrm rot="5895381">
              <a:off x="4847" y="2401"/>
              <a:ext cx="55" cy="53"/>
            </a:xfrm>
            <a:prstGeom prst="ellipse">
              <a:avLst/>
            </a:prstGeom>
            <a:solidFill>
              <a:schemeClr val="tx1"/>
            </a:solidFill>
            <a:ln w="9525">
              <a:solidFill>
                <a:schemeClr val="tx1"/>
              </a:solidFill>
              <a:round/>
              <a:headEnd/>
              <a:tailEnd/>
            </a:ln>
          </p:spPr>
          <p:txBody>
            <a:bodyPr wrap="none" anchor="ctr"/>
            <a:lstStyle/>
            <a:p>
              <a:endParaRPr lang="en-US"/>
            </a:p>
          </p:txBody>
        </p:sp>
        <p:sp>
          <p:nvSpPr>
            <p:cNvPr id="67636" name="Oval 51"/>
            <p:cNvSpPr>
              <a:spLocks noChangeAspect="1" noChangeArrowheads="1"/>
            </p:cNvSpPr>
            <p:nvPr/>
          </p:nvSpPr>
          <p:spPr bwMode="auto">
            <a:xfrm rot="4777107">
              <a:off x="4734" y="2589"/>
              <a:ext cx="47" cy="53"/>
            </a:xfrm>
            <a:prstGeom prst="ellipse">
              <a:avLst/>
            </a:prstGeom>
            <a:solidFill>
              <a:schemeClr val="tx1"/>
            </a:solidFill>
            <a:ln w="9525">
              <a:solidFill>
                <a:schemeClr val="tx1"/>
              </a:solidFill>
              <a:round/>
              <a:headEnd/>
              <a:tailEnd/>
            </a:ln>
          </p:spPr>
          <p:txBody>
            <a:bodyPr wrap="none" anchor="ctr"/>
            <a:lstStyle/>
            <a:p>
              <a:endParaRPr lang="en-US"/>
            </a:p>
          </p:txBody>
        </p:sp>
        <p:sp>
          <p:nvSpPr>
            <p:cNvPr id="67637" name="Oval 52"/>
            <p:cNvSpPr>
              <a:spLocks noChangeAspect="1" noChangeArrowheads="1"/>
            </p:cNvSpPr>
            <p:nvPr/>
          </p:nvSpPr>
          <p:spPr bwMode="auto">
            <a:xfrm rot="4777107">
              <a:off x="3787" y="1842"/>
              <a:ext cx="55" cy="61"/>
            </a:xfrm>
            <a:prstGeom prst="ellipse">
              <a:avLst/>
            </a:prstGeom>
            <a:solidFill>
              <a:schemeClr val="tx1"/>
            </a:solidFill>
            <a:ln w="9525">
              <a:solidFill>
                <a:schemeClr val="tx1"/>
              </a:solidFill>
              <a:round/>
              <a:headEnd/>
              <a:tailEnd/>
            </a:ln>
          </p:spPr>
          <p:txBody>
            <a:bodyPr wrap="none" anchor="ctr"/>
            <a:lstStyle/>
            <a:p>
              <a:endParaRPr lang="en-US"/>
            </a:p>
          </p:txBody>
        </p:sp>
        <p:sp>
          <p:nvSpPr>
            <p:cNvPr id="67638" name="Oval 53"/>
            <p:cNvSpPr>
              <a:spLocks noChangeAspect="1" noChangeArrowheads="1"/>
            </p:cNvSpPr>
            <p:nvPr/>
          </p:nvSpPr>
          <p:spPr bwMode="auto">
            <a:xfrm rot="4777107">
              <a:off x="4085" y="2223"/>
              <a:ext cx="55" cy="53"/>
            </a:xfrm>
            <a:prstGeom prst="ellipse">
              <a:avLst/>
            </a:prstGeom>
            <a:solidFill>
              <a:schemeClr val="tx1"/>
            </a:solidFill>
            <a:ln w="9525">
              <a:solidFill>
                <a:schemeClr val="tx1"/>
              </a:solidFill>
              <a:round/>
              <a:headEnd/>
              <a:tailEnd/>
            </a:ln>
          </p:spPr>
          <p:txBody>
            <a:bodyPr wrap="none" anchor="ctr"/>
            <a:lstStyle/>
            <a:p>
              <a:endParaRPr lang="en-US"/>
            </a:p>
          </p:txBody>
        </p:sp>
        <p:sp>
          <p:nvSpPr>
            <p:cNvPr id="67639" name="Oval 54"/>
            <p:cNvSpPr>
              <a:spLocks noChangeAspect="1" noChangeArrowheads="1"/>
            </p:cNvSpPr>
            <p:nvPr/>
          </p:nvSpPr>
          <p:spPr bwMode="auto">
            <a:xfrm rot="4777107">
              <a:off x="3843" y="1245"/>
              <a:ext cx="47" cy="53"/>
            </a:xfrm>
            <a:prstGeom prst="ellipse">
              <a:avLst/>
            </a:prstGeom>
            <a:solidFill>
              <a:schemeClr val="tx1"/>
            </a:solidFill>
            <a:ln w="9525">
              <a:solidFill>
                <a:schemeClr val="tx1"/>
              </a:solidFill>
              <a:round/>
              <a:headEnd/>
              <a:tailEnd/>
            </a:ln>
          </p:spPr>
          <p:txBody>
            <a:bodyPr wrap="none" anchor="ctr"/>
            <a:lstStyle/>
            <a:p>
              <a:endParaRPr lang="en-US"/>
            </a:p>
          </p:txBody>
        </p:sp>
        <p:sp>
          <p:nvSpPr>
            <p:cNvPr id="67640" name="Oval 55"/>
            <p:cNvSpPr>
              <a:spLocks noChangeAspect="1" noChangeArrowheads="1"/>
            </p:cNvSpPr>
            <p:nvPr/>
          </p:nvSpPr>
          <p:spPr bwMode="auto">
            <a:xfrm rot="4777107">
              <a:off x="5142" y="2154"/>
              <a:ext cx="48" cy="60"/>
            </a:xfrm>
            <a:prstGeom prst="ellipse">
              <a:avLst/>
            </a:prstGeom>
            <a:solidFill>
              <a:schemeClr val="tx1"/>
            </a:solidFill>
            <a:ln w="9525">
              <a:solidFill>
                <a:schemeClr val="tx1"/>
              </a:solidFill>
              <a:round/>
              <a:headEnd/>
              <a:tailEnd/>
            </a:ln>
          </p:spPr>
          <p:txBody>
            <a:bodyPr wrap="none" anchor="ctr"/>
            <a:lstStyle/>
            <a:p>
              <a:endParaRPr lang="en-US"/>
            </a:p>
          </p:txBody>
        </p:sp>
        <p:sp>
          <p:nvSpPr>
            <p:cNvPr id="67641" name="Oval 56"/>
            <p:cNvSpPr>
              <a:spLocks noChangeAspect="1" noChangeArrowheads="1"/>
            </p:cNvSpPr>
            <p:nvPr/>
          </p:nvSpPr>
          <p:spPr bwMode="auto">
            <a:xfrm rot="4777107">
              <a:off x="5055" y="1634"/>
              <a:ext cx="47" cy="61"/>
            </a:xfrm>
            <a:prstGeom prst="ellipse">
              <a:avLst/>
            </a:prstGeom>
            <a:solidFill>
              <a:schemeClr val="tx1"/>
            </a:solidFill>
            <a:ln w="9525">
              <a:solidFill>
                <a:schemeClr val="tx1"/>
              </a:solidFill>
              <a:round/>
              <a:headEnd/>
              <a:tailEnd/>
            </a:ln>
          </p:spPr>
          <p:txBody>
            <a:bodyPr wrap="none" anchor="ctr"/>
            <a:lstStyle/>
            <a:p>
              <a:endParaRPr lang="en-US"/>
            </a:p>
          </p:txBody>
        </p:sp>
        <p:sp>
          <p:nvSpPr>
            <p:cNvPr id="67642" name="Oval 57"/>
            <p:cNvSpPr>
              <a:spLocks noChangeAspect="1" noChangeArrowheads="1"/>
            </p:cNvSpPr>
            <p:nvPr/>
          </p:nvSpPr>
          <p:spPr bwMode="auto">
            <a:xfrm rot="4777107">
              <a:off x="4638" y="1445"/>
              <a:ext cx="47" cy="53"/>
            </a:xfrm>
            <a:prstGeom prst="ellipse">
              <a:avLst/>
            </a:prstGeom>
            <a:solidFill>
              <a:schemeClr val="tx1"/>
            </a:solidFill>
            <a:ln w="9525">
              <a:solidFill>
                <a:schemeClr val="tx1"/>
              </a:solidFill>
              <a:round/>
              <a:headEnd/>
              <a:tailEnd/>
            </a:ln>
          </p:spPr>
          <p:txBody>
            <a:bodyPr wrap="none" anchor="ctr"/>
            <a:lstStyle/>
            <a:p>
              <a:endParaRPr lang="en-US"/>
            </a:p>
          </p:txBody>
        </p:sp>
        <p:sp>
          <p:nvSpPr>
            <p:cNvPr id="67643" name="Oval 58"/>
            <p:cNvSpPr>
              <a:spLocks noChangeAspect="1" noChangeArrowheads="1"/>
            </p:cNvSpPr>
            <p:nvPr/>
          </p:nvSpPr>
          <p:spPr bwMode="auto">
            <a:xfrm rot="4777107">
              <a:off x="4464" y="1845"/>
              <a:ext cx="55" cy="60"/>
            </a:xfrm>
            <a:prstGeom prst="ellipse">
              <a:avLst/>
            </a:prstGeom>
            <a:solidFill>
              <a:schemeClr val="tx1"/>
            </a:solidFill>
            <a:ln w="9525">
              <a:solidFill>
                <a:schemeClr val="tx1"/>
              </a:solidFill>
              <a:round/>
              <a:headEnd/>
              <a:tailEnd/>
            </a:ln>
          </p:spPr>
          <p:txBody>
            <a:bodyPr wrap="none" anchor="ctr"/>
            <a:lstStyle/>
            <a:p>
              <a:endParaRPr lang="en-US"/>
            </a:p>
          </p:txBody>
        </p:sp>
        <p:sp>
          <p:nvSpPr>
            <p:cNvPr id="67644" name="Oval 59"/>
            <p:cNvSpPr>
              <a:spLocks noChangeAspect="1" noChangeArrowheads="1"/>
            </p:cNvSpPr>
            <p:nvPr/>
          </p:nvSpPr>
          <p:spPr bwMode="auto">
            <a:xfrm rot="4777107">
              <a:off x="4955" y="2422"/>
              <a:ext cx="47" cy="60"/>
            </a:xfrm>
            <a:prstGeom prst="ellipse">
              <a:avLst/>
            </a:prstGeom>
            <a:solidFill>
              <a:schemeClr val="tx1"/>
            </a:solidFill>
            <a:ln w="9525">
              <a:solidFill>
                <a:schemeClr val="tx1"/>
              </a:solidFill>
              <a:round/>
              <a:headEnd/>
              <a:tailEnd/>
            </a:ln>
          </p:spPr>
          <p:txBody>
            <a:bodyPr wrap="none" anchor="ctr"/>
            <a:lstStyle/>
            <a:p>
              <a:endParaRPr lang="en-US"/>
            </a:p>
          </p:txBody>
        </p:sp>
        <p:sp>
          <p:nvSpPr>
            <p:cNvPr id="67645" name="Line 60"/>
            <p:cNvSpPr>
              <a:spLocks noChangeShapeType="1"/>
            </p:cNvSpPr>
            <p:nvPr/>
          </p:nvSpPr>
          <p:spPr bwMode="auto">
            <a:xfrm>
              <a:off x="4387" y="1859"/>
              <a:ext cx="29" cy="6"/>
            </a:xfrm>
            <a:prstGeom prst="line">
              <a:avLst/>
            </a:prstGeom>
            <a:noFill/>
            <a:ln w="28575">
              <a:solidFill>
                <a:schemeClr val="tx1"/>
              </a:solidFill>
              <a:round/>
              <a:headEnd/>
              <a:tailEnd/>
            </a:ln>
          </p:spPr>
          <p:txBody>
            <a:bodyPr/>
            <a:lstStyle/>
            <a:p>
              <a:endParaRPr lang="en-US"/>
            </a:p>
          </p:txBody>
        </p:sp>
      </p:grpSp>
      <p:grpSp>
        <p:nvGrpSpPr>
          <p:cNvPr id="6" name="Group 61"/>
          <p:cNvGrpSpPr>
            <a:grpSpLocks/>
          </p:cNvGrpSpPr>
          <p:nvPr/>
        </p:nvGrpSpPr>
        <p:grpSpPr bwMode="auto">
          <a:xfrm>
            <a:off x="7747000" y="1985963"/>
            <a:ext cx="193675" cy="358775"/>
            <a:chOff x="4880" y="1251"/>
            <a:chExt cx="122" cy="226"/>
          </a:xfrm>
        </p:grpSpPr>
        <p:sp>
          <p:nvSpPr>
            <p:cNvPr id="67603" name="Oval 62"/>
            <p:cNvSpPr>
              <a:spLocks noChangeAspect="1" noChangeArrowheads="1"/>
            </p:cNvSpPr>
            <p:nvPr/>
          </p:nvSpPr>
          <p:spPr bwMode="auto">
            <a:xfrm rot="-1118274">
              <a:off x="4935" y="1295"/>
              <a:ext cx="61" cy="47"/>
            </a:xfrm>
            <a:prstGeom prst="ellipse">
              <a:avLst/>
            </a:prstGeom>
            <a:solidFill>
              <a:srgbClr val="CC0000"/>
            </a:solidFill>
            <a:ln w="9525">
              <a:solidFill>
                <a:srgbClr val="CC0000"/>
              </a:solidFill>
              <a:round/>
              <a:headEnd/>
              <a:tailEnd/>
            </a:ln>
          </p:spPr>
          <p:txBody>
            <a:bodyPr wrap="none" anchor="ctr"/>
            <a:lstStyle/>
            <a:p>
              <a:endParaRPr lang="en-US"/>
            </a:p>
          </p:txBody>
        </p:sp>
        <p:sp>
          <p:nvSpPr>
            <p:cNvPr id="67604" name="Oval 63"/>
            <p:cNvSpPr>
              <a:spLocks noChangeAspect="1" noChangeArrowheads="1"/>
            </p:cNvSpPr>
            <p:nvPr/>
          </p:nvSpPr>
          <p:spPr bwMode="auto">
            <a:xfrm rot="5895381">
              <a:off x="4917" y="1353"/>
              <a:ext cx="47" cy="53"/>
            </a:xfrm>
            <a:prstGeom prst="ellipse">
              <a:avLst/>
            </a:prstGeom>
            <a:solidFill>
              <a:srgbClr val="CC0000"/>
            </a:solidFill>
            <a:ln w="9525">
              <a:solidFill>
                <a:srgbClr val="CC0000"/>
              </a:solidFill>
              <a:round/>
              <a:headEnd/>
              <a:tailEnd/>
            </a:ln>
          </p:spPr>
          <p:txBody>
            <a:bodyPr wrap="none" anchor="ctr"/>
            <a:lstStyle/>
            <a:p>
              <a:endParaRPr lang="en-US"/>
            </a:p>
          </p:txBody>
        </p:sp>
        <p:sp>
          <p:nvSpPr>
            <p:cNvPr id="67605" name="Oval 64"/>
            <p:cNvSpPr>
              <a:spLocks noChangeArrowheads="1"/>
            </p:cNvSpPr>
            <p:nvPr/>
          </p:nvSpPr>
          <p:spPr bwMode="auto">
            <a:xfrm rot="-3656724">
              <a:off x="4828" y="1303"/>
              <a:ext cx="226" cy="122"/>
            </a:xfrm>
            <a:prstGeom prst="ellipse">
              <a:avLst/>
            </a:prstGeom>
            <a:noFill/>
            <a:ln w="12700">
              <a:solidFill>
                <a:srgbClr val="CC0000"/>
              </a:solidFill>
              <a:round/>
              <a:headEnd/>
              <a:tailEnd/>
            </a:ln>
          </p:spPr>
          <p:txBody>
            <a:bodyPr wrap="none" anchor="ctr"/>
            <a:lstStyle/>
            <a:p>
              <a:endParaRPr lang="en-US"/>
            </a:p>
          </p:txBody>
        </p:sp>
        <p:sp>
          <p:nvSpPr>
            <p:cNvPr id="67606" name="Line 65"/>
            <p:cNvSpPr>
              <a:spLocks noChangeShapeType="1"/>
            </p:cNvSpPr>
            <p:nvPr/>
          </p:nvSpPr>
          <p:spPr bwMode="auto">
            <a:xfrm flipV="1">
              <a:off x="4940" y="1344"/>
              <a:ext cx="19" cy="38"/>
            </a:xfrm>
            <a:prstGeom prst="line">
              <a:avLst/>
            </a:prstGeom>
            <a:noFill/>
            <a:ln w="28575">
              <a:solidFill>
                <a:srgbClr val="CC0000"/>
              </a:solidFill>
              <a:round/>
              <a:headEnd/>
              <a:tailEnd/>
            </a:ln>
          </p:spPr>
          <p:txBody>
            <a:bodyPr/>
            <a:lstStyle/>
            <a:p>
              <a:endParaRPr lang="en-US"/>
            </a:p>
          </p:txBody>
        </p:sp>
      </p:grpSp>
      <p:grpSp>
        <p:nvGrpSpPr>
          <p:cNvPr id="7" name="Group 66"/>
          <p:cNvGrpSpPr>
            <a:grpSpLocks/>
          </p:cNvGrpSpPr>
          <p:nvPr/>
        </p:nvGrpSpPr>
        <p:grpSpPr bwMode="auto">
          <a:xfrm>
            <a:off x="6877050" y="2879725"/>
            <a:ext cx="358775" cy="193675"/>
            <a:chOff x="4332" y="1814"/>
            <a:chExt cx="226" cy="122"/>
          </a:xfrm>
        </p:grpSpPr>
        <p:sp>
          <p:nvSpPr>
            <p:cNvPr id="67599" name="Oval 67"/>
            <p:cNvSpPr>
              <a:spLocks noChangeAspect="1" noChangeArrowheads="1"/>
            </p:cNvSpPr>
            <p:nvPr/>
          </p:nvSpPr>
          <p:spPr bwMode="auto">
            <a:xfrm>
              <a:off x="4363" y="1833"/>
              <a:ext cx="61" cy="48"/>
            </a:xfrm>
            <a:prstGeom prst="ellipse">
              <a:avLst/>
            </a:prstGeom>
            <a:solidFill>
              <a:srgbClr val="008000"/>
            </a:solidFill>
            <a:ln w="9525">
              <a:solidFill>
                <a:srgbClr val="008000"/>
              </a:solidFill>
              <a:round/>
              <a:headEnd/>
              <a:tailEnd/>
            </a:ln>
          </p:spPr>
          <p:txBody>
            <a:bodyPr wrap="none" anchor="ctr"/>
            <a:lstStyle/>
            <a:p>
              <a:endParaRPr lang="en-US"/>
            </a:p>
          </p:txBody>
        </p:sp>
        <p:sp>
          <p:nvSpPr>
            <p:cNvPr id="67600" name="Oval 68"/>
            <p:cNvSpPr>
              <a:spLocks noChangeAspect="1" noChangeArrowheads="1"/>
            </p:cNvSpPr>
            <p:nvPr/>
          </p:nvSpPr>
          <p:spPr bwMode="auto">
            <a:xfrm rot="4777107">
              <a:off x="4464" y="1845"/>
              <a:ext cx="55" cy="60"/>
            </a:xfrm>
            <a:prstGeom prst="ellipse">
              <a:avLst/>
            </a:prstGeom>
            <a:solidFill>
              <a:srgbClr val="008000"/>
            </a:solidFill>
            <a:ln w="9525">
              <a:solidFill>
                <a:srgbClr val="008000"/>
              </a:solidFill>
              <a:round/>
              <a:headEnd/>
              <a:tailEnd/>
            </a:ln>
          </p:spPr>
          <p:txBody>
            <a:bodyPr wrap="none" anchor="ctr"/>
            <a:lstStyle/>
            <a:p>
              <a:endParaRPr lang="en-US"/>
            </a:p>
          </p:txBody>
        </p:sp>
        <p:sp>
          <p:nvSpPr>
            <p:cNvPr id="67601" name="Oval 69"/>
            <p:cNvSpPr>
              <a:spLocks noChangeArrowheads="1"/>
            </p:cNvSpPr>
            <p:nvPr/>
          </p:nvSpPr>
          <p:spPr bwMode="auto">
            <a:xfrm rot="499056">
              <a:off x="4332" y="1814"/>
              <a:ext cx="226" cy="122"/>
            </a:xfrm>
            <a:prstGeom prst="ellipse">
              <a:avLst/>
            </a:prstGeom>
            <a:noFill/>
            <a:ln w="12700">
              <a:solidFill>
                <a:srgbClr val="008000"/>
              </a:solidFill>
              <a:round/>
              <a:headEnd/>
              <a:tailEnd/>
            </a:ln>
          </p:spPr>
          <p:txBody>
            <a:bodyPr wrap="none" anchor="ctr"/>
            <a:lstStyle/>
            <a:p>
              <a:endParaRPr lang="en-US"/>
            </a:p>
          </p:txBody>
        </p:sp>
        <p:sp>
          <p:nvSpPr>
            <p:cNvPr id="67602" name="Line 70"/>
            <p:cNvSpPr>
              <a:spLocks noChangeShapeType="1"/>
            </p:cNvSpPr>
            <p:nvPr/>
          </p:nvSpPr>
          <p:spPr bwMode="auto">
            <a:xfrm>
              <a:off x="4387" y="1859"/>
              <a:ext cx="29" cy="6"/>
            </a:xfrm>
            <a:prstGeom prst="line">
              <a:avLst/>
            </a:prstGeom>
            <a:noFill/>
            <a:ln w="28575">
              <a:solidFill>
                <a:srgbClr val="008000"/>
              </a:solidFill>
              <a:round/>
              <a:headEnd/>
              <a:tailEnd/>
            </a:ln>
          </p:spPr>
          <p:txBody>
            <a:bodyPr/>
            <a:lstStyle/>
            <a:p>
              <a:endParaRPr lang="en-US"/>
            </a:p>
          </p:txBody>
        </p:sp>
      </p:grpSp>
      <p:grpSp>
        <p:nvGrpSpPr>
          <p:cNvPr id="8" name="Group 71"/>
          <p:cNvGrpSpPr>
            <a:grpSpLocks/>
          </p:cNvGrpSpPr>
          <p:nvPr/>
        </p:nvGrpSpPr>
        <p:grpSpPr bwMode="auto">
          <a:xfrm>
            <a:off x="7570788" y="1890713"/>
            <a:ext cx="536575" cy="522287"/>
            <a:chOff x="4769" y="1191"/>
            <a:chExt cx="338" cy="329"/>
          </a:xfrm>
        </p:grpSpPr>
        <p:sp>
          <p:nvSpPr>
            <p:cNvPr id="67596" name="Oval 72"/>
            <p:cNvSpPr>
              <a:spLocks noChangeAspect="1" noChangeArrowheads="1"/>
            </p:cNvSpPr>
            <p:nvPr/>
          </p:nvSpPr>
          <p:spPr bwMode="auto">
            <a:xfrm rot="-1118274">
              <a:off x="4800" y="1344"/>
              <a:ext cx="61" cy="47"/>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67597" name="Oval 73"/>
            <p:cNvSpPr>
              <a:spLocks noChangeArrowheads="1"/>
            </p:cNvSpPr>
            <p:nvPr/>
          </p:nvSpPr>
          <p:spPr bwMode="auto">
            <a:xfrm rot="499056">
              <a:off x="4769" y="1191"/>
              <a:ext cx="338" cy="329"/>
            </a:xfrm>
            <a:prstGeom prst="ellipse">
              <a:avLst/>
            </a:prstGeom>
            <a:noFill/>
            <a:ln w="12700">
              <a:solidFill>
                <a:schemeClr val="hlink"/>
              </a:solidFill>
              <a:round/>
              <a:headEnd/>
              <a:tailEnd/>
            </a:ln>
          </p:spPr>
          <p:txBody>
            <a:bodyPr wrap="none" anchor="ctr"/>
            <a:lstStyle/>
            <a:p>
              <a:endParaRPr lang="en-US"/>
            </a:p>
          </p:txBody>
        </p:sp>
        <p:sp>
          <p:nvSpPr>
            <p:cNvPr id="67598" name="Line 74"/>
            <p:cNvSpPr>
              <a:spLocks noChangeShapeType="1"/>
            </p:cNvSpPr>
            <p:nvPr/>
          </p:nvSpPr>
          <p:spPr bwMode="auto">
            <a:xfrm>
              <a:off x="4836" y="1364"/>
              <a:ext cx="108" cy="23"/>
            </a:xfrm>
            <a:prstGeom prst="line">
              <a:avLst/>
            </a:prstGeom>
            <a:noFill/>
            <a:ln w="28575">
              <a:solidFill>
                <a:schemeClr val="hlink"/>
              </a:solidFill>
              <a:round/>
              <a:headEnd/>
              <a:tailEn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98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98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987">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987">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987">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987">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98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smtClean="0"/>
              <a:t>Agglomerative Clustering</a:t>
            </a:r>
          </a:p>
        </p:txBody>
      </p:sp>
      <p:sp>
        <p:nvSpPr>
          <p:cNvPr id="68611" name="Rectangle 3"/>
          <p:cNvSpPr>
            <a:spLocks noGrp="1" noChangeArrowheads="1"/>
          </p:cNvSpPr>
          <p:nvPr>
            <p:ph idx="1"/>
          </p:nvPr>
        </p:nvSpPr>
        <p:spPr>
          <a:xfrm>
            <a:off x="457200" y="1600200"/>
            <a:ext cx="7086600" cy="4724400"/>
          </a:xfrm>
        </p:spPr>
        <p:txBody>
          <a:bodyPr/>
          <a:lstStyle/>
          <a:p>
            <a:pPr>
              <a:lnSpc>
                <a:spcPct val="80000"/>
              </a:lnSpc>
            </a:pPr>
            <a:r>
              <a:rPr lang="en-US" sz="2400" dirty="0" smtClean="0"/>
              <a:t>How should we define “closest” for clusters with multiple elements?</a:t>
            </a:r>
          </a:p>
          <a:p>
            <a:pPr>
              <a:lnSpc>
                <a:spcPct val="80000"/>
              </a:lnSpc>
            </a:pPr>
            <a:endParaRPr lang="en-US" sz="2400" dirty="0" smtClean="0"/>
          </a:p>
          <a:p>
            <a:pPr>
              <a:lnSpc>
                <a:spcPct val="80000"/>
              </a:lnSpc>
            </a:pPr>
            <a:r>
              <a:rPr lang="en-US" sz="2400" dirty="0" smtClean="0"/>
              <a:t>Many options</a:t>
            </a:r>
          </a:p>
          <a:p>
            <a:pPr lvl="1">
              <a:lnSpc>
                <a:spcPct val="80000"/>
              </a:lnSpc>
            </a:pPr>
            <a:r>
              <a:rPr lang="en-US" sz="2000" dirty="0" smtClean="0">
                <a:solidFill>
                  <a:srgbClr val="008000"/>
                </a:solidFill>
              </a:rPr>
              <a:t>Closest pair</a:t>
            </a:r>
            <a:r>
              <a:rPr lang="en-US" sz="2000" dirty="0" smtClean="0"/>
              <a:t> (single-link clustering)</a:t>
            </a:r>
          </a:p>
          <a:p>
            <a:pPr lvl="1">
              <a:lnSpc>
                <a:spcPct val="80000"/>
              </a:lnSpc>
            </a:pPr>
            <a:r>
              <a:rPr lang="en-US" sz="2000" dirty="0" smtClean="0">
                <a:solidFill>
                  <a:srgbClr val="CC0000"/>
                </a:solidFill>
              </a:rPr>
              <a:t>Farthest pair</a:t>
            </a:r>
            <a:r>
              <a:rPr lang="en-US" sz="2000" dirty="0" smtClean="0"/>
              <a:t> (complete-link clustering)</a:t>
            </a:r>
          </a:p>
          <a:p>
            <a:pPr lvl="1">
              <a:lnSpc>
                <a:spcPct val="80000"/>
              </a:lnSpc>
            </a:pPr>
            <a:r>
              <a:rPr lang="en-US" sz="2000" dirty="0" smtClean="0"/>
              <a:t>Average of all pairs</a:t>
            </a:r>
          </a:p>
          <a:p>
            <a:pPr lvl="1">
              <a:lnSpc>
                <a:spcPct val="80000"/>
              </a:lnSpc>
            </a:pPr>
            <a:r>
              <a:rPr lang="en-US" sz="2000" dirty="0" smtClean="0"/>
              <a:t>Ward’s method (min variance, like k-means)</a:t>
            </a:r>
          </a:p>
          <a:p>
            <a:pPr lvl="1">
              <a:lnSpc>
                <a:spcPct val="80000"/>
              </a:lnSpc>
              <a:buFont typeface="Wingdings" pitchFamily="2" charset="2"/>
              <a:buNone/>
            </a:pPr>
            <a:endParaRPr lang="en-US" sz="2000" dirty="0" smtClean="0"/>
          </a:p>
          <a:p>
            <a:pPr>
              <a:lnSpc>
                <a:spcPct val="80000"/>
              </a:lnSpc>
            </a:pPr>
            <a:r>
              <a:rPr lang="en-US" sz="2400" dirty="0" smtClean="0"/>
              <a:t>Different choices create different clustering behaviors</a:t>
            </a:r>
          </a:p>
        </p:txBody>
      </p:sp>
      <p:sp>
        <p:nvSpPr>
          <p:cNvPr id="68612" name="Oval 4"/>
          <p:cNvSpPr>
            <a:spLocks noChangeArrowheads="1"/>
          </p:cNvSpPr>
          <p:nvPr/>
        </p:nvSpPr>
        <p:spPr bwMode="auto">
          <a:xfrm>
            <a:off x="9906000" y="1600200"/>
            <a:ext cx="1371600" cy="1371600"/>
          </a:xfrm>
          <a:prstGeom prst="ellipse">
            <a:avLst/>
          </a:prstGeom>
          <a:noFill/>
          <a:ln w="38100">
            <a:solidFill>
              <a:schemeClr val="tx1"/>
            </a:solidFill>
            <a:round/>
            <a:headEnd/>
            <a:tailEnd/>
          </a:ln>
        </p:spPr>
        <p:txBody>
          <a:bodyPr wrap="none" anchor="ctr"/>
          <a:lstStyle/>
          <a:p>
            <a:endParaRPr lang="en-US"/>
          </a:p>
        </p:txBody>
      </p:sp>
      <p:sp>
        <p:nvSpPr>
          <p:cNvPr id="68613" name="Oval 5"/>
          <p:cNvSpPr>
            <a:spLocks noChangeArrowheads="1"/>
          </p:cNvSpPr>
          <p:nvPr/>
        </p:nvSpPr>
        <p:spPr bwMode="auto">
          <a:xfrm>
            <a:off x="8153400" y="1600200"/>
            <a:ext cx="1371600" cy="1371600"/>
          </a:xfrm>
          <a:prstGeom prst="ellipse">
            <a:avLst/>
          </a:prstGeom>
          <a:noFill/>
          <a:ln w="38100">
            <a:solidFill>
              <a:schemeClr val="tx1"/>
            </a:solidFill>
            <a:round/>
            <a:headEnd/>
            <a:tailEnd/>
          </a:ln>
        </p:spPr>
        <p:txBody>
          <a:bodyPr wrap="none" anchor="ctr"/>
          <a:lstStyle/>
          <a:p>
            <a:endParaRPr lang="en-US"/>
          </a:p>
        </p:txBody>
      </p:sp>
      <p:sp>
        <p:nvSpPr>
          <p:cNvPr id="68614" name="Oval 6"/>
          <p:cNvSpPr>
            <a:spLocks noChangeArrowheads="1"/>
          </p:cNvSpPr>
          <p:nvPr/>
        </p:nvSpPr>
        <p:spPr bwMode="auto">
          <a:xfrm>
            <a:off x="8610600" y="19812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68615" name="Oval 7"/>
          <p:cNvSpPr>
            <a:spLocks noChangeArrowheads="1"/>
          </p:cNvSpPr>
          <p:nvPr/>
        </p:nvSpPr>
        <p:spPr bwMode="auto">
          <a:xfrm>
            <a:off x="8534400" y="25146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68616" name="Oval 8"/>
          <p:cNvSpPr>
            <a:spLocks noChangeArrowheads="1"/>
          </p:cNvSpPr>
          <p:nvPr/>
        </p:nvSpPr>
        <p:spPr bwMode="auto">
          <a:xfrm>
            <a:off x="10134600" y="22098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68617" name="Oval 9"/>
          <p:cNvSpPr>
            <a:spLocks noChangeArrowheads="1"/>
          </p:cNvSpPr>
          <p:nvPr/>
        </p:nvSpPr>
        <p:spPr bwMode="auto">
          <a:xfrm>
            <a:off x="10591800" y="25146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68618" name="Oval 10"/>
          <p:cNvSpPr>
            <a:spLocks noChangeArrowheads="1"/>
          </p:cNvSpPr>
          <p:nvPr/>
        </p:nvSpPr>
        <p:spPr bwMode="auto">
          <a:xfrm>
            <a:off x="10744200" y="18288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68619" name="Oval 11"/>
          <p:cNvSpPr>
            <a:spLocks noChangeArrowheads="1"/>
          </p:cNvSpPr>
          <p:nvPr/>
        </p:nvSpPr>
        <p:spPr bwMode="auto">
          <a:xfrm>
            <a:off x="9067800" y="19812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cxnSp>
        <p:nvCxnSpPr>
          <p:cNvPr id="68620" name="AutoShape 12"/>
          <p:cNvCxnSpPr>
            <a:cxnSpLocks noChangeShapeType="1"/>
            <a:stCxn id="68619" idx="6"/>
            <a:endCxn id="68616" idx="2"/>
          </p:cNvCxnSpPr>
          <p:nvPr/>
        </p:nvCxnSpPr>
        <p:spPr bwMode="auto">
          <a:xfrm>
            <a:off x="9220200" y="2057400"/>
            <a:ext cx="914400" cy="228600"/>
          </a:xfrm>
          <a:prstGeom prst="straightConnector1">
            <a:avLst/>
          </a:prstGeom>
          <a:noFill/>
          <a:ln w="63500">
            <a:solidFill>
              <a:srgbClr val="008000"/>
            </a:solidFill>
            <a:round/>
            <a:headEnd/>
            <a:tailEnd/>
          </a:ln>
        </p:spPr>
      </p:cxnSp>
      <p:cxnSp>
        <p:nvCxnSpPr>
          <p:cNvPr id="68621" name="AutoShape 13"/>
          <p:cNvCxnSpPr>
            <a:cxnSpLocks noChangeShapeType="1"/>
            <a:stCxn id="68615" idx="6"/>
            <a:endCxn id="68618" idx="2"/>
          </p:cNvCxnSpPr>
          <p:nvPr/>
        </p:nvCxnSpPr>
        <p:spPr bwMode="auto">
          <a:xfrm flipV="1">
            <a:off x="8686800" y="1905000"/>
            <a:ext cx="2057400" cy="685800"/>
          </a:xfrm>
          <a:prstGeom prst="straightConnector1">
            <a:avLst/>
          </a:prstGeom>
          <a:noFill/>
          <a:ln w="63500">
            <a:solidFill>
              <a:srgbClr val="CC0000"/>
            </a:solidFill>
            <a:round/>
            <a:headEnd/>
            <a:tailEnd/>
          </a:ln>
        </p:spPr>
      </p:cxnSp>
      <p:sp>
        <p:nvSpPr>
          <p:cNvPr id="68622" name="Oval 14"/>
          <p:cNvSpPr>
            <a:spLocks noChangeArrowheads="1"/>
          </p:cNvSpPr>
          <p:nvPr/>
        </p:nvSpPr>
        <p:spPr bwMode="auto">
          <a:xfrm>
            <a:off x="9906000" y="3276600"/>
            <a:ext cx="1371600" cy="1371600"/>
          </a:xfrm>
          <a:prstGeom prst="ellipse">
            <a:avLst/>
          </a:prstGeom>
          <a:noFill/>
          <a:ln w="38100">
            <a:solidFill>
              <a:schemeClr val="tx1"/>
            </a:solidFill>
            <a:round/>
            <a:headEnd/>
            <a:tailEnd/>
          </a:ln>
        </p:spPr>
        <p:txBody>
          <a:bodyPr wrap="none" anchor="ctr"/>
          <a:lstStyle/>
          <a:p>
            <a:endParaRPr lang="en-US"/>
          </a:p>
        </p:txBody>
      </p:sp>
      <p:sp>
        <p:nvSpPr>
          <p:cNvPr id="68623" name="Oval 15"/>
          <p:cNvSpPr>
            <a:spLocks noChangeArrowheads="1"/>
          </p:cNvSpPr>
          <p:nvPr/>
        </p:nvSpPr>
        <p:spPr bwMode="auto">
          <a:xfrm>
            <a:off x="8153400" y="3276600"/>
            <a:ext cx="1371600" cy="1371600"/>
          </a:xfrm>
          <a:prstGeom prst="ellipse">
            <a:avLst/>
          </a:prstGeom>
          <a:noFill/>
          <a:ln w="38100">
            <a:solidFill>
              <a:schemeClr val="tx1"/>
            </a:solidFill>
            <a:round/>
            <a:headEnd/>
            <a:tailEnd/>
          </a:ln>
        </p:spPr>
        <p:txBody>
          <a:bodyPr wrap="none" anchor="ctr"/>
          <a:lstStyle/>
          <a:p>
            <a:endParaRPr lang="en-US"/>
          </a:p>
        </p:txBody>
      </p:sp>
      <p:sp>
        <p:nvSpPr>
          <p:cNvPr id="68624" name="Oval 16"/>
          <p:cNvSpPr>
            <a:spLocks noChangeArrowheads="1"/>
          </p:cNvSpPr>
          <p:nvPr/>
        </p:nvSpPr>
        <p:spPr bwMode="auto">
          <a:xfrm>
            <a:off x="8610600" y="36576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68625" name="Oval 17"/>
          <p:cNvSpPr>
            <a:spLocks noChangeArrowheads="1"/>
          </p:cNvSpPr>
          <p:nvPr/>
        </p:nvSpPr>
        <p:spPr bwMode="auto">
          <a:xfrm>
            <a:off x="8534400" y="41910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68626" name="Oval 18"/>
          <p:cNvSpPr>
            <a:spLocks noChangeArrowheads="1"/>
          </p:cNvSpPr>
          <p:nvPr/>
        </p:nvSpPr>
        <p:spPr bwMode="auto">
          <a:xfrm>
            <a:off x="10134600" y="38862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68627" name="Oval 19"/>
          <p:cNvSpPr>
            <a:spLocks noChangeArrowheads="1"/>
          </p:cNvSpPr>
          <p:nvPr/>
        </p:nvSpPr>
        <p:spPr bwMode="auto">
          <a:xfrm>
            <a:off x="10591800" y="41910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68628" name="Oval 20"/>
          <p:cNvSpPr>
            <a:spLocks noChangeArrowheads="1"/>
          </p:cNvSpPr>
          <p:nvPr/>
        </p:nvSpPr>
        <p:spPr bwMode="auto">
          <a:xfrm>
            <a:off x="10744200" y="35052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68629" name="Oval 21"/>
          <p:cNvSpPr>
            <a:spLocks noChangeArrowheads="1"/>
          </p:cNvSpPr>
          <p:nvPr/>
        </p:nvSpPr>
        <p:spPr bwMode="auto">
          <a:xfrm>
            <a:off x="9067800" y="36576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cxnSp>
        <p:nvCxnSpPr>
          <p:cNvPr id="68630" name="AutoShape 22"/>
          <p:cNvCxnSpPr>
            <a:cxnSpLocks noChangeShapeType="1"/>
            <a:stCxn id="68629" idx="6"/>
            <a:endCxn id="68626" idx="2"/>
          </p:cNvCxnSpPr>
          <p:nvPr/>
        </p:nvCxnSpPr>
        <p:spPr bwMode="auto">
          <a:xfrm>
            <a:off x="9220200" y="3733800"/>
            <a:ext cx="914400" cy="228600"/>
          </a:xfrm>
          <a:prstGeom prst="straightConnector1">
            <a:avLst/>
          </a:prstGeom>
          <a:noFill/>
          <a:ln w="9525">
            <a:solidFill>
              <a:schemeClr val="tx1"/>
            </a:solidFill>
            <a:round/>
            <a:headEnd/>
            <a:tailEnd/>
          </a:ln>
        </p:spPr>
      </p:cxnSp>
      <p:cxnSp>
        <p:nvCxnSpPr>
          <p:cNvPr id="68631" name="AutoShape 23"/>
          <p:cNvCxnSpPr>
            <a:cxnSpLocks noChangeShapeType="1"/>
            <a:stCxn id="68625" idx="6"/>
            <a:endCxn id="68628" idx="2"/>
          </p:cNvCxnSpPr>
          <p:nvPr/>
        </p:nvCxnSpPr>
        <p:spPr bwMode="auto">
          <a:xfrm flipV="1">
            <a:off x="8686800" y="3581400"/>
            <a:ext cx="2057400" cy="685800"/>
          </a:xfrm>
          <a:prstGeom prst="straightConnector1">
            <a:avLst/>
          </a:prstGeom>
          <a:noFill/>
          <a:ln w="9525">
            <a:solidFill>
              <a:schemeClr val="tx1"/>
            </a:solidFill>
            <a:round/>
            <a:headEnd/>
            <a:tailEnd/>
          </a:ln>
        </p:spPr>
      </p:cxnSp>
      <p:cxnSp>
        <p:nvCxnSpPr>
          <p:cNvPr id="68632" name="AutoShape 24"/>
          <p:cNvCxnSpPr>
            <a:cxnSpLocks noChangeShapeType="1"/>
            <a:stCxn id="68624" idx="6"/>
            <a:endCxn id="68627" idx="2"/>
          </p:cNvCxnSpPr>
          <p:nvPr/>
        </p:nvCxnSpPr>
        <p:spPr bwMode="auto">
          <a:xfrm>
            <a:off x="8763000" y="3733800"/>
            <a:ext cx="1828800" cy="533400"/>
          </a:xfrm>
          <a:prstGeom prst="straightConnector1">
            <a:avLst/>
          </a:prstGeom>
          <a:noFill/>
          <a:ln w="9525">
            <a:solidFill>
              <a:schemeClr val="tx1"/>
            </a:solidFill>
            <a:round/>
            <a:headEnd/>
            <a:tailEnd/>
          </a:ln>
        </p:spPr>
      </p:cxnSp>
      <p:cxnSp>
        <p:nvCxnSpPr>
          <p:cNvPr id="68633" name="AutoShape 25"/>
          <p:cNvCxnSpPr>
            <a:cxnSpLocks noChangeShapeType="1"/>
            <a:stCxn id="68629" idx="6"/>
            <a:endCxn id="68628" idx="2"/>
          </p:cNvCxnSpPr>
          <p:nvPr/>
        </p:nvCxnSpPr>
        <p:spPr bwMode="auto">
          <a:xfrm flipV="1">
            <a:off x="9220200" y="3581400"/>
            <a:ext cx="1524000" cy="152400"/>
          </a:xfrm>
          <a:prstGeom prst="straightConnector1">
            <a:avLst/>
          </a:prstGeom>
          <a:noFill/>
          <a:ln w="9525">
            <a:solidFill>
              <a:schemeClr val="tx1"/>
            </a:solidFill>
            <a:round/>
            <a:headEnd/>
            <a:tailEnd/>
          </a:ln>
        </p:spPr>
      </p:cxnSp>
      <p:cxnSp>
        <p:nvCxnSpPr>
          <p:cNvPr id="68634" name="AutoShape 26"/>
          <p:cNvCxnSpPr>
            <a:cxnSpLocks noChangeShapeType="1"/>
            <a:stCxn id="68624" idx="6"/>
            <a:endCxn id="68626" idx="2"/>
          </p:cNvCxnSpPr>
          <p:nvPr/>
        </p:nvCxnSpPr>
        <p:spPr bwMode="auto">
          <a:xfrm>
            <a:off x="8763000" y="3733800"/>
            <a:ext cx="1371600" cy="228600"/>
          </a:xfrm>
          <a:prstGeom prst="straightConnector1">
            <a:avLst/>
          </a:prstGeom>
          <a:noFill/>
          <a:ln w="9525">
            <a:solidFill>
              <a:schemeClr val="tx1"/>
            </a:solidFill>
            <a:round/>
            <a:headEnd/>
            <a:tailEnd/>
          </a:ln>
        </p:spPr>
      </p:cxnSp>
      <p:cxnSp>
        <p:nvCxnSpPr>
          <p:cNvPr id="68635" name="AutoShape 27"/>
          <p:cNvCxnSpPr>
            <a:cxnSpLocks noChangeShapeType="1"/>
            <a:stCxn id="68625" idx="6"/>
            <a:endCxn id="68627" idx="2"/>
          </p:cNvCxnSpPr>
          <p:nvPr/>
        </p:nvCxnSpPr>
        <p:spPr bwMode="auto">
          <a:xfrm>
            <a:off x="8686800" y="4267200"/>
            <a:ext cx="1905000" cy="0"/>
          </a:xfrm>
          <a:prstGeom prst="straightConnector1">
            <a:avLst/>
          </a:prstGeom>
          <a:noFill/>
          <a:ln w="9525">
            <a:solidFill>
              <a:schemeClr val="tx1"/>
            </a:solidFill>
            <a:round/>
            <a:headEnd/>
            <a:tailEnd/>
          </a:ln>
        </p:spPr>
      </p:cxnSp>
      <p:cxnSp>
        <p:nvCxnSpPr>
          <p:cNvPr id="68636" name="AutoShape 28"/>
          <p:cNvCxnSpPr>
            <a:cxnSpLocks noChangeShapeType="1"/>
            <a:stCxn id="68629" idx="6"/>
            <a:endCxn id="68627" idx="2"/>
          </p:cNvCxnSpPr>
          <p:nvPr/>
        </p:nvCxnSpPr>
        <p:spPr bwMode="auto">
          <a:xfrm>
            <a:off x="9220200" y="3733800"/>
            <a:ext cx="1371600" cy="533400"/>
          </a:xfrm>
          <a:prstGeom prst="straightConnector1">
            <a:avLst/>
          </a:prstGeom>
          <a:noFill/>
          <a:ln w="9525">
            <a:solidFill>
              <a:schemeClr val="tx1"/>
            </a:solidFill>
            <a:round/>
            <a:headEnd/>
            <a:tailEnd/>
          </a:ln>
        </p:spPr>
      </p:cxnSp>
      <p:cxnSp>
        <p:nvCxnSpPr>
          <p:cNvPr id="68637" name="AutoShape 29"/>
          <p:cNvCxnSpPr>
            <a:cxnSpLocks noChangeShapeType="1"/>
            <a:stCxn id="68624" idx="6"/>
            <a:endCxn id="68628" idx="2"/>
          </p:cNvCxnSpPr>
          <p:nvPr/>
        </p:nvCxnSpPr>
        <p:spPr bwMode="auto">
          <a:xfrm flipV="1">
            <a:off x="8763000" y="3581400"/>
            <a:ext cx="1981200" cy="152400"/>
          </a:xfrm>
          <a:prstGeom prst="straightConnector1">
            <a:avLst/>
          </a:prstGeom>
          <a:noFill/>
          <a:ln w="9525">
            <a:solidFill>
              <a:schemeClr val="tx1"/>
            </a:solidFill>
            <a:round/>
            <a:headEnd/>
            <a:tailEnd/>
          </a:ln>
        </p:spPr>
      </p:cxnSp>
      <p:cxnSp>
        <p:nvCxnSpPr>
          <p:cNvPr id="68638" name="AutoShape 30"/>
          <p:cNvCxnSpPr>
            <a:cxnSpLocks noChangeShapeType="1"/>
            <a:stCxn id="68625" idx="6"/>
            <a:endCxn id="68626" idx="2"/>
          </p:cNvCxnSpPr>
          <p:nvPr/>
        </p:nvCxnSpPr>
        <p:spPr bwMode="auto">
          <a:xfrm flipV="1">
            <a:off x="8686800" y="3962400"/>
            <a:ext cx="1447800" cy="304800"/>
          </a:xfrm>
          <a:prstGeom prst="straightConnector1">
            <a:avLst/>
          </a:prstGeom>
          <a:noFill/>
          <a:ln w="9525">
            <a:solidFill>
              <a:schemeClr val="tx1"/>
            </a:solidFill>
            <a:round/>
            <a:headEnd/>
            <a:tailEnd/>
          </a:ln>
        </p:spPr>
      </p:cxnSp>
      <p:sp>
        <p:nvSpPr>
          <p:cNvPr id="68639" name="Oval 31"/>
          <p:cNvSpPr>
            <a:spLocks noChangeArrowheads="1"/>
          </p:cNvSpPr>
          <p:nvPr/>
        </p:nvSpPr>
        <p:spPr bwMode="auto">
          <a:xfrm>
            <a:off x="9906000" y="5029200"/>
            <a:ext cx="1371600" cy="1371600"/>
          </a:xfrm>
          <a:prstGeom prst="ellipse">
            <a:avLst/>
          </a:prstGeom>
          <a:noFill/>
          <a:ln w="38100">
            <a:solidFill>
              <a:schemeClr val="tx1"/>
            </a:solidFill>
            <a:round/>
            <a:headEnd/>
            <a:tailEnd/>
          </a:ln>
        </p:spPr>
        <p:txBody>
          <a:bodyPr wrap="none" anchor="ctr"/>
          <a:lstStyle/>
          <a:p>
            <a:endParaRPr lang="en-US"/>
          </a:p>
        </p:txBody>
      </p:sp>
      <p:sp>
        <p:nvSpPr>
          <p:cNvPr id="68640" name="Oval 32"/>
          <p:cNvSpPr>
            <a:spLocks noChangeArrowheads="1"/>
          </p:cNvSpPr>
          <p:nvPr/>
        </p:nvSpPr>
        <p:spPr bwMode="auto">
          <a:xfrm>
            <a:off x="8153400" y="5029200"/>
            <a:ext cx="1371600" cy="1371600"/>
          </a:xfrm>
          <a:prstGeom prst="ellipse">
            <a:avLst/>
          </a:prstGeom>
          <a:noFill/>
          <a:ln w="38100">
            <a:solidFill>
              <a:schemeClr val="tx1"/>
            </a:solidFill>
            <a:round/>
            <a:headEnd/>
            <a:tailEnd/>
          </a:ln>
        </p:spPr>
        <p:txBody>
          <a:bodyPr wrap="none" anchor="ctr"/>
          <a:lstStyle/>
          <a:p>
            <a:endParaRPr lang="en-US"/>
          </a:p>
        </p:txBody>
      </p:sp>
      <p:sp>
        <p:nvSpPr>
          <p:cNvPr id="68641" name="Oval 33"/>
          <p:cNvSpPr>
            <a:spLocks noChangeArrowheads="1"/>
          </p:cNvSpPr>
          <p:nvPr/>
        </p:nvSpPr>
        <p:spPr bwMode="auto">
          <a:xfrm>
            <a:off x="8610600" y="54102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68642" name="Oval 34"/>
          <p:cNvSpPr>
            <a:spLocks noChangeArrowheads="1"/>
          </p:cNvSpPr>
          <p:nvPr/>
        </p:nvSpPr>
        <p:spPr bwMode="auto">
          <a:xfrm>
            <a:off x="8534400" y="59436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68643" name="Oval 35"/>
          <p:cNvSpPr>
            <a:spLocks noChangeArrowheads="1"/>
          </p:cNvSpPr>
          <p:nvPr/>
        </p:nvSpPr>
        <p:spPr bwMode="auto">
          <a:xfrm>
            <a:off x="10134600" y="56388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68644" name="Oval 36"/>
          <p:cNvSpPr>
            <a:spLocks noChangeArrowheads="1"/>
          </p:cNvSpPr>
          <p:nvPr/>
        </p:nvSpPr>
        <p:spPr bwMode="auto">
          <a:xfrm>
            <a:off x="10591800" y="59436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68645" name="Oval 37"/>
          <p:cNvSpPr>
            <a:spLocks noChangeArrowheads="1"/>
          </p:cNvSpPr>
          <p:nvPr/>
        </p:nvSpPr>
        <p:spPr bwMode="auto">
          <a:xfrm>
            <a:off x="10744200" y="52578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68646" name="Oval 38"/>
          <p:cNvSpPr>
            <a:spLocks noChangeArrowheads="1"/>
          </p:cNvSpPr>
          <p:nvPr/>
        </p:nvSpPr>
        <p:spPr bwMode="auto">
          <a:xfrm>
            <a:off x="9067800" y="54102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68647" name="Rectangle 39"/>
          <p:cNvSpPr>
            <a:spLocks noChangeArrowheads="1"/>
          </p:cNvSpPr>
          <p:nvPr/>
        </p:nvSpPr>
        <p:spPr bwMode="auto">
          <a:xfrm>
            <a:off x="8763000" y="5638800"/>
            <a:ext cx="228600" cy="228600"/>
          </a:xfrm>
          <a:prstGeom prst="rect">
            <a:avLst/>
          </a:prstGeom>
          <a:solidFill>
            <a:srgbClr val="CC0000"/>
          </a:solidFill>
          <a:ln w="9525">
            <a:solidFill>
              <a:schemeClr val="tx1"/>
            </a:solidFill>
            <a:miter lim="800000"/>
            <a:headEnd/>
            <a:tailEnd/>
          </a:ln>
        </p:spPr>
        <p:txBody>
          <a:bodyPr wrap="none" anchor="ctr"/>
          <a:lstStyle/>
          <a:p>
            <a:endParaRPr lang="en-US"/>
          </a:p>
        </p:txBody>
      </p:sp>
      <p:sp>
        <p:nvSpPr>
          <p:cNvPr id="68648" name="Rectangle 40"/>
          <p:cNvSpPr>
            <a:spLocks noChangeArrowheads="1"/>
          </p:cNvSpPr>
          <p:nvPr/>
        </p:nvSpPr>
        <p:spPr bwMode="auto">
          <a:xfrm>
            <a:off x="10439400" y="5562600"/>
            <a:ext cx="228600" cy="228600"/>
          </a:xfrm>
          <a:prstGeom prst="rect">
            <a:avLst/>
          </a:prstGeom>
          <a:solidFill>
            <a:srgbClr val="3333FF"/>
          </a:solidFill>
          <a:ln w="9525">
            <a:solidFill>
              <a:schemeClr val="tx1"/>
            </a:solidFill>
            <a:miter lim="800000"/>
            <a:headEnd/>
            <a:tailEnd/>
          </a:ln>
        </p:spPr>
        <p:txBody>
          <a:bodyPr wrap="none" anchor="ctr"/>
          <a:lstStyle/>
          <a:p>
            <a:endParaRPr lang="en-US"/>
          </a:p>
        </p:txBody>
      </p:sp>
      <p:sp>
        <p:nvSpPr>
          <p:cNvPr id="68649" name="Rectangle 41"/>
          <p:cNvSpPr>
            <a:spLocks noChangeArrowheads="1"/>
          </p:cNvSpPr>
          <p:nvPr/>
        </p:nvSpPr>
        <p:spPr bwMode="auto">
          <a:xfrm>
            <a:off x="9601200" y="5638800"/>
            <a:ext cx="228600" cy="228600"/>
          </a:xfrm>
          <a:prstGeom prst="rect">
            <a:avLst/>
          </a:prstGeom>
          <a:solidFill>
            <a:srgbClr val="CC00CC"/>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838200"/>
            <a:ext cx="121920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634" name="Title 1"/>
          <p:cNvSpPr>
            <a:spLocks noGrp="1"/>
          </p:cNvSpPr>
          <p:nvPr>
            <p:ph type="title"/>
          </p:nvPr>
        </p:nvSpPr>
        <p:spPr>
          <a:xfrm>
            <a:off x="0" y="0"/>
            <a:ext cx="12192000" cy="762000"/>
          </a:xfrm>
        </p:spPr>
        <p:txBody>
          <a:bodyPr/>
          <a:lstStyle/>
          <a:p>
            <a:r>
              <a:rPr lang="en-US" sz="3600" dirty="0" smtClean="0"/>
              <a:t>Example: </a:t>
            </a:r>
            <a:r>
              <a:rPr lang="en-US" sz="3600" dirty="0" smtClean="0"/>
              <a:t>Document clustering</a:t>
            </a:r>
            <a:endParaRPr lang="en-US" sz="3600" dirty="0" smtClean="0"/>
          </a:p>
        </p:txBody>
      </p:sp>
      <p:sp>
        <p:nvSpPr>
          <p:cNvPr id="69635" name="Slide Number Placeholder 3"/>
          <p:cNvSpPr>
            <a:spLocks noGrp="1"/>
          </p:cNvSpPr>
          <p:nvPr>
            <p:ph type="sldNum" sz="quarter" idx="12"/>
          </p:nvPr>
        </p:nvSpPr>
        <p:spPr>
          <a:xfrm>
            <a:off x="8153400" y="6169025"/>
            <a:ext cx="2133600" cy="476251"/>
          </a:xfrm>
          <a:noFill/>
        </p:spPr>
        <p:txBody>
          <a:bodyPr/>
          <a:lstStyle/>
          <a:p>
            <a:fld id="{18EDCA42-236F-43F6-93D3-BB1D7F3B510B}" type="slidenum">
              <a:rPr lang="en-US" smtClean="0"/>
              <a:pPr/>
              <a:t>25</a:t>
            </a:fld>
            <a:endParaRPr lang="en-US" smtClean="0"/>
          </a:p>
        </p:txBody>
      </p:sp>
      <p:pic>
        <p:nvPicPr>
          <p:cNvPr id="69636" name="Picture 5" descr="google_news.png"/>
          <p:cNvPicPr>
            <a:picLocks noChangeAspect="1"/>
          </p:cNvPicPr>
          <p:nvPr/>
        </p:nvPicPr>
        <p:blipFill>
          <a:blip r:embed="rId2" cstate="print"/>
          <a:srcRect/>
          <a:stretch>
            <a:fillRect/>
          </a:stretch>
        </p:blipFill>
        <p:spPr bwMode="auto">
          <a:xfrm>
            <a:off x="1881188" y="762000"/>
            <a:ext cx="8558212" cy="5843588"/>
          </a:xfrm>
          <a:prstGeom prst="rect">
            <a:avLst/>
          </a:prstGeom>
          <a:noFill/>
          <a:ln w="9525">
            <a:noFill/>
            <a:miter lim="800000"/>
            <a:headEnd/>
            <a:tailEnd/>
          </a:ln>
        </p:spPr>
      </p:pic>
      <p:sp>
        <p:nvSpPr>
          <p:cNvPr id="5" name="Rectangle 4"/>
          <p:cNvSpPr/>
          <p:nvPr/>
        </p:nvSpPr>
        <p:spPr>
          <a:xfrm>
            <a:off x="6248400" y="3886200"/>
            <a:ext cx="4495800" cy="2895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TextBox 6"/>
          <p:cNvSpPr txBox="1">
            <a:spLocks noChangeArrowheads="1"/>
          </p:cNvSpPr>
          <p:nvPr/>
        </p:nvSpPr>
        <p:spPr bwMode="auto">
          <a:xfrm>
            <a:off x="6438900" y="4114800"/>
            <a:ext cx="4038600" cy="830263"/>
          </a:xfrm>
          <a:prstGeom prst="rect">
            <a:avLst/>
          </a:prstGeom>
          <a:noFill/>
          <a:ln w="9525">
            <a:noFill/>
            <a:miter lim="800000"/>
            <a:headEnd/>
            <a:tailEnd/>
          </a:ln>
        </p:spPr>
        <p:txBody>
          <a:bodyPr>
            <a:spAutoFit/>
          </a:bodyPr>
          <a:lstStyle/>
          <a:p>
            <a:r>
              <a:rPr lang="en-US" sz="2400"/>
              <a:t>Top-level categories:  supervised classification</a:t>
            </a:r>
          </a:p>
        </p:txBody>
      </p:sp>
      <p:sp>
        <p:nvSpPr>
          <p:cNvPr id="8" name="TextBox 7"/>
          <p:cNvSpPr txBox="1">
            <a:spLocks noChangeArrowheads="1"/>
          </p:cNvSpPr>
          <p:nvPr/>
        </p:nvSpPr>
        <p:spPr bwMode="auto">
          <a:xfrm>
            <a:off x="6477000" y="5418138"/>
            <a:ext cx="4038600" cy="830262"/>
          </a:xfrm>
          <a:prstGeom prst="rect">
            <a:avLst/>
          </a:prstGeom>
          <a:noFill/>
          <a:ln w="9525">
            <a:noFill/>
            <a:miter lim="800000"/>
            <a:headEnd/>
            <a:tailEnd/>
          </a:ln>
        </p:spPr>
        <p:txBody>
          <a:bodyPr>
            <a:spAutoFit/>
          </a:bodyPr>
          <a:lstStyle/>
          <a:p>
            <a:r>
              <a:rPr lang="en-US" sz="2400">
                <a:solidFill>
                  <a:srgbClr val="FF0000"/>
                </a:solidFill>
              </a:rPr>
              <a:t>Story groupings:</a:t>
            </a:r>
          </a:p>
          <a:p>
            <a:r>
              <a:rPr lang="en-US" sz="2400">
                <a:solidFill>
                  <a:srgbClr val="FF0000"/>
                </a:solidFill>
              </a:rPr>
              <a:t>unsupervised clustering</a:t>
            </a:r>
          </a:p>
        </p:txBody>
      </p:sp>
      <p:sp>
        <p:nvSpPr>
          <p:cNvPr id="9" name="Oval 8"/>
          <p:cNvSpPr/>
          <p:nvPr/>
        </p:nvSpPr>
        <p:spPr>
          <a:xfrm>
            <a:off x="1600200" y="3733800"/>
            <a:ext cx="4800600" cy="68580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1600200" y="1143000"/>
            <a:ext cx="4800600" cy="68580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1600200" y="5257800"/>
            <a:ext cx="4800600" cy="1371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2"/>
          <p:cNvSpPr>
            <a:spLocks noGrp="1" noChangeArrowheads="1"/>
          </p:cNvSpPr>
          <p:nvPr>
            <p:ph type="title"/>
          </p:nvPr>
        </p:nvSpPr>
        <p:spPr/>
        <p:txBody>
          <a:bodyPr/>
          <a:lstStyle/>
          <a:p>
            <a:pPr eaLnBrk="1" hangingPunct="1"/>
            <a:r>
              <a:rPr lang="en-US" dirty="0" smtClean="0"/>
              <a:t>Recap: Parametric </a:t>
            </a:r>
            <a:r>
              <a:rPr lang="en-US" dirty="0" smtClean="0"/>
              <a:t>/ Non-Parametric</a:t>
            </a:r>
          </a:p>
        </p:txBody>
      </p:sp>
      <p:sp>
        <p:nvSpPr>
          <p:cNvPr id="5127" name="Rectangle 3"/>
          <p:cNvSpPr>
            <a:spLocks noGrp="1" noChangeArrowheads="1"/>
          </p:cNvSpPr>
          <p:nvPr>
            <p:ph idx="1"/>
          </p:nvPr>
        </p:nvSpPr>
        <p:spPr>
          <a:xfrm>
            <a:off x="762000" y="1341437"/>
            <a:ext cx="8153400" cy="4525963"/>
          </a:xfrm>
        </p:spPr>
        <p:txBody>
          <a:bodyPr/>
          <a:lstStyle/>
          <a:p>
            <a:pPr eaLnBrk="1" hangingPunct="1"/>
            <a:r>
              <a:rPr lang="en-US" sz="2400" dirty="0" smtClean="0"/>
              <a:t>Parametric models:</a:t>
            </a:r>
          </a:p>
          <a:p>
            <a:pPr lvl="1" eaLnBrk="1" hangingPunct="1"/>
            <a:r>
              <a:rPr lang="en-US" sz="2000" dirty="0" smtClean="0"/>
              <a:t>Fixed set of parameters</a:t>
            </a:r>
          </a:p>
          <a:p>
            <a:pPr lvl="1" eaLnBrk="1" hangingPunct="1"/>
            <a:r>
              <a:rPr lang="en-US" sz="2000" dirty="0" smtClean="0"/>
              <a:t>More data means better settings</a:t>
            </a:r>
          </a:p>
          <a:p>
            <a:pPr eaLnBrk="1" hangingPunct="1"/>
            <a:r>
              <a:rPr lang="en-US" sz="2400" dirty="0" smtClean="0"/>
              <a:t>Non-parametric models:</a:t>
            </a:r>
          </a:p>
          <a:p>
            <a:pPr lvl="1" eaLnBrk="1" hangingPunct="1"/>
            <a:r>
              <a:rPr lang="en-US" sz="2000" dirty="0" smtClean="0"/>
              <a:t>Complexity of the classifier increases with data</a:t>
            </a:r>
          </a:p>
          <a:p>
            <a:pPr lvl="1" eaLnBrk="1" hangingPunct="1"/>
            <a:r>
              <a:rPr lang="en-US" sz="2000" dirty="0" smtClean="0"/>
              <a:t>Better in the limit, often worse in the non-limit</a:t>
            </a:r>
          </a:p>
          <a:p>
            <a:pPr eaLnBrk="1" hangingPunct="1"/>
            <a:r>
              <a:rPr lang="en-US" sz="2400" dirty="0" smtClean="0"/>
              <a:t>(K)NN is </a:t>
            </a:r>
            <a:r>
              <a:rPr lang="en-US" sz="2400" dirty="0" smtClean="0">
                <a:solidFill>
                  <a:srgbClr val="CC0000"/>
                </a:solidFill>
              </a:rPr>
              <a:t>non-parametric</a:t>
            </a:r>
          </a:p>
        </p:txBody>
      </p:sp>
      <p:graphicFrame>
        <p:nvGraphicFramePr>
          <p:cNvPr id="5122" name="Object 4"/>
          <p:cNvGraphicFramePr>
            <a:graphicFrameLocks noChangeAspect="1"/>
          </p:cNvGraphicFramePr>
          <p:nvPr/>
        </p:nvGraphicFramePr>
        <p:xfrm>
          <a:off x="1757363" y="4884737"/>
          <a:ext cx="1511300" cy="1516063"/>
        </p:xfrm>
        <a:graphic>
          <a:graphicData uri="http://schemas.openxmlformats.org/presentationml/2006/ole">
            <mc:AlternateContent xmlns:mc="http://schemas.openxmlformats.org/markup-compatibility/2006">
              <mc:Choice xmlns:v="urn:schemas-microsoft-com:vml" Requires="v">
                <p:oleObj spid="_x0000_s5432" name="Photo Editor Photo" r:id="rId4" imgW="3024762" imgH="3032381" progId="MSPhotoEd.3">
                  <p:embed/>
                </p:oleObj>
              </mc:Choice>
              <mc:Fallback>
                <p:oleObj name="Photo Editor Photo" r:id="rId4" imgW="3024762" imgH="3032381" progId="MSPhotoEd.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7363" y="4884737"/>
                        <a:ext cx="1511300" cy="1516063"/>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362949" name="Object 5"/>
          <p:cNvGraphicFramePr>
            <a:graphicFrameLocks noChangeAspect="1"/>
          </p:cNvGraphicFramePr>
          <p:nvPr/>
        </p:nvGraphicFramePr>
        <p:xfrm>
          <a:off x="3967163" y="4884737"/>
          <a:ext cx="1516062" cy="1511300"/>
        </p:xfrm>
        <a:graphic>
          <a:graphicData uri="http://schemas.openxmlformats.org/presentationml/2006/ole">
            <mc:AlternateContent xmlns:mc="http://schemas.openxmlformats.org/markup-compatibility/2006">
              <mc:Choice xmlns:v="urn:schemas-microsoft-com:vml" Requires="v">
                <p:oleObj spid="_x0000_s5433" name="Photo Editor Photo" r:id="rId6" imgW="3032381" imgH="3024762" progId="MSPhotoEd.3">
                  <p:embed/>
                </p:oleObj>
              </mc:Choice>
              <mc:Fallback>
                <p:oleObj name="Photo Editor Photo" r:id="rId6" imgW="3032381" imgH="3024762" progId="MSPhotoEd.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7163" y="4884737"/>
                        <a:ext cx="1516062" cy="15113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362950" name="Object 6"/>
          <p:cNvGraphicFramePr>
            <a:graphicFrameLocks noChangeAspect="1"/>
          </p:cNvGraphicFramePr>
          <p:nvPr/>
        </p:nvGraphicFramePr>
        <p:xfrm>
          <a:off x="6100763" y="4892675"/>
          <a:ext cx="1511300" cy="1508125"/>
        </p:xfrm>
        <a:graphic>
          <a:graphicData uri="http://schemas.openxmlformats.org/presentationml/2006/ole">
            <mc:AlternateContent xmlns:mc="http://schemas.openxmlformats.org/markup-compatibility/2006">
              <mc:Choice xmlns:v="urn:schemas-microsoft-com:vml" Requires="v">
                <p:oleObj spid="_x0000_s5434" name="Photo Editor Photo" r:id="rId8" imgW="3024762" imgH="3017782" progId="MSPhotoEd.3">
                  <p:embed/>
                </p:oleObj>
              </mc:Choice>
              <mc:Fallback>
                <p:oleObj name="Photo Editor Photo" r:id="rId8" imgW="3024762" imgH="3017782" progId="MSPhotoEd.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00763" y="4892675"/>
                        <a:ext cx="1511300" cy="1508125"/>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362951" name="Object 7"/>
          <p:cNvGraphicFramePr>
            <a:graphicFrameLocks noChangeAspect="1"/>
          </p:cNvGraphicFramePr>
          <p:nvPr/>
        </p:nvGraphicFramePr>
        <p:xfrm>
          <a:off x="8310563" y="4881562"/>
          <a:ext cx="1519237" cy="1519238"/>
        </p:xfrm>
        <a:graphic>
          <a:graphicData uri="http://schemas.openxmlformats.org/presentationml/2006/ole">
            <mc:AlternateContent xmlns:mc="http://schemas.openxmlformats.org/markup-compatibility/2006">
              <mc:Choice xmlns:v="urn:schemas-microsoft-com:vml" Requires="v">
                <p:oleObj spid="_x0000_s5435" name="Photo Editor Photo" r:id="rId10" imgW="3040644" imgH="3040644" progId="MSPhotoEd.3">
                  <p:embed/>
                </p:oleObj>
              </mc:Choice>
              <mc:Fallback>
                <p:oleObj name="Photo Editor Photo" r:id="rId10" imgW="3040644" imgH="3040644" progId="MSPhotoEd.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10563" y="4881562"/>
                        <a:ext cx="1519237" cy="1519238"/>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1362952" name="Picture 8"/>
          <p:cNvPicPr>
            <a:picLocks noChangeAspect="1" noChangeArrowheads="1"/>
          </p:cNvPicPr>
          <p:nvPr/>
        </p:nvPicPr>
        <p:blipFill>
          <a:blip r:embed="rId12" cstate="print"/>
          <a:srcRect/>
          <a:stretch>
            <a:fillRect/>
          </a:stretch>
        </p:blipFill>
        <p:spPr bwMode="auto">
          <a:xfrm>
            <a:off x="8386762" y="1614487"/>
            <a:ext cx="1824038" cy="1828800"/>
          </a:xfrm>
          <a:prstGeom prst="rect">
            <a:avLst/>
          </a:prstGeom>
          <a:noFill/>
          <a:ln w="12700">
            <a:solidFill>
              <a:srgbClr val="000000"/>
            </a:solidFill>
            <a:miter lim="800000"/>
            <a:headEnd/>
            <a:tailEnd/>
          </a:ln>
        </p:spPr>
      </p:pic>
      <p:sp>
        <p:nvSpPr>
          <p:cNvPr id="1362953" name="Text Box 9"/>
          <p:cNvSpPr txBox="1">
            <a:spLocks noChangeArrowheads="1"/>
          </p:cNvSpPr>
          <p:nvPr/>
        </p:nvSpPr>
        <p:spPr bwMode="auto">
          <a:xfrm>
            <a:off x="8920162" y="3595687"/>
            <a:ext cx="838200" cy="366713"/>
          </a:xfrm>
          <a:prstGeom prst="rect">
            <a:avLst/>
          </a:prstGeom>
          <a:noFill/>
          <a:ln w="9525">
            <a:noFill/>
            <a:miter lim="800000"/>
            <a:headEnd/>
            <a:tailEnd/>
          </a:ln>
        </p:spPr>
        <p:txBody>
          <a:bodyPr>
            <a:spAutoFit/>
          </a:bodyPr>
          <a:lstStyle/>
          <a:p>
            <a:pPr algn="ctr">
              <a:spcBef>
                <a:spcPct val="50000"/>
              </a:spcBef>
            </a:pPr>
            <a:r>
              <a:rPr lang="en-US" dirty="0">
                <a:latin typeface="Calibri"/>
                <a:cs typeface="Calibri"/>
              </a:rPr>
              <a:t>Truth</a:t>
            </a:r>
          </a:p>
        </p:txBody>
      </p:sp>
      <p:sp>
        <p:nvSpPr>
          <p:cNvPr id="5130" name="Text Box 10"/>
          <p:cNvSpPr txBox="1">
            <a:spLocks noChangeArrowheads="1"/>
          </p:cNvSpPr>
          <p:nvPr/>
        </p:nvSpPr>
        <p:spPr bwMode="auto">
          <a:xfrm>
            <a:off x="1752600" y="4438650"/>
            <a:ext cx="1524000" cy="400110"/>
          </a:xfrm>
          <a:prstGeom prst="rect">
            <a:avLst/>
          </a:prstGeom>
          <a:noFill/>
          <a:ln w="9525">
            <a:noFill/>
            <a:miter lim="800000"/>
            <a:headEnd/>
            <a:tailEnd/>
          </a:ln>
        </p:spPr>
        <p:txBody>
          <a:bodyPr>
            <a:spAutoFit/>
          </a:bodyPr>
          <a:lstStyle/>
          <a:p>
            <a:pPr algn="ctr">
              <a:spcBef>
                <a:spcPct val="50000"/>
              </a:spcBef>
            </a:pPr>
            <a:r>
              <a:rPr lang="en-US" sz="2000" dirty="0">
                <a:latin typeface="Calibri"/>
                <a:cs typeface="Calibri"/>
              </a:rPr>
              <a:t>2 Examples</a:t>
            </a:r>
          </a:p>
        </p:txBody>
      </p:sp>
      <p:sp>
        <p:nvSpPr>
          <p:cNvPr id="1362955" name="Text Box 11"/>
          <p:cNvSpPr txBox="1">
            <a:spLocks noChangeArrowheads="1"/>
          </p:cNvSpPr>
          <p:nvPr/>
        </p:nvSpPr>
        <p:spPr bwMode="auto">
          <a:xfrm>
            <a:off x="3962400" y="4424362"/>
            <a:ext cx="1524000" cy="400110"/>
          </a:xfrm>
          <a:prstGeom prst="rect">
            <a:avLst/>
          </a:prstGeom>
          <a:noFill/>
          <a:ln w="9525">
            <a:noFill/>
            <a:miter lim="800000"/>
            <a:headEnd/>
            <a:tailEnd/>
          </a:ln>
        </p:spPr>
        <p:txBody>
          <a:bodyPr>
            <a:spAutoFit/>
          </a:bodyPr>
          <a:lstStyle/>
          <a:p>
            <a:pPr algn="ctr">
              <a:spcBef>
                <a:spcPct val="50000"/>
              </a:spcBef>
            </a:pPr>
            <a:r>
              <a:rPr lang="en-US" sz="2000" dirty="0">
                <a:latin typeface="Calibri"/>
                <a:cs typeface="Calibri"/>
              </a:rPr>
              <a:t>10 Examples</a:t>
            </a:r>
          </a:p>
        </p:txBody>
      </p:sp>
      <p:sp>
        <p:nvSpPr>
          <p:cNvPr id="1362956" name="Text Box 12"/>
          <p:cNvSpPr txBox="1">
            <a:spLocks noChangeArrowheads="1"/>
          </p:cNvSpPr>
          <p:nvPr/>
        </p:nvSpPr>
        <p:spPr bwMode="auto">
          <a:xfrm>
            <a:off x="6019800" y="4424362"/>
            <a:ext cx="1676400" cy="400110"/>
          </a:xfrm>
          <a:prstGeom prst="rect">
            <a:avLst/>
          </a:prstGeom>
          <a:noFill/>
          <a:ln w="9525">
            <a:noFill/>
            <a:miter lim="800000"/>
            <a:headEnd/>
            <a:tailEnd/>
          </a:ln>
        </p:spPr>
        <p:txBody>
          <a:bodyPr>
            <a:spAutoFit/>
          </a:bodyPr>
          <a:lstStyle/>
          <a:p>
            <a:pPr algn="ctr">
              <a:spcBef>
                <a:spcPct val="50000"/>
              </a:spcBef>
            </a:pPr>
            <a:r>
              <a:rPr lang="en-US" sz="2000" dirty="0">
                <a:latin typeface="Calibri"/>
                <a:cs typeface="Calibri"/>
              </a:rPr>
              <a:t>100 Examples</a:t>
            </a:r>
          </a:p>
        </p:txBody>
      </p:sp>
      <p:sp>
        <p:nvSpPr>
          <p:cNvPr id="1362957" name="Text Box 13"/>
          <p:cNvSpPr txBox="1">
            <a:spLocks noChangeArrowheads="1"/>
          </p:cNvSpPr>
          <p:nvPr/>
        </p:nvSpPr>
        <p:spPr bwMode="auto">
          <a:xfrm>
            <a:off x="8077200" y="4424362"/>
            <a:ext cx="1981200" cy="400110"/>
          </a:xfrm>
          <a:prstGeom prst="rect">
            <a:avLst/>
          </a:prstGeom>
          <a:noFill/>
          <a:ln w="9525">
            <a:noFill/>
            <a:miter lim="800000"/>
            <a:headEnd/>
            <a:tailEnd/>
          </a:ln>
        </p:spPr>
        <p:txBody>
          <a:bodyPr>
            <a:spAutoFit/>
          </a:bodyPr>
          <a:lstStyle/>
          <a:p>
            <a:pPr algn="ctr">
              <a:spcBef>
                <a:spcPct val="50000"/>
              </a:spcBef>
            </a:pPr>
            <a:r>
              <a:rPr lang="en-US" sz="2000">
                <a:latin typeface="Calibri"/>
                <a:cs typeface="Calibri"/>
              </a:rPr>
              <a:t>10000 Examples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629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6295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629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629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629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629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629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629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953" grpId="0"/>
      <p:bldP spid="1362955" grpId="0"/>
      <p:bldP spid="1362956" grpId="0"/>
      <p:bldP spid="136295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dirty="0" smtClean="0"/>
              <a:t>Recap: Nearest-Neighbor </a:t>
            </a:r>
            <a:r>
              <a:rPr lang="en-US" dirty="0" smtClean="0"/>
              <a:t>Classification</a:t>
            </a:r>
          </a:p>
        </p:txBody>
      </p:sp>
      <p:sp>
        <p:nvSpPr>
          <p:cNvPr id="1333251" name="Rectangle 3"/>
          <p:cNvSpPr>
            <a:spLocks noGrp="1" noChangeArrowheads="1"/>
          </p:cNvSpPr>
          <p:nvPr>
            <p:ph idx="1"/>
          </p:nvPr>
        </p:nvSpPr>
        <p:spPr>
          <a:xfrm>
            <a:off x="609600" y="1524000"/>
            <a:ext cx="8229600" cy="4876800"/>
          </a:xfrm>
        </p:spPr>
        <p:txBody>
          <a:bodyPr/>
          <a:lstStyle/>
          <a:p>
            <a:pPr eaLnBrk="1" hangingPunct="1">
              <a:lnSpc>
                <a:spcPct val="80000"/>
              </a:lnSpc>
            </a:pPr>
            <a:r>
              <a:rPr lang="en-US" sz="2400" dirty="0" smtClean="0"/>
              <a:t>Nearest neighbor for digits:</a:t>
            </a:r>
          </a:p>
          <a:p>
            <a:pPr lvl="1" eaLnBrk="1" hangingPunct="1">
              <a:lnSpc>
                <a:spcPct val="80000"/>
              </a:lnSpc>
            </a:pPr>
            <a:r>
              <a:rPr lang="en-US" sz="2000" dirty="0" smtClean="0"/>
              <a:t>Take new image</a:t>
            </a:r>
          </a:p>
          <a:p>
            <a:pPr lvl="1" eaLnBrk="1" hangingPunct="1">
              <a:lnSpc>
                <a:spcPct val="80000"/>
              </a:lnSpc>
            </a:pPr>
            <a:r>
              <a:rPr lang="en-US" sz="2000" dirty="0" smtClean="0"/>
              <a:t>Compare to all training images</a:t>
            </a:r>
          </a:p>
          <a:p>
            <a:pPr lvl="1" eaLnBrk="1" hangingPunct="1">
              <a:lnSpc>
                <a:spcPct val="80000"/>
              </a:lnSpc>
            </a:pPr>
            <a:r>
              <a:rPr lang="en-US" sz="2000" dirty="0" smtClean="0"/>
              <a:t>Assign based on closest example</a:t>
            </a:r>
          </a:p>
          <a:p>
            <a:pPr lvl="1" eaLnBrk="1" hangingPunct="1">
              <a:lnSpc>
                <a:spcPct val="80000"/>
              </a:lnSpc>
            </a:pPr>
            <a:endParaRPr lang="en-US" sz="2000" dirty="0" smtClean="0"/>
          </a:p>
          <a:p>
            <a:pPr eaLnBrk="1" hangingPunct="1">
              <a:lnSpc>
                <a:spcPct val="80000"/>
              </a:lnSpc>
            </a:pPr>
            <a:r>
              <a:rPr lang="en-US" sz="2400" dirty="0" smtClean="0"/>
              <a:t>Encoding: image is vector of intensities:</a:t>
            </a:r>
          </a:p>
          <a:p>
            <a:pPr eaLnBrk="1" hangingPunct="1">
              <a:lnSpc>
                <a:spcPct val="80000"/>
              </a:lnSpc>
            </a:pPr>
            <a:endParaRPr lang="en-US" sz="2400" dirty="0" smtClean="0"/>
          </a:p>
          <a:p>
            <a:pPr eaLnBrk="1" hangingPunct="1">
              <a:lnSpc>
                <a:spcPct val="80000"/>
              </a:lnSpc>
            </a:pPr>
            <a:endParaRPr lang="en-US" sz="2400" dirty="0" smtClean="0"/>
          </a:p>
          <a:p>
            <a:pPr eaLnBrk="1" hangingPunct="1">
              <a:lnSpc>
                <a:spcPct val="80000"/>
              </a:lnSpc>
            </a:pPr>
            <a:r>
              <a:rPr lang="en-US" sz="2400" dirty="0" smtClean="0"/>
              <a:t>What’s the similarity function?</a:t>
            </a:r>
          </a:p>
          <a:p>
            <a:pPr lvl="1" eaLnBrk="1" hangingPunct="1">
              <a:lnSpc>
                <a:spcPct val="80000"/>
              </a:lnSpc>
            </a:pPr>
            <a:r>
              <a:rPr lang="en-US" sz="2000" dirty="0" smtClean="0"/>
              <a:t>Dot product of two images vectors?</a:t>
            </a:r>
          </a:p>
          <a:p>
            <a:pPr lvl="1" eaLnBrk="1" hangingPunct="1">
              <a:lnSpc>
                <a:spcPct val="80000"/>
              </a:lnSpc>
            </a:pPr>
            <a:endParaRPr lang="en-US" sz="2000" dirty="0" smtClean="0"/>
          </a:p>
          <a:p>
            <a:pPr lvl="1" eaLnBrk="1" hangingPunct="1">
              <a:lnSpc>
                <a:spcPct val="80000"/>
              </a:lnSpc>
            </a:pPr>
            <a:endParaRPr lang="en-US" sz="2000" dirty="0" smtClean="0"/>
          </a:p>
          <a:p>
            <a:pPr lvl="1" eaLnBrk="1" hangingPunct="1">
              <a:lnSpc>
                <a:spcPct val="80000"/>
              </a:lnSpc>
            </a:pPr>
            <a:endParaRPr lang="en-US" sz="2000" dirty="0" smtClean="0"/>
          </a:p>
          <a:p>
            <a:pPr lvl="1" eaLnBrk="1" hangingPunct="1">
              <a:lnSpc>
                <a:spcPct val="80000"/>
              </a:lnSpc>
            </a:pPr>
            <a:r>
              <a:rPr lang="en-US" sz="2000" dirty="0" smtClean="0"/>
              <a:t>Usually normalize vectors so ||x|| = 1</a:t>
            </a:r>
          </a:p>
          <a:p>
            <a:pPr lvl="1" eaLnBrk="1" hangingPunct="1">
              <a:lnSpc>
                <a:spcPct val="80000"/>
              </a:lnSpc>
            </a:pPr>
            <a:r>
              <a:rPr lang="en-US" sz="2000" dirty="0" smtClean="0"/>
              <a:t>min = 0 (when?), max = 1 (when?)</a:t>
            </a:r>
          </a:p>
          <a:p>
            <a:pPr lvl="1" eaLnBrk="1" hangingPunct="1">
              <a:lnSpc>
                <a:spcPct val="80000"/>
              </a:lnSpc>
            </a:pPr>
            <a:endParaRPr lang="en-US" sz="2000" dirty="0" smtClean="0"/>
          </a:p>
          <a:p>
            <a:pPr lvl="1" eaLnBrk="1" hangingPunct="1">
              <a:lnSpc>
                <a:spcPct val="80000"/>
              </a:lnSpc>
              <a:buFont typeface="Wingdings" pitchFamily="2" charset="2"/>
              <a:buNone/>
            </a:pPr>
            <a:r>
              <a:rPr lang="en-US" sz="2000" dirty="0" smtClean="0"/>
              <a:t> </a:t>
            </a:r>
          </a:p>
          <a:p>
            <a:pPr eaLnBrk="1" hangingPunct="1">
              <a:lnSpc>
                <a:spcPct val="80000"/>
              </a:lnSpc>
            </a:pPr>
            <a:endParaRPr lang="en-US" sz="2400" dirty="0" smtClean="0"/>
          </a:p>
        </p:txBody>
      </p:sp>
      <p:pic>
        <p:nvPicPr>
          <p:cNvPr id="6149" name="Picture 4"/>
          <p:cNvPicPr>
            <a:picLocks noChangeAspect="1" noChangeArrowheads="1"/>
          </p:cNvPicPr>
          <p:nvPr/>
        </p:nvPicPr>
        <p:blipFill>
          <a:blip r:embed="rId6" cstate="print"/>
          <a:srcRect/>
          <a:stretch>
            <a:fillRect/>
          </a:stretch>
        </p:blipFill>
        <p:spPr bwMode="auto">
          <a:xfrm>
            <a:off x="10058400" y="1600200"/>
            <a:ext cx="508000" cy="571500"/>
          </a:xfrm>
          <a:prstGeom prst="rect">
            <a:avLst/>
          </a:prstGeom>
          <a:noFill/>
          <a:ln w="9525">
            <a:noFill/>
            <a:miter lim="800000"/>
            <a:headEnd/>
            <a:tailEnd/>
          </a:ln>
        </p:spPr>
      </p:pic>
      <p:pic>
        <p:nvPicPr>
          <p:cNvPr id="6150" name="Picture 5"/>
          <p:cNvPicPr>
            <a:picLocks noChangeAspect="1" noChangeArrowheads="1"/>
          </p:cNvPicPr>
          <p:nvPr/>
        </p:nvPicPr>
        <p:blipFill>
          <a:blip r:embed="rId7" cstate="print"/>
          <a:srcRect/>
          <a:stretch>
            <a:fillRect/>
          </a:stretch>
        </p:blipFill>
        <p:spPr bwMode="auto">
          <a:xfrm>
            <a:off x="10058400" y="2438400"/>
            <a:ext cx="544512" cy="598487"/>
          </a:xfrm>
          <a:prstGeom prst="rect">
            <a:avLst/>
          </a:prstGeom>
          <a:noFill/>
          <a:ln w="9525">
            <a:noFill/>
            <a:miter lim="800000"/>
            <a:headEnd/>
            <a:tailEnd/>
          </a:ln>
        </p:spPr>
      </p:pic>
      <p:pic>
        <p:nvPicPr>
          <p:cNvPr id="6151" name="Picture 6"/>
          <p:cNvPicPr>
            <a:picLocks noChangeAspect="1" noChangeArrowheads="1"/>
          </p:cNvPicPr>
          <p:nvPr/>
        </p:nvPicPr>
        <p:blipFill>
          <a:blip r:embed="rId8" cstate="print"/>
          <a:srcRect/>
          <a:stretch>
            <a:fillRect/>
          </a:stretch>
        </p:blipFill>
        <p:spPr bwMode="auto">
          <a:xfrm>
            <a:off x="9982200" y="3276600"/>
            <a:ext cx="617537" cy="681037"/>
          </a:xfrm>
          <a:prstGeom prst="rect">
            <a:avLst/>
          </a:prstGeom>
          <a:noFill/>
          <a:ln w="9525">
            <a:noFill/>
            <a:miter lim="800000"/>
            <a:headEnd/>
            <a:tailEnd/>
          </a:ln>
        </p:spPr>
      </p:pic>
      <p:pic>
        <p:nvPicPr>
          <p:cNvPr id="6152" name="Picture 7"/>
          <p:cNvPicPr>
            <a:picLocks noChangeAspect="1" noChangeArrowheads="1"/>
          </p:cNvPicPr>
          <p:nvPr/>
        </p:nvPicPr>
        <p:blipFill>
          <a:blip r:embed="rId9" cstate="print"/>
          <a:srcRect/>
          <a:stretch>
            <a:fillRect/>
          </a:stretch>
        </p:blipFill>
        <p:spPr bwMode="auto">
          <a:xfrm>
            <a:off x="9982200" y="4114800"/>
            <a:ext cx="581025" cy="608012"/>
          </a:xfrm>
          <a:prstGeom prst="rect">
            <a:avLst/>
          </a:prstGeom>
          <a:noFill/>
          <a:ln w="9525">
            <a:noFill/>
            <a:miter lim="800000"/>
            <a:headEnd/>
            <a:tailEnd/>
          </a:ln>
        </p:spPr>
      </p:pic>
      <p:pic>
        <p:nvPicPr>
          <p:cNvPr id="6153" name="Picture 8"/>
          <p:cNvPicPr>
            <a:picLocks noChangeAspect="1" noChangeArrowheads="1"/>
          </p:cNvPicPr>
          <p:nvPr/>
        </p:nvPicPr>
        <p:blipFill>
          <a:blip r:embed="rId10" cstate="print"/>
          <a:srcRect/>
          <a:stretch>
            <a:fillRect/>
          </a:stretch>
        </p:blipFill>
        <p:spPr bwMode="auto">
          <a:xfrm>
            <a:off x="9982200" y="4876800"/>
            <a:ext cx="655637" cy="673100"/>
          </a:xfrm>
          <a:prstGeom prst="rect">
            <a:avLst/>
          </a:prstGeom>
          <a:noFill/>
          <a:ln w="9525">
            <a:noFill/>
            <a:miter lim="800000"/>
            <a:headEnd/>
            <a:tailEnd/>
          </a:ln>
        </p:spPr>
      </p:pic>
      <p:pic>
        <p:nvPicPr>
          <p:cNvPr id="6154" name="Picture 9"/>
          <p:cNvPicPr>
            <a:picLocks noChangeAspect="1" noChangeArrowheads="1"/>
          </p:cNvPicPr>
          <p:nvPr/>
        </p:nvPicPr>
        <p:blipFill>
          <a:blip r:embed="rId11" cstate="print"/>
          <a:srcRect/>
          <a:stretch>
            <a:fillRect/>
          </a:stretch>
        </p:blipFill>
        <p:spPr bwMode="auto">
          <a:xfrm>
            <a:off x="9982200" y="5791200"/>
            <a:ext cx="617537" cy="598487"/>
          </a:xfrm>
          <a:prstGeom prst="rect">
            <a:avLst/>
          </a:prstGeom>
          <a:noFill/>
          <a:ln w="9525">
            <a:noFill/>
            <a:miter lim="800000"/>
            <a:headEnd/>
            <a:tailEnd/>
          </a:ln>
        </p:spPr>
      </p:pic>
      <p:graphicFrame>
        <p:nvGraphicFramePr>
          <p:cNvPr id="6146" name="Object 10"/>
          <p:cNvGraphicFramePr>
            <a:graphicFrameLocks noChangeAspect="1"/>
          </p:cNvGraphicFramePr>
          <p:nvPr/>
        </p:nvGraphicFramePr>
        <p:xfrm>
          <a:off x="7467600" y="1981200"/>
          <a:ext cx="606425" cy="685800"/>
        </p:xfrm>
        <a:graphic>
          <a:graphicData uri="http://schemas.openxmlformats.org/presentationml/2006/ole">
            <mc:AlternateContent xmlns:mc="http://schemas.openxmlformats.org/markup-compatibility/2006">
              <mc:Choice xmlns:v="urn:schemas-microsoft-com:vml" Requires="v">
                <p:oleObj spid="_x0000_s6231" name="Photo Editor Photo" r:id="rId12" imgW="457240" imgH="517986" progId="MSPhotoEd.3">
                  <p:embed/>
                </p:oleObj>
              </mc:Choice>
              <mc:Fallback>
                <p:oleObj name="Photo Editor Photo" r:id="rId12" imgW="457240" imgH="517986" progId="MSPhotoEd.3">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67600" y="1981200"/>
                        <a:ext cx="606425" cy="68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1333259" name="Picture 11" descr="txp_fig"/>
          <p:cNvPicPr>
            <a:picLocks noChangeAspect="1" noChangeArrowheads="1"/>
          </p:cNvPicPr>
          <p:nvPr>
            <p:custDataLst>
              <p:tags r:id="rId2"/>
            </p:custDataLst>
          </p:nvPr>
        </p:nvPicPr>
        <p:blipFill>
          <a:blip r:embed="rId14" cstate="print"/>
          <a:srcRect/>
          <a:stretch>
            <a:fillRect/>
          </a:stretch>
        </p:blipFill>
        <p:spPr bwMode="auto">
          <a:xfrm>
            <a:off x="2151062" y="3657600"/>
            <a:ext cx="4554538" cy="284163"/>
          </a:xfrm>
          <a:prstGeom prst="rect">
            <a:avLst/>
          </a:prstGeom>
          <a:noFill/>
          <a:ln w="9525">
            <a:noFill/>
            <a:miter lim="800000"/>
            <a:headEnd/>
            <a:tailEnd/>
          </a:ln>
        </p:spPr>
      </p:pic>
      <p:pic>
        <p:nvPicPr>
          <p:cNvPr id="1333260" name="Picture 12"/>
          <p:cNvPicPr>
            <a:picLocks noChangeAspect="1" noChangeArrowheads="1"/>
          </p:cNvPicPr>
          <p:nvPr/>
        </p:nvPicPr>
        <p:blipFill>
          <a:blip r:embed="rId15" cstate="print"/>
          <a:srcRect/>
          <a:stretch>
            <a:fillRect/>
          </a:stretch>
        </p:blipFill>
        <p:spPr bwMode="auto">
          <a:xfrm>
            <a:off x="1617662" y="3581400"/>
            <a:ext cx="404813" cy="457200"/>
          </a:xfrm>
          <a:prstGeom prst="rect">
            <a:avLst/>
          </a:prstGeom>
          <a:noFill/>
          <a:ln w="9525">
            <a:noFill/>
            <a:miter lim="800000"/>
            <a:headEnd/>
            <a:tailEnd/>
          </a:ln>
        </p:spPr>
      </p:pic>
      <p:pic>
        <p:nvPicPr>
          <p:cNvPr id="15" name="Picture 14" descr="txp_fig"/>
          <p:cNvPicPr>
            <a:picLocks noChangeAspect="1"/>
          </p:cNvPicPr>
          <p:nvPr>
            <p:custDataLst>
              <p:tags r:id="rId3"/>
            </p:custDataLst>
          </p:nvPr>
        </p:nvPicPr>
        <p:blipFill>
          <a:blip r:embed="rId16" cstate="print"/>
          <a:srcRect/>
          <a:stretch>
            <a:fillRect/>
          </a:stretch>
        </p:blipFill>
        <p:spPr bwMode="auto">
          <a:xfrm>
            <a:off x="1733550" y="5073650"/>
            <a:ext cx="4591050" cy="717550"/>
          </a:xfrm>
          <a:prstGeom prst="rect">
            <a:avLst/>
          </a:prstGeom>
          <a:noFill/>
          <a:ln w="9525">
            <a:noFill/>
            <a:miter lim="800000"/>
            <a:headEnd/>
            <a:tailEnd/>
          </a:ln>
        </p:spPr>
      </p:pic>
      <p:sp>
        <p:nvSpPr>
          <p:cNvPr id="16" name="TextBox 74"/>
          <p:cNvSpPr txBox="1">
            <a:spLocks noChangeArrowheads="1"/>
          </p:cNvSpPr>
          <p:nvPr/>
        </p:nvSpPr>
        <p:spPr bwMode="auto">
          <a:xfrm>
            <a:off x="11049000" y="1676399"/>
            <a:ext cx="381000" cy="400110"/>
          </a:xfrm>
          <a:prstGeom prst="rect">
            <a:avLst/>
          </a:prstGeom>
          <a:noFill/>
          <a:ln w="9525">
            <a:noFill/>
            <a:miter lim="800000"/>
            <a:headEnd/>
            <a:tailEnd/>
          </a:ln>
        </p:spPr>
        <p:txBody>
          <a:bodyPr>
            <a:spAutoFit/>
          </a:bodyPr>
          <a:lstStyle/>
          <a:p>
            <a:r>
              <a:rPr lang="en-US" sz="2000">
                <a:latin typeface="Calibri"/>
                <a:cs typeface="Calibri"/>
              </a:rPr>
              <a:t>0</a:t>
            </a:r>
          </a:p>
        </p:txBody>
      </p:sp>
      <p:sp>
        <p:nvSpPr>
          <p:cNvPr id="17" name="TextBox 75"/>
          <p:cNvSpPr txBox="1">
            <a:spLocks noChangeArrowheads="1"/>
          </p:cNvSpPr>
          <p:nvPr/>
        </p:nvSpPr>
        <p:spPr bwMode="auto">
          <a:xfrm>
            <a:off x="11049000" y="2514599"/>
            <a:ext cx="381000" cy="400110"/>
          </a:xfrm>
          <a:prstGeom prst="rect">
            <a:avLst/>
          </a:prstGeom>
          <a:noFill/>
          <a:ln w="9525">
            <a:noFill/>
            <a:miter lim="800000"/>
            <a:headEnd/>
            <a:tailEnd/>
          </a:ln>
        </p:spPr>
        <p:txBody>
          <a:bodyPr>
            <a:spAutoFit/>
          </a:bodyPr>
          <a:lstStyle/>
          <a:p>
            <a:r>
              <a:rPr lang="en-US" sz="2000">
                <a:latin typeface="Calibri"/>
                <a:cs typeface="Calibri"/>
              </a:rPr>
              <a:t>1</a:t>
            </a:r>
          </a:p>
        </p:txBody>
      </p:sp>
      <p:sp>
        <p:nvSpPr>
          <p:cNvPr id="18" name="TextBox 76"/>
          <p:cNvSpPr txBox="1">
            <a:spLocks noChangeArrowheads="1"/>
          </p:cNvSpPr>
          <p:nvPr/>
        </p:nvSpPr>
        <p:spPr bwMode="auto">
          <a:xfrm>
            <a:off x="11049000" y="3428999"/>
            <a:ext cx="381000" cy="400110"/>
          </a:xfrm>
          <a:prstGeom prst="rect">
            <a:avLst/>
          </a:prstGeom>
          <a:noFill/>
          <a:ln w="9525">
            <a:noFill/>
            <a:miter lim="800000"/>
            <a:headEnd/>
            <a:tailEnd/>
          </a:ln>
        </p:spPr>
        <p:txBody>
          <a:bodyPr>
            <a:spAutoFit/>
          </a:bodyPr>
          <a:lstStyle/>
          <a:p>
            <a:r>
              <a:rPr lang="en-US" sz="2000">
                <a:latin typeface="Calibri"/>
                <a:cs typeface="Calibri"/>
              </a:rPr>
              <a:t>2</a:t>
            </a:r>
          </a:p>
        </p:txBody>
      </p:sp>
      <p:sp>
        <p:nvSpPr>
          <p:cNvPr id="21" name="TextBox 74"/>
          <p:cNvSpPr txBox="1">
            <a:spLocks noChangeArrowheads="1"/>
          </p:cNvSpPr>
          <p:nvPr/>
        </p:nvSpPr>
        <p:spPr bwMode="auto">
          <a:xfrm>
            <a:off x="11049000" y="4190999"/>
            <a:ext cx="381000" cy="400110"/>
          </a:xfrm>
          <a:prstGeom prst="rect">
            <a:avLst/>
          </a:prstGeom>
          <a:noFill/>
          <a:ln w="9525">
            <a:noFill/>
            <a:miter lim="800000"/>
            <a:headEnd/>
            <a:tailEnd/>
          </a:ln>
        </p:spPr>
        <p:txBody>
          <a:bodyPr>
            <a:spAutoFit/>
          </a:bodyPr>
          <a:lstStyle/>
          <a:p>
            <a:r>
              <a:rPr lang="en-US" sz="2000">
                <a:latin typeface="Calibri"/>
                <a:cs typeface="Calibri"/>
              </a:rPr>
              <a:t>0</a:t>
            </a:r>
          </a:p>
        </p:txBody>
      </p:sp>
      <p:sp>
        <p:nvSpPr>
          <p:cNvPr id="22" name="TextBox 75"/>
          <p:cNvSpPr txBox="1">
            <a:spLocks noChangeArrowheads="1"/>
          </p:cNvSpPr>
          <p:nvPr/>
        </p:nvSpPr>
        <p:spPr bwMode="auto">
          <a:xfrm>
            <a:off x="11049000" y="5029199"/>
            <a:ext cx="381000" cy="400110"/>
          </a:xfrm>
          <a:prstGeom prst="rect">
            <a:avLst/>
          </a:prstGeom>
          <a:noFill/>
          <a:ln w="9525">
            <a:noFill/>
            <a:miter lim="800000"/>
            <a:headEnd/>
            <a:tailEnd/>
          </a:ln>
        </p:spPr>
        <p:txBody>
          <a:bodyPr>
            <a:spAutoFit/>
          </a:bodyPr>
          <a:lstStyle/>
          <a:p>
            <a:r>
              <a:rPr lang="en-US" sz="2000">
                <a:latin typeface="Calibri"/>
                <a:cs typeface="Calibri"/>
              </a:rPr>
              <a:t>1</a:t>
            </a:r>
          </a:p>
        </p:txBody>
      </p:sp>
      <p:sp>
        <p:nvSpPr>
          <p:cNvPr id="23" name="TextBox 76"/>
          <p:cNvSpPr txBox="1">
            <a:spLocks noChangeArrowheads="1"/>
          </p:cNvSpPr>
          <p:nvPr/>
        </p:nvSpPr>
        <p:spPr bwMode="auto">
          <a:xfrm>
            <a:off x="11049000" y="5943599"/>
            <a:ext cx="381000" cy="400110"/>
          </a:xfrm>
          <a:prstGeom prst="rect">
            <a:avLst/>
          </a:prstGeom>
          <a:noFill/>
          <a:ln w="9525">
            <a:noFill/>
            <a:miter lim="800000"/>
            <a:headEnd/>
            <a:tailEnd/>
          </a:ln>
        </p:spPr>
        <p:txBody>
          <a:bodyPr>
            <a:spAutoFit/>
          </a:bodyPr>
          <a:lstStyle/>
          <a:p>
            <a:r>
              <a:rPr lang="en-US" sz="2000">
                <a:latin typeface="Calibri"/>
                <a:cs typeface="Calibri"/>
              </a:rPr>
              <a: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3251">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325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332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3251">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3251">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33251">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3325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Similarity </a:t>
            </a:r>
            <a:r>
              <a:rPr lang="en-US" dirty="0" smtClean="0"/>
              <a:t>Functions</a:t>
            </a:r>
            <a:endParaRPr lang="en-US" dirty="0"/>
          </a:p>
        </p:txBody>
      </p:sp>
      <p:sp>
        <p:nvSpPr>
          <p:cNvPr id="3" name="Content Placeholder 2"/>
          <p:cNvSpPr>
            <a:spLocks noGrp="1"/>
          </p:cNvSpPr>
          <p:nvPr>
            <p:ph idx="1"/>
          </p:nvPr>
        </p:nvSpPr>
        <p:spPr/>
        <p:txBody>
          <a:bodyPr/>
          <a:lstStyle/>
          <a:p>
            <a:endParaRPr lang="en-US"/>
          </a:p>
        </p:txBody>
      </p:sp>
      <p:pic>
        <p:nvPicPr>
          <p:cNvPr id="102403"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09663" y="1238680"/>
            <a:ext cx="9952037" cy="5390289"/>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dirty="0" smtClean="0"/>
              <a:t>Recap: Dual Perceptron</a:t>
            </a:r>
            <a:endParaRPr lang="en-US" dirty="0" smtClean="0"/>
          </a:p>
        </p:txBody>
      </p:sp>
      <p:sp>
        <p:nvSpPr>
          <p:cNvPr id="1387523" name="Rectangle 3"/>
          <p:cNvSpPr>
            <a:spLocks noGrp="1" noChangeArrowheads="1"/>
          </p:cNvSpPr>
          <p:nvPr>
            <p:ph idx="1"/>
          </p:nvPr>
        </p:nvSpPr>
        <p:spPr>
          <a:xfrm>
            <a:off x="381000" y="1447800"/>
            <a:ext cx="8534400" cy="4525963"/>
          </a:xfrm>
        </p:spPr>
        <p:txBody>
          <a:bodyPr/>
          <a:lstStyle/>
          <a:p>
            <a:pPr eaLnBrk="1" hangingPunct="1"/>
            <a:r>
              <a:rPr lang="en-US" sz="2400" dirty="0" smtClean="0"/>
              <a:t>What is the final value of a weight </a:t>
            </a:r>
            <a:r>
              <a:rPr lang="en-US" sz="2400" dirty="0" err="1" smtClean="0"/>
              <a:t>w</a:t>
            </a:r>
            <a:r>
              <a:rPr lang="en-US" sz="2400" baseline="-25000" dirty="0" err="1" smtClean="0"/>
              <a:t>y</a:t>
            </a:r>
            <a:r>
              <a:rPr lang="en-US" sz="2400" dirty="0" smtClean="0"/>
              <a:t> of a perceptron?</a:t>
            </a:r>
          </a:p>
          <a:p>
            <a:pPr lvl="1" eaLnBrk="1" hangingPunct="1"/>
            <a:r>
              <a:rPr lang="en-US" sz="2000" dirty="0" smtClean="0"/>
              <a:t>Can it be any real vector?</a:t>
            </a:r>
          </a:p>
          <a:p>
            <a:pPr lvl="1" eaLnBrk="1" hangingPunct="1"/>
            <a:r>
              <a:rPr lang="en-US" sz="2000" dirty="0" smtClean="0"/>
              <a:t>No!  It’s built by adding up inputs.</a:t>
            </a:r>
          </a:p>
          <a:p>
            <a:pPr lvl="1" eaLnBrk="1" hangingPunct="1"/>
            <a:endParaRPr lang="en-US" sz="2000" dirty="0" smtClean="0"/>
          </a:p>
          <a:p>
            <a:pPr lvl="1" eaLnBrk="1" hangingPunct="1"/>
            <a:endParaRPr lang="en-US" sz="2000" dirty="0" smtClean="0"/>
          </a:p>
          <a:p>
            <a:pPr lvl="1" eaLnBrk="1" hangingPunct="1"/>
            <a:endParaRPr lang="en-US" sz="2000" dirty="0" smtClean="0"/>
          </a:p>
          <a:p>
            <a:pPr eaLnBrk="1" hangingPunct="1"/>
            <a:endParaRPr lang="en-US" sz="2400" dirty="0" smtClean="0"/>
          </a:p>
          <a:p>
            <a:pPr eaLnBrk="1" hangingPunct="1"/>
            <a:endParaRPr lang="en-US" sz="2400" dirty="0" smtClean="0"/>
          </a:p>
          <a:p>
            <a:pPr lvl="3" eaLnBrk="1" hangingPunct="1"/>
            <a:endParaRPr lang="en-US" sz="1600" dirty="0" smtClean="0"/>
          </a:p>
          <a:p>
            <a:pPr eaLnBrk="1" hangingPunct="1"/>
            <a:r>
              <a:rPr lang="en-US" sz="2400" dirty="0" smtClean="0"/>
              <a:t>Can reconstruct weight vectors (the </a:t>
            </a:r>
            <a:r>
              <a:rPr lang="en-US" sz="2400" dirty="0" smtClean="0">
                <a:solidFill>
                  <a:srgbClr val="CC0000"/>
                </a:solidFill>
              </a:rPr>
              <a:t>primal representation</a:t>
            </a:r>
            <a:r>
              <a:rPr lang="en-US" sz="2400" dirty="0" smtClean="0"/>
              <a:t>) from update counts (the </a:t>
            </a:r>
            <a:r>
              <a:rPr lang="en-US" sz="2400" dirty="0" smtClean="0">
                <a:solidFill>
                  <a:srgbClr val="CC0000"/>
                </a:solidFill>
              </a:rPr>
              <a:t>dual representation</a:t>
            </a:r>
            <a:r>
              <a:rPr lang="en-US" sz="2400" dirty="0" smtClean="0"/>
              <a:t>)</a:t>
            </a:r>
          </a:p>
        </p:txBody>
      </p:sp>
      <p:pic>
        <p:nvPicPr>
          <p:cNvPr id="11" name="Picture 10" descr="txp_fig"/>
          <p:cNvPicPr>
            <a:picLocks noChangeAspect="1"/>
          </p:cNvPicPr>
          <p:nvPr>
            <p:custDataLst>
              <p:tags r:id="rId1"/>
            </p:custDataLst>
          </p:nvPr>
        </p:nvPicPr>
        <p:blipFill>
          <a:blip r:embed="rId6" cstate="print"/>
          <a:srcRect/>
          <a:stretch>
            <a:fillRect/>
          </a:stretch>
        </p:blipFill>
        <p:spPr bwMode="auto">
          <a:xfrm>
            <a:off x="1582738" y="3008313"/>
            <a:ext cx="5154612" cy="401637"/>
          </a:xfrm>
          <a:prstGeom prst="rect">
            <a:avLst/>
          </a:prstGeom>
          <a:noFill/>
          <a:ln w="9525">
            <a:noFill/>
            <a:miter lim="800000"/>
            <a:headEnd/>
            <a:tailEnd/>
          </a:ln>
        </p:spPr>
      </p:pic>
      <p:pic>
        <p:nvPicPr>
          <p:cNvPr id="9" name="Picture 8" descr="txp_fig"/>
          <p:cNvPicPr>
            <a:picLocks noChangeAspect="1"/>
          </p:cNvPicPr>
          <p:nvPr>
            <p:custDataLst>
              <p:tags r:id="rId2"/>
            </p:custDataLst>
          </p:nvPr>
        </p:nvPicPr>
        <p:blipFill>
          <a:blip r:embed="rId7" cstate="print"/>
          <a:srcRect/>
          <a:stretch>
            <a:fillRect/>
          </a:stretch>
        </p:blipFill>
        <p:spPr bwMode="auto">
          <a:xfrm>
            <a:off x="1573213" y="3938588"/>
            <a:ext cx="3097212" cy="746125"/>
          </a:xfrm>
          <a:prstGeom prst="rect">
            <a:avLst/>
          </a:prstGeom>
          <a:noFill/>
          <a:ln w="9525">
            <a:noFill/>
            <a:miter lim="800000"/>
            <a:headEnd/>
            <a:tailEnd/>
          </a:ln>
        </p:spPr>
      </p:pic>
      <p:pic>
        <p:nvPicPr>
          <p:cNvPr id="10" name="Picture 9" descr="txp_fig"/>
          <p:cNvPicPr>
            <a:picLocks noChangeAspect="1"/>
          </p:cNvPicPr>
          <p:nvPr>
            <p:custDataLst>
              <p:tags r:id="rId3"/>
            </p:custDataLst>
          </p:nvPr>
        </p:nvPicPr>
        <p:blipFill>
          <a:blip r:embed="rId8" cstate="print"/>
          <a:srcRect/>
          <a:stretch>
            <a:fillRect/>
          </a:stretch>
        </p:blipFill>
        <p:spPr bwMode="auto">
          <a:xfrm>
            <a:off x="1573213" y="5905500"/>
            <a:ext cx="4502150" cy="4191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8752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8752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dirty="0" smtClean="0"/>
              <a:t>Recap: Dual </a:t>
            </a:r>
            <a:r>
              <a:rPr lang="en-US" dirty="0" smtClean="0"/>
              <a:t>Perceptron</a:t>
            </a:r>
          </a:p>
        </p:txBody>
      </p:sp>
      <p:sp>
        <p:nvSpPr>
          <p:cNvPr id="1388547" name="Rectangle 3"/>
          <p:cNvSpPr>
            <a:spLocks noGrp="1" noChangeArrowheads="1"/>
          </p:cNvSpPr>
          <p:nvPr>
            <p:ph idx="1"/>
          </p:nvPr>
        </p:nvSpPr>
        <p:spPr>
          <a:xfrm>
            <a:off x="457200" y="1447800"/>
            <a:ext cx="11506200" cy="5029200"/>
          </a:xfrm>
        </p:spPr>
        <p:txBody>
          <a:bodyPr/>
          <a:lstStyle/>
          <a:p>
            <a:pPr eaLnBrk="1" hangingPunct="1">
              <a:lnSpc>
                <a:spcPct val="80000"/>
              </a:lnSpc>
            </a:pPr>
            <a:r>
              <a:rPr lang="en-US" sz="2400" dirty="0" smtClean="0"/>
              <a:t>How to classify a new example x?</a:t>
            </a:r>
          </a:p>
          <a:p>
            <a:pPr eaLnBrk="1" hangingPunct="1">
              <a:lnSpc>
                <a:spcPct val="80000"/>
              </a:lnSpc>
            </a:pPr>
            <a:endParaRPr lang="en-US" sz="2400" dirty="0" smtClean="0"/>
          </a:p>
          <a:p>
            <a:pPr eaLnBrk="1" hangingPunct="1">
              <a:lnSpc>
                <a:spcPct val="80000"/>
              </a:lnSpc>
            </a:pPr>
            <a:endParaRPr lang="en-US" sz="2400" dirty="0" smtClean="0"/>
          </a:p>
          <a:p>
            <a:pPr eaLnBrk="1" hangingPunct="1">
              <a:lnSpc>
                <a:spcPct val="80000"/>
              </a:lnSpc>
            </a:pPr>
            <a:endParaRPr lang="en-US" sz="2400" dirty="0" smtClean="0"/>
          </a:p>
          <a:p>
            <a:pPr eaLnBrk="1" hangingPunct="1">
              <a:lnSpc>
                <a:spcPct val="80000"/>
              </a:lnSpc>
            </a:pPr>
            <a:endParaRPr lang="en-US" sz="2400" dirty="0" smtClean="0"/>
          </a:p>
          <a:p>
            <a:pPr eaLnBrk="1" hangingPunct="1">
              <a:lnSpc>
                <a:spcPct val="80000"/>
              </a:lnSpc>
            </a:pPr>
            <a:endParaRPr lang="en-US" sz="2400" dirty="0" smtClean="0"/>
          </a:p>
          <a:p>
            <a:pPr eaLnBrk="1" hangingPunct="1">
              <a:lnSpc>
                <a:spcPct val="80000"/>
              </a:lnSpc>
            </a:pPr>
            <a:endParaRPr lang="en-US" sz="2400" dirty="0" smtClean="0"/>
          </a:p>
          <a:p>
            <a:pPr eaLnBrk="1" hangingPunct="1">
              <a:lnSpc>
                <a:spcPct val="80000"/>
              </a:lnSpc>
            </a:pPr>
            <a:endParaRPr lang="en-US" sz="2400" dirty="0" smtClean="0"/>
          </a:p>
          <a:p>
            <a:pPr eaLnBrk="1" hangingPunct="1">
              <a:lnSpc>
                <a:spcPct val="80000"/>
              </a:lnSpc>
            </a:pPr>
            <a:endParaRPr lang="en-US" sz="2400" dirty="0" smtClean="0"/>
          </a:p>
          <a:p>
            <a:pPr eaLnBrk="1" hangingPunct="1">
              <a:lnSpc>
                <a:spcPct val="80000"/>
              </a:lnSpc>
            </a:pPr>
            <a:endParaRPr lang="en-US" sz="2400" dirty="0" smtClean="0"/>
          </a:p>
          <a:p>
            <a:pPr eaLnBrk="1" hangingPunct="1">
              <a:lnSpc>
                <a:spcPct val="80000"/>
              </a:lnSpc>
            </a:pPr>
            <a:endParaRPr lang="en-US" sz="2400" dirty="0" smtClean="0"/>
          </a:p>
          <a:p>
            <a:pPr eaLnBrk="1" hangingPunct="1">
              <a:lnSpc>
                <a:spcPct val="80000"/>
              </a:lnSpc>
            </a:pPr>
            <a:endParaRPr lang="en-US" sz="2400" dirty="0" smtClean="0"/>
          </a:p>
          <a:p>
            <a:pPr eaLnBrk="1" hangingPunct="1">
              <a:lnSpc>
                <a:spcPct val="80000"/>
              </a:lnSpc>
            </a:pPr>
            <a:r>
              <a:rPr lang="en-US" sz="2400" dirty="0" smtClean="0"/>
              <a:t>If someone tells us the value of K for each pair of examples, never need to build the weight vectors (or the feature vectors)!</a:t>
            </a:r>
          </a:p>
        </p:txBody>
      </p:sp>
      <p:pic>
        <p:nvPicPr>
          <p:cNvPr id="45060" name="Picture 8" descr="txp_fig"/>
          <p:cNvPicPr>
            <a:picLocks noChangeAspect="1"/>
          </p:cNvPicPr>
          <p:nvPr>
            <p:custDataLst>
              <p:tags r:id="rId1"/>
            </p:custDataLst>
          </p:nvPr>
        </p:nvPicPr>
        <p:blipFill>
          <a:blip r:embed="rId7" cstate="print"/>
          <a:srcRect/>
          <a:stretch>
            <a:fillRect/>
          </a:stretch>
        </p:blipFill>
        <p:spPr bwMode="auto">
          <a:xfrm>
            <a:off x="1260475" y="2057400"/>
            <a:ext cx="3862388" cy="376238"/>
          </a:xfrm>
          <a:prstGeom prst="rect">
            <a:avLst/>
          </a:prstGeom>
          <a:noFill/>
          <a:ln w="9525">
            <a:noFill/>
            <a:miter lim="800000"/>
            <a:headEnd/>
            <a:tailEnd/>
          </a:ln>
        </p:spPr>
      </p:pic>
      <p:pic>
        <p:nvPicPr>
          <p:cNvPr id="10" name="Picture 9" descr="txp_fig"/>
          <p:cNvPicPr>
            <a:picLocks noChangeAspect="1"/>
          </p:cNvPicPr>
          <p:nvPr>
            <p:custDataLst>
              <p:tags r:id="rId2"/>
            </p:custDataLst>
          </p:nvPr>
        </p:nvPicPr>
        <p:blipFill>
          <a:blip r:embed="rId8" cstate="print"/>
          <a:srcRect/>
          <a:stretch>
            <a:fillRect/>
          </a:stretch>
        </p:blipFill>
        <p:spPr bwMode="auto">
          <a:xfrm>
            <a:off x="3376613" y="2590800"/>
            <a:ext cx="3870325" cy="1057275"/>
          </a:xfrm>
          <a:prstGeom prst="rect">
            <a:avLst/>
          </a:prstGeom>
          <a:noFill/>
          <a:ln w="9525">
            <a:noFill/>
            <a:miter lim="800000"/>
            <a:headEnd/>
            <a:tailEnd/>
          </a:ln>
        </p:spPr>
      </p:pic>
      <p:pic>
        <p:nvPicPr>
          <p:cNvPr id="11" name="Picture 10" descr="txp_fig"/>
          <p:cNvPicPr>
            <a:picLocks noChangeAspect="1"/>
          </p:cNvPicPr>
          <p:nvPr>
            <p:custDataLst>
              <p:tags r:id="rId3"/>
            </p:custDataLst>
          </p:nvPr>
        </p:nvPicPr>
        <p:blipFill>
          <a:blip r:embed="rId9" cstate="print"/>
          <a:srcRect/>
          <a:stretch>
            <a:fillRect/>
          </a:stretch>
        </p:blipFill>
        <p:spPr bwMode="auto">
          <a:xfrm>
            <a:off x="3332163" y="3962400"/>
            <a:ext cx="3706812" cy="700088"/>
          </a:xfrm>
          <a:prstGeom prst="rect">
            <a:avLst/>
          </a:prstGeom>
          <a:noFill/>
          <a:ln w="9525">
            <a:noFill/>
            <a:miter lim="800000"/>
            <a:headEnd/>
            <a:tailEnd/>
          </a:ln>
        </p:spPr>
      </p:pic>
      <p:pic>
        <p:nvPicPr>
          <p:cNvPr id="12" name="Picture 11" descr="txp_fig"/>
          <p:cNvPicPr>
            <a:picLocks noChangeAspect="1"/>
          </p:cNvPicPr>
          <p:nvPr>
            <p:custDataLst>
              <p:tags r:id="rId4"/>
            </p:custDataLst>
          </p:nvPr>
        </p:nvPicPr>
        <p:blipFill>
          <a:blip r:embed="rId10" cstate="print"/>
          <a:srcRect/>
          <a:stretch>
            <a:fillRect/>
          </a:stretch>
        </p:blipFill>
        <p:spPr bwMode="auto">
          <a:xfrm>
            <a:off x="3590925" y="4870450"/>
            <a:ext cx="2901950" cy="70008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8854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dirty="0" smtClean="0"/>
              <a:t>Recap: </a:t>
            </a:r>
            <a:r>
              <a:rPr lang="en-US" dirty="0" err="1" smtClean="0"/>
              <a:t>Kernelized</a:t>
            </a:r>
            <a:r>
              <a:rPr lang="en-US" dirty="0" smtClean="0"/>
              <a:t> </a:t>
            </a:r>
            <a:r>
              <a:rPr lang="en-US" dirty="0" smtClean="0"/>
              <a:t>Perceptron</a:t>
            </a:r>
          </a:p>
        </p:txBody>
      </p:sp>
      <p:sp>
        <p:nvSpPr>
          <p:cNvPr id="47107" name="Rectangle 3"/>
          <p:cNvSpPr>
            <a:spLocks noGrp="1" noChangeArrowheads="1"/>
          </p:cNvSpPr>
          <p:nvPr>
            <p:ph idx="1"/>
          </p:nvPr>
        </p:nvSpPr>
        <p:spPr>
          <a:xfrm>
            <a:off x="457200" y="1447800"/>
            <a:ext cx="11582400" cy="4953000"/>
          </a:xfrm>
        </p:spPr>
        <p:txBody>
          <a:bodyPr/>
          <a:lstStyle/>
          <a:p>
            <a:pPr eaLnBrk="1" hangingPunct="1"/>
            <a:r>
              <a:rPr lang="en-US" sz="2400" dirty="0" smtClean="0"/>
              <a:t>If we had a black box (</a:t>
            </a:r>
            <a:r>
              <a:rPr lang="en-US" sz="2400" dirty="0" smtClean="0">
                <a:solidFill>
                  <a:srgbClr val="CC0000"/>
                </a:solidFill>
              </a:rPr>
              <a:t>kernel</a:t>
            </a:r>
            <a:r>
              <a:rPr lang="en-US" sz="2400" dirty="0" smtClean="0"/>
              <a:t>) K that told us the dot product of two examples x and x’:</a:t>
            </a:r>
          </a:p>
          <a:p>
            <a:pPr lvl="1" eaLnBrk="1" hangingPunct="1"/>
            <a:r>
              <a:rPr lang="en-US" sz="2000" dirty="0" smtClean="0"/>
              <a:t>Could work entirely with the dual representation</a:t>
            </a:r>
          </a:p>
          <a:p>
            <a:pPr lvl="1" eaLnBrk="1" hangingPunct="1"/>
            <a:r>
              <a:rPr lang="en-US" sz="2000" dirty="0" smtClean="0"/>
              <a:t>No need to ever take dot products (“kernel trick”)</a:t>
            </a:r>
          </a:p>
          <a:p>
            <a:pPr lvl="1" eaLnBrk="1" hangingPunct="1"/>
            <a:endParaRPr lang="en-US" sz="2000" dirty="0" smtClean="0"/>
          </a:p>
          <a:p>
            <a:pPr lvl="1" eaLnBrk="1" hangingPunct="1"/>
            <a:endParaRPr lang="en-US" sz="2000" dirty="0" smtClean="0"/>
          </a:p>
          <a:p>
            <a:pPr lvl="1" eaLnBrk="1" hangingPunct="1"/>
            <a:endParaRPr lang="en-US" sz="2000" dirty="0" smtClean="0"/>
          </a:p>
          <a:p>
            <a:pPr eaLnBrk="1" hangingPunct="1"/>
            <a:endParaRPr lang="en-US" sz="2400" dirty="0" smtClean="0"/>
          </a:p>
          <a:p>
            <a:pPr eaLnBrk="1" hangingPunct="1"/>
            <a:endParaRPr lang="en-US" sz="2400" dirty="0" smtClean="0"/>
          </a:p>
          <a:p>
            <a:pPr eaLnBrk="1" hangingPunct="1"/>
            <a:endParaRPr lang="en-US" sz="2400" dirty="0" smtClean="0"/>
          </a:p>
          <a:p>
            <a:pPr eaLnBrk="1" hangingPunct="1"/>
            <a:r>
              <a:rPr lang="en-US" sz="2400" dirty="0" smtClean="0"/>
              <a:t>Like nearest neighbor – work with black-box </a:t>
            </a:r>
            <a:r>
              <a:rPr lang="en-US" sz="2400" dirty="0" smtClean="0"/>
              <a:t>similarities</a:t>
            </a:r>
            <a:endParaRPr lang="en-US" sz="2400" dirty="0" smtClean="0"/>
          </a:p>
        </p:txBody>
      </p:sp>
      <p:pic>
        <p:nvPicPr>
          <p:cNvPr id="47108" name="Picture 6" descr="txp_fig"/>
          <p:cNvPicPr>
            <a:picLocks noChangeAspect="1"/>
          </p:cNvPicPr>
          <p:nvPr>
            <p:custDataLst>
              <p:tags r:id="rId1"/>
            </p:custDataLst>
          </p:nvPr>
        </p:nvPicPr>
        <p:blipFill>
          <a:blip r:embed="rId5" cstate="print"/>
          <a:srcRect/>
          <a:stretch>
            <a:fillRect/>
          </a:stretch>
        </p:blipFill>
        <p:spPr bwMode="auto">
          <a:xfrm>
            <a:off x="1557337" y="3048000"/>
            <a:ext cx="3862388" cy="376238"/>
          </a:xfrm>
          <a:prstGeom prst="rect">
            <a:avLst/>
          </a:prstGeom>
          <a:noFill/>
          <a:ln w="9525">
            <a:noFill/>
            <a:miter lim="800000"/>
            <a:headEnd/>
            <a:tailEnd/>
          </a:ln>
        </p:spPr>
      </p:pic>
      <p:pic>
        <p:nvPicPr>
          <p:cNvPr id="47109" name="Picture 7" descr="txp_fig"/>
          <p:cNvPicPr>
            <a:picLocks noChangeAspect="1"/>
          </p:cNvPicPr>
          <p:nvPr>
            <p:custDataLst>
              <p:tags r:id="rId2"/>
            </p:custDataLst>
          </p:nvPr>
        </p:nvPicPr>
        <p:blipFill>
          <a:blip r:embed="rId6" cstate="print"/>
          <a:srcRect/>
          <a:stretch>
            <a:fillRect/>
          </a:stretch>
        </p:blipFill>
        <p:spPr bwMode="auto">
          <a:xfrm>
            <a:off x="3575050" y="3879850"/>
            <a:ext cx="2901950" cy="700088"/>
          </a:xfrm>
          <a:prstGeom prst="rect">
            <a:avLst/>
          </a:prstGeom>
          <a:noFill/>
          <a:ln w="9525">
            <a:noFill/>
            <a:miter lim="800000"/>
            <a:headEnd/>
            <a:tailEnd/>
          </a:ln>
        </p:spPr>
      </p:pic>
      <p:pic>
        <p:nvPicPr>
          <p:cNvPr id="7" name="Picture 2"/>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8153400" y="2286362"/>
            <a:ext cx="3297547" cy="3064009"/>
          </a:xfrm>
          <a:prstGeom prst="rect">
            <a:avLst/>
          </a:prstGeom>
          <a:noFill/>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mtClean="0"/>
              <a:t>Recap: Classification</a:t>
            </a:r>
          </a:p>
        </p:txBody>
      </p:sp>
      <p:sp>
        <p:nvSpPr>
          <p:cNvPr id="55299" name="Rectangle 3"/>
          <p:cNvSpPr>
            <a:spLocks noGrp="1" noChangeArrowheads="1"/>
          </p:cNvSpPr>
          <p:nvPr>
            <p:ph idx="1"/>
          </p:nvPr>
        </p:nvSpPr>
        <p:spPr>
          <a:xfrm>
            <a:off x="609600" y="1600200"/>
            <a:ext cx="7162800" cy="4525963"/>
          </a:xfrm>
        </p:spPr>
        <p:txBody>
          <a:bodyPr/>
          <a:lstStyle/>
          <a:p>
            <a:pPr>
              <a:lnSpc>
                <a:spcPct val="90000"/>
              </a:lnSpc>
            </a:pPr>
            <a:r>
              <a:rPr lang="en-US" dirty="0" smtClean="0"/>
              <a:t>Classification systems:</a:t>
            </a:r>
          </a:p>
          <a:p>
            <a:pPr lvl="1">
              <a:lnSpc>
                <a:spcPct val="90000"/>
              </a:lnSpc>
            </a:pPr>
            <a:r>
              <a:rPr lang="en-US" dirty="0" smtClean="0">
                <a:solidFill>
                  <a:srgbClr val="CC0000"/>
                </a:solidFill>
              </a:rPr>
              <a:t>Supervised learning</a:t>
            </a:r>
          </a:p>
          <a:p>
            <a:pPr lvl="1">
              <a:lnSpc>
                <a:spcPct val="90000"/>
              </a:lnSpc>
            </a:pPr>
            <a:r>
              <a:rPr lang="en-US" dirty="0" smtClean="0"/>
              <a:t>Make a </a:t>
            </a:r>
            <a:r>
              <a:rPr lang="en-US" dirty="0" smtClean="0">
                <a:solidFill>
                  <a:srgbClr val="CC0000"/>
                </a:solidFill>
              </a:rPr>
              <a:t>prediction </a:t>
            </a:r>
            <a:r>
              <a:rPr lang="en-US" dirty="0" smtClean="0"/>
              <a:t>given evidence</a:t>
            </a:r>
          </a:p>
          <a:p>
            <a:pPr lvl="1">
              <a:lnSpc>
                <a:spcPct val="90000"/>
              </a:lnSpc>
            </a:pPr>
            <a:r>
              <a:rPr lang="en-US" dirty="0" smtClean="0"/>
              <a:t>We’ve seen several methods for this</a:t>
            </a:r>
          </a:p>
          <a:p>
            <a:pPr lvl="1">
              <a:lnSpc>
                <a:spcPct val="90000"/>
              </a:lnSpc>
            </a:pPr>
            <a:r>
              <a:rPr lang="en-US" dirty="0" smtClean="0"/>
              <a:t>Useful when you have </a:t>
            </a:r>
            <a:r>
              <a:rPr lang="en-US" dirty="0" smtClean="0">
                <a:solidFill>
                  <a:srgbClr val="CC0000"/>
                </a:solidFill>
              </a:rPr>
              <a:t>labeled data</a:t>
            </a:r>
            <a:endParaRPr lang="en-US" dirty="0" smtClean="0"/>
          </a:p>
          <a:p>
            <a:pPr lvl="1">
              <a:lnSpc>
                <a:spcPct val="90000"/>
              </a:lnSpc>
            </a:pPr>
            <a:endParaRPr lang="en-US" dirty="0" smtClean="0"/>
          </a:p>
        </p:txBody>
      </p:sp>
      <p:pic>
        <p:nvPicPr>
          <p:cNvPr id="55300" name="Picture 4" descr="examinprogress2"/>
          <p:cNvPicPr>
            <a:picLocks noChangeAspect="1" noChangeArrowheads="1"/>
          </p:cNvPicPr>
          <p:nvPr/>
        </p:nvPicPr>
        <p:blipFill>
          <a:blip r:embed="rId2" cstate="print"/>
          <a:srcRect b="7378"/>
          <a:stretch>
            <a:fillRect/>
          </a:stretch>
        </p:blipFill>
        <p:spPr bwMode="auto">
          <a:xfrm>
            <a:off x="8001000" y="1524000"/>
            <a:ext cx="3567112" cy="48355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3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592"/>
  <p:tag name="DEFAULTHEIGHT" val="422"/>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begin{document}&#10;\def\argmax{\mathop{\rm arg\,max}}&#10;\[&#10;= \textcolor{OliveGreen}{\sum_i \alpha_{i,y}} \,\, K(x_i, x)&#10;\]&#10;\end{document}&#10;"/>
  <p:tag name="FILENAME" val="txp_fig"/>
  <p:tag name="FORMAT" val="png16m"/>
  <p:tag name="RES" val="1200"/>
  <p:tag name="BLEND" val="0"/>
  <p:tag name="TRANSPARENT" val="0"/>
  <p:tag name="TBUG" val="0"/>
  <p:tag name="ALLOWFS" val="0"/>
  <p:tag name="ORIGWIDTH" val="170"/>
  <p:tag name="PICTUREFILESIZE" val="19668"/>
</p:tagLst>
</file>

<file path=ppt/tags/tag1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begin{document}&#10;\def\argmax{\mathop{\rm arg\,max}}&#10;\[&#10;\begin{array}{rl}&#10;\mbox{score}(y, x) &amp;= \textcolor{OliveGreen}{w_y} \cdot f(x)&#10;\end{array}&#10;\]&#10;\end{document}&#10;"/>
  <p:tag name="FILENAME" val="txp_fig"/>
  <p:tag name="FORMAT" val="png16m"/>
  <p:tag name="RES" val="1200"/>
  <p:tag name="BLEND" val="0"/>
  <p:tag name="TRANSPARENT" val="0"/>
  <p:tag name="TBUG" val="0"/>
  <p:tag name="ALLOWFS" val="0"/>
  <p:tag name="ORIGWIDTH" val="226"/>
  <p:tag name="PICTUREFILESIZE" val="18919"/>
</p:tagLst>
</file>

<file path=ppt/tags/tag1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begin{document}&#10;\def\argmax{\mathop{\rm arg\,max}}&#10;\[&#10;= \textcolor{OliveGreen}{\sum_i \alpha_{i,y}} \,\, K(x_i, x)&#10;\]&#10;\end{document}&#10;"/>
  <p:tag name="FILENAME" val="txp_fig"/>
  <p:tag name="FORMAT" val="png16m"/>
  <p:tag name="RES" val="1200"/>
  <p:tag name="BLEND" val="0"/>
  <p:tag name="TRANSPARENT" val="0"/>
  <p:tag name="TBUG" val="0"/>
  <p:tag name="ALLOWFS" val="0"/>
  <p:tag name="ORIGWIDTH" val="170"/>
  <p:tag name="PICTUREFILESIZE" val="19668"/>
</p:tagLst>
</file>

<file path=ppt/tags/tag13.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begin{document}&#10;\def\argmax{\mathop{\rm argmax}\limits}&#10;\def\argmin{\mathop{\rm argmin}\limits}&#10;\newcommand{\transpose}{\mbox{${}^{\mbox{T}}$}}&#10;\[&#10;\mbox{dist}(x,y) = (x - y)\transpose (x - y) = \sum_i (x_i - y_i)^2&#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16m"/>
  <p:tag name="ORIGWIDTH" val="419"/>
  <p:tag name="PICTUREFILESIZE" val="38047"/>
</p:tagLst>
</file>

<file path=ppt/tags/tag14.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begin{document}&#10;\def\argmax{\mathop{\rm argmax}\limits}&#10;\def\argmin{\mathop{\rm argmin}\limits}&#10;\[&#10;\phi(\{x_i\}, \{a_i\}, \{c_k\}) = \sum_i \textcolor{OliveGreen}{\mbox{dist}(x_i, c_{a_i})}&#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16m"/>
  <p:tag name="ORIGWIDTH" val="334"/>
  <p:tag name="PICTUREFILESIZE" val="37376"/>
</p:tagLst>
</file>

<file path=ppt/tags/tag15.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begin{document}&#10;\def\argmax{\mathop{\rm argmax}\limits}&#10;\def\argmin{\mathop{\rm argmin}\limits}&#10;\[&#10;a_i = \argmin_k \textcolor{OliveGreen}{\mbox{dist}(x_i, c_k)}&#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16m"/>
  <p:tag name="ORIGWIDTH" val="221"/>
  <p:tag name="PICTUREFILESIZE" val="22657"/>
</p:tagLst>
</file>

<file path=ppt/tags/tag16.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begin{document}&#10;\def\argmax{\mathop{\rm argmax}\limits}&#10;\def\argmin{\mathop{\rm argmin}\limits}&#10;\[&#10;\phi(\{x_i\}, \{a_i\}, \{c_k\}) = &#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16m"/>
  <p:tag name="ORIGWIDTH" val="193"/>
  <p:tag name="PICTUREFILESIZE" val="15406"/>
</p:tagLst>
</file>

<file path=ppt/tags/tag17.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begin{document}&#10;\def\argmax{\mathop{\rm argmax}\limits}&#10;\def\argmin{\mathop{\rm argmin}\limits}&#10;\[&#10;\sum_i \textcolor{OliveGreen}{\mbox{dist}(x_i, c_{a_i})}&#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16m"/>
  <p:tag name="ORIGWIDTH" val="134"/>
  <p:tag name="PICTUREFILESIZE" val="17706"/>
</p:tagLst>
</file>

<file path=ppt/tags/tag18.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begin{document}&#10;\[&#10;c_k = \frac{1}{|\{i : a_i = k\}|}\sum_{i: a_i = k} x_i&#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16m"/>
  <p:tag name="ORIGWIDTH" val="248"/>
  <p:tag name="PICTUREFILESIZE" val="28859"/>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 \langle 0.0 \,\,\, 0.0 \,\,\, 0.3 \,\,\, 0.8 \,\,\, 0.7 \,\,\, 0.1 \ldots  0.0 \rangle&#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337"/>
  <p:tag name="PICTUREFILESIZE" val="12309"/>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mbox{sim}(x,x') = x \cdot x' = \sum_i x_i x'_i&#10;\]&#10;\end{document}&#10;"/>
  <p:tag name="FILENAME" val="txp_fig"/>
  <p:tag name="FORMAT" val="pngmono"/>
  <p:tag name="RES" val="1200"/>
  <p:tag name="BLEND" val="0"/>
  <p:tag name="TRANSPARENT" val="0"/>
  <p:tag name="TBUG" val="0"/>
  <p:tag name="ALLOWFS" val="0"/>
  <p:tag name="ORIGWIDTH" val="262"/>
  <p:tag name="PICTUREFILESIZE" val="14700"/>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w_y = {\bf 0} + f(x_1) - f(x_5) + \ldots&#10;\]&#10;\end{document}&#10;"/>
  <p:tag name="FILENAME" val="txp_fig"/>
  <p:tag name="FORMAT" val="pngmono"/>
  <p:tag name="RES" val="1200"/>
  <p:tag name="BLEND" val="0"/>
  <p:tag name="TRANSPARENT" val="0"/>
  <p:tag name="TBUG" val="0"/>
  <p:tag name="ALLOWFS" val="0"/>
  <p:tag name="ORIGWIDTH" val="283"/>
  <p:tag name="PICTUREFILESIZE" val="11290"/>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w_y = \sum_i \alpha_{i,y} \, f(x_i)&#10;\]&#10;\end{document}&#10;"/>
  <p:tag name="FILENAME" val="txp_fig"/>
  <p:tag name="FORMAT" val="pngmono"/>
  <p:tag name="RES" val="1200"/>
  <p:tag name="BLEND" val="0"/>
  <p:tag name="TRANSPARENT" val="0"/>
  <p:tag name="TBUG" val="0"/>
  <p:tag name="ALLOWFS" val="0"/>
  <p:tag name="ORIGWIDTH" val="170"/>
  <p:tag name="PICTUREFILESIZE" val="11478"/>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alpha_{y} = \langle \alpha_{1,y} \,\,\, \alpha_{2,y} \,\,\, \ldots  \,\,\, \alpha_{n,y} \rangle&#10;\]&#10;\end{document}&#10;"/>
  <p:tag name="FILENAME" val="txp_fig"/>
  <p:tag name="FORMAT" val="pngmono"/>
  <p:tag name="RES" val="1200"/>
  <p:tag name="BLEND" val="0"/>
  <p:tag name="TRANSPARENT" val="0"/>
  <p:tag name="TBUG" val="0"/>
  <p:tag name="ALLOWFS" val="0"/>
  <p:tag name="ORIGWIDTH" val="247"/>
  <p:tag name="PICTUREFILESIZE" val="11034"/>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begin{document}&#10;\def\argmax{\mathop{\rm arg\,max}}&#10;\[&#10;\begin{array}{rl}&#10;\mbox{score}(y, x) &amp;= \textcolor{OliveGreen}{w_y} \cdot f(x)&#10;\end{array}&#10;\]&#10;\end{document}&#10;"/>
  <p:tag name="FILENAME" val="txp_fig"/>
  <p:tag name="FORMAT" val="png16m"/>
  <p:tag name="RES" val="1200"/>
  <p:tag name="BLEND" val="0"/>
  <p:tag name="TRANSPARENT" val="0"/>
  <p:tag name="TBUG" val="0"/>
  <p:tag name="ALLOWFS" val="0"/>
  <p:tag name="ORIGWIDTH" val="226"/>
  <p:tag name="PICTUREFILESIZE" val="18919"/>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begin{document}&#10;\def\argmax{\mathop{\rm arg\,max}}&#10;\[&#10;= \left( \textcolor{OliveGreen}{\sum_i \alpha_{i,y} \, f(x_i)} \right) \cdot f(x)&#10;\]&#10;\end{document}&#10;"/>
  <p:tag name="FILENAME" val="txp_fig"/>
  <p:tag name="FORMAT" val="png16m"/>
  <p:tag name="RES" val="1200"/>
  <p:tag name="BLEND" val="0"/>
  <p:tag name="TRANSPARENT" val="0"/>
  <p:tag name="TBUG" val="0"/>
  <p:tag name="ALLOWFS" val="0"/>
  <p:tag name="ORIGWIDTH" val="227"/>
  <p:tag name="PICTUREFILESIZE" val="32452"/>
</p:tagLst>
</file>

<file path=ppt/tags/tag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begin{document}&#10;\def\argmax{\mathop{\rm arg\,max}}&#10;\[&#10;= \textcolor{OliveGreen}{\sum_i \alpha_{i,y}} \left( f(x_i)  \cdot f(x) \right)&#10;\]&#10;\end{document}&#10;"/>
  <p:tag name="FILENAME" val="txp_fig"/>
  <p:tag name="FORMAT" val="png16m"/>
  <p:tag name="RES" val="1200"/>
  <p:tag name="BLEND" val="0"/>
  <p:tag name="TRANSPARENT" val="0"/>
  <p:tag name="TBUG" val="0"/>
  <p:tag name="ALLOWFS" val="0"/>
  <p:tag name="ORIGWIDTH" val="217"/>
  <p:tag name="PICTUREFILESIZE" val="24064"/>
</p:tagLst>
</file>

<file path=ppt/theme/theme1.xml><?xml version="1.0" encoding="utf-8"?>
<a:theme xmlns:a="http://schemas.openxmlformats.org/drawingml/2006/main" name="dan-berkeley-nlp-v1">
  <a:themeElements>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an-berkeley-nlp-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n-berkeley-nlp-v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n-berkeley-nlp-v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n-berkeley-nlp-v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n-berkeley-nlp-v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n-berkeley-nlp-v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n-berkeley-nlp-v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n-berkeley-nlp-v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n-berkeley-nlp-v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n-berkeley-nlp-v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n-berkeley-nlp-v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n-berkeley-nlp-v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FA12 cs188 lecture 3 -- a-star search</Template>
  <TotalTime>51740</TotalTime>
  <Words>1416</Words>
  <Application>Microsoft Macintosh PowerPoint</Application>
  <PresentationFormat>Widescreen</PresentationFormat>
  <Paragraphs>254</Paragraphs>
  <Slides>25</Slides>
  <Notes>10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0" baseType="lpstr">
      <vt:lpstr>Calibri</vt:lpstr>
      <vt:lpstr>Wingdings</vt:lpstr>
      <vt:lpstr>Arial</vt:lpstr>
      <vt:lpstr>dan-berkeley-nlp-v1</vt:lpstr>
      <vt:lpstr>Photo Editor Photo</vt:lpstr>
      <vt:lpstr>Clustering</vt:lpstr>
      <vt:lpstr>Recap: similarity based classification</vt:lpstr>
      <vt:lpstr>Recap: Parametric / Non-Parametric</vt:lpstr>
      <vt:lpstr>Recap: Nearest-Neighbor Classification</vt:lpstr>
      <vt:lpstr>Recap: Similarity Functions</vt:lpstr>
      <vt:lpstr>Recap: Dual Perceptron</vt:lpstr>
      <vt:lpstr>Recap: Dual Perceptron</vt:lpstr>
      <vt:lpstr>Recap: Kernelized Perceptron</vt:lpstr>
      <vt:lpstr>Recap: Classification</vt:lpstr>
      <vt:lpstr>Clustering</vt:lpstr>
      <vt:lpstr>Clustering</vt:lpstr>
      <vt:lpstr>Clustering</vt:lpstr>
      <vt:lpstr>K-Means</vt:lpstr>
      <vt:lpstr>K-Means</vt:lpstr>
      <vt:lpstr>K-Means Example</vt:lpstr>
      <vt:lpstr>K-Means as Optimization</vt:lpstr>
      <vt:lpstr>Phase I: Update Assignments</vt:lpstr>
      <vt:lpstr>Phase II: Update Means</vt:lpstr>
      <vt:lpstr>Initialization</vt:lpstr>
      <vt:lpstr>K-Means Getting Stuck</vt:lpstr>
      <vt:lpstr>K-Means Questions</vt:lpstr>
      <vt:lpstr>Agglomerative Clustering</vt:lpstr>
      <vt:lpstr>Agglomerative Clustering</vt:lpstr>
      <vt:lpstr>Agglomerative Clustering</vt:lpstr>
      <vt:lpstr>Example: Document clustering</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294-5: Statistical Natural Language Processing</dc:title>
  <dc:creator>Preferred Customer</dc:creator>
  <cp:lastModifiedBy>Callison-Burch, Christopher</cp:lastModifiedBy>
  <cp:revision>2977</cp:revision>
  <cp:lastPrinted>2018-11-20T19:17:12Z</cp:lastPrinted>
  <dcterms:created xsi:type="dcterms:W3CDTF">2004-08-27T04:16:05Z</dcterms:created>
  <dcterms:modified xsi:type="dcterms:W3CDTF">2018-11-27T17:54:04Z</dcterms:modified>
</cp:coreProperties>
</file>