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3.xml" ContentType="application/vnd.openxmlformats-officedocument.presentationml.notesSlide+xml"/>
  <Override PartName="/ppt/tags/tag42.xml" ContentType="application/vnd.openxmlformats-officedocument.presentationml.tags+xml"/>
  <Override PartName="/ppt/notesSlides/notesSlide1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5.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6.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7.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24.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25.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4"/>
  </p:notesMasterIdLst>
  <p:handoutMasterIdLst>
    <p:handoutMasterId r:id="rId35"/>
  </p:handoutMasterIdLst>
  <p:sldIdLst>
    <p:sldId id="367" r:id="rId2"/>
    <p:sldId id="366" r:id="rId3"/>
    <p:sldId id="257" r:id="rId4"/>
    <p:sldId id="298" r:id="rId5"/>
    <p:sldId id="299" r:id="rId6"/>
    <p:sldId id="309" r:id="rId7"/>
    <p:sldId id="329" r:id="rId8"/>
    <p:sldId id="262" r:id="rId9"/>
    <p:sldId id="261" r:id="rId10"/>
    <p:sldId id="285" r:id="rId11"/>
    <p:sldId id="336" r:id="rId12"/>
    <p:sldId id="264" r:id="rId13"/>
    <p:sldId id="337" r:id="rId14"/>
    <p:sldId id="304" r:id="rId15"/>
    <p:sldId id="339" r:id="rId16"/>
    <p:sldId id="330" r:id="rId17"/>
    <p:sldId id="328" r:id="rId18"/>
    <p:sldId id="325" r:id="rId19"/>
    <p:sldId id="326" r:id="rId20"/>
    <p:sldId id="340" r:id="rId21"/>
    <p:sldId id="324" r:id="rId22"/>
    <p:sldId id="259" r:id="rId23"/>
    <p:sldId id="293" r:id="rId24"/>
    <p:sldId id="286" r:id="rId25"/>
    <p:sldId id="332" r:id="rId26"/>
    <p:sldId id="333" r:id="rId27"/>
    <p:sldId id="277" r:id="rId28"/>
    <p:sldId id="317" r:id="rId29"/>
    <p:sldId id="334" r:id="rId30"/>
    <p:sldId id="269" r:id="rId31"/>
    <p:sldId id="272" r:id="rId32"/>
    <p:sldId id="341" r:id="rId33"/>
  </p:sldIdLst>
  <p:sldSz cx="12192000" cy="6858000"/>
  <p:notesSz cx="7099300" cy="10234613"/>
  <p:custDataLst>
    <p:tags r:id="rId3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071"/>
    <a:srgbClr val="DE68FF"/>
    <a:srgbClr val="FF9786"/>
    <a:srgbClr val="D3000F"/>
    <a:srgbClr val="FFFF00"/>
    <a:srgbClr val="3333FF"/>
    <a:srgbClr val="FF3300"/>
    <a:srgbClr val="CC00CC"/>
    <a:srgbClr val="FFCC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3" autoAdjust="0"/>
    <p:restoredTop sz="86538" autoAdjust="0"/>
  </p:normalViewPr>
  <p:slideViewPr>
    <p:cSldViewPr snapToGrid="0">
      <p:cViewPr>
        <p:scale>
          <a:sx n="105" d="100"/>
          <a:sy n="105" d="100"/>
        </p:scale>
        <p:origin x="512" y="2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tags" Target="tags/tag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EC49A0E-63A9-4A0D-AD2C-B7E2E2E8BB5B}" type="slidenum">
              <a:rPr lang="en-US"/>
              <a:pPr>
                <a:defRPr/>
              </a:pPr>
              <a:t>‹#›</a:t>
            </a:fld>
            <a:endParaRPr lang="en-US"/>
          </a:p>
        </p:txBody>
      </p:sp>
    </p:spTree>
    <p:extLst>
      <p:ext uri="{BB962C8B-B14F-4D97-AF65-F5344CB8AC3E}">
        <p14:creationId xmlns:p14="http://schemas.microsoft.com/office/powerpoint/2010/main" val="1802709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4B81D889-D7E9-4039-B45C-464273848925}" type="slidenum">
              <a:rPr lang="en-US"/>
              <a:pPr>
                <a:defRPr/>
              </a:pPr>
              <a:t>‹#›</a:t>
            </a:fld>
            <a:endParaRPr lang="en-US"/>
          </a:p>
        </p:txBody>
      </p:sp>
    </p:spTree>
    <p:extLst>
      <p:ext uri="{BB962C8B-B14F-4D97-AF65-F5344CB8AC3E}">
        <p14:creationId xmlns:p14="http://schemas.microsoft.com/office/powerpoint/2010/main" val="18109437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F1D93EA-D8CB-4882-A7F4-4B35580F6812}" type="slidenum">
              <a:rPr lang="en-US"/>
              <a:pPr/>
              <a:t>1</a:t>
            </a:fld>
            <a:endParaRPr lang="en-US"/>
          </a:p>
        </p:txBody>
      </p:sp>
      <p:sp>
        <p:nvSpPr>
          <p:cNvPr id="38915" name="Rectangle 2"/>
          <p:cNvSpPr>
            <a:spLocks noGrp="1" noRot="1" noChangeAspect="1" noChangeArrowheads="1" noTextEdit="1"/>
          </p:cNvSpPr>
          <p:nvPr>
            <p:ph type="sldImg"/>
          </p:nvPr>
        </p:nvSpPr>
        <p:spPr>
          <a:xfrm>
            <a:off x="139700" y="768350"/>
            <a:ext cx="6821488" cy="3838575"/>
          </a:xfrm>
          <a:ln/>
        </p:spPr>
      </p:sp>
      <p:sp>
        <p:nvSpPr>
          <p:cNvPr id="389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9918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a:lnSpc>
                <a:spcPct val="80000"/>
              </a:lnSpc>
            </a:pPr>
            <a:r>
              <a:rPr lang="en-US" sz="2400" dirty="0" smtClean="0"/>
              <a:t>P(+x, +y) ?   0.2</a:t>
            </a:r>
            <a:endParaRPr lang="en-US" sz="2000" dirty="0" smtClean="0"/>
          </a:p>
          <a:p>
            <a:pPr>
              <a:lnSpc>
                <a:spcPct val="80000"/>
              </a:lnSpc>
            </a:pPr>
            <a:r>
              <a:rPr lang="en-US" sz="2400" dirty="0" smtClean="0"/>
              <a:t>P(+x) ? 0.5</a:t>
            </a:r>
            <a:endParaRPr lang="en-US" sz="2000" dirty="0" smtClean="0"/>
          </a:p>
          <a:p>
            <a:pPr>
              <a:lnSpc>
                <a:spcPct val="80000"/>
              </a:lnSpc>
            </a:pPr>
            <a:r>
              <a:rPr lang="en-US" sz="2400" dirty="0" smtClean="0"/>
              <a:t>P(-y OR +x) ? 0.6</a:t>
            </a:r>
          </a:p>
          <a:p>
            <a:pPr marL="457176" lvl="1" indent="0" eaLnBrk="1" hangingPunct="1">
              <a:lnSpc>
                <a:spcPct val="80000"/>
              </a:lnSpc>
              <a:buNone/>
            </a:pPr>
            <a:endParaRPr lang="en-US" sz="2000" dirty="0" smtClean="0"/>
          </a:p>
          <a:p>
            <a:pPr eaLnBrk="1" hangingPunct="1">
              <a:lnSpc>
                <a:spcPct val="80000"/>
              </a:lnSpc>
            </a:pPr>
            <a:endParaRPr lang="en-US" sz="2000" dirty="0" smtClean="0"/>
          </a:p>
          <a:p>
            <a:pPr eaLnBrk="1" hangingPunct="1">
              <a:lnSpc>
                <a:spcPct val="80000"/>
              </a:lnSpc>
              <a:buFont typeface="Wingdings" pitchFamily="2" charset="2"/>
              <a:buNone/>
            </a:pPr>
            <a:r>
              <a:rPr lang="en-US" sz="2000" dirty="0" smtClean="0"/>
              <a:t> </a:t>
            </a: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11</a:t>
            </a:fld>
            <a:endParaRPr lang="en-US"/>
          </a:p>
        </p:txBody>
      </p:sp>
    </p:spTree>
    <p:extLst>
      <p:ext uri="{BB962C8B-B14F-4D97-AF65-F5344CB8AC3E}">
        <p14:creationId xmlns:p14="http://schemas.microsoft.com/office/powerpoint/2010/main" val="921896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Marginalize distribution</a:t>
            </a:r>
            <a:r>
              <a:rPr lang="en-US" baseline="0" dirty="0" smtClean="0"/>
              <a:t> means you build a new table for a subset of random variables.</a:t>
            </a:r>
          </a:p>
          <a:p>
            <a:endParaRPr lang="en-US" baseline="0" dirty="0" smtClean="0"/>
          </a:p>
          <a:p>
            <a:r>
              <a:rPr lang="en-US" baseline="0" dirty="0" smtClean="0"/>
              <a:t>This is the general equation.  You can apply it to any number of random variables.  If you had 3 random </a:t>
            </a:r>
            <a:r>
              <a:rPr lang="en-US" baseline="0" dirty="0" err="1" smtClean="0"/>
              <a:t>varaibles</a:t>
            </a:r>
            <a:r>
              <a:rPr lang="en-US" baseline="0" dirty="0" smtClean="0"/>
              <a:t>, you could compute the </a:t>
            </a:r>
            <a:r>
              <a:rPr lang="en-US" baseline="0" dirty="0" err="1" smtClean="0"/>
              <a:t>marginals</a:t>
            </a:r>
            <a:r>
              <a:rPr lang="en-US" baseline="0" dirty="0" smtClean="0"/>
              <a:t> for </a:t>
            </a:r>
          </a:p>
          <a:p>
            <a:r>
              <a:rPr lang="en-US" baseline="0" dirty="0" smtClean="0"/>
              <a:t>Just x1</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Just x2</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Just x3</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x1 and x2</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x2 and x3</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x1 and x3</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12</a:t>
            </a:fld>
            <a:endParaRPr lang="en-US"/>
          </a:p>
        </p:txBody>
      </p:sp>
    </p:spTree>
    <p:extLst>
      <p:ext uri="{BB962C8B-B14F-4D97-AF65-F5344CB8AC3E}">
        <p14:creationId xmlns:p14="http://schemas.microsoft.com/office/powerpoint/2010/main" val="1410582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+x</a:t>
            </a:r>
            <a:r>
              <a:rPr lang="en-US" baseline="0" dirty="0" smtClean="0"/>
              <a:t> 0.5</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t>
            </a:r>
            <a:r>
              <a:rPr lang="en-US" dirty="0" smtClean="0"/>
              <a:t>x</a:t>
            </a:r>
            <a:r>
              <a:rPr lang="en-US" baseline="0" dirty="0" smtClean="0"/>
              <a:t> 0.5</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+y 0.6</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-y 0.4</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Good sanity check is to make sure that the numbers sum to 1.</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13</a:t>
            </a:fld>
            <a:endParaRPr lang="en-US"/>
          </a:p>
        </p:txBody>
      </p:sp>
    </p:spTree>
    <p:extLst>
      <p:ext uri="{BB962C8B-B14F-4D97-AF65-F5344CB8AC3E}">
        <p14:creationId xmlns:p14="http://schemas.microsoft.com/office/powerpoint/2010/main" val="305004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This is the most important concept.  Why because it</a:t>
            </a:r>
            <a:r>
              <a:rPr lang="en-US" baseline="0" dirty="0" smtClean="0"/>
              <a:t> tells us, if we measure something, what does it tell us about the things that we didn’t get to measure.  That’s what conditional probabilities come in.</a:t>
            </a:r>
            <a:endParaRPr lang="en-US" dirty="0" smtClean="0"/>
          </a:p>
          <a:p>
            <a:endParaRPr lang="en-US" dirty="0" smtClean="0"/>
          </a:p>
          <a:p>
            <a:r>
              <a:rPr lang="en-US" dirty="0" smtClean="0"/>
              <a:t>A conditional probability</a:t>
            </a:r>
            <a:r>
              <a:rPr lang="en-US" baseline="0" dirty="0" smtClean="0"/>
              <a:t> that random variable Capital A will take on value lowercase a, given that random variable Capital B takes on value lowercase b.  This is given by the probability of seeing both a and b, divided by the probability of seeing b.</a:t>
            </a:r>
          </a:p>
          <a:p>
            <a:endParaRPr lang="en-US" baseline="0" dirty="0" smtClean="0"/>
          </a:p>
          <a:p>
            <a:r>
              <a:rPr lang="en-US" baseline="0" dirty="0" smtClean="0"/>
              <a:t>[Explain the Venn diagram.]</a:t>
            </a:r>
          </a:p>
          <a:p>
            <a:r>
              <a:rPr lang="en-US" baseline="0" dirty="0" smtClean="0"/>
              <a:t>Write out the equation for P(</a:t>
            </a:r>
            <a:r>
              <a:rPr lang="en-US" baseline="0" dirty="0" err="1" smtClean="0"/>
              <a:t>sun|cold</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14</a:t>
            </a:fld>
            <a:endParaRPr lang="en-US"/>
          </a:p>
        </p:txBody>
      </p:sp>
    </p:spTree>
    <p:extLst>
      <p:ext uri="{BB962C8B-B14F-4D97-AF65-F5344CB8AC3E}">
        <p14:creationId xmlns:p14="http://schemas.microsoft.com/office/powerpoint/2010/main" val="425252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a:lnSpc>
                <a:spcPct val="80000"/>
              </a:lnSpc>
            </a:pPr>
            <a:r>
              <a:rPr lang="en-US" sz="2400" dirty="0" smtClean="0"/>
              <a:t>P(+x | +y) </a:t>
            </a:r>
            <a:r>
              <a:rPr lang="en-US" sz="2400" dirty="0" smtClean="0"/>
              <a:t>= P(</a:t>
            </a:r>
            <a:r>
              <a:rPr lang="en-US" sz="2400" dirty="0" err="1" smtClean="0"/>
              <a:t>x,y</a:t>
            </a:r>
            <a:r>
              <a:rPr lang="en-US" sz="2400" dirty="0" smtClean="0"/>
              <a:t>)/P(y)</a:t>
            </a:r>
            <a:r>
              <a:rPr lang="en-US" sz="2400" baseline="0" dirty="0" smtClean="0"/>
              <a:t> </a:t>
            </a:r>
            <a:r>
              <a:rPr lang="en-US" sz="2400" baseline="0" dirty="0" smtClean="0"/>
              <a:t>0.2 / 0.6 = 1/3</a:t>
            </a:r>
            <a:endParaRPr lang="en-US" sz="2000" dirty="0" smtClean="0"/>
          </a:p>
          <a:p>
            <a:pPr>
              <a:lnSpc>
                <a:spcPct val="80000"/>
              </a:lnSpc>
            </a:pPr>
            <a:r>
              <a:rPr lang="en-US" sz="2400" dirty="0" smtClean="0"/>
              <a:t>P(-x | +y) ? = 0.4 /</a:t>
            </a:r>
            <a:r>
              <a:rPr lang="en-US" sz="2400" baseline="0" dirty="0" smtClean="0"/>
              <a:t> 0.6 = 2/3 ( = 1 </a:t>
            </a:r>
            <a:r>
              <a:rPr lang="mr-IN" sz="2400" baseline="0" dirty="0" smtClean="0"/>
              <a:t>–</a:t>
            </a:r>
            <a:r>
              <a:rPr lang="en-US" sz="2400" baseline="0" dirty="0" smtClean="0"/>
              <a:t> P(+x|+y) = 2/3</a:t>
            </a:r>
            <a:endParaRPr lang="en-US" sz="2000" dirty="0" smtClean="0"/>
          </a:p>
          <a:p>
            <a:pPr>
              <a:lnSpc>
                <a:spcPct val="80000"/>
              </a:lnSpc>
            </a:pPr>
            <a:r>
              <a:rPr lang="en-US" sz="2400" dirty="0" smtClean="0"/>
              <a:t>P(-y | +x) ?  P(-y, +x)</a:t>
            </a:r>
            <a:r>
              <a:rPr lang="en-US" sz="2400" baseline="0" dirty="0" smtClean="0"/>
              <a:t> / P(+x) = </a:t>
            </a:r>
            <a:r>
              <a:rPr lang="en-US" sz="2400" dirty="0" smtClean="0"/>
              <a:t>0.3 / 0.5  =</a:t>
            </a:r>
            <a:r>
              <a:rPr lang="en-US" sz="2400" baseline="0" dirty="0" smtClean="0"/>
              <a:t> 0.6</a:t>
            </a:r>
            <a:endParaRPr lang="en-US" sz="2400" dirty="0" smtClean="0"/>
          </a:p>
          <a:p>
            <a:pPr marL="457176" lvl="1" indent="0" eaLnBrk="1" hangingPunct="1">
              <a:lnSpc>
                <a:spcPct val="80000"/>
              </a:lnSpc>
              <a:buNone/>
            </a:pPr>
            <a:endParaRPr lang="en-US" sz="2000" dirty="0" smtClean="0"/>
          </a:p>
          <a:p>
            <a:pPr eaLnBrk="1" hangingPunct="1">
              <a:lnSpc>
                <a:spcPct val="80000"/>
              </a:lnSpc>
            </a:pPr>
            <a:endParaRPr lang="en-US" sz="2000" dirty="0" smtClean="0"/>
          </a:p>
          <a:p>
            <a:pPr eaLnBrk="1" hangingPunct="1">
              <a:lnSpc>
                <a:spcPct val="80000"/>
              </a:lnSpc>
              <a:buFont typeface="Wingdings" pitchFamily="2" charset="2"/>
              <a:buNone/>
            </a:pPr>
            <a:r>
              <a:rPr lang="en-US" sz="2000" dirty="0" smtClean="0"/>
              <a:t> </a:t>
            </a: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15</a:t>
            </a:fld>
            <a:endParaRPr lang="en-US"/>
          </a:p>
        </p:txBody>
      </p:sp>
    </p:spTree>
    <p:extLst>
      <p:ext uri="{BB962C8B-B14F-4D97-AF65-F5344CB8AC3E}">
        <p14:creationId xmlns:p14="http://schemas.microsoft.com/office/powerpoint/2010/main" val="66802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Before</a:t>
            </a:r>
            <a:r>
              <a:rPr lang="en-US" baseline="0" dirty="0" smtClean="0"/>
              <a:t> we saw how to go from a joint distribution to a marginal distribution.  Now we’re going to see how to go from a joint distribution to a conditional. </a:t>
            </a:r>
          </a:p>
          <a:p>
            <a:endParaRPr lang="en-US" baseline="0" dirty="0" smtClean="0"/>
          </a:p>
          <a:p>
            <a:r>
              <a:rPr lang="en-US" baseline="0" dirty="0" smtClean="0"/>
              <a:t>A conditional distribution is a consequence of the joint distribution.  We do that just like we did on the previous slide).</a:t>
            </a:r>
          </a:p>
          <a:p>
            <a:endParaRPr lang="en-US" baseline="0" dirty="0" smtClean="0"/>
          </a:p>
          <a:p>
            <a:r>
              <a:rPr lang="en-US" baseline="0" dirty="0" smtClean="0"/>
              <a:t>P(W|T) is a set of tables that can be extracted from the joint distribution P(T, W).</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16</a:t>
            </a:fld>
            <a:endParaRPr lang="en-US"/>
          </a:p>
        </p:txBody>
      </p:sp>
    </p:spTree>
    <p:extLst>
      <p:ext uri="{BB962C8B-B14F-4D97-AF65-F5344CB8AC3E}">
        <p14:creationId xmlns:p14="http://schemas.microsoft.com/office/powerpoint/2010/main" val="267657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smtClean="0"/>
              <a:t>Another </a:t>
            </a:r>
            <a:r>
              <a:rPr lang="en-US" dirty="0" smtClean="0"/>
              <a:t>way of arriving at a</a:t>
            </a:r>
            <a:r>
              <a:rPr lang="en-US" baseline="0" dirty="0" smtClean="0"/>
              <a:t> conditional distribution from a joint distribution is called the Normalization trick.  It can be faster, and is a bit more mechanical than before. The idea is to go from a full joint to a conditional in a very structured way.</a:t>
            </a:r>
          </a:p>
          <a:p>
            <a:endParaRPr lang="en-US" baseline="0" dirty="0" smtClean="0"/>
          </a:p>
          <a:p>
            <a:r>
              <a:rPr lang="en-US" baseline="0" dirty="0" smtClean="0"/>
              <a:t>First, let’s look at what happens when we do what we did before.  We need two entries in the conditional probability weather, given temperature is cold.</a:t>
            </a:r>
          </a:p>
          <a:p>
            <a:r>
              <a:rPr lang="en-US" baseline="0" dirty="0" smtClean="0"/>
              <a:t>p(sunny |cold)</a:t>
            </a:r>
          </a:p>
          <a:p>
            <a:r>
              <a:rPr lang="en-US" baseline="0" dirty="0" smtClean="0"/>
              <a:t>p(rain| cold).</a:t>
            </a:r>
          </a:p>
          <a:p>
            <a:endParaRPr lang="en-US" baseline="0" dirty="0" smtClean="0"/>
          </a:p>
          <a:p>
            <a:r>
              <a:rPr lang="en-US" baseline="0" dirty="0" smtClean="0"/>
              <a:t>[Write these on the board.]</a:t>
            </a:r>
          </a:p>
          <a:p>
            <a:r>
              <a:rPr lang="en-US" baseline="0" dirty="0" smtClean="0"/>
              <a:t>Now, let’s take a careful look at what is happening here.  What entries are we using in the two equations?  All the entries which are consistent with T=c.  The way that they show up is that ALL OF THEM SHOW UP IN THE DENOMINATOR.  The one on the top is the one that is consistent with the row that we’re computing.   </a:t>
            </a:r>
          </a:p>
          <a:p>
            <a:endParaRPr lang="en-US" baseline="0" dirty="0" smtClean="0"/>
          </a:p>
          <a:p>
            <a:r>
              <a:rPr lang="en-US" baseline="0" dirty="0" smtClean="0"/>
              <a:t>Another way of looking at this is to look up all entries that are consistent with T=c, and then use them in a particular way.  We just need the one entry that’s consistent with what we’re doing, and then we need all of them for the denominator.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17</a:t>
            </a:fld>
            <a:endParaRPr lang="en-US"/>
          </a:p>
        </p:txBody>
      </p:sp>
    </p:spTree>
    <p:extLst>
      <p:ext uri="{BB962C8B-B14F-4D97-AF65-F5344CB8AC3E}">
        <p14:creationId xmlns:p14="http://schemas.microsoft.com/office/powerpoint/2010/main" val="606871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So let’s look at that in a different</a:t>
            </a:r>
            <a:r>
              <a:rPr lang="en-US" baseline="0" dirty="0" smtClean="0"/>
              <a:t> way.  </a:t>
            </a:r>
          </a:p>
          <a:p>
            <a:r>
              <a:rPr lang="en-US" baseline="0" dirty="0" smtClean="0"/>
              <a:t>First, select all of the entries that are consistent with T=c.</a:t>
            </a:r>
          </a:p>
          <a:p>
            <a:r>
              <a:rPr lang="en-US" baseline="0" dirty="0" smtClean="0"/>
              <a:t>Then we need the one that’s consistent with what we’re computing (W=sun or W=rain), and then divide by the sum of all of the values that we selected.</a:t>
            </a:r>
          </a:p>
          <a:p>
            <a:r>
              <a:rPr lang="en-US" baseline="0" dirty="0" smtClean="0"/>
              <a:t>That’s called normalization.  We just want to make it sum to one by dividing by the sum of all the entries that we  selected from the joint table.</a:t>
            </a:r>
          </a:p>
          <a:p>
            <a:r>
              <a:rPr lang="en-US" baseline="0" dirty="0" smtClean="0"/>
              <a:t>This can make it easier to compute.</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18</a:t>
            </a:fld>
            <a:endParaRPr lang="en-US"/>
          </a:p>
        </p:txBody>
      </p:sp>
    </p:spTree>
    <p:extLst>
      <p:ext uri="{BB962C8B-B14F-4D97-AF65-F5344CB8AC3E}">
        <p14:creationId xmlns:p14="http://schemas.microsoft.com/office/powerpoint/2010/main" val="312274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P(X | Y=-y) </a:t>
            </a:r>
          </a:p>
          <a:p>
            <a:endParaRPr lang="en-US" dirty="0" smtClean="0"/>
          </a:p>
          <a:p>
            <a:r>
              <a:rPr lang="en-US" dirty="0" smtClean="0"/>
              <a:t>Select</a:t>
            </a:r>
          </a:p>
          <a:p>
            <a:r>
              <a:rPr lang="en-US" dirty="0" smtClean="0"/>
              <a:t>+x, -y, 0.3</a:t>
            </a:r>
          </a:p>
          <a:p>
            <a:r>
              <a:rPr lang="en-US" dirty="0" smtClean="0"/>
              <a:t>-x, -y, 0.1</a:t>
            </a:r>
          </a:p>
          <a:p>
            <a:endParaRPr lang="en-US" baseline="0" dirty="0" smtClean="0"/>
          </a:p>
          <a:p>
            <a:r>
              <a:rPr lang="en-US" baseline="0" dirty="0" smtClean="0"/>
              <a:t>Normalize</a:t>
            </a:r>
          </a:p>
          <a:p>
            <a:r>
              <a:rPr lang="en-US" baseline="0" dirty="0" smtClean="0"/>
              <a:t>+x = 0.3 / 0.4 = 0.75</a:t>
            </a:r>
          </a:p>
          <a:p>
            <a:r>
              <a:rPr lang="en-US" baseline="0" dirty="0" smtClean="0"/>
              <a:t>-x = 0.1 / 0.4 = 0.25</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20</a:t>
            </a:fld>
            <a:endParaRPr lang="en-US"/>
          </a:p>
        </p:txBody>
      </p:sp>
    </p:spTree>
    <p:extLst>
      <p:ext uri="{BB962C8B-B14F-4D97-AF65-F5344CB8AC3E}">
        <p14:creationId xmlns:p14="http://schemas.microsoft.com/office/powerpoint/2010/main" val="553576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What does this term</a:t>
            </a:r>
            <a:r>
              <a:rPr lang="en-US" baseline="0" dirty="0" smtClean="0"/>
              <a:t> mean? </a:t>
            </a:r>
            <a:r>
              <a:rPr lang="mr-IN" baseline="0" dirty="0" smtClean="0"/>
              <a:t>…</a:t>
            </a:r>
            <a:endParaRPr lang="en-US" baseline="0" dirty="0" smtClean="0"/>
          </a:p>
          <a:p>
            <a:r>
              <a:rPr lang="en-US" baseline="0" dirty="0" smtClean="0"/>
              <a:t>In Example 2, the numbers are too large to be probabilities, but normalization corrects this.</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21</a:t>
            </a:fld>
            <a:endParaRPr lang="en-US"/>
          </a:p>
        </p:txBody>
      </p:sp>
    </p:spTree>
    <p:extLst>
      <p:ext uri="{BB962C8B-B14F-4D97-AF65-F5344CB8AC3E}">
        <p14:creationId xmlns:p14="http://schemas.microsoft.com/office/powerpoint/2010/main" val="15548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Please retain proper</a:t>
            </a:r>
            <a:r>
              <a:rPr lang="en-US" baseline="0" dirty="0" smtClean="0"/>
              <a:t> attribution, including the reference to </a:t>
            </a:r>
            <a:r>
              <a:rPr lang="en-US" baseline="0" dirty="0" err="1" smtClean="0"/>
              <a:t>ai.berkeley.edu</a:t>
            </a:r>
            <a:r>
              <a:rPr lang="en-US" baseline="0" dirty="0" smtClean="0"/>
              <a:t>.  Thanks!</a:t>
            </a:r>
            <a:endParaRPr lang="en-US" sz="1200" dirty="0" smtClean="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a:t>
            </a:fld>
            <a:endParaRPr lang="en-US"/>
          </a:p>
        </p:txBody>
      </p:sp>
    </p:spTree>
    <p:extLst>
      <p:ext uri="{BB962C8B-B14F-4D97-AF65-F5344CB8AC3E}">
        <p14:creationId xmlns:p14="http://schemas.microsoft.com/office/powerpoint/2010/main" val="1581531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What</a:t>
            </a:r>
            <a:r>
              <a:rPr lang="en-US" baseline="0" dirty="0" smtClean="0"/>
              <a:t> is probabilistic inference in general?  It’s computing some desired probabilities (usually conditionals), given some input set of probabilities (by default, a large joint distribution).</a:t>
            </a:r>
          </a:p>
          <a:p>
            <a:endParaRPr lang="en-US" baseline="0" dirty="0" smtClean="0"/>
          </a:p>
          <a:p>
            <a:r>
              <a:rPr lang="en-US" baseline="0" dirty="0" smtClean="0"/>
              <a:t>The reason that this is interesting, is that our probability distributions change as we accrue more evidence. </a:t>
            </a:r>
          </a:p>
          <a:p>
            <a:r>
              <a:rPr lang="en-US" baseline="0" dirty="0" smtClean="0"/>
              <a:t>Observing new evidence causes our beliefs to be updated.  Evidence can cause </a:t>
            </a:r>
            <a:r>
              <a:rPr lang="en-US" baseline="0" smtClean="0"/>
              <a:t>the probabilities to go up or to go down.</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22</a:t>
            </a:fld>
            <a:endParaRPr lang="en-US"/>
          </a:p>
        </p:txBody>
      </p:sp>
    </p:spTree>
    <p:extLst>
      <p:ext uri="{BB962C8B-B14F-4D97-AF65-F5344CB8AC3E}">
        <p14:creationId xmlns:p14="http://schemas.microsoft.com/office/powerpoint/2010/main" val="949016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Here’s the first procedure that we’ll look at for</a:t>
            </a:r>
            <a:r>
              <a:rPr lang="en-US" baseline="0" dirty="0" smtClean="0"/>
              <a:t> Probabilistic Inference</a:t>
            </a:r>
            <a:r>
              <a:rPr lang="en-US" dirty="0" smtClean="0"/>
              <a:t>.</a:t>
            </a:r>
            <a:r>
              <a:rPr lang="en-US" baseline="0" dirty="0" smtClean="0"/>
              <a:t>  It is called </a:t>
            </a:r>
            <a:r>
              <a:rPr lang="en-US" dirty="0" smtClean="0"/>
              <a:t>Inference by Enumeration</a:t>
            </a:r>
          </a:p>
          <a:p>
            <a:endParaRPr lang="en-US" dirty="0" smtClean="0"/>
          </a:p>
          <a:p>
            <a:r>
              <a:rPr lang="en-US" dirty="0" smtClean="0"/>
              <a:t>We can split up our variables into 3 sets:</a:t>
            </a:r>
          </a:p>
          <a:p>
            <a:r>
              <a:rPr lang="en-US" dirty="0" smtClean="0"/>
              <a:t>1. some evidence variables</a:t>
            </a:r>
            <a:r>
              <a:rPr lang="en-US" baseline="0" dirty="0" smtClean="0"/>
              <a:t> – those are what we’ve observed.</a:t>
            </a:r>
          </a:p>
          <a:p>
            <a:r>
              <a:rPr lang="en-US" baseline="0" dirty="0" smtClean="0"/>
              <a:t>2. The query variables – those are what we want to know about</a:t>
            </a:r>
          </a:p>
          <a:p>
            <a:r>
              <a:rPr lang="en-US" baseline="0" dirty="0" smtClean="0"/>
              <a:t>3. The hidden variables </a:t>
            </a:r>
            <a:r>
              <a:rPr lang="mr-IN" baseline="0" dirty="0" smtClean="0"/>
              <a:t>–</a:t>
            </a:r>
            <a:r>
              <a:rPr lang="en-US" baseline="0" dirty="0" smtClean="0"/>
              <a:t> those appear in the joint distribution, but don’t appear in the previous 2. </a:t>
            </a:r>
          </a:p>
          <a:p>
            <a:endParaRPr lang="en-US" baseline="0" dirty="0" smtClean="0"/>
          </a:p>
          <a:p>
            <a:r>
              <a:rPr lang="en-US" baseline="0" dirty="0" smtClean="0"/>
              <a:t>Here are the 3 steps that we need to do:</a:t>
            </a:r>
          </a:p>
          <a:p>
            <a:r>
              <a:rPr lang="en-US" baseline="0" dirty="0" smtClean="0"/>
              <a:t>Step 1: select all entries that are consistent with the Evidence.</a:t>
            </a:r>
          </a:p>
          <a:p>
            <a:r>
              <a:rPr lang="en-US" baseline="0" dirty="0" smtClean="0"/>
              <a:t>Step 2: Sum out the hidden variables.  Sum over all possible instantiations of the hidden variables.  That leaves us with the joint distribution between the query variable and the evidence variables.</a:t>
            </a:r>
          </a:p>
          <a:p>
            <a:r>
              <a:rPr lang="en-US" baseline="0" dirty="0" smtClean="0"/>
              <a:t>That’s something like P(a, c) = sum over b P(</a:t>
            </a:r>
            <a:r>
              <a:rPr lang="en-US" baseline="0" dirty="0" err="1" smtClean="0"/>
              <a:t>a,b,c</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That’s the same as P(q, e) = sum over h P(</a:t>
            </a:r>
            <a:r>
              <a:rPr lang="en-US" baseline="0" dirty="0" err="1" smtClean="0"/>
              <a:t>q,h,e</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Step 3: Normalize to get the conditional probability.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23</a:t>
            </a:fld>
            <a:endParaRPr lang="en-US"/>
          </a:p>
        </p:txBody>
      </p:sp>
    </p:spTree>
    <p:extLst>
      <p:ext uri="{BB962C8B-B14F-4D97-AF65-F5344CB8AC3E}">
        <p14:creationId xmlns:p14="http://schemas.microsoft.com/office/powerpoint/2010/main" val="1728928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Work through these</a:t>
            </a:r>
            <a:r>
              <a:rPr lang="en-US" baseline="0" dirty="0" smtClean="0"/>
              <a:t> on the board.</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24</a:t>
            </a:fld>
            <a:endParaRPr lang="en-US"/>
          </a:p>
        </p:txBody>
      </p:sp>
    </p:spTree>
    <p:extLst>
      <p:ext uri="{BB962C8B-B14F-4D97-AF65-F5344CB8AC3E}">
        <p14:creationId xmlns:p14="http://schemas.microsoft.com/office/powerpoint/2010/main" val="22786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sz="1200" dirty="0" smtClean="0"/>
              <a:t>Size of distribution if n variables with domain sizes d</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25</a:t>
            </a:fld>
            <a:endParaRPr lang="en-US"/>
          </a:p>
        </p:txBody>
      </p:sp>
    </p:spTree>
    <p:extLst>
      <p:ext uri="{BB962C8B-B14F-4D97-AF65-F5344CB8AC3E}">
        <p14:creationId xmlns:p14="http://schemas.microsoft.com/office/powerpoint/2010/main" val="1414344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The product rule is directly derived from our definition of the conditional</a:t>
            </a:r>
            <a:r>
              <a:rPr lang="en-US" baseline="0" dirty="0" smtClean="0"/>
              <a:t> probability.</a:t>
            </a:r>
          </a:p>
          <a:p>
            <a:r>
              <a:rPr lang="en-US" baseline="0" dirty="0" smtClean="0"/>
              <a:t>Just multiply both sides by the marginal.</a:t>
            </a:r>
          </a:p>
          <a:p>
            <a:endParaRPr lang="en-US" baseline="0" dirty="0" smtClean="0"/>
          </a:p>
          <a:p>
            <a:r>
              <a:rPr lang="en-US" baseline="0" dirty="0" smtClean="0"/>
              <a:t>What’s interesting here is that this is our first encounter of how to arrive at a joint distribution not by specifying the full distribution in advance, but by specifying  the marginal and the joint distribution.  This implicitly gives us a joint.</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26</a:t>
            </a:fld>
            <a:endParaRPr lang="en-US"/>
          </a:p>
        </p:txBody>
      </p:sp>
    </p:spTree>
    <p:extLst>
      <p:ext uri="{BB962C8B-B14F-4D97-AF65-F5344CB8AC3E}">
        <p14:creationId xmlns:p14="http://schemas.microsoft.com/office/powerpoint/2010/main" val="915678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How do recover</a:t>
            </a:r>
            <a:r>
              <a:rPr lang="en-US" baseline="0" dirty="0" smtClean="0"/>
              <a:t> the full joint distribution? </a:t>
            </a:r>
          </a:p>
          <a:p>
            <a:r>
              <a:rPr lang="en-US" dirty="0" smtClean="0"/>
              <a:t>P(wet,</a:t>
            </a:r>
            <a:r>
              <a:rPr lang="en-US" baseline="0" dirty="0" smtClean="0"/>
              <a:t> sun) =. </a:t>
            </a:r>
            <a:r>
              <a:rPr lang="en-US" dirty="0" smtClean="0"/>
              <a:t>P(sun) * P(wet</a:t>
            </a:r>
            <a:r>
              <a:rPr lang="en-US" baseline="0" dirty="0" smtClean="0"/>
              <a:t> | sun) = 0.8 * 0.1 = 0.08</a:t>
            </a:r>
          </a:p>
          <a:p>
            <a:r>
              <a:rPr lang="en-US" dirty="0" smtClean="0"/>
              <a:t>P(dry,</a:t>
            </a:r>
            <a:r>
              <a:rPr lang="en-US" baseline="0" dirty="0" smtClean="0"/>
              <a:t> sun) =. </a:t>
            </a:r>
            <a:r>
              <a:rPr lang="en-US" dirty="0" smtClean="0"/>
              <a:t>P(sun) * P(dry</a:t>
            </a:r>
            <a:r>
              <a:rPr lang="en-US" baseline="0" dirty="0" smtClean="0"/>
              <a:t>| sun) = 0.8 * 0.9 = 0.72</a:t>
            </a:r>
          </a:p>
          <a:p>
            <a:r>
              <a:rPr lang="mr-IN" baseline="0" dirty="0" smtClean="0"/>
              <a:t>…</a:t>
            </a:r>
            <a:endParaRPr lang="en-US" baseline="0" dirty="0" smtClean="0"/>
          </a:p>
          <a:p>
            <a:r>
              <a:rPr lang="en-US" dirty="0" smtClean="0"/>
              <a:t>We can compute every entry that way.</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27</a:t>
            </a:fld>
            <a:endParaRPr lang="en-US"/>
          </a:p>
        </p:txBody>
      </p:sp>
    </p:spTree>
    <p:extLst>
      <p:ext uri="{BB962C8B-B14F-4D97-AF65-F5344CB8AC3E}">
        <p14:creationId xmlns:p14="http://schemas.microsoft.com/office/powerpoint/2010/main" val="727927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Can we apply the</a:t>
            </a:r>
            <a:r>
              <a:rPr lang="en-US" baseline="0" dirty="0" smtClean="0"/>
              <a:t> product rule to more than two variables?  Yes!  It’s called the chain rule.</a:t>
            </a:r>
          </a:p>
          <a:p>
            <a:r>
              <a:rPr lang="en-US" baseline="0" dirty="0" smtClean="0"/>
              <a:t>Here’s the chain rule for 3 variables, x1, x2, x3.  It’s the </a:t>
            </a:r>
            <a:r>
              <a:rPr lang="en-US" baseline="0" dirty="0" err="1" smtClean="0"/>
              <a:t>maginal</a:t>
            </a:r>
            <a:r>
              <a:rPr lang="en-US" baseline="0" dirty="0" smtClean="0"/>
              <a:t> of x1, times the conditional of x2 given x1, times the conditional of x3 given x1 and x2.</a:t>
            </a:r>
          </a:p>
          <a:p>
            <a:r>
              <a:rPr lang="en-US" baseline="0" dirty="0" smtClean="0"/>
              <a:t>We can generalize this to any number of x1 to </a:t>
            </a:r>
            <a:r>
              <a:rPr lang="en-US" baseline="0" dirty="0" err="1" smtClean="0"/>
              <a:t>x_n</a:t>
            </a:r>
            <a:r>
              <a:rPr lang="en-US" baseline="0" dirty="0" smtClean="0"/>
              <a:t> as </a:t>
            </a:r>
            <a:r>
              <a:rPr lang="mr-IN" baseline="0" dirty="0" smtClean="0"/>
              <a:t>…</a:t>
            </a:r>
            <a:r>
              <a:rPr lang="en-US" baseline="0" dirty="0" smtClean="0"/>
              <a:t>.</a:t>
            </a:r>
          </a:p>
          <a:p>
            <a:r>
              <a:rPr lang="en-US" baseline="0" dirty="0" err="1" smtClean="0"/>
              <a:t>i</a:t>
            </a:r>
            <a:r>
              <a:rPr lang="en-US" baseline="0" dirty="0" smtClean="0"/>
              <a:t> = 1	P(x1)</a:t>
            </a:r>
          </a:p>
          <a:p>
            <a:r>
              <a:rPr lang="en-US" dirty="0" smtClean="0"/>
              <a:t>I =</a:t>
            </a:r>
            <a:r>
              <a:rPr lang="en-US" baseline="0" dirty="0" smtClean="0"/>
              <a:t> 2	p(x2|x1)</a:t>
            </a:r>
          </a:p>
          <a:p>
            <a:r>
              <a:rPr lang="en-US" baseline="0" dirty="0" smtClean="0"/>
              <a:t>I = 3	p(x3|x1, x2)</a:t>
            </a:r>
          </a:p>
          <a:p>
            <a:r>
              <a:rPr lang="mr-IN" baseline="0" dirty="0" smtClean="0"/>
              <a:t>…</a:t>
            </a:r>
            <a:endParaRPr lang="en-US" baseline="0" dirty="0" smtClean="0"/>
          </a:p>
          <a:p>
            <a:r>
              <a:rPr lang="en-US" baseline="0" dirty="0" smtClean="0"/>
              <a:t>I = n	p(x_n|x1, x2, </a:t>
            </a:r>
            <a:r>
              <a:rPr lang="mr-IN" baseline="0" dirty="0" smtClean="0"/>
              <a:t>…</a:t>
            </a:r>
            <a:r>
              <a:rPr lang="en-US" baseline="0" dirty="0" smtClean="0"/>
              <a:t>. Xn-1)</a:t>
            </a:r>
          </a:p>
          <a:p>
            <a:r>
              <a:rPr lang="en-US" baseline="0" dirty="0" smtClean="0"/>
              <a:t>Then you take the product of all of those.  You can take any ordering and still apply this chain rule.  There are n! ways of writing the joint over the ordering of n variables.  </a:t>
            </a:r>
          </a:p>
          <a:p>
            <a:endParaRPr lang="en-US" baseline="0" dirty="0" smtClean="0"/>
          </a:p>
          <a:p>
            <a:r>
              <a:rPr lang="en-US" baseline="0" dirty="0" smtClean="0"/>
              <a:t>Why is this always true?  [Write out the equations for P(x1,x2,x3) replacing each conditional with its joint over marginal equivalent and show how the cancel.).</a:t>
            </a:r>
          </a:p>
          <a:p>
            <a:endParaRPr lang="en-US" baseline="0" dirty="0" smtClean="0"/>
          </a:p>
          <a:p>
            <a:r>
              <a:rPr lang="en-US" baseline="0" dirty="0" smtClean="0"/>
              <a:t>P(x1) * P(x2|x1) * p(x3|x2,x1)   rewrites as P(x1) * P(x2,x1)/P(x1) * p(x3,x2,x1)/p(x2,x1).  </a:t>
            </a:r>
          </a:p>
          <a:p>
            <a:r>
              <a:rPr lang="en-US" baseline="0" dirty="0" smtClean="0"/>
              <a:t>Show the cancelation of each numerator and the next term’s denominator.</a:t>
            </a:r>
          </a:p>
          <a:p>
            <a:r>
              <a:rPr lang="en-US" baseline="0" dirty="0" smtClean="0"/>
              <a:t>That leaves p(x3,x2,x1).</a:t>
            </a:r>
          </a:p>
          <a:p>
            <a:r>
              <a:rPr lang="en-US" baseline="0" dirty="0" smtClean="0"/>
              <a:t>If you want, you can prove this by induction.   </a:t>
            </a:r>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28</a:t>
            </a:fld>
            <a:endParaRPr lang="en-US"/>
          </a:p>
        </p:txBody>
      </p:sp>
    </p:spTree>
    <p:extLst>
      <p:ext uri="{BB962C8B-B14F-4D97-AF65-F5344CB8AC3E}">
        <p14:creationId xmlns:p14="http://schemas.microsoft.com/office/powerpoint/2010/main" val="1877792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Now let’s look at what we’ll often be doing.  We’ll be given a distribution, not as a full joint distribution but</a:t>
            </a:r>
            <a:r>
              <a:rPr lang="en-US" baseline="0" dirty="0" smtClean="0"/>
              <a:t> in some other format.</a:t>
            </a:r>
          </a:p>
          <a:p>
            <a:r>
              <a:rPr lang="en-US" baseline="0" dirty="0" smtClean="0"/>
              <a:t>And we want to slice and dice that to get to the representation that we really want.</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29</a:t>
            </a:fld>
            <a:endParaRPr lang="en-US"/>
          </a:p>
        </p:txBody>
      </p:sp>
    </p:spTree>
    <p:extLst>
      <p:ext uri="{BB962C8B-B14F-4D97-AF65-F5344CB8AC3E}">
        <p14:creationId xmlns:p14="http://schemas.microsoft.com/office/powerpoint/2010/main" val="307736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We start with the product rule.  Just like the chain rule</a:t>
            </a:r>
            <a:r>
              <a:rPr lang="en-US" baseline="0" dirty="0" smtClean="0"/>
              <a:t> you can write the variables in any order.  </a:t>
            </a:r>
          </a:p>
          <a:p>
            <a:endParaRPr lang="en-US" dirty="0" smtClean="0"/>
          </a:p>
          <a:p>
            <a:r>
              <a:rPr lang="en-US" dirty="0" smtClean="0"/>
              <a:t>Next we divide by p(y)</a:t>
            </a:r>
            <a:r>
              <a:rPr lang="en-US" baseline="0" dirty="0" smtClean="0"/>
              <a:t> </a:t>
            </a:r>
            <a:r>
              <a:rPr lang="en-US" dirty="0" smtClean="0"/>
              <a:t>to get this formula for the conditional probability.</a:t>
            </a:r>
          </a:p>
          <a:p>
            <a:endParaRPr lang="en-US" dirty="0" smtClean="0"/>
          </a:p>
          <a:p>
            <a:r>
              <a:rPr lang="en-US" dirty="0" smtClean="0"/>
              <a:t>Why is this helpful?  Sometimes one</a:t>
            </a:r>
            <a:r>
              <a:rPr lang="en-US" baseline="0" dirty="0" smtClean="0"/>
              <a:t> conditional is much trickier to get than it is to get other conditionals.</a:t>
            </a:r>
          </a:p>
          <a:p>
            <a:endParaRPr lang="en-US" baseline="0" dirty="0" smtClean="0"/>
          </a:p>
          <a:p>
            <a:r>
              <a:rPr lang="en-US" baseline="0" dirty="0" smtClean="0"/>
              <a:t>Very </a:t>
            </a:r>
            <a:r>
              <a:rPr lang="en-US" baseline="0" dirty="0" err="1" smtClean="0"/>
              <a:t>imporant</a:t>
            </a:r>
            <a:r>
              <a:rPr lang="en-US" baseline="0" dirty="0" smtClean="0"/>
              <a:t> for AI in the 1990s.  In fact Fred </a:t>
            </a:r>
            <a:r>
              <a:rPr lang="en-US" baseline="0" dirty="0" err="1" smtClean="0"/>
              <a:t>Jelinek</a:t>
            </a:r>
            <a:r>
              <a:rPr lang="en-US" baseline="0" dirty="0" smtClean="0"/>
              <a:t>, my former boss at JHU, dubbed it the fundamental equation of machine translation. </a:t>
            </a:r>
          </a:p>
          <a:p>
            <a:endParaRPr lang="en-US" baseline="0" dirty="0" smtClean="0"/>
          </a:p>
          <a:p>
            <a:r>
              <a:rPr lang="en-US" baseline="0" dirty="0" smtClean="0"/>
              <a:t>Generalizations of this will be what we study in the next few lectures.</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30</a:t>
            </a:fld>
            <a:endParaRPr lang="en-US"/>
          </a:p>
        </p:txBody>
      </p:sp>
    </p:spTree>
    <p:extLst>
      <p:ext uri="{BB962C8B-B14F-4D97-AF65-F5344CB8AC3E}">
        <p14:creationId xmlns:p14="http://schemas.microsoft.com/office/powerpoint/2010/main" val="1225336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What’s the probability that</a:t>
            </a:r>
            <a:r>
              <a:rPr lang="en-US" baseline="0" dirty="0" smtClean="0"/>
              <a:t> meningitis is the cause, given that we have the effect of a stiff neck?    The equation equation works out to be 0.007944 or a bit less than 1%.</a:t>
            </a:r>
          </a:p>
          <a:p>
            <a:endParaRPr lang="en-US" sz="1200" b="0" i="0" u="none" strike="noStrike" kern="1200" dirty="0" smtClean="0">
              <a:solidFill>
                <a:schemeClr val="tx1"/>
              </a:solidFill>
              <a:effectLst/>
              <a:latin typeface="Arial" charset="0"/>
              <a:ea typeface="+mn-ea"/>
              <a:cs typeface="+mn-cs"/>
            </a:endParaRPr>
          </a:p>
          <a:p>
            <a:r>
              <a:rPr lang="en-US" sz="1200" b="0" i="0" u="none" strike="noStrike" kern="1200" dirty="0" smtClean="0">
                <a:solidFill>
                  <a:schemeClr val="tx1"/>
                </a:solidFill>
                <a:effectLst/>
                <a:latin typeface="Arial" charset="0"/>
                <a:ea typeface="+mn-ea"/>
                <a:cs typeface="+mn-cs"/>
              </a:rPr>
              <a:t>This can be used to make</a:t>
            </a:r>
            <a:r>
              <a:rPr lang="en-US" sz="1200" b="0" i="0" u="none" strike="noStrike" kern="1200" baseline="0" dirty="0" smtClean="0">
                <a:solidFill>
                  <a:schemeClr val="tx1"/>
                </a:solidFill>
                <a:effectLst/>
                <a:latin typeface="Arial" charset="0"/>
                <a:ea typeface="+mn-ea"/>
                <a:cs typeface="+mn-cs"/>
              </a:rPr>
              <a:t> decisions?  Should a person with a stiff neck go to the doctor?  It depends on the probabilities and the utilities.  What’s the utility of living with undiagnosed meningitis?  What’s the utility of knowing that you don’t have it after going to the doctor and getting a clean bill of health?  What’s the utility of living without meningitis, if you go and get it treated?</a:t>
            </a:r>
            <a:endParaRPr lang="en-US" sz="1200" b="0" i="0" u="none" strike="noStrike" kern="1200" dirty="0" smtClean="0">
              <a:solidFill>
                <a:schemeClr val="tx1"/>
              </a:solidFill>
              <a:effectLst/>
              <a:latin typeface="Arial" charset="0"/>
              <a:ea typeface="+mn-ea"/>
              <a:cs typeface="+mn-cs"/>
            </a:endParaRPr>
          </a:p>
          <a:p>
            <a:r>
              <a:rPr lang="en-US" baseline="0" dirty="0" smtClean="0"/>
              <a:t>The cost of undiagnosed </a:t>
            </a:r>
            <a:r>
              <a:rPr lang="en-US" sz="1200" b="0" i="0" u="none" strike="noStrike" kern="1200" baseline="0" dirty="0" smtClean="0">
                <a:solidFill>
                  <a:schemeClr val="tx1"/>
                </a:solidFill>
                <a:effectLst/>
                <a:latin typeface="Arial" charset="0"/>
                <a:ea typeface="+mn-ea"/>
                <a:cs typeface="+mn-cs"/>
              </a:rPr>
              <a:t>meningitis may be high, versus the cost of going to the doctor which may just take a little bit of time.</a:t>
            </a:r>
            <a:endParaRPr lang="en-US" baseline="0" dirty="0" smtClean="0"/>
          </a:p>
          <a:p>
            <a:endParaRPr lang="en-US" baseline="0" dirty="0" smtClean="0"/>
          </a:p>
          <a:p>
            <a:r>
              <a:rPr lang="en-US" sz="1200" b="0" i="0" u="none" strike="noStrike" kern="1200" dirty="0" smtClean="0">
                <a:solidFill>
                  <a:schemeClr val="tx1"/>
                </a:solidFill>
                <a:effectLst/>
                <a:latin typeface="Arial" charset="0"/>
                <a:ea typeface="+mn-ea"/>
                <a:cs typeface="+mn-cs"/>
              </a:rPr>
              <a:t>Meningitis is an inflammation of the membranes (meninges) surrounding your brain and spinal cord.</a:t>
            </a:r>
          </a:p>
          <a:p>
            <a:r>
              <a:rPr lang="en-US" sz="1200" b="0" i="0" u="none" strike="noStrike" kern="1200" dirty="0" smtClean="0">
                <a:solidFill>
                  <a:schemeClr val="tx1"/>
                </a:solidFill>
                <a:effectLst/>
                <a:latin typeface="Arial" charset="0"/>
                <a:ea typeface="+mn-ea"/>
                <a:cs typeface="+mn-cs"/>
              </a:rPr>
              <a:t>The swelling from meningitis typically triggers symptoms such as headache, fever and a stiff neck.</a:t>
            </a:r>
          </a:p>
          <a:p>
            <a:r>
              <a:rPr lang="en-US" sz="1200" b="0" i="0" u="none" strike="noStrike" kern="1200" dirty="0" smtClean="0">
                <a:solidFill>
                  <a:schemeClr val="tx1"/>
                </a:solidFill>
                <a:effectLst/>
                <a:latin typeface="Arial" charset="0"/>
                <a:ea typeface="+mn-ea"/>
                <a:cs typeface="+mn-cs"/>
              </a:rPr>
              <a:t>Most cases of meningitis in the United States are caused by a viral infection, but bacterial, parasitic and fungal infections are other causes. Some cases of meningitis improve without treatment in a few weeks. Others can be life-threatening and require emergent antibiotic treatment.</a:t>
            </a: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31</a:t>
            </a:fld>
            <a:endParaRPr lang="en-US"/>
          </a:p>
        </p:txBody>
      </p:sp>
    </p:spTree>
    <p:extLst>
      <p:ext uri="{BB962C8B-B14F-4D97-AF65-F5344CB8AC3E}">
        <p14:creationId xmlns:p14="http://schemas.microsoft.com/office/powerpoint/2010/main" val="157452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Hopefully this is a refresher for many of you.</a:t>
            </a: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3</a:t>
            </a:fld>
            <a:endParaRPr lang="en-US"/>
          </a:p>
        </p:txBody>
      </p:sp>
    </p:spTree>
    <p:extLst>
      <p:ext uri="{BB962C8B-B14F-4D97-AF65-F5344CB8AC3E}">
        <p14:creationId xmlns:p14="http://schemas.microsoft.com/office/powerpoint/2010/main" val="19163676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  P(W | dry)</a:t>
            </a:r>
            <a:r>
              <a:rPr lang="en-US" baseline="0" dirty="0" smtClean="0"/>
              <a:t> </a:t>
            </a:r>
          </a:p>
          <a:p>
            <a:endParaRPr lang="en-US" baseline="0" dirty="0" smtClean="0"/>
          </a:p>
          <a:p>
            <a:r>
              <a:rPr lang="en-US" baseline="0" dirty="0" smtClean="0"/>
              <a:t>Table:</a:t>
            </a:r>
          </a:p>
          <a:p>
            <a:r>
              <a:rPr lang="en-US" baseline="0" dirty="0" smtClean="0"/>
              <a:t>W.	P(</a:t>
            </a:r>
            <a:r>
              <a:rPr lang="en-US" baseline="0" dirty="0" err="1" smtClean="0"/>
              <a:t>W|dry</a:t>
            </a:r>
            <a:r>
              <a:rPr lang="en-US" baseline="0" dirty="0" smtClean="0"/>
              <a:t>)</a:t>
            </a:r>
          </a:p>
          <a:p>
            <a:r>
              <a:rPr lang="en-US" baseline="0" dirty="0" smtClean="0"/>
              <a:t>Sun	</a:t>
            </a:r>
          </a:p>
          <a:p>
            <a:r>
              <a:rPr lang="en-US" baseline="0" dirty="0" smtClean="0"/>
              <a:t>Rain</a:t>
            </a:r>
          </a:p>
          <a:p>
            <a:endParaRPr lang="en-US" baseline="0" dirty="0" smtClean="0"/>
          </a:p>
          <a:p>
            <a:r>
              <a:rPr lang="en-US" baseline="0" dirty="0" smtClean="0"/>
              <a:t>p(</a:t>
            </a:r>
            <a:r>
              <a:rPr lang="en-US" baseline="0" dirty="0" err="1" smtClean="0"/>
              <a:t>sun|dry</a:t>
            </a:r>
            <a:r>
              <a:rPr lang="en-US" baseline="0" dirty="0" smtClean="0"/>
              <a:t>) = p(</a:t>
            </a:r>
            <a:r>
              <a:rPr lang="en-US" baseline="0" dirty="0" err="1" smtClean="0"/>
              <a:t>dry|sun</a:t>
            </a:r>
            <a:r>
              <a:rPr lang="en-US" baseline="0" dirty="0" smtClean="0"/>
              <a:t>)*P(sun) / P(dry) </a:t>
            </a:r>
            <a:r>
              <a:rPr lang="mr-IN" baseline="0" dirty="0" smtClean="0"/>
              <a:t>…</a:t>
            </a:r>
            <a:r>
              <a:rPr lang="en-US" baseline="0" dirty="0" smtClean="0"/>
              <a:t> to compute the denominator we need to computer P(</a:t>
            </a:r>
            <a:r>
              <a:rPr lang="en-US" baseline="0" dirty="0" err="1" smtClean="0"/>
              <a:t>dry|sun</a:t>
            </a:r>
            <a:r>
              <a:rPr lang="en-US" baseline="0" dirty="0" smtClean="0"/>
              <a:t>) * P(sun) + P(</a:t>
            </a:r>
            <a:r>
              <a:rPr lang="en-US" baseline="0" dirty="0" err="1" smtClean="0"/>
              <a:t>dry|rain</a:t>
            </a:r>
            <a:r>
              <a:rPr lang="en-US" baseline="0" dirty="0" smtClean="0"/>
              <a:t>) * P(rain)</a:t>
            </a:r>
          </a:p>
          <a:p>
            <a:r>
              <a:rPr lang="en-US" baseline="0" dirty="0" smtClean="0"/>
              <a:t>0.9*0.8 / 0.9*0.8 + 0.3*0.2.</a:t>
            </a:r>
          </a:p>
          <a:p>
            <a:endParaRPr lang="en-US" baseline="0" dirty="0" smtClean="0"/>
          </a:p>
          <a:p>
            <a:r>
              <a:rPr lang="en-US" baseline="0" dirty="0" smtClean="0"/>
              <a:t>P(</a:t>
            </a:r>
            <a:r>
              <a:rPr lang="en-US" baseline="0" dirty="0" err="1" smtClean="0"/>
              <a:t>ran|dry</a:t>
            </a:r>
            <a:r>
              <a:rPr lang="en-US" baseline="0" dirty="0" smtClean="0"/>
              <a:t>) will just be 1-P(</a:t>
            </a:r>
            <a:r>
              <a:rPr lang="en-US" baseline="0" dirty="0" err="1" smtClean="0"/>
              <a:t>sun|dry</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32</a:t>
            </a:fld>
            <a:endParaRPr lang="en-US"/>
          </a:p>
        </p:txBody>
      </p:sp>
    </p:spTree>
    <p:extLst>
      <p:ext uri="{BB962C8B-B14F-4D97-AF65-F5344CB8AC3E}">
        <p14:creationId xmlns:p14="http://schemas.microsoft.com/office/powerpoint/2010/main" val="1532173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4</a:t>
            </a:fld>
            <a:endParaRPr lang="en-US"/>
          </a:p>
        </p:txBody>
      </p:sp>
    </p:spTree>
    <p:extLst>
      <p:ext uri="{BB962C8B-B14F-4D97-AF65-F5344CB8AC3E}">
        <p14:creationId xmlns:p14="http://schemas.microsoft.com/office/powerpoint/2010/main" val="1002835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We are going to deal with discrete random variables, rather than continuous ones.  In continuous you deal</a:t>
            </a:r>
            <a:r>
              <a:rPr lang="en-US" baseline="0" dirty="0" smtClean="0"/>
              <a:t> with integrals rather than summations. </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5</a:t>
            </a:fld>
            <a:endParaRPr lang="en-US"/>
          </a:p>
        </p:txBody>
      </p:sp>
    </p:spTree>
    <p:extLst>
      <p:ext uri="{BB962C8B-B14F-4D97-AF65-F5344CB8AC3E}">
        <p14:creationId xmlns:p14="http://schemas.microsoft.com/office/powerpoint/2010/main" val="582112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Possible</a:t>
            </a:r>
            <a:r>
              <a:rPr lang="en-US" baseline="0" dirty="0" smtClean="0"/>
              <a:t> variable in the domain.  For weather we probably don’t want to include a variable with probability 0.</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6</a:t>
            </a:fld>
            <a:endParaRPr lang="en-US"/>
          </a:p>
        </p:txBody>
      </p:sp>
    </p:spTree>
    <p:extLst>
      <p:ext uri="{BB962C8B-B14F-4D97-AF65-F5344CB8AC3E}">
        <p14:creationId xmlns:p14="http://schemas.microsoft.com/office/powerpoint/2010/main" val="2120772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N*D</a:t>
            </a:r>
            <a:r>
              <a:rPr lang="en-US" baseline="0" dirty="0" smtClean="0"/>
              <a:t>?  No.</a:t>
            </a:r>
          </a:p>
          <a:p>
            <a:r>
              <a:rPr lang="en-US" baseline="0" dirty="0" smtClean="0"/>
              <a:t>D^N?  Yes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8</a:t>
            </a:fld>
            <a:endParaRPr lang="en-US"/>
          </a:p>
        </p:txBody>
      </p:sp>
    </p:spTree>
    <p:extLst>
      <p:ext uri="{BB962C8B-B14F-4D97-AF65-F5344CB8AC3E}">
        <p14:creationId xmlns:p14="http://schemas.microsoft.com/office/powerpoint/2010/main" val="332629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9</a:t>
            </a:fld>
            <a:endParaRPr lang="en-US"/>
          </a:p>
        </p:txBody>
      </p:sp>
    </p:spTree>
    <p:extLst>
      <p:ext uri="{BB962C8B-B14F-4D97-AF65-F5344CB8AC3E}">
        <p14:creationId xmlns:p14="http://schemas.microsoft.com/office/powerpoint/2010/main" val="1805860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a:t>
            </a:r>
            <a:r>
              <a:rPr lang="en-US" baseline="0" dirty="0" smtClean="0"/>
              <a:t> event is a set of possible outcomes. We compute these by summing over all subsets of variables that are compatible with that event. These are subsets of variables. </a:t>
            </a:r>
          </a:p>
          <a:p>
            <a:r>
              <a:rPr lang="en-US" dirty="0" smtClean="0"/>
              <a:t>Let’s say x1=true, then if you sum</a:t>
            </a:r>
            <a:r>
              <a:rPr lang="en-US" baseline="0" dirty="0" smtClean="0"/>
              <a:t> over all entries in the joint table with x1</a:t>
            </a:r>
            <a:r>
              <a:rPr lang="mr-IN" baseline="0" dirty="0" smtClean="0"/>
              <a:t>…</a:t>
            </a:r>
            <a:r>
              <a:rPr lang="en-US" baseline="0" dirty="0" err="1" smtClean="0"/>
              <a:t>xN</a:t>
            </a:r>
            <a:r>
              <a:rPr lang="en-US" baseline="0" dirty="0" smtClean="0"/>
              <a:t>, where the entry says x=1 is true then you get the probability that x=1 true.</a:t>
            </a:r>
          </a:p>
          <a:p>
            <a:r>
              <a:rPr lang="en-US" baseline="0" dirty="0" smtClean="0"/>
              <a:t>Events don’t have to be as simple as x1=true.  It could be x1=true and x2=false.  Or more combinations of variables </a:t>
            </a:r>
            <a:r>
              <a:rPr lang="en-US" baseline="0" dirty="0" err="1" smtClean="0"/>
              <a:t>coule</a:t>
            </a:r>
            <a:r>
              <a:rPr lang="en-US" baseline="0" dirty="0" smtClean="0"/>
              <a:t> be involved. </a:t>
            </a:r>
          </a:p>
          <a:p>
            <a:endParaRPr lang="en-US" baseline="0" dirty="0" smtClean="0"/>
          </a:p>
          <a:p>
            <a:r>
              <a:rPr lang="en-US" baseline="0" dirty="0" smtClean="0"/>
              <a:t>Look at all of the entries that are consistent with the event. </a:t>
            </a:r>
          </a:p>
          <a:p>
            <a:pPr lvl="1" eaLnBrk="1" hangingPunct="1">
              <a:lnSpc>
                <a:spcPct val="80000"/>
              </a:lnSpc>
            </a:pPr>
            <a:r>
              <a:rPr lang="en-US" sz="2000" dirty="0" smtClean="0"/>
              <a:t>Probability that it’s hot AND sunny?  0.4</a:t>
            </a:r>
          </a:p>
          <a:p>
            <a:pPr lvl="1" eaLnBrk="1" hangingPunct="1">
              <a:lnSpc>
                <a:spcPct val="80000"/>
              </a:lnSpc>
            </a:pPr>
            <a:r>
              <a:rPr lang="en-US" sz="2000" dirty="0" smtClean="0"/>
              <a:t>Probability that it’s hot? 0.5</a:t>
            </a:r>
          </a:p>
          <a:p>
            <a:pPr lvl="1" eaLnBrk="1" hangingPunct="1">
              <a:lnSpc>
                <a:spcPct val="80000"/>
              </a:lnSpc>
            </a:pPr>
            <a:r>
              <a:rPr lang="en-US" sz="2000" dirty="0" smtClean="0"/>
              <a:t>Probability that it’s hot OR sunny? 0.2</a:t>
            </a: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10</a:t>
            </a:fld>
            <a:endParaRPr lang="en-US"/>
          </a:p>
        </p:txBody>
      </p:sp>
    </p:spTree>
    <p:extLst>
      <p:ext uri="{BB962C8B-B14F-4D97-AF65-F5344CB8AC3E}">
        <p14:creationId xmlns:p14="http://schemas.microsoft.com/office/powerpoint/2010/main" val="823302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5ADABA8-4680-42FF-B10E-AE1FC3D1E355}"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210310-2E6D-4EA4-A70B-C328C85CE24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CB455C-2F30-403D-8294-12A3DB8E9C4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8BB908-676B-418D-A0F9-ADA2F5DFB00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BDCFCB-D7C5-4C75-A1E1-65873653C07F}"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DC6CEC-5ACE-4C3E-B007-68E11368228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49AE46-61FD-4518-BCFE-BA431E71537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DCFAF4E-C055-4FE6-A9E8-15AB39EB0F93}"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8F14710-EB38-4062-9830-60CCA75232E5}"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1E0DB1-D860-4CA1-A6A1-6DFDDFDEC212}"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EB9DFEB-451B-4D89-A1CD-CEA9DA588C4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4E5CA303-B04A-41A5-A1FA-65C0783B1EAF}" type="slidenum">
              <a:rPr lang="en-US" smtClean="0"/>
              <a:pPr>
                <a:defRPr/>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9.xml"/><Relationship Id="rId5" Type="http://schemas.openxmlformats.org/officeDocument/2006/relationships/image" Target="../media/image21.png"/><Relationship Id="rId6" Type="http://schemas.openxmlformats.org/officeDocument/2006/relationships/image" Target="../media/image20.png"/><Relationship Id="rId1" Type="http://schemas.openxmlformats.org/officeDocument/2006/relationships/tags" Target="../tags/tag19.xml"/><Relationship Id="rId2" Type="http://schemas.openxmlformats.org/officeDocument/2006/relationships/tags" Target="../tags/tag2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22.png"/><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24.png"/><Relationship Id="rId13" Type="http://schemas.openxmlformats.org/officeDocument/2006/relationships/image" Target="../media/image6.png"/><Relationship Id="rId14" Type="http://schemas.openxmlformats.org/officeDocument/2006/relationships/image" Target="../media/image25.png"/><Relationship Id="rId15" Type="http://schemas.openxmlformats.org/officeDocument/2006/relationships/image" Target="../media/image26.png"/><Relationship Id="rId1" Type="http://schemas.openxmlformats.org/officeDocument/2006/relationships/tags" Target="../tags/tag22.xml"/><Relationship Id="rId2" Type="http://schemas.openxmlformats.org/officeDocument/2006/relationships/tags" Target="../tags/tag23.xml"/><Relationship Id="rId3" Type="http://schemas.openxmlformats.org/officeDocument/2006/relationships/tags" Target="../tags/tag24.xml"/><Relationship Id="rId4" Type="http://schemas.openxmlformats.org/officeDocument/2006/relationships/tags" Target="../tags/tag25.xml"/><Relationship Id="rId5" Type="http://schemas.openxmlformats.org/officeDocument/2006/relationships/tags" Target="../tags/tag26.xml"/><Relationship Id="rId6" Type="http://schemas.openxmlformats.org/officeDocument/2006/relationships/tags" Target="../tags/tag27.xml"/><Relationship Id="rId7" Type="http://schemas.openxmlformats.org/officeDocument/2006/relationships/slideLayout" Target="../slideLayouts/slideLayout2.xml"/><Relationship Id="rId8" Type="http://schemas.openxmlformats.org/officeDocument/2006/relationships/notesSlide" Target="../notesSlides/notesSlide11.xml"/><Relationship Id="rId9" Type="http://schemas.openxmlformats.org/officeDocument/2006/relationships/image" Target="../media/image20.png"/><Relationship Id="rId10" Type="http://schemas.openxmlformats.org/officeDocument/2006/relationships/image" Target="../media/image23.png"/></Relationships>
</file>

<file path=ppt/slides/_rels/slide13.xml.rels><?xml version="1.0" encoding="UTF-8" standalone="yes"?>
<Relationships xmlns="http://schemas.openxmlformats.org/package/2006/relationships"><Relationship Id="rId11" Type="http://schemas.openxmlformats.org/officeDocument/2006/relationships/image" Target="../media/image29.png"/><Relationship Id="rId12" Type="http://schemas.openxmlformats.org/officeDocument/2006/relationships/image" Target="../media/image30.png"/><Relationship Id="rId13" Type="http://schemas.openxmlformats.org/officeDocument/2006/relationships/image" Target="../media/image26.png"/><Relationship Id="rId1" Type="http://schemas.openxmlformats.org/officeDocument/2006/relationships/tags" Target="../tags/tag28.xml"/><Relationship Id="rId2" Type="http://schemas.openxmlformats.org/officeDocument/2006/relationships/tags" Target="../tags/tag29.xml"/><Relationship Id="rId3" Type="http://schemas.openxmlformats.org/officeDocument/2006/relationships/tags" Target="../tags/tag30.xml"/><Relationship Id="rId4" Type="http://schemas.openxmlformats.org/officeDocument/2006/relationships/tags" Target="../tags/tag31.xml"/><Relationship Id="rId5" Type="http://schemas.openxmlformats.org/officeDocument/2006/relationships/tags" Target="../tags/tag32.xml"/><Relationship Id="rId6" Type="http://schemas.openxmlformats.org/officeDocument/2006/relationships/slideLayout" Target="../slideLayouts/slideLayout2.xml"/><Relationship Id="rId7" Type="http://schemas.openxmlformats.org/officeDocument/2006/relationships/notesSlide" Target="../notesSlides/notesSlide12.xml"/><Relationship Id="rId8" Type="http://schemas.openxmlformats.org/officeDocument/2006/relationships/image" Target="../media/image22.png"/><Relationship Id="rId9" Type="http://schemas.openxmlformats.org/officeDocument/2006/relationships/image" Target="../media/image27.png"/><Relationship Id="rId10" Type="http://schemas.openxmlformats.org/officeDocument/2006/relationships/image" Target="../media/image28.png"/></Relationships>
</file>

<file path=ppt/slides/_rels/slide14.xml.rels><?xml version="1.0" encoding="UTF-8" standalone="yes"?>
<Relationships xmlns="http://schemas.openxmlformats.org/package/2006/relationships"><Relationship Id="rId9" Type="http://schemas.openxmlformats.org/officeDocument/2006/relationships/tags" Target="../tags/tag41.xml"/><Relationship Id="rId20" Type="http://schemas.openxmlformats.org/officeDocument/2006/relationships/image" Target="../media/image38.png"/><Relationship Id="rId10" Type="http://schemas.openxmlformats.org/officeDocument/2006/relationships/slideLayout" Target="../slideLayouts/slideLayout2.xml"/><Relationship Id="rId11" Type="http://schemas.openxmlformats.org/officeDocument/2006/relationships/notesSlide" Target="../notesSlides/notesSlide13.xml"/><Relationship Id="rId12" Type="http://schemas.openxmlformats.org/officeDocument/2006/relationships/image" Target="../media/image31.png"/><Relationship Id="rId13" Type="http://schemas.openxmlformats.org/officeDocument/2006/relationships/image" Target="../media/image20.png"/><Relationship Id="rId14" Type="http://schemas.openxmlformats.org/officeDocument/2006/relationships/image" Target="../media/image32.png"/><Relationship Id="rId15" Type="http://schemas.openxmlformats.org/officeDocument/2006/relationships/image" Target="../media/image33.png"/><Relationship Id="rId16" Type="http://schemas.openxmlformats.org/officeDocument/2006/relationships/image" Target="../media/image34.png"/><Relationship Id="rId17" Type="http://schemas.openxmlformats.org/officeDocument/2006/relationships/image" Target="../media/image35.png"/><Relationship Id="rId18" Type="http://schemas.openxmlformats.org/officeDocument/2006/relationships/image" Target="../media/image36.png"/><Relationship Id="rId19" Type="http://schemas.openxmlformats.org/officeDocument/2006/relationships/image" Target="../media/image37.png"/><Relationship Id="rId1" Type="http://schemas.openxmlformats.org/officeDocument/2006/relationships/tags" Target="../tags/tag33.xml"/><Relationship Id="rId2" Type="http://schemas.openxmlformats.org/officeDocument/2006/relationships/tags" Target="../tags/tag34.xml"/><Relationship Id="rId3" Type="http://schemas.openxmlformats.org/officeDocument/2006/relationships/tags" Target="../tags/tag35.xml"/><Relationship Id="rId4" Type="http://schemas.openxmlformats.org/officeDocument/2006/relationships/tags" Target="../tags/tag36.xml"/><Relationship Id="rId5" Type="http://schemas.openxmlformats.org/officeDocument/2006/relationships/tags" Target="../tags/tag37.xml"/><Relationship Id="rId6" Type="http://schemas.openxmlformats.org/officeDocument/2006/relationships/tags" Target="../tags/tag38.xml"/><Relationship Id="rId7" Type="http://schemas.openxmlformats.org/officeDocument/2006/relationships/tags" Target="../tags/tag39.xml"/><Relationship Id="rId8" Type="http://schemas.openxmlformats.org/officeDocument/2006/relationships/tags" Target="../tags/tag4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22.png"/><Relationship Id="rId1" Type="http://schemas.openxmlformats.org/officeDocument/2006/relationships/tags" Target="../tags/tag42.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tags" Target="../tags/tag46.xml"/><Relationship Id="rId5" Type="http://schemas.openxmlformats.org/officeDocument/2006/relationships/slideLayout" Target="../slideLayouts/slideLayout2.xml"/><Relationship Id="rId6" Type="http://schemas.openxmlformats.org/officeDocument/2006/relationships/notesSlide" Target="../notesSlides/notesSlide15.xml"/><Relationship Id="rId7" Type="http://schemas.openxmlformats.org/officeDocument/2006/relationships/image" Target="../media/image39.png"/><Relationship Id="rId8" Type="http://schemas.openxmlformats.org/officeDocument/2006/relationships/image" Target="../media/image40.png"/><Relationship Id="rId9" Type="http://schemas.openxmlformats.org/officeDocument/2006/relationships/image" Target="../media/image20.png"/><Relationship Id="rId10" Type="http://schemas.openxmlformats.org/officeDocument/2006/relationships/image" Target="../media/image41.png"/><Relationship Id="rId1" Type="http://schemas.openxmlformats.org/officeDocument/2006/relationships/tags" Target="../tags/tag43.xml"/><Relationship Id="rId2" Type="http://schemas.openxmlformats.org/officeDocument/2006/relationships/tags" Target="../tags/tag44.xml"/></Relationships>
</file>

<file path=ppt/slides/_rels/slide17.xml.rels><?xml version="1.0" encoding="UTF-8" standalone="yes"?>
<Relationships xmlns="http://schemas.openxmlformats.org/package/2006/relationships"><Relationship Id="rId9" Type="http://schemas.openxmlformats.org/officeDocument/2006/relationships/tags" Target="../tags/tag55.xml"/><Relationship Id="rId20" Type="http://schemas.openxmlformats.org/officeDocument/2006/relationships/image" Target="../media/image33.png"/><Relationship Id="rId21" Type="http://schemas.openxmlformats.org/officeDocument/2006/relationships/image" Target="../media/image48.png"/><Relationship Id="rId22" Type="http://schemas.openxmlformats.org/officeDocument/2006/relationships/image" Target="../media/image49.png"/><Relationship Id="rId10" Type="http://schemas.openxmlformats.org/officeDocument/2006/relationships/tags" Target="../tags/tag56.xml"/><Relationship Id="rId11" Type="http://schemas.openxmlformats.org/officeDocument/2006/relationships/slideLayout" Target="../slideLayouts/slideLayout2.xml"/><Relationship Id="rId12" Type="http://schemas.openxmlformats.org/officeDocument/2006/relationships/notesSlide" Target="../notesSlides/notesSlide16.xml"/><Relationship Id="rId13" Type="http://schemas.openxmlformats.org/officeDocument/2006/relationships/image" Target="../media/image42.png"/><Relationship Id="rId14" Type="http://schemas.openxmlformats.org/officeDocument/2006/relationships/image" Target="../media/image43.png"/><Relationship Id="rId15" Type="http://schemas.openxmlformats.org/officeDocument/2006/relationships/image" Target="../media/image44.png"/><Relationship Id="rId16" Type="http://schemas.openxmlformats.org/officeDocument/2006/relationships/image" Target="../media/image45.png"/><Relationship Id="rId17" Type="http://schemas.openxmlformats.org/officeDocument/2006/relationships/image" Target="../media/image20.png"/><Relationship Id="rId18" Type="http://schemas.openxmlformats.org/officeDocument/2006/relationships/image" Target="../media/image46.png"/><Relationship Id="rId19" Type="http://schemas.openxmlformats.org/officeDocument/2006/relationships/image" Target="../media/image47.png"/><Relationship Id="rId1" Type="http://schemas.openxmlformats.org/officeDocument/2006/relationships/tags" Target="../tags/tag47.xml"/><Relationship Id="rId2" Type="http://schemas.openxmlformats.org/officeDocument/2006/relationships/tags" Target="../tags/tag48.xml"/><Relationship Id="rId3" Type="http://schemas.openxmlformats.org/officeDocument/2006/relationships/tags" Target="../tags/tag49.xml"/><Relationship Id="rId4" Type="http://schemas.openxmlformats.org/officeDocument/2006/relationships/tags" Target="../tags/tag50.xml"/><Relationship Id="rId5" Type="http://schemas.openxmlformats.org/officeDocument/2006/relationships/tags" Target="../tags/tag51.xml"/><Relationship Id="rId6" Type="http://schemas.openxmlformats.org/officeDocument/2006/relationships/tags" Target="../tags/tag52.xml"/><Relationship Id="rId7" Type="http://schemas.openxmlformats.org/officeDocument/2006/relationships/tags" Target="../tags/tag53.xml"/><Relationship Id="rId8" Type="http://schemas.openxmlformats.org/officeDocument/2006/relationships/tags" Target="../tags/tag54.xml"/></Relationships>
</file>

<file path=ppt/slides/_rels/slide18.xml.rels><?xml version="1.0" encoding="UTF-8" standalone="yes"?>
<Relationships xmlns="http://schemas.openxmlformats.org/package/2006/relationships"><Relationship Id="rId9" Type="http://schemas.openxmlformats.org/officeDocument/2006/relationships/tags" Target="../tags/tag65.xml"/><Relationship Id="rId20" Type="http://schemas.openxmlformats.org/officeDocument/2006/relationships/image" Target="../media/image47.png"/><Relationship Id="rId21" Type="http://schemas.openxmlformats.org/officeDocument/2006/relationships/image" Target="../media/image33.png"/><Relationship Id="rId22" Type="http://schemas.openxmlformats.org/officeDocument/2006/relationships/image" Target="../media/image48.png"/><Relationship Id="rId23" Type="http://schemas.openxmlformats.org/officeDocument/2006/relationships/image" Target="../media/image49.png"/><Relationship Id="rId24" Type="http://schemas.openxmlformats.org/officeDocument/2006/relationships/image" Target="../media/image51.png"/><Relationship Id="rId10" Type="http://schemas.openxmlformats.org/officeDocument/2006/relationships/tags" Target="../tags/tag66.xml"/><Relationship Id="rId11" Type="http://schemas.openxmlformats.org/officeDocument/2006/relationships/tags" Target="../tags/tag67.xml"/><Relationship Id="rId12" Type="http://schemas.openxmlformats.org/officeDocument/2006/relationships/slideLayout" Target="../slideLayouts/slideLayout2.xml"/><Relationship Id="rId13" Type="http://schemas.openxmlformats.org/officeDocument/2006/relationships/notesSlide" Target="../notesSlides/notesSlide17.xml"/><Relationship Id="rId14" Type="http://schemas.openxmlformats.org/officeDocument/2006/relationships/image" Target="../media/image50.png"/><Relationship Id="rId15" Type="http://schemas.openxmlformats.org/officeDocument/2006/relationships/image" Target="../media/image43.png"/><Relationship Id="rId16" Type="http://schemas.openxmlformats.org/officeDocument/2006/relationships/image" Target="../media/image44.png"/><Relationship Id="rId17" Type="http://schemas.openxmlformats.org/officeDocument/2006/relationships/image" Target="../media/image45.png"/><Relationship Id="rId18" Type="http://schemas.openxmlformats.org/officeDocument/2006/relationships/image" Target="../media/image20.png"/><Relationship Id="rId19" Type="http://schemas.openxmlformats.org/officeDocument/2006/relationships/image" Target="../media/image46.png"/><Relationship Id="rId1" Type="http://schemas.openxmlformats.org/officeDocument/2006/relationships/tags" Target="../tags/tag57.xml"/><Relationship Id="rId2" Type="http://schemas.openxmlformats.org/officeDocument/2006/relationships/tags" Target="../tags/tag58.xml"/><Relationship Id="rId3" Type="http://schemas.openxmlformats.org/officeDocument/2006/relationships/tags" Target="../tags/tag59.xml"/><Relationship Id="rId4" Type="http://schemas.openxmlformats.org/officeDocument/2006/relationships/tags" Target="../tags/tag60.xml"/><Relationship Id="rId5" Type="http://schemas.openxmlformats.org/officeDocument/2006/relationships/tags" Target="../tags/tag61.xml"/><Relationship Id="rId6" Type="http://schemas.openxmlformats.org/officeDocument/2006/relationships/tags" Target="../tags/tag62.xml"/><Relationship Id="rId7" Type="http://schemas.openxmlformats.org/officeDocument/2006/relationships/tags" Target="../tags/tag63.xml"/><Relationship Id="rId8" Type="http://schemas.openxmlformats.org/officeDocument/2006/relationships/tags" Target="../tags/tag64.xml"/></Relationships>
</file>

<file path=ppt/slides/_rels/slide19.xml.rels><?xml version="1.0" encoding="UTF-8" standalone="yes"?>
<Relationships xmlns="http://schemas.openxmlformats.org/package/2006/relationships"><Relationship Id="rId3" Type="http://schemas.openxmlformats.org/officeDocument/2006/relationships/tags" Target="../tags/tag70.xml"/><Relationship Id="rId4" Type="http://schemas.openxmlformats.org/officeDocument/2006/relationships/tags" Target="../tags/tag71.xml"/><Relationship Id="rId5" Type="http://schemas.openxmlformats.org/officeDocument/2006/relationships/slideLayout" Target="../slideLayouts/slideLayout2.xml"/><Relationship Id="rId6" Type="http://schemas.openxmlformats.org/officeDocument/2006/relationships/image" Target="../media/image20.png"/><Relationship Id="rId7" Type="http://schemas.openxmlformats.org/officeDocument/2006/relationships/image" Target="../media/image49.png"/><Relationship Id="rId8" Type="http://schemas.openxmlformats.org/officeDocument/2006/relationships/image" Target="../media/image51.png"/><Relationship Id="rId9" Type="http://schemas.openxmlformats.org/officeDocument/2006/relationships/image" Target="../media/image52.png"/><Relationship Id="rId1" Type="http://schemas.openxmlformats.org/officeDocument/2006/relationships/tags" Target="../tags/tag68.xml"/><Relationship Id="rId2" Type="http://schemas.openxmlformats.org/officeDocument/2006/relationships/tags" Target="../tags/tag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2.png"/><Relationship Id="rId1" Type="http://schemas.openxmlformats.org/officeDocument/2006/relationships/tags" Target="../tags/tag72.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3.png"/></Relationships>
</file>

<file path=ppt/slides/_rels/slide23.xml.rels><?xml version="1.0" encoding="UTF-8" standalone="yes"?>
<Relationships xmlns="http://schemas.openxmlformats.org/package/2006/relationships"><Relationship Id="rId9" Type="http://schemas.openxmlformats.org/officeDocument/2006/relationships/tags" Target="../tags/tag81.xml"/><Relationship Id="rId20" Type="http://schemas.openxmlformats.org/officeDocument/2006/relationships/image" Target="../media/image61.png"/><Relationship Id="rId21" Type="http://schemas.openxmlformats.org/officeDocument/2006/relationships/image" Target="../media/image62.png"/><Relationship Id="rId22" Type="http://schemas.openxmlformats.org/officeDocument/2006/relationships/image" Target="../media/image63.png"/><Relationship Id="rId23" Type="http://schemas.openxmlformats.org/officeDocument/2006/relationships/image" Target="../media/image64.png"/><Relationship Id="rId24" Type="http://schemas.openxmlformats.org/officeDocument/2006/relationships/image" Target="../media/image65.emf"/><Relationship Id="rId10" Type="http://schemas.openxmlformats.org/officeDocument/2006/relationships/tags" Target="../tags/tag82.xml"/><Relationship Id="rId11" Type="http://schemas.openxmlformats.org/officeDocument/2006/relationships/slideLayout" Target="../slideLayouts/slideLayout2.xml"/><Relationship Id="rId12" Type="http://schemas.openxmlformats.org/officeDocument/2006/relationships/notesSlide" Target="../notesSlides/notesSlide21.xml"/><Relationship Id="rId13" Type="http://schemas.openxmlformats.org/officeDocument/2006/relationships/image" Target="../media/image54.png"/><Relationship Id="rId14" Type="http://schemas.openxmlformats.org/officeDocument/2006/relationships/image" Target="../media/image55.png"/><Relationship Id="rId15" Type="http://schemas.openxmlformats.org/officeDocument/2006/relationships/image" Target="../media/image56.png"/><Relationship Id="rId16" Type="http://schemas.openxmlformats.org/officeDocument/2006/relationships/image" Target="../media/image57.png"/><Relationship Id="rId17" Type="http://schemas.openxmlformats.org/officeDocument/2006/relationships/image" Target="../media/image58.png"/><Relationship Id="rId18" Type="http://schemas.openxmlformats.org/officeDocument/2006/relationships/image" Target="../media/image59.png"/><Relationship Id="rId19" Type="http://schemas.openxmlformats.org/officeDocument/2006/relationships/image" Target="../media/image60.png"/><Relationship Id="rId1" Type="http://schemas.openxmlformats.org/officeDocument/2006/relationships/tags" Target="../tags/tag73.xml"/><Relationship Id="rId2" Type="http://schemas.openxmlformats.org/officeDocument/2006/relationships/tags" Target="../tags/tag74.xml"/><Relationship Id="rId3" Type="http://schemas.openxmlformats.org/officeDocument/2006/relationships/tags" Target="../tags/tag75.xml"/><Relationship Id="rId4" Type="http://schemas.openxmlformats.org/officeDocument/2006/relationships/tags" Target="../tags/tag76.xml"/><Relationship Id="rId5" Type="http://schemas.openxmlformats.org/officeDocument/2006/relationships/tags" Target="../tags/tag77.xml"/><Relationship Id="rId6" Type="http://schemas.openxmlformats.org/officeDocument/2006/relationships/tags" Target="../tags/tag78.xml"/><Relationship Id="rId7" Type="http://schemas.openxmlformats.org/officeDocument/2006/relationships/tags" Target="../tags/tag79.xml"/><Relationship Id="rId8" Type="http://schemas.openxmlformats.org/officeDocument/2006/relationships/tags" Target="../tags/tag8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4.xml"/><Relationship Id="rId5" Type="http://schemas.openxmlformats.org/officeDocument/2006/relationships/image" Target="../media/image66.png"/><Relationship Id="rId6" Type="http://schemas.openxmlformats.org/officeDocument/2006/relationships/image" Target="../media/image67.png"/><Relationship Id="rId7" Type="http://schemas.openxmlformats.org/officeDocument/2006/relationships/image" Target="../media/image68.png"/><Relationship Id="rId1" Type="http://schemas.openxmlformats.org/officeDocument/2006/relationships/tags" Target="../tags/tag83.xml"/><Relationship Id="rId2" Type="http://schemas.openxmlformats.org/officeDocument/2006/relationships/tags" Target="../tags/tag84.xml"/></Relationships>
</file>

<file path=ppt/slides/_rels/slide27.xml.rels><?xml version="1.0" encoding="UTF-8" standalone="yes"?>
<Relationships xmlns="http://schemas.openxmlformats.org/package/2006/relationships"><Relationship Id="rId3" Type="http://schemas.openxmlformats.org/officeDocument/2006/relationships/tags" Target="../tags/tag87.xml"/><Relationship Id="rId4" Type="http://schemas.openxmlformats.org/officeDocument/2006/relationships/tags" Target="../tags/tag88.xml"/><Relationship Id="rId5" Type="http://schemas.openxmlformats.org/officeDocument/2006/relationships/slideLayout" Target="../slideLayouts/slideLayout2.xml"/><Relationship Id="rId6" Type="http://schemas.openxmlformats.org/officeDocument/2006/relationships/notesSlide" Target="../notesSlides/notesSlide25.xml"/><Relationship Id="rId7" Type="http://schemas.openxmlformats.org/officeDocument/2006/relationships/image" Target="../media/image69.png"/><Relationship Id="rId8" Type="http://schemas.openxmlformats.org/officeDocument/2006/relationships/image" Target="../media/image70.png"/><Relationship Id="rId9" Type="http://schemas.openxmlformats.org/officeDocument/2006/relationships/image" Target="../media/image6.png"/><Relationship Id="rId10" Type="http://schemas.openxmlformats.org/officeDocument/2006/relationships/image" Target="../media/image67.png"/><Relationship Id="rId1" Type="http://schemas.openxmlformats.org/officeDocument/2006/relationships/tags" Target="../tags/tag85.xml"/><Relationship Id="rId2" Type="http://schemas.openxmlformats.org/officeDocument/2006/relationships/tags" Target="../tags/tag8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6.xml"/><Relationship Id="rId5" Type="http://schemas.openxmlformats.org/officeDocument/2006/relationships/image" Target="../media/image71.png"/><Relationship Id="rId6" Type="http://schemas.openxmlformats.org/officeDocument/2006/relationships/image" Target="../media/image72.png"/><Relationship Id="rId1" Type="http://schemas.openxmlformats.org/officeDocument/2006/relationships/tags" Target="../tags/tag89.xml"/><Relationship Id="rId2" Type="http://schemas.openxmlformats.org/officeDocument/2006/relationships/tags" Target="../tags/tag9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tags" Target="../tags/tag93.xml"/><Relationship Id="rId4" Type="http://schemas.openxmlformats.org/officeDocument/2006/relationships/slideLayout" Target="../slideLayouts/slideLayout2.xml"/><Relationship Id="rId5" Type="http://schemas.openxmlformats.org/officeDocument/2006/relationships/notesSlide" Target="../notesSlides/notesSlide28.xml"/><Relationship Id="rId6" Type="http://schemas.openxmlformats.org/officeDocument/2006/relationships/image" Target="../media/image74.png"/><Relationship Id="rId7" Type="http://schemas.openxmlformats.org/officeDocument/2006/relationships/image" Target="../media/image75.png"/><Relationship Id="rId8" Type="http://schemas.openxmlformats.org/officeDocument/2006/relationships/image" Target="../media/image76.png"/><Relationship Id="rId9" Type="http://schemas.openxmlformats.org/officeDocument/2006/relationships/hyperlink" Target="http://en.wikipedia.org/wiki/Image:Thomasbayes.jpg" TargetMode="External"/><Relationship Id="rId10" Type="http://schemas.openxmlformats.org/officeDocument/2006/relationships/image" Target="../media/image77.jpeg"/><Relationship Id="rId1" Type="http://schemas.openxmlformats.org/officeDocument/2006/relationships/tags" Target="../tags/tag91.xml"/><Relationship Id="rId2" Type="http://schemas.openxmlformats.org/officeDocument/2006/relationships/tags" Target="../tags/tag92.xml"/></Relationships>
</file>

<file path=ppt/slides/_rels/slide31.xml.rels><?xml version="1.0" encoding="UTF-8" standalone="yes"?>
<Relationships xmlns="http://schemas.openxmlformats.org/package/2006/relationships"><Relationship Id="rId3" Type="http://schemas.openxmlformats.org/officeDocument/2006/relationships/image" Target="../media/image78.emf"/><Relationship Id="rId4" Type="http://schemas.openxmlformats.org/officeDocument/2006/relationships/image" Target="../media/image79.emf"/><Relationship Id="rId5" Type="http://schemas.openxmlformats.org/officeDocument/2006/relationships/image" Target="../media/image80.emf"/><Relationship Id="rId6" Type="http://schemas.openxmlformats.org/officeDocument/2006/relationships/image" Target="../media/image81.emf"/><Relationship Id="rId7" Type="http://schemas.openxmlformats.org/officeDocument/2006/relationships/image" Target="../media/image82.emf"/><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0.xml"/><Relationship Id="rId5" Type="http://schemas.openxmlformats.org/officeDocument/2006/relationships/image" Target="../media/image69.png"/><Relationship Id="rId6" Type="http://schemas.openxmlformats.org/officeDocument/2006/relationships/image" Target="../media/image6.png"/><Relationship Id="rId1" Type="http://schemas.openxmlformats.org/officeDocument/2006/relationships/tags" Target="../tags/tag94.xml"/><Relationship Id="rId2" Type="http://schemas.openxmlformats.org/officeDocument/2006/relationships/tags" Target="../tags/tag9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6.xml"/><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2.png"/><Relationship Id="rId1" Type="http://schemas.openxmlformats.org/officeDocument/2006/relationships/tags" Target="../tags/tag2.xml"/><Relationship Id="rId2" Type="http://schemas.openxmlformats.org/officeDocument/2006/relationships/tags" Target="../tags/tag3.xml"/></Relationships>
</file>

<file path=ppt/slides/_rels/slide7.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8.png"/><Relationship Id="rId14" Type="http://schemas.openxmlformats.org/officeDocument/2006/relationships/image" Target="../media/image9.png"/><Relationship Id="rId15" Type="http://schemas.openxmlformats.org/officeDocument/2006/relationships/image" Target="../media/image10.png"/><Relationship Id="rId16" Type="http://schemas.openxmlformats.org/officeDocument/2006/relationships/image" Target="../media/image11.png"/><Relationship Id="rId17" Type="http://schemas.openxmlformats.org/officeDocument/2006/relationships/image" Target="../media/image12.png"/><Relationship Id="rId18" Type="http://schemas.openxmlformats.org/officeDocument/2006/relationships/image" Target="../media/image13.png"/><Relationship Id="rId19" Type="http://schemas.openxmlformats.org/officeDocument/2006/relationships/image" Target="../media/image14.png"/><Relationship Id="rId1" Type="http://schemas.openxmlformats.org/officeDocument/2006/relationships/tags" Target="../tags/tag4.xml"/><Relationship Id="rId2" Type="http://schemas.openxmlformats.org/officeDocument/2006/relationships/tags" Target="../tags/tag5.xml"/><Relationship Id="rId3" Type="http://schemas.openxmlformats.org/officeDocument/2006/relationships/tags" Target="../tags/tag6.xml"/><Relationship Id="rId4" Type="http://schemas.openxmlformats.org/officeDocument/2006/relationships/tags" Target="../tags/tag7.xml"/><Relationship Id="rId5" Type="http://schemas.openxmlformats.org/officeDocument/2006/relationships/tags" Target="../tags/tag8.xml"/><Relationship Id="rId6" Type="http://schemas.openxmlformats.org/officeDocument/2006/relationships/tags" Target="../tags/tag9.xml"/><Relationship Id="rId7" Type="http://schemas.openxmlformats.org/officeDocument/2006/relationships/tags" Target="../tags/tag10.xml"/><Relationship Id="rId8" Type="http://schemas.openxmlformats.org/officeDocument/2006/relationships/tags" Target="../tags/tag11.xml"/><Relationship Id="rId9" Type="http://schemas.openxmlformats.org/officeDocument/2006/relationships/tags" Target="../tags/tag12.xml"/><Relationship Id="rId10"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 Type="http://schemas.openxmlformats.org/officeDocument/2006/relationships/tags" Target="../tags/tag13.xml"/><Relationship Id="rId2" Type="http://schemas.openxmlformats.org/officeDocument/2006/relationships/tags" Target="../tags/tag14.xml"/><Relationship Id="rId3" Type="http://schemas.openxmlformats.org/officeDocument/2006/relationships/tags" Target="../tags/tag15.xml"/><Relationship Id="rId4" Type="http://schemas.openxmlformats.org/officeDocument/2006/relationships/tags" Target="../tags/tag16.xml"/><Relationship Id="rId5" Type="http://schemas.openxmlformats.org/officeDocument/2006/relationships/tags" Target="../tags/tag17.xml"/><Relationship Id="rId6" Type="http://schemas.openxmlformats.org/officeDocument/2006/relationships/tags" Target="../tags/tag18.xml"/><Relationship Id="rId7" Type="http://schemas.openxmlformats.org/officeDocument/2006/relationships/slideLayout" Target="../slideLayouts/slideLayout2.xml"/><Relationship Id="rId8" Type="http://schemas.openxmlformats.org/officeDocument/2006/relationships/notesSlide" Target="../notesSlides/notesSlide7.xml"/><Relationship Id="rId9" Type="http://schemas.openxmlformats.org/officeDocument/2006/relationships/image" Target="../media/image15.png"/><Relationship Id="rId10"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0088" y="1470157"/>
            <a:ext cx="7391400" cy="1470025"/>
          </a:xfrm>
        </p:spPr>
        <p:txBody>
          <a:bodyPr/>
          <a:lstStyle/>
          <a:p>
            <a:r>
              <a:rPr lang="en-US" dirty="0"/>
              <a:t/>
            </a:r>
            <a:br>
              <a:rPr lang="en-US" dirty="0"/>
            </a:br>
            <a:r>
              <a:rPr lang="en-US" dirty="0" smtClean="0"/>
              <a:t>Acting Under Uncertainty</a:t>
            </a:r>
            <a:r>
              <a:rPr lang="en-US" sz="2800" dirty="0"/>
              <a:t>	</a:t>
            </a:r>
          </a:p>
        </p:txBody>
      </p:sp>
      <p:pic>
        <p:nvPicPr>
          <p:cNvPr id="5" name="Picture 9" descr="http://aima.cs.berkeley.edu/cover2.jpg"/>
          <p:cNvPicPr>
            <a:picLocks noChangeAspect="1" noChangeArrowheads="1"/>
          </p:cNvPicPr>
          <p:nvPr/>
        </p:nvPicPr>
        <p:blipFill>
          <a:blip r:embed="rId3" cstate="print"/>
          <a:srcRect/>
          <a:stretch>
            <a:fillRect/>
          </a:stretch>
        </p:blipFill>
        <p:spPr bwMode="auto">
          <a:xfrm>
            <a:off x="7696832" y="930306"/>
            <a:ext cx="4032549" cy="5233306"/>
          </a:xfrm>
          <a:prstGeom prst="rect">
            <a:avLst/>
          </a:prstGeom>
          <a:noFill/>
          <a:ln w="9525">
            <a:solidFill>
              <a:schemeClr val="bg1">
                <a:lumMod val="50000"/>
              </a:schemeClr>
            </a:solidFill>
            <a:miter lim="800000"/>
            <a:headEnd/>
            <a:tailEnd/>
          </a:ln>
          <a:effectLst>
            <a:outerShdw blurRad="50800" dist="762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2408" y="3414540"/>
            <a:ext cx="7326760" cy="1938992"/>
          </a:xfrm>
          <a:prstGeom prst="rect">
            <a:avLst/>
          </a:prstGeom>
          <a:noFill/>
        </p:spPr>
        <p:txBody>
          <a:bodyPr wrap="square" rtlCol="0">
            <a:spAutoFit/>
          </a:bodyPr>
          <a:lstStyle/>
          <a:p>
            <a:pPr algn="ctr"/>
            <a:r>
              <a:rPr lang="en-US" sz="2400" dirty="0" smtClean="0">
                <a:solidFill>
                  <a:srgbClr val="FF0000"/>
                </a:solidFill>
              </a:rPr>
              <a:t>Read AIMA </a:t>
            </a:r>
            <a:br>
              <a:rPr lang="en-US" sz="2400" dirty="0" smtClean="0">
                <a:solidFill>
                  <a:srgbClr val="FF0000"/>
                </a:solidFill>
              </a:rPr>
            </a:br>
            <a:r>
              <a:rPr lang="en-US" sz="2400" dirty="0" smtClean="0">
                <a:solidFill>
                  <a:srgbClr val="FF0000"/>
                </a:solidFill>
              </a:rPr>
              <a:t>Chapter </a:t>
            </a:r>
            <a:r>
              <a:rPr lang="en-US" sz="2400" dirty="0">
                <a:solidFill>
                  <a:srgbClr val="FF0000"/>
                </a:solidFill>
              </a:rPr>
              <a:t>13 "Quantifying Uncertainty" (13.1-13.5) </a:t>
            </a:r>
            <a:r>
              <a:rPr lang="en-US" sz="2400" dirty="0" smtClean="0">
                <a:solidFill>
                  <a:srgbClr val="FF0000"/>
                </a:solidFill>
              </a:rPr>
              <a:t> and </a:t>
            </a:r>
            <a:br>
              <a:rPr lang="en-US" sz="2400" dirty="0" smtClean="0">
                <a:solidFill>
                  <a:srgbClr val="FF0000"/>
                </a:solidFill>
              </a:rPr>
            </a:br>
            <a:r>
              <a:rPr lang="en-US" sz="2400" dirty="0" smtClean="0">
                <a:solidFill>
                  <a:srgbClr val="FF0000"/>
                </a:solidFill>
              </a:rPr>
              <a:t>Chapter </a:t>
            </a:r>
            <a:r>
              <a:rPr lang="en-US" sz="2400" dirty="0">
                <a:solidFill>
                  <a:srgbClr val="FF0000"/>
                </a:solidFill>
              </a:rPr>
              <a:t>15 "Probabilistic Reasoning Over Time" (15.2-15.5) </a:t>
            </a:r>
            <a:endParaRPr lang="en-US" sz="2400" dirty="0"/>
          </a:p>
        </p:txBody>
      </p:sp>
    </p:spTree>
    <p:extLst>
      <p:ext uri="{BB962C8B-B14F-4D97-AF65-F5344CB8AC3E}">
        <p14:creationId xmlns:p14="http://schemas.microsoft.com/office/powerpoint/2010/main" val="1797984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Events</a:t>
            </a:r>
          </a:p>
        </p:txBody>
      </p:sp>
      <p:sp>
        <p:nvSpPr>
          <p:cNvPr id="11267" name="Rectangle 3"/>
          <p:cNvSpPr>
            <a:spLocks noGrp="1" noChangeArrowheads="1"/>
          </p:cNvSpPr>
          <p:nvPr>
            <p:ph idx="1"/>
          </p:nvPr>
        </p:nvSpPr>
        <p:spPr>
          <a:xfrm>
            <a:off x="457200" y="1428868"/>
            <a:ext cx="5937860" cy="5124332"/>
          </a:xfrm>
        </p:spPr>
        <p:txBody>
          <a:bodyPr/>
          <a:lstStyle/>
          <a:p>
            <a:pPr eaLnBrk="1" hangingPunct="1">
              <a:lnSpc>
                <a:spcPct val="80000"/>
              </a:lnSpc>
            </a:pPr>
            <a:r>
              <a:rPr lang="en-US" sz="2800" dirty="0" smtClean="0"/>
              <a:t>An </a:t>
            </a:r>
            <a:r>
              <a:rPr lang="en-US" sz="2800" i="1" dirty="0" smtClean="0"/>
              <a:t>event</a:t>
            </a:r>
            <a:r>
              <a:rPr lang="en-US" sz="2800" dirty="0" smtClean="0"/>
              <a:t> is a set E of outcomes</a:t>
            </a:r>
          </a:p>
          <a:p>
            <a:pPr eaLnBrk="1" hangingPunct="1">
              <a:lnSpc>
                <a:spcPct val="80000"/>
              </a:lnSpc>
            </a:pPr>
            <a:endParaRPr lang="en-US" sz="2800" dirty="0" smtClean="0"/>
          </a:p>
          <a:p>
            <a:pPr marL="3657417" lvl="8" indent="0">
              <a:lnSpc>
                <a:spcPct val="80000"/>
              </a:lnSpc>
              <a:buNone/>
            </a:pPr>
            <a:endParaRPr lang="en-US" sz="2800" dirty="0"/>
          </a:p>
          <a:p>
            <a:pPr marL="3657417" lvl="8" indent="0">
              <a:lnSpc>
                <a:spcPct val="80000"/>
              </a:lnSpc>
              <a:buNone/>
            </a:pPr>
            <a:endParaRPr lang="en-US" sz="1600" dirty="0" smtClean="0"/>
          </a:p>
          <a:p>
            <a:pPr eaLnBrk="1" hangingPunct="1">
              <a:lnSpc>
                <a:spcPct val="80000"/>
              </a:lnSpc>
            </a:pPr>
            <a:r>
              <a:rPr lang="en-US" sz="2800" dirty="0" smtClean="0"/>
              <a:t>From a joint distribution, we can calculate the probability of any event</a:t>
            </a:r>
          </a:p>
          <a:p>
            <a:pPr lvl="3">
              <a:lnSpc>
                <a:spcPct val="80000"/>
              </a:lnSpc>
            </a:pPr>
            <a:endParaRPr lang="en-US" sz="1600" dirty="0" smtClean="0"/>
          </a:p>
          <a:p>
            <a:pPr lvl="1" eaLnBrk="1" hangingPunct="1">
              <a:lnSpc>
                <a:spcPct val="80000"/>
              </a:lnSpc>
            </a:pPr>
            <a:r>
              <a:rPr lang="en-US" sz="2000" dirty="0" smtClean="0"/>
              <a:t>Probability that it’s hot AND sunny?</a:t>
            </a:r>
          </a:p>
          <a:p>
            <a:pPr lvl="1" eaLnBrk="1" hangingPunct="1">
              <a:lnSpc>
                <a:spcPct val="80000"/>
              </a:lnSpc>
            </a:pPr>
            <a:endParaRPr lang="en-US" sz="2000" dirty="0" smtClean="0"/>
          </a:p>
          <a:p>
            <a:pPr lvl="1" eaLnBrk="1" hangingPunct="1">
              <a:lnSpc>
                <a:spcPct val="80000"/>
              </a:lnSpc>
            </a:pPr>
            <a:r>
              <a:rPr lang="en-US" sz="2000" dirty="0" smtClean="0"/>
              <a:t>Probability that it’s hot?</a:t>
            </a:r>
          </a:p>
          <a:p>
            <a:pPr lvl="1" eaLnBrk="1" hangingPunct="1">
              <a:lnSpc>
                <a:spcPct val="80000"/>
              </a:lnSpc>
            </a:pPr>
            <a:endParaRPr lang="en-US" sz="2000" dirty="0" smtClean="0"/>
          </a:p>
          <a:p>
            <a:pPr lvl="1" eaLnBrk="1" hangingPunct="1">
              <a:lnSpc>
                <a:spcPct val="80000"/>
              </a:lnSpc>
            </a:pPr>
            <a:r>
              <a:rPr lang="en-US" sz="2000" dirty="0" smtClean="0"/>
              <a:t>Probability that it’s hot OR sunny?</a:t>
            </a:r>
          </a:p>
          <a:p>
            <a:pPr marL="457176" lvl="1" indent="0" eaLnBrk="1" hangingPunct="1">
              <a:lnSpc>
                <a:spcPct val="80000"/>
              </a:lnSpc>
              <a:buNone/>
            </a:pPr>
            <a:endParaRPr lang="en-US" sz="2000" dirty="0" smtClean="0"/>
          </a:p>
          <a:p>
            <a:pPr eaLnBrk="1" hangingPunct="1">
              <a:lnSpc>
                <a:spcPct val="80000"/>
              </a:lnSpc>
            </a:pPr>
            <a:r>
              <a:rPr lang="en-US" sz="2800" dirty="0" smtClean="0"/>
              <a:t>Typically, the events we care about are </a:t>
            </a:r>
            <a:r>
              <a:rPr lang="en-US" sz="2800" i="1" dirty="0" smtClean="0"/>
              <a:t>partial assignments</a:t>
            </a:r>
            <a:r>
              <a:rPr lang="en-US" sz="2800" dirty="0" smtClean="0"/>
              <a:t>, like P(T=hot)</a:t>
            </a:r>
          </a:p>
          <a:p>
            <a:pPr eaLnBrk="1" hangingPunct="1">
              <a:lnSpc>
                <a:spcPct val="80000"/>
              </a:lnSpc>
            </a:pPr>
            <a:endParaRPr lang="en-US" sz="2000" dirty="0" smtClean="0"/>
          </a:p>
          <a:p>
            <a:pPr eaLnBrk="1" hangingPunct="1">
              <a:lnSpc>
                <a:spcPct val="80000"/>
              </a:lnSpc>
              <a:buFont typeface="Wingdings" pitchFamily="2" charset="2"/>
              <a:buNone/>
            </a:pPr>
            <a:r>
              <a:rPr lang="en-US" sz="2000" dirty="0" smtClean="0"/>
              <a:t> </a:t>
            </a:r>
          </a:p>
        </p:txBody>
      </p:sp>
      <p:graphicFrame>
        <p:nvGraphicFramePr>
          <p:cNvPr id="1036292" name="Group 4"/>
          <p:cNvGraphicFramePr>
            <a:graphicFrameLocks noGrp="1"/>
          </p:cNvGraphicFramePr>
          <p:nvPr>
            <p:extLst>
              <p:ext uri="{D42A27DB-BD31-4B8C-83A1-F6EECF244321}">
                <p14:modId xmlns:p14="http://schemas.microsoft.com/office/powerpoint/2010/main" val="438501872"/>
              </p:ext>
            </p:extLst>
          </p:nvPr>
        </p:nvGraphicFramePr>
        <p:xfrm>
          <a:off x="8226236" y="3451800"/>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1294" name="Picture 31"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89487" y="2131330"/>
            <a:ext cx="4049019" cy="625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txp_fi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9077477" y="2956187"/>
            <a:ext cx="1179512"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7">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62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Quiz: Events</a:t>
            </a:r>
          </a:p>
        </p:txBody>
      </p:sp>
      <p:sp>
        <p:nvSpPr>
          <p:cNvPr id="11267" name="Rectangle 3"/>
          <p:cNvSpPr>
            <a:spLocks noGrp="1" noChangeArrowheads="1"/>
          </p:cNvSpPr>
          <p:nvPr>
            <p:ph idx="1"/>
          </p:nvPr>
        </p:nvSpPr>
        <p:spPr>
          <a:xfrm>
            <a:off x="457200" y="1428868"/>
            <a:ext cx="5937860" cy="5124332"/>
          </a:xfrm>
        </p:spPr>
        <p:txBody>
          <a:bodyPr/>
          <a:lstStyle/>
          <a:p>
            <a:pPr>
              <a:lnSpc>
                <a:spcPct val="80000"/>
              </a:lnSpc>
            </a:pPr>
            <a:r>
              <a:rPr lang="en-US" sz="2400" dirty="0" smtClean="0"/>
              <a:t>P(+x, +y) ?</a:t>
            </a:r>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endParaRPr lang="en-US" sz="2000" dirty="0" smtClean="0"/>
          </a:p>
          <a:p>
            <a:pPr>
              <a:lnSpc>
                <a:spcPct val="80000"/>
              </a:lnSpc>
            </a:pPr>
            <a:r>
              <a:rPr lang="en-US" sz="2400" dirty="0" smtClean="0"/>
              <a:t>P(+x) ?</a:t>
            </a:r>
          </a:p>
          <a:p>
            <a:pPr lvl="1" eaLnBrk="1" hangingPunct="1">
              <a:lnSpc>
                <a:spcPct val="80000"/>
              </a:lnSpc>
            </a:pPr>
            <a:endParaRPr lang="en-US" sz="2000" dirty="0" smtClean="0"/>
          </a:p>
          <a:p>
            <a:pPr lvl="1" eaLnBrk="1" hangingPunct="1">
              <a:lnSpc>
                <a:spcPct val="80000"/>
              </a:lnSpc>
            </a:pPr>
            <a:endParaRPr lang="en-US" sz="2000" dirty="0"/>
          </a:p>
          <a:p>
            <a:pPr lvl="1" eaLnBrk="1" hangingPunct="1">
              <a:lnSpc>
                <a:spcPct val="80000"/>
              </a:lnSpc>
            </a:pPr>
            <a:endParaRPr lang="en-US" sz="2000" dirty="0" smtClean="0"/>
          </a:p>
          <a:p>
            <a:pPr>
              <a:lnSpc>
                <a:spcPct val="80000"/>
              </a:lnSpc>
            </a:pPr>
            <a:r>
              <a:rPr lang="en-US" sz="2400" dirty="0" smtClean="0"/>
              <a:t>P(-y OR +x) ?</a:t>
            </a:r>
          </a:p>
          <a:p>
            <a:pPr marL="457176" lvl="1" indent="0" eaLnBrk="1" hangingPunct="1">
              <a:lnSpc>
                <a:spcPct val="80000"/>
              </a:lnSpc>
              <a:buNone/>
            </a:pPr>
            <a:endParaRPr lang="en-US" sz="2000" dirty="0" smtClean="0"/>
          </a:p>
          <a:p>
            <a:pPr eaLnBrk="1" hangingPunct="1">
              <a:lnSpc>
                <a:spcPct val="80000"/>
              </a:lnSpc>
            </a:pPr>
            <a:endParaRPr lang="en-US" sz="2000" dirty="0" smtClean="0"/>
          </a:p>
          <a:p>
            <a:pPr eaLnBrk="1" hangingPunct="1">
              <a:lnSpc>
                <a:spcPct val="80000"/>
              </a:lnSpc>
              <a:buFont typeface="Wingdings" pitchFamily="2" charset="2"/>
              <a:buNone/>
            </a:pPr>
            <a:r>
              <a:rPr lang="en-US" sz="2000" dirty="0" smtClean="0"/>
              <a:t> </a:t>
            </a:r>
          </a:p>
        </p:txBody>
      </p:sp>
      <p:graphicFrame>
        <p:nvGraphicFramePr>
          <p:cNvPr id="1036292" name="Group 4"/>
          <p:cNvGraphicFramePr>
            <a:graphicFrameLocks noGrp="1"/>
          </p:cNvGraphicFramePr>
          <p:nvPr>
            <p:extLst>
              <p:ext uri="{D42A27DB-BD31-4B8C-83A1-F6EECF244321}">
                <p14:modId xmlns:p14="http://schemas.microsoft.com/office/powerpoint/2010/main" val="2095781603"/>
              </p:ext>
            </p:extLst>
          </p:nvPr>
        </p:nvGraphicFramePr>
        <p:xfrm>
          <a:off x="8364122" y="2116487"/>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 name="Picture 2" descr="txp_fig.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bwMode="auto">
          <a:xfrm>
            <a:off x="9230293" y="1620874"/>
            <a:ext cx="1149651" cy="298611"/>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370124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6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Marginal Distributions</a:t>
            </a:r>
          </a:p>
        </p:txBody>
      </p:sp>
      <p:sp>
        <p:nvSpPr>
          <p:cNvPr id="12291" name="Rectangle 3"/>
          <p:cNvSpPr>
            <a:spLocks noGrp="1" noChangeArrowheads="1"/>
          </p:cNvSpPr>
          <p:nvPr>
            <p:ph idx="1"/>
          </p:nvPr>
        </p:nvSpPr>
        <p:spPr>
          <a:xfrm>
            <a:off x="861746" y="1452563"/>
            <a:ext cx="7825053" cy="4525962"/>
          </a:xfrm>
        </p:spPr>
        <p:txBody>
          <a:bodyPr/>
          <a:lstStyle/>
          <a:p>
            <a:pPr eaLnBrk="1" hangingPunct="1"/>
            <a:r>
              <a:rPr lang="en-US" sz="2000" dirty="0" smtClean="0"/>
              <a:t>Marginal distributions are sub-tables which eliminate variables </a:t>
            </a:r>
          </a:p>
          <a:p>
            <a:pPr eaLnBrk="1" hangingPunct="1"/>
            <a:r>
              <a:rPr lang="en-US" sz="2000" dirty="0" smtClean="0"/>
              <a:t>Marginalization (summing out): Combine collapsed rows by adding</a:t>
            </a:r>
          </a:p>
        </p:txBody>
      </p:sp>
      <p:graphicFrame>
        <p:nvGraphicFramePr>
          <p:cNvPr id="1012742" name="Group 6"/>
          <p:cNvGraphicFramePr>
            <a:graphicFrameLocks noGrp="1"/>
          </p:cNvGraphicFramePr>
          <p:nvPr>
            <p:extLst>
              <p:ext uri="{D42A27DB-BD31-4B8C-83A1-F6EECF244321}">
                <p14:modId xmlns:p14="http://schemas.microsoft.com/office/powerpoint/2010/main" val="3622299939"/>
              </p:ext>
            </p:extLst>
          </p:nvPr>
        </p:nvGraphicFramePr>
        <p:xfrm>
          <a:off x="343549" y="3300811"/>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2796" name="Group 60"/>
          <p:cNvGraphicFramePr>
            <a:graphicFrameLocks noGrp="1"/>
          </p:cNvGraphicFramePr>
          <p:nvPr>
            <p:extLst>
              <p:ext uri="{D42A27DB-BD31-4B8C-83A1-F6EECF244321}">
                <p14:modId xmlns:p14="http://schemas.microsoft.com/office/powerpoint/2010/main" val="3063895498"/>
              </p:ext>
            </p:extLst>
          </p:nvPr>
        </p:nvGraphicFramePr>
        <p:xfrm>
          <a:off x="7148913" y="2719786"/>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0.5</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0.5</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2797" name="Group 61"/>
          <p:cNvGraphicFramePr>
            <a:graphicFrameLocks noGrp="1"/>
          </p:cNvGraphicFramePr>
          <p:nvPr>
            <p:extLst>
              <p:ext uri="{D42A27DB-BD31-4B8C-83A1-F6EECF244321}">
                <p14:modId xmlns:p14="http://schemas.microsoft.com/office/powerpoint/2010/main" val="3070496924"/>
              </p:ext>
            </p:extLst>
          </p:nvPr>
        </p:nvGraphicFramePr>
        <p:xfrm>
          <a:off x="7148913" y="4548586"/>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0.6</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2817" name="Line 81"/>
          <p:cNvSpPr>
            <a:spLocks noChangeShapeType="1"/>
          </p:cNvSpPr>
          <p:nvPr/>
        </p:nvSpPr>
        <p:spPr bwMode="auto">
          <a:xfrm flipV="1">
            <a:off x="3700875" y="3422589"/>
            <a:ext cx="2743200"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12818" name="Line 82"/>
          <p:cNvSpPr>
            <a:spLocks noChangeShapeType="1"/>
          </p:cNvSpPr>
          <p:nvPr/>
        </p:nvSpPr>
        <p:spPr bwMode="auto">
          <a:xfrm>
            <a:off x="3700875" y="4993329"/>
            <a:ext cx="2743200"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12348" name="Picture 67" descr="txp_fig"/>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151587" y="2842024"/>
            <a:ext cx="11779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12826" name="Picture 90" descr="txp_fig"/>
          <p:cNvPicPr>
            <a:picLocks noChangeAspect="1" noChangeArrowheads="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3734213" y="3671826"/>
            <a:ext cx="2433637" cy="566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12827" name="Picture 91" descr="txp_fig"/>
          <p:cNvPicPr>
            <a:picLocks noChangeAspect="1" noChangeArrowheads="1"/>
          </p:cNvPicPr>
          <p:nvPr>
            <p:custDataLst>
              <p:tags r:id="rId3"/>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7726763" y="2314974"/>
            <a:ext cx="731838"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12828" name="Picture 92" descr="txp_fig"/>
          <p:cNvPicPr>
            <a:picLocks noChangeAspect="1" noChangeArrowheads="1"/>
          </p:cNvPicPr>
          <p:nvPr>
            <p:custDataLst>
              <p:tags r:id="rId4"/>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3726275" y="5223516"/>
            <a:ext cx="2462213"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 name="Picture 68" descr="txp_fig"/>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7625163" y="4143774"/>
            <a:ext cx="8509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12831" name="Picture 95" descr="txp_fig"/>
          <p:cNvPicPr>
            <a:picLocks noChangeAspect="1" noChangeArrowheads="1"/>
          </p:cNvPicPr>
          <p:nvPr>
            <p:custDataLst>
              <p:tags r:id="rId6"/>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864737" y="6110686"/>
            <a:ext cx="5716588" cy="611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237642" y="1144880"/>
            <a:ext cx="2954357" cy="19353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28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27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28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28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27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28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1282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128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817" grpId="0" animBg="1"/>
      <p:bldP spid="10128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Quiz: Marginal Distributions</a:t>
            </a:r>
          </a:p>
        </p:txBody>
      </p:sp>
      <p:graphicFrame>
        <p:nvGraphicFramePr>
          <p:cNvPr id="1012742" name="Group 6"/>
          <p:cNvGraphicFramePr>
            <a:graphicFrameLocks noGrp="1"/>
          </p:cNvGraphicFramePr>
          <p:nvPr>
            <p:extLst>
              <p:ext uri="{D42A27DB-BD31-4B8C-83A1-F6EECF244321}">
                <p14:modId xmlns:p14="http://schemas.microsoft.com/office/powerpoint/2010/main" val="2271926394"/>
              </p:ext>
            </p:extLst>
          </p:nvPr>
        </p:nvGraphicFramePr>
        <p:xfrm>
          <a:off x="314520" y="2495271"/>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2796" name="Group 60"/>
          <p:cNvGraphicFramePr>
            <a:graphicFrameLocks noGrp="1"/>
          </p:cNvGraphicFramePr>
          <p:nvPr>
            <p:extLst>
              <p:ext uri="{D42A27DB-BD31-4B8C-83A1-F6EECF244321}">
                <p14:modId xmlns:p14="http://schemas.microsoft.com/office/powerpoint/2010/main" val="1153153849"/>
              </p:ext>
            </p:extLst>
          </p:nvPr>
        </p:nvGraphicFramePr>
        <p:xfrm>
          <a:off x="7119884" y="1914246"/>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000" b="0" i="0" u="none" strike="noStrike" cap="none" normalizeH="0" baseline="0" dirty="0" smtClean="0">
                        <a:ln>
                          <a:noFill/>
                        </a:ln>
                        <a:solidFill>
                          <a:schemeClr val="accent2"/>
                        </a:solidFill>
                        <a:effectLst/>
                        <a:latin typeface="Calibri" pitchFamily="34" charset="0"/>
                        <a:cs typeface="Calibri" pitchFamily="34"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000" b="0" i="0" u="none" strike="noStrike" cap="none" normalizeH="0" baseline="0" dirty="0" smtClean="0">
                        <a:ln>
                          <a:noFill/>
                        </a:ln>
                        <a:solidFill>
                          <a:schemeClr val="accent2"/>
                        </a:solidFill>
                        <a:effectLst/>
                        <a:latin typeface="Calibri" pitchFamily="34" charset="0"/>
                        <a:cs typeface="Calibri" pitchFamily="34"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2797" name="Group 61"/>
          <p:cNvGraphicFramePr>
            <a:graphicFrameLocks noGrp="1"/>
          </p:cNvGraphicFramePr>
          <p:nvPr>
            <p:extLst>
              <p:ext uri="{D42A27DB-BD31-4B8C-83A1-F6EECF244321}">
                <p14:modId xmlns:p14="http://schemas.microsoft.com/office/powerpoint/2010/main" val="1606076043"/>
              </p:ext>
            </p:extLst>
          </p:nvPr>
        </p:nvGraphicFramePr>
        <p:xfrm>
          <a:off x="7119884" y="3743046"/>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000" b="0" i="0" u="none" strike="noStrike" cap="none" normalizeH="0" baseline="0" dirty="0" smtClean="0">
                        <a:ln>
                          <a:noFill/>
                        </a:ln>
                        <a:solidFill>
                          <a:schemeClr val="accent2"/>
                        </a:solidFill>
                        <a:effectLst/>
                        <a:latin typeface="Calibri" pitchFamily="34" charset="0"/>
                        <a:cs typeface="Calibri" pitchFamily="34"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000" b="0" i="0" u="none" strike="noStrike" cap="none" normalizeH="0" baseline="0" dirty="0" smtClean="0">
                        <a:ln>
                          <a:noFill/>
                        </a:ln>
                        <a:solidFill>
                          <a:schemeClr val="accent2"/>
                        </a:solidFill>
                        <a:effectLst/>
                        <a:latin typeface="Calibri" pitchFamily="34" charset="0"/>
                        <a:cs typeface="Calibri" pitchFamily="34"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2817" name="Line 81"/>
          <p:cNvSpPr>
            <a:spLocks noChangeShapeType="1"/>
          </p:cNvSpPr>
          <p:nvPr/>
        </p:nvSpPr>
        <p:spPr bwMode="auto">
          <a:xfrm flipV="1">
            <a:off x="3671846" y="2617049"/>
            <a:ext cx="2743200"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12818" name="Line 82"/>
          <p:cNvSpPr>
            <a:spLocks noChangeShapeType="1"/>
          </p:cNvSpPr>
          <p:nvPr/>
        </p:nvSpPr>
        <p:spPr bwMode="auto">
          <a:xfrm>
            <a:off x="3671846" y="4187789"/>
            <a:ext cx="2743200"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3" name="Picture 2" descr="txp_fig.png"/>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bwMode="auto">
          <a:xfrm>
            <a:off x="1137468" y="2036484"/>
            <a:ext cx="1148104" cy="2982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5" name="Picture 4" descr="txp_fig.png"/>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bwMode="auto">
          <a:xfrm>
            <a:off x="3630532" y="2866286"/>
            <a:ext cx="2582940" cy="61214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6" name="Picture 5" descr="txp_fig.png"/>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bwMode="auto">
          <a:xfrm>
            <a:off x="7667863" y="1509434"/>
            <a:ext cx="791580" cy="2987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7" name="Picture 6" descr="txp_fig.png"/>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bwMode="auto">
          <a:xfrm>
            <a:off x="3652479" y="4417976"/>
            <a:ext cx="2551748" cy="56705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8" name="Picture 7" descr="txp_fig.png"/>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bwMode="auto">
          <a:xfrm>
            <a:off x="7640918" y="3338234"/>
            <a:ext cx="761332" cy="29856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37642" y="1144880"/>
            <a:ext cx="2954357" cy="1935305"/>
          </a:xfrm>
          <a:prstGeom prst="rect">
            <a:avLst/>
          </a:prstGeom>
        </p:spPr>
      </p:pic>
    </p:spTree>
    <p:extLst>
      <p:ext uri="{BB962C8B-B14F-4D97-AF65-F5344CB8AC3E}">
        <p14:creationId xmlns:p14="http://schemas.microsoft.com/office/powerpoint/2010/main" val="1419241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27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28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27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28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817" grpId="0" animBg="1"/>
      <p:bldP spid="10128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Conditional Probabilities</a:t>
            </a:r>
          </a:p>
        </p:txBody>
      </p:sp>
      <p:sp>
        <p:nvSpPr>
          <p:cNvPr id="13315" name="Rectangle 3"/>
          <p:cNvSpPr>
            <a:spLocks noGrp="1" noChangeArrowheads="1"/>
          </p:cNvSpPr>
          <p:nvPr>
            <p:ph idx="1"/>
          </p:nvPr>
        </p:nvSpPr>
        <p:spPr>
          <a:xfrm>
            <a:off x="317500" y="1292786"/>
            <a:ext cx="8562975" cy="4680978"/>
          </a:xfrm>
        </p:spPr>
        <p:txBody>
          <a:bodyPr/>
          <a:lstStyle/>
          <a:p>
            <a:pPr eaLnBrk="1" hangingPunct="1"/>
            <a:r>
              <a:rPr lang="en-US" sz="2400" dirty="0" smtClean="0"/>
              <a:t>A simple relation between joint and conditional probabilities</a:t>
            </a:r>
          </a:p>
          <a:p>
            <a:pPr lvl="1" eaLnBrk="1" hangingPunct="1"/>
            <a:r>
              <a:rPr lang="en-US" sz="2000" dirty="0" smtClean="0">
                <a:solidFill>
                  <a:schemeClr val="accent2"/>
                </a:solidFill>
              </a:rPr>
              <a:t>In fact, this is taken as the </a:t>
            </a:r>
            <a:r>
              <a:rPr lang="en-US" sz="2000" i="1" dirty="0" smtClean="0">
                <a:solidFill>
                  <a:schemeClr val="accent2"/>
                </a:solidFill>
              </a:rPr>
              <a:t>definition</a:t>
            </a:r>
            <a:r>
              <a:rPr lang="en-US" sz="2000" dirty="0" smtClean="0">
                <a:solidFill>
                  <a:schemeClr val="accent2"/>
                </a:solidFill>
              </a:rPr>
              <a:t> of a conditional probability</a:t>
            </a:r>
          </a:p>
        </p:txBody>
      </p:sp>
      <p:pic>
        <p:nvPicPr>
          <p:cNvPr id="12" name="Picture 6" descr="txp_fig"/>
          <p:cNvPicPr>
            <a:picLocks noChangeAspect="1" noChangeArrowheads="1"/>
          </p:cNvPicPr>
          <p:nvPr>
            <p:custDataLst>
              <p:tags r:id="rId1"/>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058863" y="2740025"/>
            <a:ext cx="2373312"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3" name="Group 7"/>
          <p:cNvGraphicFramePr>
            <a:graphicFrameLocks noGrp="1"/>
          </p:cNvGraphicFramePr>
          <p:nvPr>
            <p:extLst>
              <p:ext uri="{D42A27DB-BD31-4B8C-83A1-F6EECF244321}">
                <p14:modId xmlns:p14="http://schemas.microsoft.com/office/powerpoint/2010/main" val="839922584"/>
              </p:ext>
            </p:extLst>
          </p:nvPr>
        </p:nvGraphicFramePr>
        <p:xfrm>
          <a:off x="762000" y="4576763"/>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3343" name="Group 21"/>
          <p:cNvGrpSpPr>
            <a:grpSpLocks/>
          </p:cNvGrpSpPr>
          <p:nvPr/>
        </p:nvGrpSpPr>
        <p:grpSpPr bwMode="auto">
          <a:xfrm>
            <a:off x="6021149" y="2655489"/>
            <a:ext cx="2197100" cy="1272154"/>
            <a:chOff x="5105400" y="2512724"/>
            <a:chExt cx="2895600" cy="1676400"/>
          </a:xfrm>
        </p:grpSpPr>
        <p:sp>
          <p:nvSpPr>
            <p:cNvPr id="13347" name="Oval 33"/>
            <p:cNvSpPr>
              <a:spLocks noChangeArrowheads="1"/>
            </p:cNvSpPr>
            <p:nvPr/>
          </p:nvSpPr>
          <p:spPr bwMode="auto">
            <a:xfrm>
              <a:off x="5105400" y="2512724"/>
              <a:ext cx="1828800" cy="1676400"/>
            </a:xfrm>
            <a:prstGeom prst="ellipse">
              <a:avLst/>
            </a:prstGeom>
            <a:solidFill>
              <a:srgbClr val="3333FF">
                <a:alpha val="50195"/>
              </a:srgbClr>
            </a:solidFill>
            <a:ln w="9525">
              <a:solidFill>
                <a:schemeClr val="tx1"/>
              </a:solidFill>
              <a:round/>
              <a:headEnd/>
              <a:tailEnd/>
            </a:ln>
          </p:spPr>
          <p:txBody>
            <a:bodyPr wrap="none" anchor="ctr"/>
            <a:lstStyle/>
            <a:p>
              <a:endParaRPr lang="en-US"/>
            </a:p>
          </p:txBody>
        </p:sp>
        <p:sp>
          <p:nvSpPr>
            <p:cNvPr id="13348" name="Oval 34"/>
            <p:cNvSpPr>
              <a:spLocks noChangeArrowheads="1"/>
            </p:cNvSpPr>
            <p:nvPr/>
          </p:nvSpPr>
          <p:spPr bwMode="auto">
            <a:xfrm>
              <a:off x="6172200" y="2512724"/>
              <a:ext cx="1828800" cy="1676400"/>
            </a:xfrm>
            <a:prstGeom prst="ellipse">
              <a:avLst/>
            </a:prstGeom>
            <a:solidFill>
              <a:srgbClr val="FF3300">
                <a:alpha val="50195"/>
              </a:srgbClr>
            </a:solidFill>
            <a:ln w="9525">
              <a:solidFill>
                <a:schemeClr val="tx1"/>
              </a:solidFill>
              <a:round/>
              <a:headEnd/>
              <a:tailEnd/>
            </a:ln>
          </p:spPr>
          <p:txBody>
            <a:bodyPr wrap="none" anchor="ctr"/>
            <a:lstStyle/>
            <a:p>
              <a:endParaRPr lang="en-US"/>
            </a:p>
          </p:txBody>
        </p:sp>
      </p:grpSp>
      <p:pic>
        <p:nvPicPr>
          <p:cNvPr id="21" name="Picture 20" descr="txp_fig"/>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570038" y="4191000"/>
            <a:ext cx="1179512"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txp_fig.png"/>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bwMode="auto">
          <a:xfrm>
            <a:off x="4268332" y="4885634"/>
            <a:ext cx="3269608" cy="31352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3" name="Rectangle 2"/>
          <p:cNvSpPr/>
          <p:nvPr/>
        </p:nvSpPr>
        <p:spPr>
          <a:xfrm>
            <a:off x="5487969" y="2256706"/>
            <a:ext cx="3174853" cy="2154643"/>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7302170" y="3957739"/>
            <a:ext cx="666193" cy="400110"/>
          </a:xfrm>
          <a:prstGeom prst="rect">
            <a:avLst/>
          </a:prstGeom>
          <a:noFill/>
        </p:spPr>
        <p:txBody>
          <a:bodyPr wrap="none" rtlCol="0">
            <a:spAutoFit/>
          </a:bodyPr>
          <a:lstStyle/>
          <a:p>
            <a:r>
              <a:rPr lang="en-US" sz="2000" i="1" dirty="0" smtClean="0">
                <a:solidFill>
                  <a:srgbClr val="FF9786"/>
                </a:solidFill>
                <a:latin typeface="Calibri"/>
                <a:cs typeface="Calibri"/>
              </a:rPr>
              <a:t>P(b)</a:t>
            </a:r>
            <a:endParaRPr lang="en-US" sz="2000" i="1" dirty="0">
              <a:solidFill>
                <a:srgbClr val="FF9786"/>
              </a:solidFill>
              <a:latin typeface="Calibri"/>
              <a:cs typeface="Calibri"/>
            </a:endParaRPr>
          </a:p>
        </p:txBody>
      </p:sp>
      <p:sp>
        <p:nvSpPr>
          <p:cNvPr id="17" name="TextBox 16"/>
          <p:cNvSpPr txBox="1"/>
          <p:nvPr/>
        </p:nvSpPr>
        <p:spPr>
          <a:xfrm>
            <a:off x="6286678" y="3951376"/>
            <a:ext cx="666193" cy="400110"/>
          </a:xfrm>
          <a:prstGeom prst="rect">
            <a:avLst/>
          </a:prstGeom>
          <a:noFill/>
        </p:spPr>
        <p:txBody>
          <a:bodyPr wrap="none" rtlCol="0">
            <a:spAutoFit/>
          </a:bodyPr>
          <a:lstStyle/>
          <a:p>
            <a:r>
              <a:rPr lang="en-US" sz="2000" i="1" dirty="0" smtClean="0">
                <a:solidFill>
                  <a:schemeClr val="accent2"/>
                </a:solidFill>
                <a:latin typeface="Calibri"/>
                <a:cs typeface="Calibri"/>
              </a:rPr>
              <a:t>P(a)</a:t>
            </a:r>
            <a:endParaRPr lang="en-US" sz="2000" i="1" dirty="0">
              <a:solidFill>
                <a:schemeClr val="accent2"/>
              </a:solidFill>
              <a:latin typeface="Calibri"/>
              <a:cs typeface="Calibri"/>
            </a:endParaRPr>
          </a:p>
        </p:txBody>
      </p:sp>
      <p:sp>
        <p:nvSpPr>
          <p:cNvPr id="18" name="TextBox 17"/>
          <p:cNvSpPr txBox="1"/>
          <p:nvPr/>
        </p:nvSpPr>
        <p:spPr>
          <a:xfrm>
            <a:off x="6767902" y="2289341"/>
            <a:ext cx="862060" cy="400110"/>
          </a:xfrm>
          <a:prstGeom prst="rect">
            <a:avLst/>
          </a:prstGeom>
          <a:noFill/>
        </p:spPr>
        <p:txBody>
          <a:bodyPr wrap="none" rtlCol="0">
            <a:spAutoFit/>
          </a:bodyPr>
          <a:lstStyle/>
          <a:p>
            <a:r>
              <a:rPr lang="en-US" sz="2000" i="1" dirty="0" smtClean="0">
                <a:solidFill>
                  <a:srgbClr val="E57071"/>
                </a:solidFill>
                <a:latin typeface="Calibri"/>
                <a:cs typeface="Calibri"/>
              </a:rPr>
              <a:t>P(</a:t>
            </a:r>
            <a:r>
              <a:rPr lang="en-US" sz="2000" i="1" dirty="0" err="1" smtClean="0">
                <a:solidFill>
                  <a:srgbClr val="E57071"/>
                </a:solidFill>
                <a:latin typeface="Calibri"/>
                <a:cs typeface="Calibri"/>
              </a:rPr>
              <a:t>a,b</a:t>
            </a:r>
            <a:r>
              <a:rPr lang="en-US" sz="2000" i="1" dirty="0" smtClean="0">
                <a:solidFill>
                  <a:srgbClr val="E57071"/>
                </a:solidFill>
                <a:latin typeface="Calibri"/>
                <a:cs typeface="Calibri"/>
              </a:rPr>
              <a:t>)</a:t>
            </a:r>
            <a:endParaRPr lang="en-US" sz="2000" i="1" dirty="0">
              <a:solidFill>
                <a:srgbClr val="E57071"/>
              </a:solidFill>
              <a:latin typeface="Calibri"/>
              <a:cs typeface="Calibri"/>
            </a:endParaRPr>
          </a:p>
        </p:txBody>
      </p:sp>
      <p:pic>
        <p:nvPicPr>
          <p:cNvPr id="15" name="Picture 14" descr="txp_fig.png"/>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bwMode="auto">
          <a:xfrm>
            <a:off x="6734883" y="4686487"/>
            <a:ext cx="2836647" cy="73155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6" name="Picture 15" descr="txp_fig.png"/>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bwMode="auto">
          <a:xfrm>
            <a:off x="9713115" y="4702804"/>
            <a:ext cx="836064" cy="65690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4" name="Picture 23" descr="txp_fig.png"/>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bwMode="auto">
          <a:xfrm>
            <a:off x="10825435" y="4923246"/>
            <a:ext cx="821135" cy="22394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6" name="Picture 25" descr="txp_fig.png"/>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bwMode="auto">
          <a:xfrm>
            <a:off x="5007662" y="5802804"/>
            <a:ext cx="5643434" cy="29859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8" name="Picture 27" descr="txp_fig.png"/>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bwMode="auto">
          <a:xfrm>
            <a:off x="4987759" y="6306751"/>
            <a:ext cx="1701988" cy="25380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0" name="Picture 9" descr="txp_fig.png"/>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bwMode="auto">
          <a:xfrm>
            <a:off x="6926023" y="6311728"/>
            <a:ext cx="806205" cy="22394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11" name="Rectangular Callout 10"/>
          <p:cNvSpPr/>
          <p:nvPr/>
        </p:nvSpPr>
        <p:spPr>
          <a:xfrm>
            <a:off x="4784956" y="5704129"/>
            <a:ext cx="6020880" cy="997942"/>
          </a:xfrm>
          <a:prstGeom prst="wedgeRectCallout">
            <a:avLst>
              <a:gd name="adj1" fmla="val -1035"/>
              <a:gd name="adj2" fmla="val -81872"/>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Quiz: Conditional Probabilities</a:t>
            </a:r>
          </a:p>
        </p:txBody>
      </p:sp>
      <p:graphicFrame>
        <p:nvGraphicFramePr>
          <p:cNvPr id="1012742" name="Group 6"/>
          <p:cNvGraphicFramePr>
            <a:graphicFrameLocks noGrp="1"/>
          </p:cNvGraphicFramePr>
          <p:nvPr>
            <p:extLst>
              <p:ext uri="{D42A27DB-BD31-4B8C-83A1-F6EECF244321}">
                <p14:modId xmlns:p14="http://schemas.microsoft.com/office/powerpoint/2010/main" val="302880885"/>
              </p:ext>
            </p:extLst>
          </p:nvPr>
        </p:nvGraphicFramePr>
        <p:xfrm>
          <a:off x="314520" y="2495271"/>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 name="Picture 2" descr="txp_fig.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bwMode="auto">
          <a:xfrm>
            <a:off x="1137468" y="2036484"/>
            <a:ext cx="1148104" cy="2982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14" name="Rectangle 3"/>
          <p:cNvSpPr>
            <a:spLocks noGrp="1" noChangeArrowheads="1"/>
          </p:cNvSpPr>
          <p:nvPr>
            <p:ph idx="1"/>
          </p:nvPr>
        </p:nvSpPr>
        <p:spPr>
          <a:xfrm>
            <a:off x="4209143" y="1341782"/>
            <a:ext cx="5937860" cy="5124332"/>
          </a:xfrm>
        </p:spPr>
        <p:txBody>
          <a:bodyPr/>
          <a:lstStyle/>
          <a:p>
            <a:pPr>
              <a:lnSpc>
                <a:spcPct val="80000"/>
              </a:lnSpc>
            </a:pPr>
            <a:r>
              <a:rPr lang="en-US" sz="2400" dirty="0" smtClean="0"/>
              <a:t>P(+x | +y) ?</a:t>
            </a:r>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endParaRPr lang="en-US" sz="2000" dirty="0" smtClean="0"/>
          </a:p>
          <a:p>
            <a:pPr>
              <a:lnSpc>
                <a:spcPct val="80000"/>
              </a:lnSpc>
            </a:pPr>
            <a:r>
              <a:rPr lang="en-US" sz="2400" dirty="0" smtClean="0"/>
              <a:t>P(-x | +y) ?</a:t>
            </a:r>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endParaRPr lang="en-US" sz="2000" dirty="0"/>
          </a:p>
          <a:p>
            <a:pPr lvl="1" eaLnBrk="1" hangingPunct="1">
              <a:lnSpc>
                <a:spcPct val="80000"/>
              </a:lnSpc>
            </a:pPr>
            <a:endParaRPr lang="en-US" sz="2000" dirty="0" smtClean="0"/>
          </a:p>
          <a:p>
            <a:pPr>
              <a:lnSpc>
                <a:spcPct val="80000"/>
              </a:lnSpc>
            </a:pPr>
            <a:r>
              <a:rPr lang="en-US" sz="2400" dirty="0" smtClean="0"/>
              <a:t>P(-y | +x) ?</a:t>
            </a:r>
          </a:p>
          <a:p>
            <a:pPr marL="457176" lvl="1" indent="0" eaLnBrk="1" hangingPunct="1">
              <a:lnSpc>
                <a:spcPct val="80000"/>
              </a:lnSpc>
              <a:buNone/>
            </a:pPr>
            <a:endParaRPr lang="en-US" sz="2000" dirty="0" smtClean="0"/>
          </a:p>
          <a:p>
            <a:pPr eaLnBrk="1" hangingPunct="1">
              <a:lnSpc>
                <a:spcPct val="80000"/>
              </a:lnSpc>
            </a:pPr>
            <a:endParaRPr lang="en-US" sz="2000" dirty="0" smtClean="0"/>
          </a:p>
          <a:p>
            <a:pPr eaLnBrk="1" hangingPunct="1">
              <a:lnSpc>
                <a:spcPct val="80000"/>
              </a:lnSpc>
              <a:buFont typeface="Wingdings" pitchFamily="2" charset="2"/>
              <a:buNone/>
            </a:pPr>
            <a:r>
              <a:rPr lang="en-US" sz="2000" dirty="0" smtClean="0"/>
              <a:t> </a:t>
            </a:r>
          </a:p>
        </p:txBody>
      </p:sp>
    </p:spTree>
    <p:extLst>
      <p:ext uri="{BB962C8B-B14F-4D97-AF65-F5344CB8AC3E}">
        <p14:creationId xmlns:p14="http://schemas.microsoft.com/office/powerpoint/2010/main" val="282950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smtClean="0">
                <a:ea typeface="ＭＳ Ｐゴシック" pitchFamily="34" charset="-128"/>
              </a:rPr>
              <a:t>Conditional Distributions</a:t>
            </a:r>
          </a:p>
        </p:txBody>
      </p:sp>
      <p:sp>
        <p:nvSpPr>
          <p:cNvPr id="45058" name="Rectangle 3"/>
          <p:cNvSpPr>
            <a:spLocks noGrp="1" noChangeArrowheads="1"/>
          </p:cNvSpPr>
          <p:nvPr>
            <p:ph idx="1"/>
          </p:nvPr>
        </p:nvSpPr>
        <p:spPr>
          <a:xfrm>
            <a:off x="457200" y="1447800"/>
            <a:ext cx="8229600" cy="4525963"/>
          </a:xfrm>
        </p:spPr>
        <p:txBody>
          <a:bodyPr/>
          <a:lstStyle/>
          <a:p>
            <a:pPr eaLnBrk="1" hangingPunct="1"/>
            <a:r>
              <a:rPr lang="en-US" sz="2400" smtClean="0">
                <a:solidFill>
                  <a:schemeClr val="tx1"/>
                </a:solidFill>
                <a:ea typeface="ＭＳ Ｐゴシック" pitchFamily="34" charset="-128"/>
              </a:rPr>
              <a:t>Conditional distributions are probability distributions over some variables given fixed values of others</a:t>
            </a:r>
          </a:p>
        </p:txBody>
      </p:sp>
      <p:pic>
        <p:nvPicPr>
          <p:cNvPr id="13316" name="Picture 57" descr="txp_fi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573213" y="2943225"/>
            <a:ext cx="2071687"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44" name="Group 7"/>
          <p:cNvGraphicFramePr>
            <a:graphicFrameLocks noGrp="1"/>
          </p:cNvGraphicFramePr>
          <p:nvPr>
            <p:extLst>
              <p:ext uri="{D42A27DB-BD31-4B8C-83A1-F6EECF244321}">
                <p14:modId xmlns:p14="http://schemas.microsoft.com/office/powerpoint/2010/main" val="573361942"/>
              </p:ext>
            </p:extLst>
          </p:nvPr>
        </p:nvGraphicFramePr>
        <p:xfrm>
          <a:off x="8479064" y="3558721"/>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a:cs typeface="Calibri"/>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a:cs typeface="Calibri"/>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a:cs typeface="Calibri"/>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 name="Group 60"/>
          <p:cNvGraphicFramePr>
            <a:graphicFrameLocks noGrp="1"/>
          </p:cNvGraphicFramePr>
          <p:nvPr>
            <p:extLst>
              <p:ext uri="{D42A27DB-BD31-4B8C-83A1-F6EECF244321}">
                <p14:modId xmlns:p14="http://schemas.microsoft.com/office/powerpoint/2010/main" val="4168655355"/>
              </p:ext>
            </p:extLst>
          </p:nvPr>
        </p:nvGraphicFramePr>
        <p:xfrm>
          <a:off x="1708150" y="3384550"/>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W</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sun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0.8</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rain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0.2</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9" name="Picture 58" descr="txp_fi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533525" y="4800600"/>
            <a:ext cx="2162175"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49" name="Group 60"/>
          <p:cNvGraphicFramePr>
            <a:graphicFrameLocks noGrp="1"/>
          </p:cNvGraphicFramePr>
          <p:nvPr>
            <p:extLst>
              <p:ext uri="{D42A27DB-BD31-4B8C-83A1-F6EECF244321}">
                <p14:modId xmlns:p14="http://schemas.microsoft.com/office/powerpoint/2010/main" val="2917640011"/>
              </p:ext>
            </p:extLst>
          </p:nvPr>
        </p:nvGraphicFramePr>
        <p:xfrm>
          <a:off x="1712913" y="5241925"/>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W</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sun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0.4</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rain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0.6</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5115" name="Picture 50" descr="txp_fig"/>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9212489" y="3134859"/>
            <a:ext cx="1179513"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116" name="TextBox 55"/>
          <p:cNvSpPr txBox="1">
            <a:spLocks noChangeArrowheads="1"/>
          </p:cNvSpPr>
          <p:nvPr/>
        </p:nvSpPr>
        <p:spPr bwMode="auto">
          <a:xfrm>
            <a:off x="1309688" y="2386013"/>
            <a:ext cx="27432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solidFill>
                  <a:schemeClr val="accent2"/>
                </a:solidFill>
                <a:latin typeface="Calibri"/>
                <a:cs typeface="Calibri"/>
              </a:rPr>
              <a:t>Conditional Distributions</a:t>
            </a:r>
          </a:p>
        </p:txBody>
      </p:sp>
      <p:sp>
        <p:nvSpPr>
          <p:cNvPr id="45117" name="TextBox 56"/>
          <p:cNvSpPr txBox="1">
            <a:spLocks noChangeArrowheads="1"/>
          </p:cNvSpPr>
          <p:nvPr/>
        </p:nvSpPr>
        <p:spPr bwMode="auto">
          <a:xfrm>
            <a:off x="8890227" y="2507796"/>
            <a:ext cx="25876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solidFill>
                  <a:schemeClr val="accent2"/>
                </a:solidFill>
                <a:latin typeface="Calibri"/>
                <a:cs typeface="Calibri"/>
              </a:rPr>
              <a:t>Joint Distribution</a:t>
            </a:r>
          </a:p>
        </p:txBody>
      </p:sp>
      <p:sp>
        <p:nvSpPr>
          <p:cNvPr id="60" name="Left Brace 59"/>
          <p:cNvSpPr/>
          <p:nvPr/>
        </p:nvSpPr>
        <p:spPr>
          <a:xfrm>
            <a:off x="1139825" y="2921000"/>
            <a:ext cx="207963" cy="35179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62" name="Picture 61" descr="txp_fig"/>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652463" y="4097338"/>
            <a:ext cx="312737" cy="1147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99655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Normalization Trick</a:t>
            </a:r>
          </a:p>
        </p:txBody>
      </p:sp>
      <p:graphicFrame>
        <p:nvGraphicFramePr>
          <p:cNvPr id="15" name="Group 7"/>
          <p:cNvGraphicFramePr>
            <a:graphicFrameLocks noGrp="1"/>
          </p:cNvGraphicFramePr>
          <p:nvPr>
            <p:extLst>
              <p:ext uri="{D42A27DB-BD31-4B8C-83A1-F6EECF244321}">
                <p14:modId xmlns:p14="http://schemas.microsoft.com/office/powerpoint/2010/main" val="2077017487"/>
              </p:ext>
            </p:extLst>
          </p:nvPr>
        </p:nvGraphicFramePr>
        <p:xfrm>
          <a:off x="303920" y="3102146"/>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 name="Picture 1" descr="txp_fig.png"/>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bwMode="auto">
          <a:xfrm>
            <a:off x="3569729" y="4777781"/>
            <a:ext cx="1909108" cy="21788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30" name="Picture 29" descr="txp_fig.png"/>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bwMode="auto">
          <a:xfrm>
            <a:off x="5297693" y="5202189"/>
            <a:ext cx="3963475" cy="51792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051684" name="Picture 1051683" descr="txp_fig.png"/>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bwMode="auto">
          <a:xfrm>
            <a:off x="5301641" y="4628880"/>
            <a:ext cx="1960986" cy="51792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051687" name="Picture 1051686" descr="txp_fig.png"/>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bwMode="auto">
          <a:xfrm>
            <a:off x="5271787" y="5820987"/>
            <a:ext cx="1846854" cy="48621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6" name="Picture 15" descr="txp_fig"/>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1038778" y="2617154"/>
            <a:ext cx="1267467" cy="320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txp_fig.png"/>
          <p:cNvPicPr>
            <a:picLocks noChangeAspect="1"/>
          </p:cNvPicPr>
          <p:nvPr>
            <p:custDataLst>
              <p:tags r:id="rId6"/>
            </p:custDataLst>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564886" y="1985833"/>
            <a:ext cx="1954844" cy="22310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8" name="Picture 17" descr="txp_fig.png"/>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bwMode="auto">
          <a:xfrm>
            <a:off x="5314815" y="2414780"/>
            <a:ext cx="4058427" cy="52058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1" name="Picture 20" descr="txp_fig.png"/>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bwMode="auto">
          <a:xfrm>
            <a:off x="5334084" y="1831680"/>
            <a:ext cx="2018590" cy="52058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4" name="Picture 23" descr="txp_fig.png"/>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bwMode="auto">
          <a:xfrm>
            <a:off x="5301982" y="2968286"/>
            <a:ext cx="1891099" cy="488711"/>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graphicFrame>
        <p:nvGraphicFramePr>
          <p:cNvPr id="58" name="Group 46"/>
          <p:cNvGraphicFramePr>
            <a:graphicFrameLocks noGrp="1"/>
          </p:cNvGraphicFramePr>
          <p:nvPr>
            <p:extLst>
              <p:ext uri="{D42A27DB-BD31-4B8C-83A1-F6EECF244321}">
                <p14:modId xmlns:p14="http://schemas.microsoft.com/office/powerpoint/2010/main" val="910222060"/>
              </p:ext>
            </p:extLst>
          </p:nvPr>
        </p:nvGraphicFramePr>
        <p:xfrm>
          <a:off x="10246121" y="3659964"/>
          <a:ext cx="1581150" cy="1188720"/>
        </p:xfrm>
        <a:graphic>
          <a:graphicData uri="http://schemas.openxmlformats.org/drawingml/2006/table">
            <a:tbl>
              <a:tblPr/>
              <a:tblGrid>
                <a:gridCol w="857250"/>
                <a:gridCol w="7239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051682" name="Picture 1051681" descr="txp_fig.png"/>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bwMode="auto">
          <a:xfrm>
            <a:off x="10090677" y="3198001"/>
            <a:ext cx="1745932" cy="31337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45" name="Line 45"/>
          <p:cNvSpPr>
            <a:spLocks noChangeShapeType="1"/>
          </p:cNvSpPr>
          <p:nvPr/>
        </p:nvSpPr>
        <p:spPr bwMode="auto">
          <a:xfrm>
            <a:off x="3791013" y="3971222"/>
            <a:ext cx="5772525" cy="3177"/>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322204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516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516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60"/>
          <p:cNvSpPr txBox="1">
            <a:spLocks noChangeArrowheads="1"/>
          </p:cNvSpPr>
          <p:nvPr/>
        </p:nvSpPr>
        <p:spPr bwMode="auto">
          <a:xfrm>
            <a:off x="3273100" y="2771322"/>
            <a:ext cx="2195482" cy="1738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lvl="1" indent="0" algn="ctr" eaLnBrk="1" hangingPunct="1">
              <a:spcBef>
                <a:spcPct val="50000"/>
              </a:spcBef>
            </a:pPr>
            <a:r>
              <a:rPr lang="en-US" sz="2000" b="1" dirty="0" smtClean="0">
                <a:latin typeface="Calibri"/>
                <a:cs typeface="Calibri"/>
              </a:rPr>
              <a:t>SELECT</a:t>
            </a:r>
            <a:r>
              <a:rPr lang="en-US" sz="2000" dirty="0" smtClean="0">
                <a:latin typeface="Calibri"/>
                <a:cs typeface="Calibri"/>
              </a:rPr>
              <a:t> </a:t>
            </a:r>
            <a:r>
              <a:rPr lang="en-US" sz="2000" dirty="0">
                <a:latin typeface="Calibri"/>
                <a:cs typeface="Calibri"/>
              </a:rPr>
              <a:t>the joint probabilities matching the evidence</a:t>
            </a:r>
          </a:p>
          <a:p>
            <a:pPr eaLnBrk="1" hangingPunct="1">
              <a:spcBef>
                <a:spcPct val="50000"/>
              </a:spcBef>
            </a:pPr>
            <a:endParaRPr lang="en-US" dirty="0">
              <a:latin typeface="Calibri" pitchFamily="34" charset="0"/>
              <a:cs typeface="Calibri" pitchFamily="34" charset="0"/>
            </a:endParaRPr>
          </a:p>
        </p:txBody>
      </p:sp>
      <p:sp>
        <p:nvSpPr>
          <p:cNvPr id="15362" name="Rectangle 2"/>
          <p:cNvSpPr>
            <a:spLocks noGrp="1" noChangeArrowheads="1"/>
          </p:cNvSpPr>
          <p:nvPr>
            <p:ph type="title"/>
          </p:nvPr>
        </p:nvSpPr>
        <p:spPr/>
        <p:txBody>
          <a:bodyPr/>
          <a:lstStyle/>
          <a:p>
            <a:pPr eaLnBrk="1" hangingPunct="1"/>
            <a:r>
              <a:rPr lang="en-US" dirty="0" smtClean="0"/>
              <a:t>Normalization Trick</a:t>
            </a:r>
          </a:p>
        </p:txBody>
      </p:sp>
      <p:graphicFrame>
        <p:nvGraphicFramePr>
          <p:cNvPr id="15" name="Group 7"/>
          <p:cNvGraphicFramePr>
            <a:graphicFrameLocks noGrp="1"/>
          </p:cNvGraphicFramePr>
          <p:nvPr>
            <p:extLst>
              <p:ext uri="{D42A27DB-BD31-4B8C-83A1-F6EECF244321}">
                <p14:modId xmlns:p14="http://schemas.microsoft.com/office/powerpoint/2010/main" val="945592277"/>
              </p:ext>
            </p:extLst>
          </p:nvPr>
        </p:nvGraphicFramePr>
        <p:xfrm>
          <a:off x="303920" y="3300866"/>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051689" name="Group 1051688"/>
          <p:cNvGrpSpPr/>
          <p:nvPr/>
        </p:nvGrpSpPr>
        <p:grpSpPr bwMode="auto">
          <a:xfrm>
            <a:off x="4685939" y="5619332"/>
            <a:ext cx="3357110" cy="990267"/>
            <a:chOff x="3830658" y="4628880"/>
            <a:chExt cx="5101206" cy="1477080"/>
          </a:xfrm>
        </p:grpSpPr>
        <p:pic>
          <p:nvPicPr>
            <p:cNvPr id="27" name="Picture 26" descr="txp_fig.png"/>
            <p:cNvPicPr>
              <a:picLocks noChangeAspect="1"/>
            </p:cNvPicPr>
            <p:nvPr>
              <p:custDataLst>
                <p:tags r:id="rId8"/>
              </p:custDataLst>
            </p:nvPr>
          </p:nvPicPr>
          <p:blipFill>
            <a:blip r:embed="rId14" cstate="print">
              <a:extLst>
                <a:ext uri="{28A0092B-C50C-407E-A947-70E740481C1C}">
                  <a14:useLocalDpi xmlns:a14="http://schemas.microsoft.com/office/drawing/2010/main" val="0"/>
                </a:ext>
              </a:extLst>
            </a:blip>
            <a:stretch>
              <a:fillRect/>
            </a:stretch>
          </p:blipFill>
          <p:spPr bwMode="auto">
            <a:xfrm>
              <a:off x="3830658" y="4759927"/>
              <a:ext cx="2046540" cy="19535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30" name="Picture 29" descr="txp_fig.png"/>
            <p:cNvPicPr>
              <a:picLocks noChangeAspect="1"/>
            </p:cNvPicPr>
            <p:nvPr>
              <p:custDataLst>
                <p:tags r:id="rId9"/>
              </p:custDataLst>
            </p:nvPr>
          </p:nvPicPr>
          <p:blipFill>
            <a:blip r:embed="rId15" cstate="print">
              <a:extLst>
                <a:ext uri="{28A0092B-C50C-407E-A947-70E740481C1C}">
                  <a14:useLocalDpi xmlns:a14="http://schemas.microsoft.com/office/drawing/2010/main" val="0"/>
                </a:ext>
              </a:extLst>
            </a:blip>
            <a:stretch>
              <a:fillRect/>
            </a:stretch>
          </p:blipFill>
          <p:spPr bwMode="auto">
            <a:xfrm>
              <a:off x="5378325" y="5133446"/>
              <a:ext cx="3553539" cy="45582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051684" name="Picture 1051683" descr="txp_fig.png"/>
            <p:cNvPicPr>
              <a:picLocks noChangeAspect="1"/>
            </p:cNvPicPr>
            <p:nvPr>
              <p:custDataLst>
                <p:tags r:id="rId10"/>
              </p:custDataLst>
            </p:nvPr>
          </p:nvPicPr>
          <p:blipFill>
            <a:blip r:embed="rId16" cstate="print">
              <a:extLst>
                <a:ext uri="{28A0092B-C50C-407E-A947-70E740481C1C}">
                  <a14:useLocalDpi xmlns:a14="http://schemas.microsoft.com/office/drawing/2010/main" val="0"/>
                </a:ext>
              </a:extLst>
            </a:blip>
            <a:stretch>
              <a:fillRect/>
            </a:stretch>
          </p:blipFill>
          <p:spPr bwMode="auto">
            <a:xfrm>
              <a:off x="5381865" y="4628880"/>
              <a:ext cx="1758164" cy="45582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051687" name="Picture 1051686" descr="txp_fig.png"/>
            <p:cNvPicPr>
              <a:picLocks noChangeAspect="1"/>
            </p:cNvPicPr>
            <p:nvPr>
              <p:custDataLst>
                <p:tags r:id="rId11"/>
              </p:custDataLst>
            </p:nvPr>
          </p:nvPicPr>
          <p:blipFill>
            <a:blip r:embed="rId17" cstate="print">
              <a:extLst>
                <a:ext uri="{28A0092B-C50C-407E-A947-70E740481C1C}">
                  <a14:useLocalDpi xmlns:a14="http://schemas.microsoft.com/office/drawing/2010/main" val="0"/>
                </a:ext>
              </a:extLst>
            </a:blip>
            <a:stretch>
              <a:fillRect/>
            </a:stretch>
          </p:blipFill>
          <p:spPr bwMode="auto">
            <a:xfrm>
              <a:off x="5355099" y="5678047"/>
              <a:ext cx="1655837" cy="42791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grpSp>
      <p:pic>
        <p:nvPicPr>
          <p:cNvPr id="16" name="Picture 15" descr="txp_fig"/>
          <p:cNvPicPr>
            <a:picLocks noChangeAspect="1"/>
          </p:cNvPicPr>
          <p:nvPr>
            <p:custDataLst>
              <p:tags r:id="rId1"/>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1038778" y="2815874"/>
            <a:ext cx="1267467" cy="320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6" name="Group 25"/>
          <p:cNvGrpSpPr/>
          <p:nvPr/>
        </p:nvGrpSpPr>
        <p:grpSpPr bwMode="auto">
          <a:xfrm>
            <a:off x="4636141" y="1261440"/>
            <a:ext cx="3605608" cy="1008935"/>
            <a:chOff x="3711749" y="2025130"/>
            <a:chExt cx="5117028" cy="1431867"/>
          </a:xfrm>
        </p:grpSpPr>
        <p:pic>
          <p:nvPicPr>
            <p:cNvPr id="6" name="Picture 5" descr="txp_fig.png"/>
            <p:cNvPicPr>
              <a:picLocks noChangeAspect="1"/>
            </p:cNvPicPr>
            <p:nvPr>
              <p:custDataLst>
                <p:tags r:id="rId4"/>
              </p:custDataLst>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711749" y="2160935"/>
              <a:ext cx="1722173" cy="19655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8" name="Picture 17" descr="txp_fig.png"/>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bwMode="auto">
            <a:xfrm>
              <a:off x="5253396" y="2538828"/>
              <a:ext cx="3575381" cy="45862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1" name="Picture 20" descr="txp_fig.png"/>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bwMode="auto">
            <a:xfrm>
              <a:off x="5270372" y="2025130"/>
              <a:ext cx="1778331" cy="45862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4" name="Picture 23" descr="txp_fig.png"/>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bwMode="auto">
            <a:xfrm>
              <a:off x="5242091" y="3026454"/>
              <a:ext cx="1666015" cy="43054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grpSp>
      <p:graphicFrame>
        <p:nvGraphicFramePr>
          <p:cNvPr id="58" name="Group 46"/>
          <p:cNvGraphicFramePr>
            <a:graphicFrameLocks noGrp="1"/>
          </p:cNvGraphicFramePr>
          <p:nvPr>
            <p:extLst>
              <p:ext uri="{D42A27DB-BD31-4B8C-83A1-F6EECF244321}">
                <p14:modId xmlns:p14="http://schemas.microsoft.com/office/powerpoint/2010/main" val="2684278837"/>
              </p:ext>
            </p:extLst>
          </p:nvPr>
        </p:nvGraphicFramePr>
        <p:xfrm>
          <a:off x="10246121" y="3729084"/>
          <a:ext cx="1581150" cy="1188720"/>
        </p:xfrm>
        <a:graphic>
          <a:graphicData uri="http://schemas.openxmlformats.org/drawingml/2006/table">
            <a:tbl>
              <a:tblPr/>
              <a:tblGrid>
                <a:gridCol w="857250"/>
                <a:gridCol w="7239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051682" name="Picture 1051681" descr="txp_fig.png"/>
          <p:cNvPicPr>
            <a:picLocks noChangeAspect="1"/>
          </p:cNvPicPr>
          <p:nvPr>
            <p:custDataLst>
              <p:tags r:id="rId2"/>
            </p:custDataLst>
          </p:nvPr>
        </p:nvPicPr>
        <p:blipFill>
          <a:blip r:embed="rId23" cstate="print">
            <a:extLst>
              <a:ext uri="{28A0092B-C50C-407E-A947-70E740481C1C}">
                <a14:useLocalDpi xmlns:a14="http://schemas.microsoft.com/office/drawing/2010/main" val="0"/>
              </a:ext>
            </a:extLst>
          </a:blip>
          <a:stretch>
            <a:fillRect/>
          </a:stretch>
        </p:blipFill>
        <p:spPr bwMode="auto">
          <a:xfrm>
            <a:off x="10090677" y="3267121"/>
            <a:ext cx="1745932" cy="31337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19" name="Line 30"/>
          <p:cNvSpPr>
            <a:spLocks noChangeShapeType="1"/>
          </p:cNvSpPr>
          <p:nvPr/>
        </p:nvSpPr>
        <p:spPr bwMode="auto">
          <a:xfrm flipV="1">
            <a:off x="3871858" y="4216320"/>
            <a:ext cx="1026540" cy="540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aphicFrame>
        <p:nvGraphicFramePr>
          <p:cNvPr id="20" name="Group 31"/>
          <p:cNvGraphicFramePr>
            <a:graphicFrameLocks noGrp="1"/>
          </p:cNvGraphicFramePr>
          <p:nvPr>
            <p:extLst>
              <p:ext uri="{D42A27DB-BD31-4B8C-83A1-F6EECF244321}">
                <p14:modId xmlns:p14="http://schemas.microsoft.com/office/powerpoint/2010/main" val="2665788458"/>
              </p:ext>
            </p:extLst>
          </p:nvPr>
        </p:nvGraphicFramePr>
        <p:xfrm>
          <a:off x="5308484" y="3784455"/>
          <a:ext cx="1922485" cy="1188720"/>
        </p:xfrm>
        <a:graphic>
          <a:graphicData uri="http://schemas.openxmlformats.org/drawingml/2006/table">
            <a:tbl>
              <a:tblPr/>
              <a:tblGrid>
                <a:gridCol w="630194"/>
                <a:gridCol w="733895"/>
                <a:gridCol w="558396"/>
              </a:tblGrid>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 name="Line 45"/>
          <p:cNvSpPr>
            <a:spLocks noChangeShapeType="1"/>
          </p:cNvSpPr>
          <p:nvPr/>
        </p:nvSpPr>
        <p:spPr bwMode="auto">
          <a:xfrm>
            <a:off x="7747742" y="4172690"/>
            <a:ext cx="1167859" cy="907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28" name="Picture 27" descr="txp_fig.png"/>
          <p:cNvPicPr>
            <a:picLocks noChangeAspect="1"/>
          </p:cNvPicPr>
          <p:nvPr>
            <p:custDataLst>
              <p:tags r:id="rId3"/>
            </p:custDataLst>
          </p:nvPr>
        </p:nvPicPr>
        <p:blipFill>
          <a:blip r:embed="rId24" cstate="print">
            <a:extLst>
              <a:ext uri="{28A0092B-C50C-407E-A947-70E740481C1C}">
                <a14:useLocalDpi xmlns:a14="http://schemas.microsoft.com/office/drawing/2010/main" val="0"/>
              </a:ext>
            </a:extLst>
          </a:blip>
          <a:stretch>
            <a:fillRect/>
          </a:stretch>
        </p:blipFill>
        <p:spPr bwMode="auto">
          <a:xfrm>
            <a:off x="5642475" y="3378055"/>
            <a:ext cx="1119543" cy="29854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29" name="Text Box 60"/>
          <p:cNvSpPr txBox="1">
            <a:spLocks noChangeArrowheads="1"/>
          </p:cNvSpPr>
          <p:nvPr/>
        </p:nvSpPr>
        <p:spPr bwMode="auto">
          <a:xfrm>
            <a:off x="6764454" y="2820042"/>
            <a:ext cx="2868198" cy="13388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lgn="ctr" eaLnBrk="1" hangingPunct="1">
              <a:lnSpc>
                <a:spcPct val="90000"/>
              </a:lnSpc>
            </a:pPr>
            <a:r>
              <a:rPr lang="en-US" sz="2000" b="1" dirty="0" smtClean="0">
                <a:latin typeface="Calibri"/>
                <a:cs typeface="Calibri"/>
              </a:rPr>
              <a:t>NORMALIZE </a:t>
            </a:r>
            <a:r>
              <a:rPr lang="en-US" sz="2000" dirty="0" smtClean="0">
                <a:latin typeface="Calibri"/>
                <a:cs typeface="Calibri"/>
              </a:rPr>
              <a:t>the selection</a:t>
            </a:r>
          </a:p>
          <a:p>
            <a:pPr lvl="1" algn="ctr" eaLnBrk="1" hangingPunct="1">
              <a:lnSpc>
                <a:spcPct val="90000"/>
              </a:lnSpc>
            </a:pPr>
            <a:r>
              <a:rPr lang="en-US" sz="2000" dirty="0" smtClean="0">
                <a:latin typeface="Calibri"/>
                <a:cs typeface="Calibri"/>
              </a:rPr>
              <a:t>(</a:t>
            </a:r>
            <a:r>
              <a:rPr lang="en-US" sz="2000" dirty="0">
                <a:latin typeface="Calibri"/>
                <a:cs typeface="Calibri"/>
              </a:rPr>
              <a:t>make it sum to one)</a:t>
            </a:r>
          </a:p>
          <a:p>
            <a:pPr algn="ctr" eaLnBrk="1" hangingPunct="1">
              <a:spcBef>
                <a:spcPct val="50000"/>
              </a:spcBef>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60888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51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9" grpId="0" animBg="1"/>
      <p:bldP spid="22" grpId="0" animBg="1"/>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Normalization Trick</a:t>
            </a:r>
          </a:p>
        </p:txBody>
      </p:sp>
      <p:graphicFrame>
        <p:nvGraphicFramePr>
          <p:cNvPr id="15" name="Group 7"/>
          <p:cNvGraphicFramePr>
            <a:graphicFrameLocks noGrp="1"/>
          </p:cNvGraphicFramePr>
          <p:nvPr>
            <p:extLst>
              <p:ext uri="{D42A27DB-BD31-4B8C-83A1-F6EECF244321}">
                <p14:modId xmlns:p14="http://schemas.microsoft.com/office/powerpoint/2010/main" val="1510917996"/>
              </p:ext>
            </p:extLst>
          </p:nvPr>
        </p:nvGraphicFramePr>
        <p:xfrm>
          <a:off x="303920" y="2557826"/>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6" name="Picture 15" descr="txp_fig"/>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038778" y="2072834"/>
            <a:ext cx="1267467" cy="320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58" name="Group 46"/>
          <p:cNvGraphicFramePr>
            <a:graphicFrameLocks noGrp="1"/>
          </p:cNvGraphicFramePr>
          <p:nvPr>
            <p:extLst>
              <p:ext uri="{D42A27DB-BD31-4B8C-83A1-F6EECF244321}">
                <p14:modId xmlns:p14="http://schemas.microsoft.com/office/powerpoint/2010/main" val="395462825"/>
              </p:ext>
            </p:extLst>
          </p:nvPr>
        </p:nvGraphicFramePr>
        <p:xfrm>
          <a:off x="10246121" y="2986044"/>
          <a:ext cx="1581150" cy="1188720"/>
        </p:xfrm>
        <a:graphic>
          <a:graphicData uri="http://schemas.openxmlformats.org/drawingml/2006/table">
            <a:tbl>
              <a:tblPr/>
              <a:tblGrid>
                <a:gridCol w="857250"/>
                <a:gridCol w="7239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051682" name="Picture 1051681" descr="txp_fig.png"/>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bwMode="auto">
          <a:xfrm>
            <a:off x="10090677" y="2524081"/>
            <a:ext cx="1745932" cy="31337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19" name="Line 30"/>
          <p:cNvSpPr>
            <a:spLocks noChangeShapeType="1"/>
          </p:cNvSpPr>
          <p:nvPr/>
        </p:nvSpPr>
        <p:spPr bwMode="auto">
          <a:xfrm flipV="1">
            <a:off x="3871858" y="3473280"/>
            <a:ext cx="1026540" cy="540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aphicFrame>
        <p:nvGraphicFramePr>
          <p:cNvPr id="20" name="Group 31"/>
          <p:cNvGraphicFramePr>
            <a:graphicFrameLocks noGrp="1"/>
          </p:cNvGraphicFramePr>
          <p:nvPr>
            <p:extLst>
              <p:ext uri="{D42A27DB-BD31-4B8C-83A1-F6EECF244321}">
                <p14:modId xmlns:p14="http://schemas.microsoft.com/office/powerpoint/2010/main" val="2917019968"/>
              </p:ext>
            </p:extLst>
          </p:nvPr>
        </p:nvGraphicFramePr>
        <p:xfrm>
          <a:off x="5308484" y="3041415"/>
          <a:ext cx="1922485" cy="1188720"/>
        </p:xfrm>
        <a:graphic>
          <a:graphicData uri="http://schemas.openxmlformats.org/drawingml/2006/table">
            <a:tbl>
              <a:tblPr/>
              <a:tblGrid>
                <a:gridCol w="630194"/>
                <a:gridCol w="733895"/>
                <a:gridCol w="558396"/>
              </a:tblGrid>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 name="Line 45"/>
          <p:cNvSpPr>
            <a:spLocks noChangeShapeType="1"/>
          </p:cNvSpPr>
          <p:nvPr/>
        </p:nvSpPr>
        <p:spPr bwMode="auto">
          <a:xfrm>
            <a:off x="7747742" y="3429650"/>
            <a:ext cx="1167859" cy="907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 name="Text Box 60"/>
          <p:cNvSpPr txBox="1">
            <a:spLocks noChangeArrowheads="1"/>
          </p:cNvSpPr>
          <p:nvPr/>
        </p:nvSpPr>
        <p:spPr bwMode="auto">
          <a:xfrm>
            <a:off x="3273100" y="2028282"/>
            <a:ext cx="2195482" cy="1738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lvl="1" indent="0" algn="ctr" eaLnBrk="1" hangingPunct="1">
              <a:spcBef>
                <a:spcPct val="50000"/>
              </a:spcBef>
            </a:pPr>
            <a:r>
              <a:rPr lang="en-US" sz="2000" b="1" dirty="0" smtClean="0">
                <a:latin typeface="Calibri"/>
                <a:cs typeface="Calibri"/>
              </a:rPr>
              <a:t>SELECT</a:t>
            </a:r>
            <a:r>
              <a:rPr lang="en-US" sz="2000" dirty="0" smtClean="0">
                <a:latin typeface="Calibri"/>
                <a:cs typeface="Calibri"/>
              </a:rPr>
              <a:t> </a:t>
            </a:r>
            <a:r>
              <a:rPr lang="en-US" sz="2000" dirty="0">
                <a:latin typeface="Calibri"/>
                <a:cs typeface="Calibri"/>
              </a:rPr>
              <a:t>the joint probabilities matching the evidence</a:t>
            </a:r>
          </a:p>
          <a:p>
            <a:pPr eaLnBrk="1" hangingPunct="1">
              <a:spcBef>
                <a:spcPct val="50000"/>
              </a:spcBef>
            </a:pPr>
            <a:endParaRPr lang="en-US" dirty="0">
              <a:latin typeface="Calibri" pitchFamily="34" charset="0"/>
              <a:cs typeface="Calibri" pitchFamily="34" charset="0"/>
            </a:endParaRPr>
          </a:p>
        </p:txBody>
      </p:sp>
      <p:pic>
        <p:nvPicPr>
          <p:cNvPr id="28" name="Picture 27" descr="txp_fig.png"/>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bwMode="auto">
          <a:xfrm>
            <a:off x="5642475" y="2635015"/>
            <a:ext cx="1119543" cy="29854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29" name="Text Box 60"/>
          <p:cNvSpPr txBox="1">
            <a:spLocks noChangeArrowheads="1"/>
          </p:cNvSpPr>
          <p:nvPr/>
        </p:nvSpPr>
        <p:spPr bwMode="auto">
          <a:xfrm>
            <a:off x="6764454" y="2077002"/>
            <a:ext cx="2868198" cy="13388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lgn="ctr" eaLnBrk="1" hangingPunct="1">
              <a:lnSpc>
                <a:spcPct val="90000"/>
              </a:lnSpc>
            </a:pPr>
            <a:r>
              <a:rPr lang="en-US" sz="2000" b="1" dirty="0" smtClean="0">
                <a:latin typeface="Calibri"/>
                <a:cs typeface="Calibri"/>
              </a:rPr>
              <a:t>NORMALIZE </a:t>
            </a:r>
            <a:r>
              <a:rPr lang="en-US" sz="2000" dirty="0" smtClean="0">
                <a:latin typeface="Calibri"/>
                <a:cs typeface="Calibri"/>
              </a:rPr>
              <a:t>the selection</a:t>
            </a:r>
          </a:p>
          <a:p>
            <a:pPr lvl="1" algn="ctr" eaLnBrk="1" hangingPunct="1">
              <a:lnSpc>
                <a:spcPct val="90000"/>
              </a:lnSpc>
            </a:pPr>
            <a:r>
              <a:rPr lang="en-US" sz="2000" dirty="0" smtClean="0">
                <a:latin typeface="Calibri"/>
                <a:cs typeface="Calibri"/>
              </a:rPr>
              <a:t>(</a:t>
            </a:r>
            <a:r>
              <a:rPr lang="en-US" sz="2000" dirty="0">
                <a:latin typeface="Calibri"/>
                <a:cs typeface="Calibri"/>
              </a:rPr>
              <a:t>make it sum to one)</a:t>
            </a:r>
          </a:p>
          <a:p>
            <a:pPr algn="ctr" eaLnBrk="1" hangingPunct="1">
              <a:spcBef>
                <a:spcPct val="50000"/>
              </a:spcBef>
            </a:pPr>
            <a:endParaRPr lang="en-US" dirty="0">
              <a:latin typeface="Calibri" pitchFamily="34" charset="0"/>
              <a:cs typeface="Calibri" pitchFamily="34" charset="0"/>
            </a:endParaRPr>
          </a:p>
        </p:txBody>
      </p:sp>
      <p:sp>
        <p:nvSpPr>
          <p:cNvPr id="25" name="Rectangle 3"/>
          <p:cNvSpPr>
            <a:spLocks noGrp="1" noChangeArrowheads="1"/>
          </p:cNvSpPr>
          <p:nvPr>
            <p:ph idx="1"/>
          </p:nvPr>
        </p:nvSpPr>
        <p:spPr>
          <a:xfrm>
            <a:off x="396725" y="4987081"/>
            <a:ext cx="9607409" cy="585720"/>
          </a:xfrm>
        </p:spPr>
        <p:txBody>
          <a:bodyPr/>
          <a:lstStyle/>
          <a:p>
            <a:pPr>
              <a:lnSpc>
                <a:spcPct val="90000"/>
              </a:lnSpc>
            </a:pPr>
            <a:r>
              <a:rPr lang="en-US" sz="2400" dirty="0" smtClean="0"/>
              <a:t>Why does this work? Sum of selection is P(evidence)!  (P(T=c), here)</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buFont typeface="Wingdings" pitchFamily="2" charset="2"/>
              <a:buNone/>
            </a:pPr>
            <a:r>
              <a:rPr lang="en-US" sz="2400" dirty="0" smtClean="0"/>
              <a:t> </a:t>
            </a:r>
          </a:p>
        </p:txBody>
      </p:sp>
      <p:pic>
        <p:nvPicPr>
          <p:cNvPr id="31" name="Picture 67" descr="txp_fig"/>
          <p:cNvPicPr>
            <a:picLocks noChangeAspect="1" noChangeArrowheads="1"/>
          </p:cNvPicPr>
          <p:nvPr>
            <p:custDataLst>
              <p:tags r:id="rId4"/>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67752" y="5674300"/>
            <a:ext cx="5584825" cy="792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32534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279403"/>
            <a:ext cx="12192000" cy="1470025"/>
          </a:xfrm>
        </p:spPr>
        <p:txBody>
          <a:bodyPr/>
          <a:lstStyle/>
          <a:p>
            <a:r>
              <a:rPr lang="en-US" dirty="0"/>
              <a:t>Probability</a:t>
            </a:r>
            <a:endParaRPr lang="en-US" sz="3600" dirty="0" smtClean="0"/>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Slides courtesy of Dan Klein and Pieter </a:t>
            </a:r>
            <a:r>
              <a:rPr lang="en-US" sz="2400" dirty="0" err="1">
                <a:latin typeface="Calibri"/>
                <a:cs typeface="Calibri"/>
              </a:rPr>
              <a:t>Abbeel</a:t>
            </a:r>
            <a:r>
              <a:rPr lang="en-US" sz="2400" dirty="0">
                <a:latin typeface="Calibri"/>
                <a:cs typeface="Calibri"/>
              </a:rPr>
              <a:t> – University of California, Berkeley</a:t>
            </a:r>
          </a:p>
          <a:p>
            <a:pPr algn="ctr">
              <a:spcBef>
                <a:spcPct val="50000"/>
              </a:spcBef>
            </a:pPr>
            <a:r>
              <a:rPr lang="en-US" sz="1400" dirty="0" smtClean="0">
                <a:latin typeface="Calibri"/>
                <a:cs typeface="Calibri"/>
              </a:rPr>
              <a:t>[These slides were created by Dan Klein and Pieter Abbeel for CS188 Intro to AI at UC Berkeley.  All CS188 materials are available at http://</a:t>
            </a:r>
            <a:r>
              <a:rPr lang="en-US" sz="1400" dirty="0" err="1" smtClean="0">
                <a:latin typeface="Calibri"/>
                <a:cs typeface="Calibri"/>
              </a:rPr>
              <a:t>ai.berkeley.edu</a:t>
            </a:r>
            <a:r>
              <a:rPr lang="en-US" sz="1400" dirty="0" smtClean="0">
                <a:latin typeface="Calibri"/>
                <a:cs typeface="Calibri"/>
              </a:rPr>
              <a:t>.]</a:t>
            </a:r>
            <a:endParaRPr lang="en-US" sz="1400" dirty="0">
              <a:latin typeface="Calibri"/>
              <a:cs typeface="Calibri"/>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5929" y="1749428"/>
            <a:ext cx="5920141" cy="3946759"/>
          </a:xfrm>
          <a:prstGeom prst="rect">
            <a:avLst/>
          </a:prstGeom>
        </p:spPr>
      </p:pic>
    </p:spTree>
    <p:extLst>
      <p:ext uri="{BB962C8B-B14F-4D97-AF65-F5344CB8AC3E}">
        <p14:creationId xmlns:p14="http://schemas.microsoft.com/office/powerpoint/2010/main" val="993913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Quiz: Normalization Trick</a:t>
            </a:r>
          </a:p>
        </p:txBody>
      </p:sp>
      <p:graphicFrame>
        <p:nvGraphicFramePr>
          <p:cNvPr id="15" name="Group 7"/>
          <p:cNvGraphicFramePr>
            <a:graphicFrameLocks noGrp="1"/>
          </p:cNvGraphicFramePr>
          <p:nvPr>
            <p:extLst>
              <p:ext uri="{D42A27DB-BD31-4B8C-83A1-F6EECF244321}">
                <p14:modId xmlns:p14="http://schemas.microsoft.com/office/powerpoint/2010/main" val="1861906258"/>
              </p:ext>
            </p:extLst>
          </p:nvPr>
        </p:nvGraphicFramePr>
        <p:xfrm>
          <a:off x="303920" y="2971475"/>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 name="Picture 1" descr="txp_fig.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bwMode="auto">
          <a:xfrm>
            <a:off x="1054822" y="2486483"/>
            <a:ext cx="1235379" cy="32087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19" name="Line 30"/>
          <p:cNvSpPr>
            <a:spLocks noChangeShapeType="1"/>
          </p:cNvSpPr>
          <p:nvPr/>
        </p:nvSpPr>
        <p:spPr bwMode="auto">
          <a:xfrm flipV="1">
            <a:off x="3871858" y="3886929"/>
            <a:ext cx="1026540" cy="540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 name="Line 45"/>
          <p:cNvSpPr>
            <a:spLocks noChangeShapeType="1"/>
          </p:cNvSpPr>
          <p:nvPr/>
        </p:nvSpPr>
        <p:spPr bwMode="auto">
          <a:xfrm>
            <a:off x="8038022" y="3843299"/>
            <a:ext cx="1167859" cy="907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 name="Text Box 60"/>
          <p:cNvSpPr txBox="1">
            <a:spLocks noChangeArrowheads="1"/>
          </p:cNvSpPr>
          <p:nvPr/>
        </p:nvSpPr>
        <p:spPr bwMode="auto">
          <a:xfrm>
            <a:off x="3273100" y="2441931"/>
            <a:ext cx="2195482" cy="1738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lvl="1" indent="0" algn="ctr" eaLnBrk="1" hangingPunct="1">
              <a:spcBef>
                <a:spcPct val="50000"/>
              </a:spcBef>
            </a:pPr>
            <a:r>
              <a:rPr lang="en-US" sz="2000" b="1" dirty="0" smtClean="0">
                <a:latin typeface="Calibri"/>
                <a:cs typeface="Calibri"/>
              </a:rPr>
              <a:t>SELECT</a:t>
            </a:r>
            <a:r>
              <a:rPr lang="en-US" sz="2000" dirty="0" smtClean="0">
                <a:latin typeface="Calibri"/>
                <a:cs typeface="Calibri"/>
              </a:rPr>
              <a:t> </a:t>
            </a:r>
            <a:r>
              <a:rPr lang="en-US" sz="2000" dirty="0">
                <a:latin typeface="Calibri"/>
                <a:cs typeface="Calibri"/>
              </a:rPr>
              <a:t>the joint probabilities matching the evidence</a:t>
            </a:r>
          </a:p>
          <a:p>
            <a:pPr eaLnBrk="1" hangingPunct="1">
              <a:spcBef>
                <a:spcPct val="50000"/>
              </a:spcBef>
            </a:pPr>
            <a:endParaRPr lang="en-US" dirty="0">
              <a:latin typeface="Calibri" pitchFamily="34" charset="0"/>
              <a:cs typeface="Calibri" pitchFamily="34" charset="0"/>
            </a:endParaRPr>
          </a:p>
        </p:txBody>
      </p:sp>
      <p:sp>
        <p:nvSpPr>
          <p:cNvPr id="29" name="Text Box 60"/>
          <p:cNvSpPr txBox="1">
            <a:spLocks noChangeArrowheads="1"/>
          </p:cNvSpPr>
          <p:nvPr/>
        </p:nvSpPr>
        <p:spPr bwMode="auto">
          <a:xfrm>
            <a:off x="6989421" y="2490651"/>
            <a:ext cx="2868198" cy="13388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lgn="ctr" eaLnBrk="1" hangingPunct="1">
              <a:lnSpc>
                <a:spcPct val="90000"/>
              </a:lnSpc>
            </a:pPr>
            <a:r>
              <a:rPr lang="en-US" sz="2000" b="1" dirty="0" smtClean="0">
                <a:latin typeface="Calibri"/>
                <a:cs typeface="Calibri"/>
              </a:rPr>
              <a:t>NORMALIZE </a:t>
            </a:r>
            <a:r>
              <a:rPr lang="en-US" sz="2000" dirty="0" smtClean="0">
                <a:latin typeface="Calibri"/>
                <a:cs typeface="Calibri"/>
              </a:rPr>
              <a:t>the selection</a:t>
            </a:r>
          </a:p>
          <a:p>
            <a:pPr lvl="1" algn="ctr" eaLnBrk="1" hangingPunct="1">
              <a:lnSpc>
                <a:spcPct val="90000"/>
              </a:lnSpc>
            </a:pPr>
            <a:r>
              <a:rPr lang="en-US" sz="2000" dirty="0" smtClean="0">
                <a:latin typeface="Calibri"/>
                <a:cs typeface="Calibri"/>
              </a:rPr>
              <a:t>(</a:t>
            </a:r>
            <a:r>
              <a:rPr lang="en-US" sz="2000" dirty="0">
                <a:latin typeface="Calibri"/>
                <a:cs typeface="Calibri"/>
              </a:rPr>
              <a:t>make it sum to one)</a:t>
            </a:r>
          </a:p>
          <a:p>
            <a:pPr algn="ctr" eaLnBrk="1" hangingPunct="1">
              <a:spcBef>
                <a:spcPct val="50000"/>
              </a:spcBef>
            </a:pPr>
            <a:endParaRPr lang="en-US" dirty="0">
              <a:latin typeface="Calibri" pitchFamily="34" charset="0"/>
              <a:cs typeface="Calibri" pitchFamily="34" charset="0"/>
            </a:endParaRPr>
          </a:p>
        </p:txBody>
      </p:sp>
      <p:sp>
        <p:nvSpPr>
          <p:cNvPr id="6" name="Content Placeholder 5"/>
          <p:cNvSpPr>
            <a:spLocks noGrp="1"/>
          </p:cNvSpPr>
          <p:nvPr>
            <p:ph idx="1"/>
          </p:nvPr>
        </p:nvSpPr>
        <p:spPr/>
        <p:txBody>
          <a:bodyPr/>
          <a:lstStyle/>
          <a:p>
            <a:r>
              <a:rPr lang="en-US" dirty="0" smtClean="0"/>
              <a:t>P(X | Y=-y) ?</a:t>
            </a:r>
            <a:endParaRPr lang="en-US" dirty="0"/>
          </a:p>
        </p:txBody>
      </p:sp>
    </p:spTree>
    <p:extLst>
      <p:ext uri="{BB962C8B-B14F-4D97-AF65-F5344CB8AC3E}">
        <p14:creationId xmlns:p14="http://schemas.microsoft.com/office/powerpoint/2010/main" val="2064488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a:spLocks noGrp="1" noChangeArrowheads="1"/>
          </p:cNvSpPr>
          <p:nvPr>
            <p:ph idx="1"/>
          </p:nvPr>
        </p:nvSpPr>
        <p:spPr>
          <a:xfrm>
            <a:off x="491720" y="1360415"/>
            <a:ext cx="8470900" cy="4525963"/>
          </a:xfrm>
        </p:spPr>
        <p:txBody>
          <a:bodyPr/>
          <a:lstStyle/>
          <a:p>
            <a:pPr eaLnBrk="1" hangingPunct="1"/>
            <a:r>
              <a:rPr lang="en-US" sz="2400" dirty="0" smtClean="0"/>
              <a:t>(Dictionary) To bring or restore to a normal condition</a:t>
            </a:r>
          </a:p>
          <a:p>
            <a:pPr eaLnBrk="1" hangingPunct="1"/>
            <a:endParaRPr lang="en-US" sz="2400" dirty="0"/>
          </a:p>
          <a:p>
            <a:pPr eaLnBrk="1" hangingPunct="1"/>
            <a:endParaRPr lang="en-US" sz="2400" dirty="0"/>
          </a:p>
          <a:p>
            <a:pPr eaLnBrk="1" hangingPunct="1"/>
            <a:r>
              <a:rPr lang="en-US" sz="2400" dirty="0" smtClean="0"/>
              <a:t>Procedure:</a:t>
            </a:r>
          </a:p>
          <a:p>
            <a:pPr lvl="1"/>
            <a:r>
              <a:rPr lang="en-US" sz="2000" dirty="0" smtClean="0"/>
              <a:t>Step 1: Compute Z = sum over all entries</a:t>
            </a:r>
          </a:p>
          <a:p>
            <a:pPr lvl="1"/>
            <a:r>
              <a:rPr lang="en-US" sz="2000" dirty="0" smtClean="0"/>
              <a:t>Step 2: Divide every entry by Z</a:t>
            </a:r>
          </a:p>
          <a:p>
            <a:pPr lvl="1"/>
            <a:endParaRPr lang="en-US" sz="2000" dirty="0"/>
          </a:p>
          <a:p>
            <a:r>
              <a:rPr lang="en-US" sz="2400" dirty="0" smtClean="0"/>
              <a:t>Example 1</a:t>
            </a:r>
          </a:p>
          <a:p>
            <a:pPr lvl="1"/>
            <a:endParaRPr lang="en-US" sz="2000" dirty="0" smtClean="0"/>
          </a:p>
          <a:p>
            <a:pPr eaLnBrk="1" hangingPunct="1"/>
            <a:endParaRPr lang="en-US" sz="2400" dirty="0" smtClean="0"/>
          </a:p>
          <a:p>
            <a:pPr eaLnBrk="1" hangingPunct="1"/>
            <a:endParaRPr lang="en-US" sz="2400" dirty="0"/>
          </a:p>
          <a:p>
            <a:pPr eaLnBrk="1" hangingPunct="1"/>
            <a:endParaRPr lang="en-US" sz="2400" dirty="0" smtClean="0"/>
          </a:p>
        </p:txBody>
      </p:sp>
      <p:sp>
        <p:nvSpPr>
          <p:cNvPr id="15362" name="Rectangle 2"/>
          <p:cNvSpPr>
            <a:spLocks noGrp="1" noChangeArrowheads="1"/>
          </p:cNvSpPr>
          <p:nvPr>
            <p:ph type="title"/>
          </p:nvPr>
        </p:nvSpPr>
        <p:spPr/>
        <p:txBody>
          <a:bodyPr/>
          <a:lstStyle/>
          <a:p>
            <a:pPr eaLnBrk="1" hangingPunct="1"/>
            <a:r>
              <a:rPr lang="en-US" dirty="0" smtClean="0"/>
              <a:t>To Normalize</a:t>
            </a:r>
          </a:p>
        </p:txBody>
      </p:sp>
      <p:sp>
        <p:nvSpPr>
          <p:cNvPr id="1051690" name="Rectangular Callout 1051689"/>
          <p:cNvSpPr/>
          <p:nvPr/>
        </p:nvSpPr>
        <p:spPr>
          <a:xfrm>
            <a:off x="6505277" y="2324160"/>
            <a:ext cx="3343352" cy="362880"/>
          </a:xfrm>
          <a:prstGeom prst="wedgeRectCallout">
            <a:avLst>
              <a:gd name="adj1" fmla="val -43217"/>
              <a:gd name="adj2" fmla="val -164407"/>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All entries sum to ONE</a:t>
            </a:r>
            <a:endParaRPr lang="en-US" dirty="0">
              <a:solidFill>
                <a:schemeClr val="tx1"/>
              </a:solidFill>
            </a:endParaRPr>
          </a:p>
        </p:txBody>
      </p:sp>
      <p:sp>
        <p:nvSpPr>
          <p:cNvPr id="1051691" name="Rounded Rectangle 1051690"/>
          <p:cNvSpPr/>
          <p:nvPr/>
        </p:nvSpPr>
        <p:spPr>
          <a:xfrm>
            <a:off x="5338993" y="1442880"/>
            <a:ext cx="2220261" cy="406080"/>
          </a:xfrm>
          <a:prstGeom prst="round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9" name="Group 46"/>
          <p:cNvGraphicFramePr>
            <a:graphicFrameLocks noGrp="1"/>
          </p:cNvGraphicFramePr>
          <p:nvPr>
            <p:extLst>
              <p:ext uri="{D42A27DB-BD31-4B8C-83A1-F6EECF244321}">
                <p14:modId xmlns:p14="http://schemas.microsoft.com/office/powerpoint/2010/main" val="4222149899"/>
              </p:ext>
            </p:extLst>
          </p:nvPr>
        </p:nvGraphicFramePr>
        <p:xfrm>
          <a:off x="578911" y="4852284"/>
          <a:ext cx="1581150" cy="1188720"/>
        </p:xfrm>
        <a:graphic>
          <a:graphicData uri="http://schemas.openxmlformats.org/drawingml/2006/table">
            <a:tbl>
              <a:tblPr/>
              <a:tblGrid>
                <a:gridCol w="857250"/>
                <a:gridCol w="7239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 name="Line 45"/>
          <p:cNvSpPr>
            <a:spLocks noChangeShapeType="1"/>
          </p:cNvSpPr>
          <p:nvPr/>
        </p:nvSpPr>
        <p:spPr bwMode="auto">
          <a:xfrm>
            <a:off x="2417387" y="5468690"/>
            <a:ext cx="1167859" cy="907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51692" name="TextBox 1051691"/>
          <p:cNvSpPr txBox="1"/>
          <p:nvPr/>
        </p:nvSpPr>
        <p:spPr>
          <a:xfrm>
            <a:off x="2142511" y="5650560"/>
            <a:ext cx="1330427" cy="369332"/>
          </a:xfrm>
          <a:prstGeom prst="rect">
            <a:avLst/>
          </a:prstGeom>
          <a:noFill/>
        </p:spPr>
        <p:txBody>
          <a:bodyPr wrap="square" rtlCol="0">
            <a:spAutoFit/>
          </a:bodyPr>
          <a:lstStyle/>
          <a:p>
            <a:pPr algn="ctr"/>
            <a:r>
              <a:rPr lang="en-US" dirty="0" smtClean="0"/>
              <a:t>Z = 0.5</a:t>
            </a:r>
            <a:endParaRPr lang="en-US" dirty="0"/>
          </a:p>
        </p:txBody>
      </p:sp>
      <p:graphicFrame>
        <p:nvGraphicFramePr>
          <p:cNvPr id="52" name="Group 46"/>
          <p:cNvGraphicFramePr>
            <a:graphicFrameLocks noGrp="1"/>
          </p:cNvGraphicFramePr>
          <p:nvPr>
            <p:extLst>
              <p:ext uri="{D42A27DB-BD31-4B8C-83A1-F6EECF244321}">
                <p14:modId xmlns:p14="http://schemas.microsoft.com/office/powerpoint/2010/main" val="1705155321"/>
              </p:ext>
            </p:extLst>
          </p:nvPr>
        </p:nvGraphicFramePr>
        <p:xfrm>
          <a:off x="3729096" y="4875084"/>
          <a:ext cx="1581150" cy="1188720"/>
        </p:xfrm>
        <a:graphic>
          <a:graphicData uri="http://schemas.openxmlformats.org/drawingml/2006/table">
            <a:tbl>
              <a:tblPr/>
              <a:tblGrid>
                <a:gridCol w="857250"/>
                <a:gridCol w="7239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 name="Rectangle 3"/>
          <p:cNvSpPr txBox="1">
            <a:spLocks noChangeArrowheads="1"/>
          </p:cNvSpPr>
          <p:nvPr/>
        </p:nvSpPr>
        <p:spPr bwMode="auto">
          <a:xfrm>
            <a:off x="5862165" y="4286255"/>
            <a:ext cx="5195946" cy="1398865"/>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400" dirty="0" smtClean="0"/>
              <a:t>Example 2</a:t>
            </a:r>
          </a:p>
          <a:p>
            <a:pPr lvl="1"/>
            <a:endParaRPr lang="en-US" sz="2000" dirty="0" smtClean="0"/>
          </a:p>
          <a:p>
            <a:endParaRPr lang="en-US" sz="2400" dirty="0" smtClean="0"/>
          </a:p>
          <a:p>
            <a:endParaRPr lang="en-US" sz="2400" dirty="0" smtClean="0"/>
          </a:p>
          <a:p>
            <a:endParaRPr lang="en-US" sz="2400" dirty="0" smtClean="0"/>
          </a:p>
        </p:txBody>
      </p:sp>
      <p:graphicFrame>
        <p:nvGraphicFramePr>
          <p:cNvPr id="54" name="Group 7"/>
          <p:cNvGraphicFramePr>
            <a:graphicFrameLocks noGrp="1"/>
          </p:cNvGraphicFramePr>
          <p:nvPr>
            <p:extLst>
              <p:ext uri="{D42A27DB-BD31-4B8C-83A1-F6EECF244321}">
                <p14:modId xmlns:p14="http://schemas.microsoft.com/office/powerpoint/2010/main" val="1124548457"/>
              </p:ext>
            </p:extLst>
          </p:nvPr>
        </p:nvGraphicFramePr>
        <p:xfrm>
          <a:off x="6031680" y="4799040"/>
          <a:ext cx="2270544" cy="1854201"/>
        </p:xfrm>
        <a:graphic>
          <a:graphicData uri="http://schemas.openxmlformats.org/drawingml/2006/table">
            <a:tbl>
              <a:tblPr/>
              <a:tblGrid>
                <a:gridCol w="756848"/>
                <a:gridCol w="756848"/>
                <a:gridCol w="756848"/>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 name="TextBox 54"/>
          <p:cNvSpPr txBox="1"/>
          <p:nvPr/>
        </p:nvSpPr>
        <p:spPr>
          <a:xfrm>
            <a:off x="2372663" y="4913040"/>
            <a:ext cx="1223637" cy="369332"/>
          </a:xfrm>
          <a:prstGeom prst="rect">
            <a:avLst/>
          </a:prstGeom>
          <a:noFill/>
        </p:spPr>
        <p:txBody>
          <a:bodyPr wrap="none" rtlCol="0">
            <a:spAutoFit/>
          </a:bodyPr>
          <a:lstStyle/>
          <a:p>
            <a:r>
              <a:rPr lang="en-US" dirty="0" smtClean="0"/>
              <a:t>Normalize</a:t>
            </a:r>
            <a:endParaRPr lang="en-US" dirty="0"/>
          </a:p>
        </p:txBody>
      </p:sp>
      <p:sp>
        <p:nvSpPr>
          <p:cNvPr id="56" name="Line 45"/>
          <p:cNvSpPr>
            <a:spLocks noChangeShapeType="1"/>
          </p:cNvSpPr>
          <p:nvPr/>
        </p:nvSpPr>
        <p:spPr bwMode="auto">
          <a:xfrm>
            <a:off x="8608552" y="5629730"/>
            <a:ext cx="1167859" cy="907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7" name="TextBox 56"/>
          <p:cNvSpPr txBox="1"/>
          <p:nvPr/>
        </p:nvSpPr>
        <p:spPr>
          <a:xfrm>
            <a:off x="8558293" y="5785680"/>
            <a:ext cx="845491" cy="369332"/>
          </a:xfrm>
          <a:prstGeom prst="rect">
            <a:avLst/>
          </a:prstGeom>
          <a:noFill/>
        </p:spPr>
        <p:txBody>
          <a:bodyPr wrap="none" rtlCol="0">
            <a:spAutoFit/>
          </a:bodyPr>
          <a:lstStyle/>
          <a:p>
            <a:r>
              <a:rPr lang="en-US" dirty="0" smtClean="0"/>
              <a:t>Z = 50</a:t>
            </a:r>
            <a:endParaRPr lang="en-US" dirty="0"/>
          </a:p>
        </p:txBody>
      </p:sp>
      <p:sp>
        <p:nvSpPr>
          <p:cNvPr id="59" name="TextBox 58"/>
          <p:cNvSpPr txBox="1"/>
          <p:nvPr/>
        </p:nvSpPr>
        <p:spPr>
          <a:xfrm>
            <a:off x="8537911" y="5143200"/>
            <a:ext cx="1223637" cy="369332"/>
          </a:xfrm>
          <a:prstGeom prst="rect">
            <a:avLst/>
          </a:prstGeom>
          <a:noFill/>
        </p:spPr>
        <p:txBody>
          <a:bodyPr wrap="none" rtlCol="0">
            <a:spAutoFit/>
          </a:bodyPr>
          <a:lstStyle/>
          <a:p>
            <a:r>
              <a:rPr lang="en-US" dirty="0" smtClean="0"/>
              <a:t>Normalize</a:t>
            </a:r>
            <a:endParaRPr lang="en-US" dirty="0"/>
          </a:p>
        </p:txBody>
      </p:sp>
      <p:graphicFrame>
        <p:nvGraphicFramePr>
          <p:cNvPr id="60" name="Group 7"/>
          <p:cNvGraphicFramePr>
            <a:graphicFrameLocks noGrp="1"/>
          </p:cNvGraphicFramePr>
          <p:nvPr>
            <p:extLst>
              <p:ext uri="{D42A27DB-BD31-4B8C-83A1-F6EECF244321}">
                <p14:modId xmlns:p14="http://schemas.microsoft.com/office/powerpoint/2010/main" val="3654062727"/>
              </p:ext>
            </p:extLst>
          </p:nvPr>
        </p:nvGraphicFramePr>
        <p:xfrm>
          <a:off x="9803883" y="4795920"/>
          <a:ext cx="2270544" cy="1854201"/>
        </p:xfrm>
        <a:graphic>
          <a:graphicData uri="http://schemas.openxmlformats.org/drawingml/2006/table">
            <a:tbl>
              <a:tblPr/>
              <a:tblGrid>
                <a:gridCol w="756848"/>
                <a:gridCol w="756848"/>
                <a:gridCol w="756848"/>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3019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16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16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5169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90" grpId="0" animBg="1"/>
      <p:bldP spid="1051691" grpId="0" animBg="1"/>
      <p:bldP spid="50" grpId="0" animBg="1"/>
      <p:bldP spid="1051692" grpId="0"/>
      <p:bldP spid="55" grpId="0"/>
      <p:bldP spid="56" grpId="0" animBg="1"/>
      <p:bldP spid="57" grpId="0"/>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Probabilistic Inference</a:t>
            </a:r>
          </a:p>
        </p:txBody>
      </p:sp>
      <p:sp>
        <p:nvSpPr>
          <p:cNvPr id="16387" name="Rectangle 3"/>
          <p:cNvSpPr>
            <a:spLocks noGrp="1" noChangeArrowheads="1"/>
          </p:cNvSpPr>
          <p:nvPr>
            <p:ph idx="1"/>
          </p:nvPr>
        </p:nvSpPr>
        <p:spPr>
          <a:xfrm>
            <a:off x="379413" y="1407089"/>
            <a:ext cx="6854237" cy="4773049"/>
          </a:xfrm>
        </p:spPr>
        <p:txBody>
          <a:bodyPr/>
          <a:lstStyle/>
          <a:p>
            <a:pPr eaLnBrk="1" hangingPunct="1"/>
            <a:r>
              <a:rPr lang="en-US" sz="2400" dirty="0" smtClean="0"/>
              <a:t>Probabilistic inference: compute a desired probability from other known probabilities (e.g. conditional from joint)</a:t>
            </a:r>
          </a:p>
          <a:p>
            <a:pPr eaLnBrk="1" hangingPunct="1"/>
            <a:endParaRPr lang="en-US" sz="2400" dirty="0" smtClean="0"/>
          </a:p>
          <a:p>
            <a:pPr eaLnBrk="1" hangingPunct="1"/>
            <a:r>
              <a:rPr lang="en-US" sz="2400" dirty="0" smtClean="0"/>
              <a:t>We generally compute conditional probabilities </a:t>
            </a:r>
          </a:p>
          <a:p>
            <a:pPr lvl="1" eaLnBrk="1" hangingPunct="1"/>
            <a:r>
              <a:rPr lang="en-US" sz="2000" dirty="0" smtClean="0"/>
              <a:t>P(on time | no reported accidents) = 0.90</a:t>
            </a:r>
          </a:p>
          <a:p>
            <a:pPr lvl="1" eaLnBrk="1" hangingPunct="1"/>
            <a:r>
              <a:rPr lang="en-US" sz="2000" dirty="0" smtClean="0"/>
              <a:t>These represent the agent’s </a:t>
            </a:r>
            <a:r>
              <a:rPr lang="en-US" sz="2000" i="1" dirty="0" smtClean="0"/>
              <a:t>beliefs</a:t>
            </a:r>
            <a:r>
              <a:rPr lang="en-US" sz="2000" dirty="0" smtClean="0"/>
              <a:t> given the evidence</a:t>
            </a:r>
            <a:endParaRPr lang="en-US" sz="2000" i="1" dirty="0" smtClean="0"/>
          </a:p>
          <a:p>
            <a:pPr eaLnBrk="1" hangingPunct="1"/>
            <a:endParaRPr lang="en-US" sz="2400" dirty="0" smtClean="0"/>
          </a:p>
          <a:p>
            <a:pPr eaLnBrk="1" hangingPunct="1"/>
            <a:r>
              <a:rPr lang="en-US" sz="2400" dirty="0" smtClean="0"/>
              <a:t>Probabilities change with new evidence:</a:t>
            </a:r>
          </a:p>
          <a:p>
            <a:pPr lvl="1" eaLnBrk="1" hangingPunct="1"/>
            <a:r>
              <a:rPr lang="en-US" sz="2000" dirty="0" smtClean="0"/>
              <a:t>P(on time | no accidents, 5 a.m.) = 0.95</a:t>
            </a:r>
          </a:p>
          <a:p>
            <a:pPr lvl="1" eaLnBrk="1" hangingPunct="1"/>
            <a:r>
              <a:rPr lang="en-US" sz="2000" dirty="0" smtClean="0"/>
              <a:t>P(on time | no accidents, 5 a.m., raining) = 0.80</a:t>
            </a:r>
          </a:p>
          <a:p>
            <a:pPr lvl="1" eaLnBrk="1" hangingPunct="1"/>
            <a:r>
              <a:rPr lang="en-US" sz="2000" dirty="0" smtClean="0"/>
              <a:t>Observing new evidence causes </a:t>
            </a:r>
            <a:r>
              <a:rPr lang="en-US" sz="2000" i="1" dirty="0" smtClean="0"/>
              <a:t>beliefs to be updated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016" y="1295018"/>
            <a:ext cx="5110454" cy="4728689"/>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25400"/>
            <a:ext cx="12192000" cy="1143000"/>
          </a:xfrm>
        </p:spPr>
        <p:txBody>
          <a:bodyPr/>
          <a:lstStyle/>
          <a:p>
            <a:pPr eaLnBrk="1" hangingPunct="1"/>
            <a:r>
              <a:rPr lang="en-US" dirty="0" smtClean="0"/>
              <a:t>Inference by Enumeration</a:t>
            </a:r>
          </a:p>
        </p:txBody>
      </p:sp>
      <p:sp>
        <p:nvSpPr>
          <p:cNvPr id="1044483" name="Rectangle 3"/>
          <p:cNvSpPr>
            <a:spLocks noGrp="1" noChangeArrowheads="1"/>
          </p:cNvSpPr>
          <p:nvPr>
            <p:ph idx="1"/>
          </p:nvPr>
        </p:nvSpPr>
        <p:spPr>
          <a:xfrm>
            <a:off x="199221" y="1295813"/>
            <a:ext cx="8229600" cy="1327533"/>
          </a:xfrm>
        </p:spPr>
        <p:txBody>
          <a:bodyPr/>
          <a:lstStyle/>
          <a:p>
            <a:pPr eaLnBrk="1" hangingPunct="1">
              <a:lnSpc>
                <a:spcPct val="80000"/>
              </a:lnSpc>
            </a:pPr>
            <a:r>
              <a:rPr lang="en-US" sz="2000" dirty="0" smtClean="0"/>
              <a:t>General case:</a:t>
            </a:r>
          </a:p>
          <a:p>
            <a:pPr lvl="1" eaLnBrk="1" hangingPunct="1">
              <a:lnSpc>
                <a:spcPct val="80000"/>
              </a:lnSpc>
            </a:pPr>
            <a:r>
              <a:rPr lang="en-US" sz="1800" dirty="0" smtClean="0"/>
              <a:t>Evidence variables: </a:t>
            </a:r>
          </a:p>
          <a:p>
            <a:pPr lvl="1" eaLnBrk="1" hangingPunct="1">
              <a:lnSpc>
                <a:spcPct val="80000"/>
              </a:lnSpc>
            </a:pPr>
            <a:r>
              <a:rPr lang="en-US" sz="1800" dirty="0" smtClean="0"/>
              <a:t>Query* variable:</a:t>
            </a:r>
          </a:p>
          <a:p>
            <a:pPr lvl="1" eaLnBrk="1" hangingPunct="1">
              <a:lnSpc>
                <a:spcPct val="80000"/>
              </a:lnSpc>
            </a:pPr>
            <a:r>
              <a:rPr lang="en-US" sz="1800" dirty="0" smtClean="0"/>
              <a:t>Hidden variables:</a:t>
            </a:r>
          </a:p>
          <a:p>
            <a:pPr lvl="1" eaLnBrk="1" hangingPunct="1">
              <a:lnSpc>
                <a:spcPct val="80000"/>
              </a:lnSpc>
            </a:pPr>
            <a:endParaRPr lang="en-US" sz="1600" dirty="0" smtClean="0"/>
          </a:p>
          <a:p>
            <a:pPr lvl="1" eaLnBrk="1" hangingPunct="1">
              <a:lnSpc>
                <a:spcPct val="80000"/>
              </a:lnSpc>
            </a:pPr>
            <a:endParaRPr lang="en-US" sz="1600" dirty="0" smtClean="0"/>
          </a:p>
        </p:txBody>
      </p:sp>
      <p:pic>
        <p:nvPicPr>
          <p:cNvPr id="18436" name="Picture 5" descr="txp_fig"/>
          <p:cNvPicPr>
            <a:picLocks noChangeAspect="1" noChangeArrowheads="1"/>
          </p:cNvPicPr>
          <p:nvPr>
            <p:custDataLst>
              <p:tags r:id="rId1"/>
            </p:custDataLst>
          </p:nvPr>
        </p:nvPicPr>
        <p:blipFill>
          <a:blip r:embed="rId13">
            <a:extLst>
              <a:ext uri="{28A0092B-C50C-407E-A947-70E740481C1C}">
                <a14:useLocalDpi xmlns:a14="http://schemas.microsoft.com/office/drawing/2010/main" val="0"/>
              </a:ext>
            </a:extLst>
          </a:blip>
          <a:srcRect/>
          <a:stretch>
            <a:fillRect/>
          </a:stretch>
        </p:blipFill>
        <p:spPr bwMode="auto">
          <a:xfrm>
            <a:off x="5714081" y="1699187"/>
            <a:ext cx="15748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7" name="Picture 15" descr="txp_fig"/>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3176973" y="1610535"/>
            <a:ext cx="2095500" cy="227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8" name="Picture 16" descr="txp_fig"/>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3189673" y="1929623"/>
            <a:ext cx="169863"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9" name="Picture 12" descr="txp_fig"/>
          <p:cNvPicPr>
            <a:picLocks noChangeAspect="1" noChangeArrowheads="1"/>
          </p:cNvPicPr>
          <p:nvPr>
            <p:custDataLst>
              <p:tags r:id="rId4"/>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3154748" y="2234423"/>
            <a:ext cx="95885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40" name="Picture 17" descr="txp_fig"/>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8829704" y="1873689"/>
            <a:ext cx="2067441" cy="356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descr="txp_fig"/>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2545724" y="6153402"/>
            <a:ext cx="1885950" cy="252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19" descr="txp_fig"/>
          <p:cNvPicPr>
            <a:picLocks noChangeAspect="1"/>
          </p:cNvPicPr>
          <p:nvPr>
            <p:custDataLst>
              <p:tags r:id="rId7"/>
            </p:custDataLst>
          </p:nvPr>
        </p:nvPicPr>
        <p:blipFill>
          <a:blip r:embed="rId19">
            <a:extLst>
              <a:ext uri="{28A0092B-C50C-407E-A947-70E740481C1C}">
                <a14:useLocalDpi xmlns:a14="http://schemas.microsoft.com/office/drawing/2010/main" val="0"/>
              </a:ext>
            </a:extLst>
          </a:blip>
          <a:srcRect/>
          <a:stretch>
            <a:fillRect/>
          </a:stretch>
        </p:blipFill>
        <p:spPr bwMode="auto">
          <a:xfrm>
            <a:off x="4505953" y="6071444"/>
            <a:ext cx="3257550"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44500" name="AutoShape 20"/>
          <p:cNvSpPr>
            <a:spLocks/>
          </p:cNvSpPr>
          <p:nvPr/>
        </p:nvSpPr>
        <p:spPr bwMode="auto">
          <a:xfrm rot="-5400000">
            <a:off x="6489768" y="5379365"/>
            <a:ext cx="174830" cy="2134655"/>
          </a:xfrm>
          <a:prstGeom prst="leftBrace">
            <a:avLst>
              <a:gd name="adj1" fmla="val 108331"/>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pic>
        <p:nvPicPr>
          <p:cNvPr id="1044501" name="Picture 21" descr="txp_fig"/>
          <p:cNvPicPr>
            <a:picLocks noChangeAspect="1" noChangeArrowheads="1"/>
          </p:cNvPicPr>
          <p:nvPr>
            <p:custDataLst>
              <p:tags r:id="rId8"/>
            </p:custDataLst>
          </p:nvPr>
        </p:nvPicPr>
        <p:blipFill>
          <a:blip r:embed="rId13">
            <a:extLst>
              <a:ext uri="{28A0092B-C50C-407E-A947-70E740481C1C}">
                <a14:useLocalDpi xmlns:a14="http://schemas.microsoft.com/office/drawing/2010/main" val="0"/>
              </a:ext>
            </a:extLst>
          </a:blip>
          <a:srcRect/>
          <a:stretch>
            <a:fillRect/>
          </a:stretch>
        </p:blipFill>
        <p:spPr bwMode="auto">
          <a:xfrm>
            <a:off x="5756065" y="6629400"/>
            <a:ext cx="15748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45" name="AutoShape 22"/>
          <p:cNvSpPr>
            <a:spLocks/>
          </p:cNvSpPr>
          <p:nvPr/>
        </p:nvSpPr>
        <p:spPr bwMode="auto">
          <a:xfrm>
            <a:off x="5379898" y="1559239"/>
            <a:ext cx="228600" cy="914400"/>
          </a:xfrm>
          <a:prstGeom prst="righ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446" name="Text Box 23"/>
          <p:cNvSpPr txBox="1">
            <a:spLocks noChangeArrowheads="1"/>
          </p:cNvSpPr>
          <p:nvPr/>
        </p:nvSpPr>
        <p:spPr bwMode="auto">
          <a:xfrm>
            <a:off x="5751431" y="1968119"/>
            <a:ext cx="1524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i="1" dirty="0">
                <a:latin typeface="Calibri" pitchFamily="34" charset="0"/>
                <a:cs typeface="Calibri" pitchFamily="34" charset="0"/>
              </a:rPr>
              <a:t>All variables</a:t>
            </a:r>
          </a:p>
        </p:txBody>
      </p:sp>
      <p:sp>
        <p:nvSpPr>
          <p:cNvPr id="18447" name="TextBox 20"/>
          <p:cNvSpPr txBox="1">
            <a:spLocks noChangeArrowheads="1"/>
          </p:cNvSpPr>
          <p:nvPr/>
        </p:nvSpPr>
        <p:spPr bwMode="auto">
          <a:xfrm>
            <a:off x="10488610" y="1129148"/>
            <a:ext cx="1557338" cy="738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i="1" dirty="0">
                <a:latin typeface="Calibri" pitchFamily="34" charset="0"/>
                <a:cs typeface="Calibri" pitchFamily="34" charset="0"/>
              </a:rPr>
              <a:t>* Works fine with multiple query variables, too</a:t>
            </a:r>
          </a:p>
        </p:txBody>
      </p:sp>
      <p:sp>
        <p:nvSpPr>
          <p:cNvPr id="16" name="Rectangle 3"/>
          <p:cNvSpPr txBox="1">
            <a:spLocks noChangeArrowheads="1"/>
          </p:cNvSpPr>
          <p:nvPr/>
        </p:nvSpPr>
        <p:spPr bwMode="auto">
          <a:xfrm>
            <a:off x="7779228" y="1296460"/>
            <a:ext cx="3997028" cy="86383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smtClean="0"/>
              <a:t>We want:</a:t>
            </a:r>
          </a:p>
          <a:p>
            <a:pPr lvl="1">
              <a:lnSpc>
                <a:spcPct val="80000"/>
              </a:lnSpc>
            </a:pPr>
            <a:endParaRPr lang="en-US" sz="1600" dirty="0" smtClean="0"/>
          </a:p>
        </p:txBody>
      </p:sp>
      <p:sp>
        <p:nvSpPr>
          <p:cNvPr id="17" name="Rectangle 3"/>
          <p:cNvSpPr txBox="1">
            <a:spLocks noChangeArrowheads="1"/>
          </p:cNvSpPr>
          <p:nvPr/>
        </p:nvSpPr>
        <p:spPr bwMode="auto">
          <a:xfrm>
            <a:off x="659401" y="3085809"/>
            <a:ext cx="2826696" cy="102570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smtClean="0"/>
              <a:t>Step 1: Select the entries consistent with the evidence</a:t>
            </a:r>
          </a:p>
        </p:txBody>
      </p:sp>
      <p:sp>
        <p:nvSpPr>
          <p:cNvPr id="18" name="Rectangle 3"/>
          <p:cNvSpPr txBox="1">
            <a:spLocks noChangeArrowheads="1"/>
          </p:cNvSpPr>
          <p:nvPr/>
        </p:nvSpPr>
        <p:spPr bwMode="auto">
          <a:xfrm>
            <a:off x="4095697" y="3081163"/>
            <a:ext cx="3822722" cy="639693"/>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smtClean="0"/>
              <a:t>Step 2: Sum out H to get joint of Query and evidence</a:t>
            </a:r>
          </a:p>
        </p:txBody>
      </p:sp>
      <p:sp>
        <p:nvSpPr>
          <p:cNvPr id="21" name="Rectangle 3"/>
          <p:cNvSpPr txBox="1">
            <a:spLocks noChangeArrowheads="1"/>
          </p:cNvSpPr>
          <p:nvPr/>
        </p:nvSpPr>
        <p:spPr bwMode="auto">
          <a:xfrm>
            <a:off x="8618168" y="3072764"/>
            <a:ext cx="2786348" cy="463841"/>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smtClean="0"/>
              <a:t>Step 3: Normalize</a:t>
            </a:r>
          </a:p>
          <a:p>
            <a:pPr>
              <a:lnSpc>
                <a:spcPct val="80000"/>
              </a:lnSpc>
            </a:pPr>
            <a:endParaRPr lang="en-US" sz="2000" dirty="0" smtClean="0"/>
          </a:p>
        </p:txBody>
      </p:sp>
      <p:pic>
        <p:nvPicPr>
          <p:cNvPr id="2" name="Picture 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45579" y="3954241"/>
            <a:ext cx="3561300" cy="2048283"/>
          </a:xfrm>
          <a:prstGeom prst="rect">
            <a:avLst/>
          </a:prstGeom>
        </p:spPr>
      </p:pic>
      <p:pic>
        <p:nvPicPr>
          <p:cNvPr id="3" name="Picture 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448017" y="3737772"/>
            <a:ext cx="3114039" cy="2076026"/>
          </a:xfrm>
          <a:prstGeom prst="rect">
            <a:avLst/>
          </a:prstGeom>
        </p:spPr>
      </p:pic>
      <p:pic>
        <p:nvPicPr>
          <p:cNvPr id="5" name="Picture 4" descr="TP_tmp.png"/>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9180292" y="5675132"/>
            <a:ext cx="2463800" cy="584200"/>
          </a:xfrm>
          <a:prstGeom prst="rect">
            <a:avLst/>
          </a:prstGeom>
        </p:spPr>
      </p:pic>
      <p:pic>
        <p:nvPicPr>
          <p:cNvPr id="6" name="Picture 5" descr="TP_tmp.png"/>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bwMode="auto">
          <a:xfrm>
            <a:off x="8408358" y="6324600"/>
            <a:ext cx="3657600" cy="533400"/>
          </a:xfrm>
          <a:prstGeom prst="rect">
            <a:avLst/>
          </a:prstGeom>
          <a:noFill/>
          <a:ln/>
          <a:effectLst/>
          <a:extLst>
            <a:ext uri="{909E8E84-426E-40dd-AFC4-6F175D3DCCD1}">
              <a14:hiddenFill xmlns:a14="http://schemas.microsoft.com/office/drawing/2010/main" xmlns="">
                <a:pattFill prst="pct5">
                  <a:fgClr>
                    <a:srgbClr val="FFFFFF">
                      <a:alpha val="0"/>
                    </a:srgbClr>
                  </a:fgClr>
                  <a:bgClr>
                    <a:srgbClr val="FFFFFF">
                      <a:alpha val="0"/>
                    </a:srgbClr>
                  </a:bgClr>
                </a:pattFill>
              </a14:hiddenFill>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0" name="Picture 9" descr="latex-image-1.pdf"/>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692096" y="3665394"/>
            <a:ext cx="1123188" cy="151119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445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450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0" grpId="0" animBg="1"/>
      <p:bldP spid="18447" grpId="0"/>
      <p:bldP spid="17" grpId="0"/>
      <p:bldP spid="18"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Inference by Enumeration</a:t>
            </a:r>
          </a:p>
        </p:txBody>
      </p:sp>
      <p:sp>
        <p:nvSpPr>
          <p:cNvPr id="17411" name="Rectangle 3"/>
          <p:cNvSpPr>
            <a:spLocks noGrp="1" noChangeArrowheads="1"/>
          </p:cNvSpPr>
          <p:nvPr>
            <p:ph idx="1"/>
          </p:nvPr>
        </p:nvSpPr>
        <p:spPr>
          <a:xfrm>
            <a:off x="457200" y="1600200"/>
            <a:ext cx="4038600" cy="4525963"/>
          </a:xfrm>
        </p:spPr>
        <p:txBody>
          <a:bodyPr/>
          <a:lstStyle/>
          <a:p>
            <a:pPr eaLnBrk="1" hangingPunct="1"/>
            <a:r>
              <a:rPr lang="en-US" sz="2400" dirty="0" smtClean="0"/>
              <a:t>P(</a:t>
            </a:r>
            <a:r>
              <a:rPr lang="en-US" sz="2400" dirty="0"/>
              <a:t>W</a:t>
            </a:r>
            <a:r>
              <a:rPr lang="en-US" sz="2400" dirty="0" smtClean="0"/>
              <a:t>)?</a:t>
            </a:r>
          </a:p>
          <a:p>
            <a:pPr eaLnBrk="1" hangingPunct="1"/>
            <a:endParaRPr lang="en-US" sz="2400" dirty="0" smtClean="0"/>
          </a:p>
          <a:p>
            <a:pPr eaLnBrk="1" hangingPunct="1"/>
            <a:endParaRPr lang="en-US" sz="2400" dirty="0" smtClean="0"/>
          </a:p>
          <a:p>
            <a:pPr eaLnBrk="1" hangingPunct="1"/>
            <a:r>
              <a:rPr lang="en-US" sz="2400" dirty="0" smtClean="0"/>
              <a:t>P(</a:t>
            </a:r>
            <a:r>
              <a:rPr lang="en-US" sz="2400" dirty="0"/>
              <a:t>W</a:t>
            </a:r>
            <a:r>
              <a:rPr lang="en-US" sz="2400" dirty="0" smtClean="0"/>
              <a:t> | winter)?</a:t>
            </a:r>
          </a:p>
          <a:p>
            <a:pPr eaLnBrk="1" hangingPunct="1"/>
            <a:endParaRPr lang="en-US" sz="2400" dirty="0" smtClean="0"/>
          </a:p>
          <a:p>
            <a:pPr eaLnBrk="1" hangingPunct="1"/>
            <a:endParaRPr lang="en-US" sz="2400" dirty="0" smtClean="0"/>
          </a:p>
          <a:p>
            <a:pPr eaLnBrk="1" hangingPunct="1"/>
            <a:endParaRPr lang="en-US" sz="2400" dirty="0" smtClean="0"/>
          </a:p>
          <a:p>
            <a:pPr eaLnBrk="1" hangingPunct="1"/>
            <a:r>
              <a:rPr lang="en-US" sz="2400" dirty="0" smtClean="0"/>
              <a:t>P(</a:t>
            </a:r>
            <a:r>
              <a:rPr lang="en-US" sz="2400" dirty="0"/>
              <a:t>W</a:t>
            </a:r>
            <a:r>
              <a:rPr lang="en-US" sz="2400" dirty="0" smtClean="0"/>
              <a:t> | winter, hot)?</a:t>
            </a:r>
          </a:p>
        </p:txBody>
      </p:sp>
      <p:graphicFrame>
        <p:nvGraphicFramePr>
          <p:cNvPr id="1037467" name="Group 155"/>
          <p:cNvGraphicFramePr>
            <a:graphicFrameLocks noGrp="1"/>
          </p:cNvGraphicFramePr>
          <p:nvPr>
            <p:extLst>
              <p:ext uri="{D42A27DB-BD31-4B8C-83A1-F6EECF244321}">
                <p14:modId xmlns:p14="http://schemas.microsoft.com/office/powerpoint/2010/main" val="1240563995"/>
              </p:ext>
            </p:extLst>
          </p:nvPr>
        </p:nvGraphicFramePr>
        <p:xfrm>
          <a:off x="7852551" y="1515801"/>
          <a:ext cx="3484335" cy="3566160"/>
        </p:xfrm>
        <a:graphic>
          <a:graphicData uri="http://schemas.openxmlformats.org/drawingml/2006/table">
            <a:tbl>
              <a:tblPr/>
              <a:tblGrid>
                <a:gridCol w="1096377"/>
                <a:gridCol w="768708"/>
                <a:gridCol w="828675"/>
                <a:gridCol w="790575"/>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summer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winter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winter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winter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winter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txBox="1">
            <a:spLocks noChangeArrowheads="1"/>
          </p:cNvSpPr>
          <p:nvPr/>
        </p:nvSpPr>
        <p:spPr bwMode="auto">
          <a:xfrm>
            <a:off x="929087" y="1411489"/>
            <a:ext cx="8080342" cy="4293176"/>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endParaRPr lang="en-US" sz="2000" dirty="0" smtClean="0"/>
          </a:p>
          <a:p>
            <a:pPr>
              <a:lnSpc>
                <a:spcPct val="80000"/>
              </a:lnSpc>
            </a:pPr>
            <a:r>
              <a:rPr lang="en-US" sz="2400" dirty="0" smtClean="0"/>
              <a:t>Obvious problems:</a:t>
            </a:r>
          </a:p>
          <a:p>
            <a:pPr lvl="3">
              <a:lnSpc>
                <a:spcPct val="80000"/>
              </a:lnSpc>
            </a:pPr>
            <a:endParaRPr lang="en-US" sz="1200" dirty="0" smtClean="0"/>
          </a:p>
          <a:p>
            <a:pPr lvl="1">
              <a:lnSpc>
                <a:spcPct val="80000"/>
              </a:lnSpc>
            </a:pPr>
            <a:r>
              <a:rPr lang="en-US" sz="2000" dirty="0" smtClean="0"/>
              <a:t>Worst-case time complexity O(</a:t>
            </a:r>
            <a:r>
              <a:rPr lang="en-US" sz="2000" dirty="0" err="1" smtClean="0"/>
              <a:t>d</a:t>
            </a:r>
            <a:r>
              <a:rPr lang="en-US" sz="2000" baseline="30000" dirty="0" err="1" smtClean="0"/>
              <a:t>n</a:t>
            </a:r>
            <a:r>
              <a:rPr lang="en-US" sz="2000" dirty="0" smtClean="0"/>
              <a:t>) </a:t>
            </a:r>
          </a:p>
          <a:p>
            <a:pPr lvl="6">
              <a:lnSpc>
                <a:spcPct val="80000"/>
              </a:lnSpc>
            </a:pPr>
            <a:endParaRPr lang="en-US" sz="1200" dirty="0" smtClean="0"/>
          </a:p>
          <a:p>
            <a:pPr lvl="1">
              <a:lnSpc>
                <a:spcPct val="80000"/>
              </a:lnSpc>
            </a:pPr>
            <a:r>
              <a:rPr lang="en-US" sz="2000" dirty="0" smtClean="0"/>
              <a:t>Space complexity O(</a:t>
            </a:r>
            <a:r>
              <a:rPr lang="en-US" sz="2000" dirty="0" err="1" smtClean="0"/>
              <a:t>d</a:t>
            </a:r>
            <a:r>
              <a:rPr lang="en-US" sz="2000" baseline="30000" dirty="0" err="1" smtClean="0"/>
              <a:t>n</a:t>
            </a:r>
            <a:r>
              <a:rPr lang="en-US" sz="2000" dirty="0" smtClean="0"/>
              <a:t>) to store the joint distribution</a:t>
            </a:r>
          </a:p>
          <a:p>
            <a:pPr lvl="1">
              <a:lnSpc>
                <a:spcPct val="80000"/>
              </a:lnSpc>
            </a:pPr>
            <a:endParaRPr lang="en-US" sz="2000" dirty="0"/>
          </a:p>
          <a:p>
            <a:pPr lvl="1">
              <a:lnSpc>
                <a:spcPct val="80000"/>
              </a:lnSpc>
            </a:pPr>
            <a:endParaRPr lang="en-US" sz="2000" dirty="0" smtClean="0"/>
          </a:p>
        </p:txBody>
      </p:sp>
      <p:sp>
        <p:nvSpPr>
          <p:cNvPr id="8" name="Title 7"/>
          <p:cNvSpPr>
            <a:spLocks noGrp="1"/>
          </p:cNvSpPr>
          <p:nvPr>
            <p:ph type="title"/>
          </p:nvPr>
        </p:nvSpPr>
        <p:spPr/>
        <p:txBody>
          <a:bodyPr/>
          <a:lstStyle/>
          <a:p>
            <a:r>
              <a:rPr lang="en-US" dirty="0" smtClean="0"/>
              <a:t>Inference by Enumeration</a:t>
            </a:r>
            <a:endParaRPr lang="en-US" dirty="0"/>
          </a:p>
        </p:txBody>
      </p:sp>
    </p:spTree>
    <p:extLst>
      <p:ext uri="{BB962C8B-B14F-4D97-AF65-F5344CB8AC3E}">
        <p14:creationId xmlns:p14="http://schemas.microsoft.com/office/powerpoint/2010/main" val="964982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The Product Rule</a:t>
            </a:r>
          </a:p>
        </p:txBody>
      </p:sp>
      <p:sp>
        <p:nvSpPr>
          <p:cNvPr id="1027075" name="Rectangle 3"/>
          <p:cNvSpPr>
            <a:spLocks noGrp="1" noChangeArrowheads="1"/>
          </p:cNvSpPr>
          <p:nvPr>
            <p:ph idx="1"/>
          </p:nvPr>
        </p:nvSpPr>
        <p:spPr>
          <a:xfrm>
            <a:off x="893005" y="1369120"/>
            <a:ext cx="7987470" cy="4757043"/>
          </a:xfrm>
        </p:spPr>
        <p:txBody>
          <a:bodyPr/>
          <a:lstStyle/>
          <a:p>
            <a:pPr eaLnBrk="1" hangingPunct="1"/>
            <a:r>
              <a:rPr lang="en-US" sz="2400" dirty="0" smtClean="0"/>
              <a:t>Sometimes have conditional distributions but want the joint</a:t>
            </a:r>
          </a:p>
          <a:p>
            <a:pPr eaLnBrk="1" hangingPunct="1"/>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p:txBody>
      </p:sp>
      <p:pic>
        <p:nvPicPr>
          <p:cNvPr id="1027080" name="Picture 8"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9405402" y="2225699"/>
            <a:ext cx="2447925"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txp_fig.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bwMode="auto">
          <a:xfrm>
            <a:off x="1371949" y="2347356"/>
            <a:ext cx="5906965" cy="59925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1027216" name="AutoShape 144"/>
          <p:cNvSpPr>
            <a:spLocks noChangeArrowheads="1"/>
          </p:cNvSpPr>
          <p:nvPr/>
        </p:nvSpPr>
        <p:spPr bwMode="auto">
          <a:xfrm>
            <a:off x="8044687" y="2421643"/>
            <a:ext cx="914400" cy="381000"/>
          </a:xfrm>
          <a:prstGeom prst="leftRightArrow">
            <a:avLst>
              <a:gd name="adj1" fmla="val 50000"/>
              <a:gd name="adj2" fmla="val 48000"/>
            </a:avLst>
          </a:prstGeom>
          <a:solidFill>
            <a:schemeClr val="accent1"/>
          </a:solidFill>
          <a:ln w="9525">
            <a:solidFill>
              <a:schemeClr val="tx1"/>
            </a:solidFill>
            <a:miter lim="800000"/>
            <a:headEnd/>
            <a:tailEnd/>
          </a:ln>
        </p:spPr>
        <p:txBody>
          <a:bodyPr wrap="none" anchor="ctr"/>
          <a:lstStyle/>
          <a:p>
            <a:endParaRPr lang="en-US"/>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3637" y="3471580"/>
            <a:ext cx="5651673" cy="1776414"/>
          </a:xfrm>
          <a:prstGeom prst="rect">
            <a:avLst/>
          </a:prstGeom>
        </p:spPr>
      </p:pic>
    </p:spTree>
    <p:extLst>
      <p:ext uri="{BB962C8B-B14F-4D97-AF65-F5344CB8AC3E}">
        <p14:creationId xmlns:p14="http://schemas.microsoft.com/office/powerpoint/2010/main" val="1105692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The Product Rule</a:t>
            </a:r>
          </a:p>
        </p:txBody>
      </p:sp>
      <p:sp>
        <p:nvSpPr>
          <p:cNvPr id="1027075" name="Rectangle 3"/>
          <p:cNvSpPr>
            <a:spLocks noGrp="1" noChangeArrowheads="1"/>
          </p:cNvSpPr>
          <p:nvPr>
            <p:ph idx="1"/>
          </p:nvPr>
        </p:nvSpPr>
        <p:spPr>
          <a:xfrm>
            <a:off x="893005" y="1369120"/>
            <a:ext cx="7987470" cy="4757043"/>
          </a:xfrm>
        </p:spPr>
        <p:txBody>
          <a:bodyPr/>
          <a:lstStyle/>
          <a:p>
            <a:pPr eaLnBrk="1" hangingPunct="1"/>
            <a:endParaRPr lang="en-US" sz="2400" dirty="0" smtClean="0"/>
          </a:p>
          <a:p>
            <a:pPr eaLnBrk="1" hangingPunct="1"/>
            <a:endParaRPr lang="en-US" sz="2400" dirty="0" smtClean="0"/>
          </a:p>
          <a:p>
            <a:pPr eaLnBrk="1" hangingPunct="1"/>
            <a:endParaRPr lang="en-US" sz="2400" dirty="0" smtClean="0"/>
          </a:p>
          <a:p>
            <a:pPr eaLnBrk="1" hangingPunct="1"/>
            <a:r>
              <a:rPr lang="en-US" sz="2400" dirty="0" smtClean="0"/>
              <a:t>Example:</a:t>
            </a:r>
          </a:p>
          <a:p>
            <a:pPr eaLnBrk="1" hangingPunct="1"/>
            <a:endParaRPr lang="en-US" sz="2400" dirty="0" smtClean="0"/>
          </a:p>
        </p:txBody>
      </p:sp>
      <p:graphicFrame>
        <p:nvGraphicFramePr>
          <p:cNvPr id="1027084" name="Group 12"/>
          <p:cNvGraphicFramePr>
            <a:graphicFrameLocks noGrp="1"/>
          </p:cNvGraphicFramePr>
          <p:nvPr>
            <p:extLst>
              <p:ext uri="{D42A27DB-BD31-4B8C-83A1-F6EECF244321}">
                <p14:modId xmlns:p14="http://schemas.microsoft.com/office/powerpoint/2010/main" val="3119619804"/>
              </p:ext>
            </p:extLst>
          </p:nvPr>
        </p:nvGraphicFramePr>
        <p:xfrm>
          <a:off x="1383150" y="4244654"/>
          <a:ext cx="1428750" cy="1114425"/>
        </p:xfrm>
        <a:graphic>
          <a:graphicData uri="http://schemas.openxmlformats.org/drawingml/2006/table">
            <a:tbl>
              <a:tblPr/>
              <a:tblGrid>
                <a:gridCol w="857250"/>
                <a:gridCol w="5715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27160" name="Group 88"/>
          <p:cNvGraphicFramePr>
            <a:graphicFrameLocks noGrp="1"/>
          </p:cNvGraphicFramePr>
          <p:nvPr>
            <p:extLst>
              <p:ext uri="{D42A27DB-BD31-4B8C-83A1-F6EECF244321}">
                <p14:modId xmlns:p14="http://schemas.microsoft.com/office/powerpoint/2010/main" val="2724154239"/>
              </p:ext>
            </p:extLst>
          </p:nvPr>
        </p:nvGraphicFramePr>
        <p:xfrm>
          <a:off x="3592950" y="3739829"/>
          <a:ext cx="2209800" cy="1847944"/>
        </p:xfrm>
        <a:graphic>
          <a:graphicData uri="http://schemas.openxmlformats.org/drawingml/2006/table">
            <a:tbl>
              <a:tblPr/>
              <a:tblGrid>
                <a:gridCol w="828675"/>
                <a:gridCol w="828675"/>
                <a:gridCol w="552450"/>
              </a:tblGrid>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D</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3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0.9</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0.7</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0.3</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93" name="Picture 92" descr="txp_fi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4073963" y="3288979"/>
            <a:ext cx="1193800"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027213" name="Group 141"/>
          <p:cNvGraphicFramePr>
            <a:graphicFrameLocks noGrp="1"/>
          </p:cNvGraphicFramePr>
          <p:nvPr>
            <p:extLst>
              <p:ext uri="{D42A27DB-BD31-4B8C-83A1-F6EECF244321}">
                <p14:modId xmlns:p14="http://schemas.microsoft.com/office/powerpoint/2010/main" val="865181657"/>
              </p:ext>
            </p:extLst>
          </p:nvPr>
        </p:nvGraphicFramePr>
        <p:xfrm>
          <a:off x="7479150" y="3758879"/>
          <a:ext cx="2362200" cy="1847944"/>
        </p:xfrm>
        <a:graphic>
          <a:graphicData uri="http://schemas.openxmlformats.org/drawingml/2006/table">
            <a:tbl>
              <a:tblPr/>
              <a:tblGrid>
                <a:gridCol w="828675"/>
                <a:gridCol w="828675"/>
                <a:gridCol w="704850"/>
              </a:tblGrid>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D</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P</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0.08</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3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0.72</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0.14</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0.06</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94" name="Picture 93" descr="txp_fi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7925238" y="3287392"/>
            <a:ext cx="12414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215" name="AutoShape 143"/>
          <p:cNvSpPr>
            <a:spLocks noChangeArrowheads="1"/>
          </p:cNvSpPr>
          <p:nvPr/>
        </p:nvSpPr>
        <p:spPr bwMode="auto">
          <a:xfrm>
            <a:off x="6107550" y="4520879"/>
            <a:ext cx="990600" cy="533400"/>
          </a:xfrm>
          <a:prstGeom prst="leftRightArrow">
            <a:avLst>
              <a:gd name="adj1" fmla="val 50000"/>
              <a:gd name="adj2" fmla="val 37143"/>
            </a:avLst>
          </a:prstGeom>
          <a:solidFill>
            <a:schemeClr val="accent1"/>
          </a:solidFill>
          <a:ln w="9525">
            <a:solidFill>
              <a:schemeClr val="tx1"/>
            </a:solidFill>
            <a:miter lim="800000"/>
            <a:headEnd/>
            <a:tailEnd/>
          </a:ln>
        </p:spPr>
        <p:txBody>
          <a:bodyPr wrap="none" anchor="ctr"/>
          <a:lstStyle/>
          <a:p>
            <a:endParaRPr lang="en-US"/>
          </a:p>
        </p:txBody>
      </p:sp>
      <p:pic>
        <p:nvPicPr>
          <p:cNvPr id="15" name="Picture 14" descr="txp_fig"/>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675250" y="3852542"/>
            <a:ext cx="8509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9207875" y="4176807"/>
            <a:ext cx="545725" cy="2480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9201518" y="4577236"/>
            <a:ext cx="545725" cy="2480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9234852" y="4928060"/>
            <a:ext cx="545725" cy="2480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9248339" y="5298724"/>
            <a:ext cx="545725" cy="2480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txp_fig.png"/>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bwMode="auto">
          <a:xfrm>
            <a:off x="3237035" y="1447471"/>
            <a:ext cx="5906965" cy="59925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2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8" grpId="0" animBg="1"/>
      <p:bldP spid="18" grpId="1" animBg="1"/>
      <p:bldP spid="19" grpId="0" animBg="1"/>
      <p:bldP spid="19" grpId="1" animBg="1"/>
      <p:bldP spid="20" grpId="0" animBg="1"/>
      <p:bldP spid="2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The Chain Rule</a:t>
            </a:r>
          </a:p>
        </p:txBody>
      </p:sp>
      <p:sp>
        <p:nvSpPr>
          <p:cNvPr id="21507" name="Rectangle 3"/>
          <p:cNvSpPr>
            <a:spLocks noGrp="1" noChangeArrowheads="1"/>
          </p:cNvSpPr>
          <p:nvPr>
            <p:ph idx="1"/>
          </p:nvPr>
        </p:nvSpPr>
        <p:spPr>
          <a:xfrm>
            <a:off x="457200" y="1600200"/>
            <a:ext cx="8229600" cy="4806950"/>
          </a:xfrm>
        </p:spPr>
        <p:txBody>
          <a:bodyPr/>
          <a:lstStyle/>
          <a:p>
            <a:pPr eaLnBrk="1" hangingPunct="1">
              <a:lnSpc>
                <a:spcPct val="80000"/>
              </a:lnSpc>
            </a:pPr>
            <a:r>
              <a:rPr lang="en-US" sz="2400" dirty="0" smtClean="0"/>
              <a:t>More generally, can always write any joint distribution as an incremental product of conditional distributions</a:t>
            </a:r>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r>
              <a:rPr lang="en-US" sz="2400" dirty="0" smtClean="0"/>
              <a:t>Why is this always true?</a:t>
            </a:r>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p:txBody>
      </p:sp>
      <p:pic>
        <p:nvPicPr>
          <p:cNvPr id="21508" name="Picture 8" descr="txp_fi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658938" y="2640013"/>
            <a:ext cx="5707062"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09" name="Picture 7" descr="txp_fi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647825" y="3286125"/>
            <a:ext cx="4964113" cy="56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Rule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318" y="1628745"/>
            <a:ext cx="7963334" cy="4661268"/>
          </a:xfrm>
          <a:prstGeom prst="rect">
            <a:avLst/>
          </a:prstGeom>
        </p:spPr>
      </p:pic>
    </p:spTree>
    <p:extLst>
      <p:ext uri="{BB962C8B-B14F-4D97-AF65-F5344CB8AC3E}">
        <p14:creationId xmlns:p14="http://schemas.microsoft.com/office/powerpoint/2010/main" val="2925371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Today</a:t>
            </a:r>
          </a:p>
        </p:txBody>
      </p:sp>
      <p:sp>
        <p:nvSpPr>
          <p:cNvPr id="5123" name="Rectangle 3"/>
          <p:cNvSpPr>
            <a:spLocks noGrp="1" noChangeArrowheads="1"/>
          </p:cNvSpPr>
          <p:nvPr>
            <p:ph idx="1"/>
          </p:nvPr>
        </p:nvSpPr>
        <p:spPr>
          <a:xfrm>
            <a:off x="668988" y="1397000"/>
            <a:ext cx="6877860" cy="5125720"/>
          </a:xfrm>
        </p:spPr>
        <p:txBody>
          <a:bodyPr/>
          <a:lstStyle/>
          <a:p>
            <a:pPr eaLnBrk="1" hangingPunct="1"/>
            <a:r>
              <a:rPr lang="en-US" sz="2800" dirty="0" smtClean="0"/>
              <a:t>Probability</a:t>
            </a:r>
          </a:p>
          <a:p>
            <a:pPr lvl="8"/>
            <a:endParaRPr lang="en-US" sz="300" dirty="0" smtClean="0"/>
          </a:p>
          <a:p>
            <a:pPr lvl="1" eaLnBrk="1" hangingPunct="1"/>
            <a:r>
              <a:rPr lang="en-US" sz="2400" dirty="0" smtClean="0"/>
              <a:t>Random Variables</a:t>
            </a:r>
          </a:p>
          <a:p>
            <a:pPr lvl="1" eaLnBrk="1" hangingPunct="1"/>
            <a:r>
              <a:rPr lang="en-US" sz="2400" dirty="0" smtClean="0"/>
              <a:t>Joint and Marginal Distributions</a:t>
            </a:r>
          </a:p>
          <a:p>
            <a:pPr lvl="1" eaLnBrk="1" hangingPunct="1"/>
            <a:r>
              <a:rPr lang="en-US" sz="2400" dirty="0" smtClean="0"/>
              <a:t>Conditional Distribution</a:t>
            </a:r>
          </a:p>
          <a:p>
            <a:pPr lvl="1" eaLnBrk="1" hangingPunct="1"/>
            <a:r>
              <a:rPr lang="en-US" sz="2400" dirty="0" smtClean="0"/>
              <a:t>Product Rule, Chain Rule, Bayes’ Rule</a:t>
            </a:r>
          </a:p>
          <a:p>
            <a:pPr lvl="1" eaLnBrk="1" hangingPunct="1"/>
            <a:r>
              <a:rPr lang="en-US" sz="2400" dirty="0" smtClean="0"/>
              <a:t>Inference</a:t>
            </a:r>
          </a:p>
          <a:p>
            <a:pPr lvl="1" eaLnBrk="1" hangingPunct="1"/>
            <a:r>
              <a:rPr lang="en-US" sz="2400" dirty="0" smtClean="0"/>
              <a:t>Independence</a:t>
            </a:r>
            <a:endParaRPr lang="en-US" sz="24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329" y="1301896"/>
            <a:ext cx="4704859" cy="4742956"/>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Bayes’ Rule</a:t>
            </a:r>
          </a:p>
        </p:txBody>
      </p:sp>
      <p:sp>
        <p:nvSpPr>
          <p:cNvPr id="1017859" name="Rectangle 3"/>
          <p:cNvSpPr>
            <a:spLocks noGrp="1" noChangeArrowheads="1"/>
          </p:cNvSpPr>
          <p:nvPr>
            <p:ph idx="1"/>
          </p:nvPr>
        </p:nvSpPr>
        <p:spPr>
          <a:xfrm>
            <a:off x="694560" y="1600200"/>
            <a:ext cx="7992240" cy="5105400"/>
          </a:xfrm>
        </p:spPr>
        <p:txBody>
          <a:bodyPr/>
          <a:lstStyle/>
          <a:p>
            <a:pPr eaLnBrk="1" hangingPunct="1">
              <a:lnSpc>
                <a:spcPct val="80000"/>
              </a:lnSpc>
            </a:pPr>
            <a:r>
              <a:rPr lang="en-US" sz="2400" dirty="0" smtClean="0"/>
              <a:t>Two ways to factor a joint distribution over two variables:</a:t>
            </a:r>
          </a:p>
          <a:p>
            <a:pPr lvl="1" eaLnBrk="1" hangingPunct="1">
              <a:lnSpc>
                <a:spcPct val="80000"/>
              </a:lnSpc>
            </a:pPr>
            <a:endParaRPr lang="en-US" sz="20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r>
              <a:rPr lang="en-US" sz="2400" dirty="0" smtClean="0"/>
              <a:t>Dividing, we get:</a:t>
            </a:r>
          </a:p>
          <a:p>
            <a:pPr lvl="1" eaLnBrk="1" hangingPunct="1">
              <a:lnSpc>
                <a:spcPct val="80000"/>
              </a:lnSpc>
            </a:pPr>
            <a:endParaRPr lang="en-US" sz="20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r>
              <a:rPr lang="en-US" sz="2400" dirty="0" smtClean="0"/>
              <a:t>Why is this at all helpful?</a:t>
            </a:r>
          </a:p>
          <a:p>
            <a:pPr lvl="6">
              <a:lnSpc>
                <a:spcPct val="80000"/>
              </a:lnSpc>
            </a:pPr>
            <a:endParaRPr lang="en-US" sz="1200" dirty="0" smtClean="0"/>
          </a:p>
          <a:p>
            <a:pPr lvl="1" eaLnBrk="1" hangingPunct="1">
              <a:lnSpc>
                <a:spcPct val="80000"/>
              </a:lnSpc>
            </a:pPr>
            <a:r>
              <a:rPr lang="en-US" sz="2000" dirty="0" smtClean="0"/>
              <a:t>Lets us build one conditional from its reverse</a:t>
            </a:r>
          </a:p>
          <a:p>
            <a:pPr lvl="1" eaLnBrk="1" hangingPunct="1">
              <a:lnSpc>
                <a:spcPct val="80000"/>
              </a:lnSpc>
            </a:pPr>
            <a:r>
              <a:rPr lang="en-US" sz="2000" dirty="0" smtClean="0"/>
              <a:t>Often one conditional is tricky but the other one is simple</a:t>
            </a:r>
          </a:p>
          <a:p>
            <a:pPr lvl="1" eaLnBrk="1" hangingPunct="1">
              <a:lnSpc>
                <a:spcPct val="80000"/>
              </a:lnSpc>
            </a:pPr>
            <a:r>
              <a:rPr lang="en-US" sz="2000" dirty="0" smtClean="0"/>
              <a:t>Foundation of many systems we’ll see later (e.g. ASR, MT)</a:t>
            </a:r>
          </a:p>
          <a:p>
            <a:pPr eaLnBrk="1" hangingPunct="1">
              <a:lnSpc>
                <a:spcPct val="80000"/>
              </a:lnSpc>
            </a:pPr>
            <a:endParaRPr lang="en-US" sz="2400" dirty="0" smtClean="0"/>
          </a:p>
          <a:p>
            <a:pPr eaLnBrk="1" hangingPunct="1">
              <a:lnSpc>
                <a:spcPct val="80000"/>
              </a:lnSpc>
            </a:pPr>
            <a:r>
              <a:rPr lang="en-US" sz="2400" dirty="0" smtClean="0"/>
              <a:t>In the running for most important AI equation!</a:t>
            </a:r>
          </a:p>
          <a:p>
            <a:pPr lvl="1" eaLnBrk="1" hangingPunct="1">
              <a:lnSpc>
                <a:spcPct val="80000"/>
              </a:lnSpc>
            </a:pPr>
            <a:endParaRPr lang="en-US" sz="2000" dirty="0" smtClean="0"/>
          </a:p>
        </p:txBody>
      </p:sp>
      <p:pic>
        <p:nvPicPr>
          <p:cNvPr id="1017860" name="Picture 4" descr="txp_fi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990600" y="2286000"/>
            <a:ext cx="3103563"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17864" name="Picture 8" descr="txp_fi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2362200" y="3505200"/>
            <a:ext cx="3087688"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17865" name="Picture 9" descr="txp_fig"/>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4157663" y="2286000"/>
            <a:ext cx="2014537"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17869" name="Picture 13" descr="Thomas Bayes">
            <a:hlinkClick r:id="rId9" tooltip="Thomas Bayes"/>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5569" y="2286000"/>
            <a:ext cx="3442331" cy="36909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78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786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1785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1786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1786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1785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1785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785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17859">
                                            <p:txEl>
                                              <p:pRg st="12" end="1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01785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Inference with Bayes’ Rule</a:t>
            </a:r>
          </a:p>
        </p:txBody>
      </p:sp>
      <p:sp>
        <p:nvSpPr>
          <p:cNvPr id="1020931" name="Rectangle 3"/>
          <p:cNvSpPr>
            <a:spLocks noGrp="1" noChangeArrowheads="1"/>
          </p:cNvSpPr>
          <p:nvPr>
            <p:ph idx="1"/>
          </p:nvPr>
        </p:nvSpPr>
        <p:spPr/>
        <p:txBody>
          <a:bodyPr/>
          <a:lstStyle/>
          <a:p>
            <a:pPr eaLnBrk="1" hangingPunct="1"/>
            <a:r>
              <a:rPr lang="en-US" sz="2400" dirty="0" smtClean="0"/>
              <a:t>Example: Diagnostic probability from causal probability:</a:t>
            </a:r>
          </a:p>
          <a:p>
            <a:pPr eaLnBrk="1" hangingPunct="1"/>
            <a:endParaRPr lang="en-US" sz="2400" dirty="0" smtClean="0"/>
          </a:p>
          <a:p>
            <a:pPr eaLnBrk="1" hangingPunct="1"/>
            <a:endParaRPr lang="en-US" sz="2400" dirty="0" smtClean="0"/>
          </a:p>
          <a:p>
            <a:pPr eaLnBrk="1" hangingPunct="1"/>
            <a:r>
              <a:rPr lang="en-US" sz="2400" dirty="0" smtClean="0"/>
              <a:t>Example:</a:t>
            </a:r>
          </a:p>
          <a:p>
            <a:pPr lvl="1" eaLnBrk="1" hangingPunct="1"/>
            <a:r>
              <a:rPr lang="en-US" sz="2000" dirty="0" smtClean="0"/>
              <a:t>M: meningitis, S: stiff neck</a:t>
            </a:r>
          </a:p>
          <a:p>
            <a:pPr eaLnBrk="1" hangingPunct="1"/>
            <a:endParaRPr lang="en-US" sz="2400" dirty="0" smtClean="0"/>
          </a:p>
          <a:p>
            <a:pPr eaLnBrk="1" hangingPunct="1"/>
            <a:endParaRPr lang="en-US" sz="2400" dirty="0" smtClean="0"/>
          </a:p>
          <a:p>
            <a:pPr eaLnBrk="1" hangingPunct="1"/>
            <a:endParaRPr lang="en-US" sz="2400" dirty="0" smtClean="0"/>
          </a:p>
          <a:p>
            <a:pPr lvl="4"/>
            <a:endParaRPr lang="en-US" sz="1200" dirty="0" smtClean="0"/>
          </a:p>
          <a:p>
            <a:pPr lvl="1" eaLnBrk="1" hangingPunct="1"/>
            <a:endParaRPr lang="en-US" sz="2000" dirty="0" smtClean="0"/>
          </a:p>
          <a:p>
            <a:pPr lvl="1" eaLnBrk="1" hangingPunct="1"/>
            <a:endParaRPr lang="en-US" sz="2000" dirty="0" smtClean="0"/>
          </a:p>
          <a:p>
            <a:pPr lvl="1" eaLnBrk="1" hangingPunct="1"/>
            <a:r>
              <a:rPr lang="en-US" sz="2000" dirty="0" smtClean="0"/>
              <a:t>Note: posterior probability of meningitis still very small</a:t>
            </a:r>
          </a:p>
          <a:p>
            <a:pPr lvl="1" eaLnBrk="1" hangingPunct="1"/>
            <a:r>
              <a:rPr lang="en-US" sz="2000" dirty="0" smtClean="0"/>
              <a:t>Note: you should still get stiff necks checked out!  Why?</a:t>
            </a:r>
          </a:p>
        </p:txBody>
      </p:sp>
      <p:sp>
        <p:nvSpPr>
          <p:cNvPr id="14" name="Right Brace 13"/>
          <p:cNvSpPr/>
          <p:nvPr/>
        </p:nvSpPr>
        <p:spPr>
          <a:xfrm>
            <a:off x="7454900" y="3471863"/>
            <a:ext cx="239713" cy="100012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466" name="TextBox 14"/>
          <p:cNvSpPr txBox="1">
            <a:spLocks noChangeArrowheads="1"/>
          </p:cNvSpPr>
          <p:nvPr/>
        </p:nvSpPr>
        <p:spPr bwMode="auto">
          <a:xfrm>
            <a:off x="7818438" y="3641725"/>
            <a:ext cx="1201737"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latin typeface="Calibri" pitchFamily="34" charset="0"/>
                <a:cs typeface="Calibri" pitchFamily="34" charset="0"/>
              </a:rPr>
              <a:t>Example</a:t>
            </a:r>
          </a:p>
          <a:p>
            <a:pPr eaLnBrk="1" hangingPunct="1"/>
            <a:r>
              <a:rPr lang="en-US" dirty="0" smtClean="0">
                <a:latin typeface="Calibri" pitchFamily="34" charset="0"/>
                <a:cs typeface="Calibri" pitchFamily="34" charset="0"/>
              </a:rPr>
              <a:t>givens</a:t>
            </a:r>
            <a:endParaRPr lang="en-US" dirty="0">
              <a:latin typeface="Calibri" pitchFamily="34" charset="0"/>
              <a:cs typeface="Calibri" pitchFamily="34" charset="0"/>
            </a:endParaRPr>
          </a:p>
        </p:txBody>
      </p:sp>
      <p:pic>
        <p:nvPicPr>
          <p:cNvPr id="7" name="Picture 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637" y="4229084"/>
            <a:ext cx="2580388" cy="324743"/>
          </a:xfrm>
          <a:prstGeom prst="rect">
            <a:avLst/>
          </a:prstGeom>
        </p:spPr>
      </p:pic>
      <p:pic>
        <p:nvPicPr>
          <p:cNvPr id="8" name="Picture 7"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160" y="4945726"/>
            <a:ext cx="11345311" cy="566936"/>
          </a:xfrm>
          <a:prstGeom prst="rect">
            <a:avLst/>
          </a:prstGeom>
        </p:spPr>
      </p:pic>
      <p:pic>
        <p:nvPicPr>
          <p:cNvPr id="9" name="Picture 8"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4426" y="3479892"/>
            <a:ext cx="2228287" cy="317102"/>
          </a:xfrm>
          <a:prstGeom prst="rect">
            <a:avLst/>
          </a:prstGeom>
        </p:spPr>
      </p:pic>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7097" y="3831425"/>
            <a:ext cx="2381074" cy="316906"/>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67698" y="2006610"/>
            <a:ext cx="5445919" cy="712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09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0931">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20931">
                                            <p:txEl>
                                              <p:pRg st="11" end="1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2093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46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Bayes’ Rule</a:t>
            </a:r>
            <a:endParaRPr lang="en-US" dirty="0"/>
          </a:p>
        </p:txBody>
      </p:sp>
      <p:sp>
        <p:nvSpPr>
          <p:cNvPr id="3" name="Content Placeholder 2"/>
          <p:cNvSpPr>
            <a:spLocks noGrp="1"/>
          </p:cNvSpPr>
          <p:nvPr>
            <p:ph idx="1"/>
          </p:nvPr>
        </p:nvSpPr>
        <p:spPr/>
        <p:txBody>
          <a:bodyPr/>
          <a:lstStyle/>
          <a:p>
            <a:r>
              <a:rPr lang="en-US" dirty="0" smtClean="0"/>
              <a:t>Given:</a:t>
            </a:r>
          </a:p>
          <a:p>
            <a:endParaRPr lang="en-US" dirty="0"/>
          </a:p>
          <a:p>
            <a:endParaRPr lang="en-US" dirty="0" smtClean="0"/>
          </a:p>
          <a:p>
            <a:endParaRPr lang="en-US" dirty="0"/>
          </a:p>
          <a:p>
            <a:r>
              <a:rPr lang="en-US" dirty="0" smtClean="0"/>
              <a:t>What is P(W | dry) ? </a:t>
            </a:r>
            <a:endParaRPr lang="en-US" dirty="0"/>
          </a:p>
        </p:txBody>
      </p:sp>
      <p:graphicFrame>
        <p:nvGraphicFramePr>
          <p:cNvPr id="5" name="Group 12"/>
          <p:cNvGraphicFramePr>
            <a:graphicFrameLocks noGrp="1"/>
          </p:cNvGraphicFramePr>
          <p:nvPr>
            <p:extLst>
              <p:ext uri="{D42A27DB-BD31-4B8C-83A1-F6EECF244321}">
                <p14:modId xmlns:p14="http://schemas.microsoft.com/office/powerpoint/2010/main" val="3289707432"/>
              </p:ext>
            </p:extLst>
          </p:nvPr>
        </p:nvGraphicFramePr>
        <p:xfrm>
          <a:off x="2232236" y="2263454"/>
          <a:ext cx="1428750" cy="1114425"/>
        </p:xfrm>
        <a:graphic>
          <a:graphicData uri="http://schemas.openxmlformats.org/drawingml/2006/table">
            <a:tbl>
              <a:tblPr/>
              <a:tblGrid>
                <a:gridCol w="857250"/>
                <a:gridCol w="5715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88"/>
          <p:cNvGraphicFramePr>
            <a:graphicFrameLocks noGrp="1"/>
          </p:cNvGraphicFramePr>
          <p:nvPr>
            <p:extLst>
              <p:ext uri="{D42A27DB-BD31-4B8C-83A1-F6EECF244321}">
                <p14:modId xmlns:p14="http://schemas.microsoft.com/office/powerpoint/2010/main" val="3334191431"/>
              </p:ext>
            </p:extLst>
          </p:nvPr>
        </p:nvGraphicFramePr>
        <p:xfrm>
          <a:off x="4442036" y="1758629"/>
          <a:ext cx="2209800" cy="1847944"/>
        </p:xfrm>
        <a:graphic>
          <a:graphicData uri="http://schemas.openxmlformats.org/drawingml/2006/table">
            <a:tbl>
              <a:tblPr/>
              <a:tblGrid>
                <a:gridCol w="828675"/>
                <a:gridCol w="828675"/>
                <a:gridCol w="552450"/>
              </a:tblGrid>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D</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3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0.9</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0.7</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0.3</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7" name="Picture 6" descr="txp_fi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4923049" y="1307779"/>
            <a:ext cx="1193800"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txp_fi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524336" y="1871342"/>
            <a:ext cx="8509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34868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US" smtClean="0"/>
              <a:t>Uncertainty</a:t>
            </a:r>
          </a:p>
        </p:txBody>
      </p:sp>
      <p:sp>
        <p:nvSpPr>
          <p:cNvPr id="1030" name="Rectangle 3"/>
          <p:cNvSpPr>
            <a:spLocks noGrp="1" noChangeArrowheads="1"/>
          </p:cNvSpPr>
          <p:nvPr>
            <p:ph idx="1"/>
          </p:nvPr>
        </p:nvSpPr>
        <p:spPr>
          <a:xfrm>
            <a:off x="967676" y="1500583"/>
            <a:ext cx="6689285" cy="4525963"/>
          </a:xfrm>
        </p:spPr>
        <p:txBody>
          <a:bodyPr/>
          <a:lstStyle/>
          <a:p>
            <a:pPr eaLnBrk="1" hangingPunct="1">
              <a:lnSpc>
                <a:spcPct val="80000"/>
              </a:lnSpc>
            </a:pPr>
            <a:r>
              <a:rPr lang="en-US" sz="2400" dirty="0" smtClean="0"/>
              <a:t>General situation:</a:t>
            </a:r>
          </a:p>
          <a:p>
            <a:pPr lvl="2">
              <a:lnSpc>
                <a:spcPct val="80000"/>
              </a:lnSpc>
            </a:pPr>
            <a:endParaRPr lang="en-US" sz="1600" dirty="0" smtClean="0"/>
          </a:p>
          <a:p>
            <a:pPr lvl="1" eaLnBrk="1" hangingPunct="1">
              <a:lnSpc>
                <a:spcPct val="80000"/>
              </a:lnSpc>
            </a:pPr>
            <a:r>
              <a:rPr lang="en-US" sz="2000" b="1" dirty="0" smtClean="0"/>
              <a:t>Observed variables (evidence)</a:t>
            </a:r>
            <a:r>
              <a:rPr lang="en-US" sz="2000" dirty="0" smtClean="0"/>
              <a:t>: Agent knows certain things about the state of the world (e.g., sensor readings or symptoms)</a:t>
            </a:r>
          </a:p>
          <a:p>
            <a:pPr lvl="4">
              <a:lnSpc>
                <a:spcPct val="80000"/>
              </a:lnSpc>
            </a:pPr>
            <a:endParaRPr lang="en-US" sz="1200" dirty="0" smtClean="0"/>
          </a:p>
          <a:p>
            <a:pPr lvl="1" eaLnBrk="1" hangingPunct="1">
              <a:lnSpc>
                <a:spcPct val="80000"/>
              </a:lnSpc>
            </a:pPr>
            <a:r>
              <a:rPr lang="en-US" sz="2000" b="1" dirty="0" smtClean="0"/>
              <a:t>Unobserved variables</a:t>
            </a:r>
            <a:r>
              <a:rPr lang="en-US" sz="2000" dirty="0" smtClean="0"/>
              <a:t>: Agent needs to reason about other aspects (e.g. where an object is or what disease is present)</a:t>
            </a:r>
          </a:p>
          <a:p>
            <a:pPr lvl="4">
              <a:lnSpc>
                <a:spcPct val="80000"/>
              </a:lnSpc>
            </a:pPr>
            <a:endParaRPr lang="en-US" sz="1200" dirty="0" smtClean="0"/>
          </a:p>
          <a:p>
            <a:pPr lvl="1" eaLnBrk="1" hangingPunct="1">
              <a:lnSpc>
                <a:spcPct val="80000"/>
              </a:lnSpc>
            </a:pPr>
            <a:r>
              <a:rPr lang="en-US" sz="2000" b="1" dirty="0" smtClean="0"/>
              <a:t>Model</a:t>
            </a:r>
            <a:r>
              <a:rPr lang="en-US" sz="2000" dirty="0" smtClean="0"/>
              <a:t>: Agent knows something about how the known variables relate to the unknown variables</a:t>
            </a:r>
          </a:p>
          <a:p>
            <a:pPr>
              <a:lnSpc>
                <a:spcPct val="80000"/>
              </a:lnSpc>
            </a:pPr>
            <a:endParaRPr lang="en-US" sz="2400" dirty="0" smtClean="0"/>
          </a:p>
          <a:p>
            <a:pPr lvl="6">
              <a:lnSpc>
                <a:spcPct val="80000"/>
              </a:lnSpc>
            </a:pPr>
            <a:endParaRPr lang="en-US" sz="1200" dirty="0" smtClean="0"/>
          </a:p>
          <a:p>
            <a:pPr eaLnBrk="1" hangingPunct="1">
              <a:lnSpc>
                <a:spcPct val="80000"/>
              </a:lnSpc>
            </a:pPr>
            <a:r>
              <a:rPr lang="en-US" sz="2400" dirty="0" smtClean="0"/>
              <a:t>Probabilistic reasoning gives us a framework for managing our beliefs and knowledge</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4718" y="2719838"/>
            <a:ext cx="2962741" cy="208745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Random Variables</a:t>
            </a:r>
          </a:p>
        </p:txBody>
      </p:sp>
      <p:sp>
        <p:nvSpPr>
          <p:cNvPr id="7171" name="Rectangle 3"/>
          <p:cNvSpPr>
            <a:spLocks noGrp="1" noChangeArrowheads="1"/>
          </p:cNvSpPr>
          <p:nvPr>
            <p:ph idx="1"/>
          </p:nvPr>
        </p:nvSpPr>
        <p:spPr>
          <a:xfrm>
            <a:off x="498013" y="1421905"/>
            <a:ext cx="7669413" cy="4729164"/>
          </a:xfrm>
        </p:spPr>
        <p:txBody>
          <a:bodyPr/>
          <a:lstStyle/>
          <a:p>
            <a:pPr eaLnBrk="1" hangingPunct="1">
              <a:lnSpc>
                <a:spcPct val="90000"/>
              </a:lnSpc>
            </a:pPr>
            <a:r>
              <a:rPr lang="en-US" sz="2400" dirty="0" smtClean="0"/>
              <a:t>A random variable is some aspect of the world about which we (may) have uncertainty</a:t>
            </a:r>
          </a:p>
          <a:p>
            <a:pPr lvl="8">
              <a:lnSpc>
                <a:spcPct val="90000"/>
              </a:lnSpc>
            </a:pPr>
            <a:endParaRPr lang="en-US" sz="1200" dirty="0" smtClean="0"/>
          </a:p>
          <a:p>
            <a:pPr lvl="1" eaLnBrk="1" hangingPunct="1">
              <a:lnSpc>
                <a:spcPct val="90000"/>
              </a:lnSpc>
            </a:pPr>
            <a:r>
              <a:rPr lang="en-US" sz="2000" dirty="0" smtClean="0"/>
              <a:t>R = Is it raining?</a:t>
            </a:r>
          </a:p>
          <a:p>
            <a:pPr lvl="1" eaLnBrk="1" hangingPunct="1">
              <a:lnSpc>
                <a:spcPct val="90000"/>
              </a:lnSpc>
            </a:pPr>
            <a:r>
              <a:rPr lang="en-US" sz="2000" dirty="0" smtClean="0"/>
              <a:t>T = Is it hot or cold?</a:t>
            </a:r>
          </a:p>
          <a:p>
            <a:pPr lvl="1" eaLnBrk="1" hangingPunct="1">
              <a:lnSpc>
                <a:spcPct val="90000"/>
              </a:lnSpc>
            </a:pPr>
            <a:r>
              <a:rPr lang="en-US" sz="2000" dirty="0" smtClean="0"/>
              <a:t>D = How long will it take to drive to work?</a:t>
            </a:r>
          </a:p>
          <a:p>
            <a:pPr lvl="1" eaLnBrk="1" hangingPunct="1">
              <a:lnSpc>
                <a:spcPct val="90000"/>
              </a:lnSpc>
            </a:pPr>
            <a:r>
              <a:rPr lang="en-US" sz="2000" dirty="0" smtClean="0"/>
              <a:t>L = Where is the ghost?</a:t>
            </a:r>
          </a:p>
          <a:p>
            <a:pPr lvl="2">
              <a:lnSpc>
                <a:spcPct val="90000"/>
              </a:lnSpc>
            </a:pPr>
            <a:endParaRPr lang="en-US" sz="1600" dirty="0" smtClean="0"/>
          </a:p>
          <a:p>
            <a:pPr eaLnBrk="1" hangingPunct="1">
              <a:lnSpc>
                <a:spcPct val="90000"/>
              </a:lnSpc>
            </a:pPr>
            <a:r>
              <a:rPr lang="en-US" sz="2400" dirty="0" smtClean="0"/>
              <a:t>We denote random variables with capital letters</a:t>
            </a:r>
          </a:p>
          <a:p>
            <a:pPr lvl="2">
              <a:lnSpc>
                <a:spcPct val="90000"/>
              </a:lnSpc>
            </a:pPr>
            <a:endParaRPr lang="en-US" sz="1600" dirty="0" smtClean="0"/>
          </a:p>
          <a:p>
            <a:pPr eaLnBrk="1" hangingPunct="1">
              <a:lnSpc>
                <a:spcPct val="90000"/>
              </a:lnSpc>
            </a:pPr>
            <a:r>
              <a:rPr lang="en-US" sz="2400" dirty="0" smtClean="0"/>
              <a:t>Like variables in a CSP, random variables have domains</a:t>
            </a:r>
          </a:p>
          <a:p>
            <a:pPr lvl="8">
              <a:lnSpc>
                <a:spcPct val="90000"/>
              </a:lnSpc>
            </a:pPr>
            <a:endParaRPr lang="en-US" sz="1200" dirty="0" smtClean="0"/>
          </a:p>
          <a:p>
            <a:pPr lvl="1" eaLnBrk="1" hangingPunct="1">
              <a:lnSpc>
                <a:spcPct val="90000"/>
              </a:lnSpc>
            </a:pPr>
            <a:r>
              <a:rPr lang="en-US" sz="2000" dirty="0" smtClean="0"/>
              <a:t>R in {true, false}   (often write as {+r, </a:t>
            </a:r>
            <a:r>
              <a:rPr lang="en-US" sz="2000" dirty="0" smtClean="0">
                <a:sym typeface="Symbol" pitchFamily="18" charset="2"/>
              </a:rPr>
              <a:t>-</a:t>
            </a:r>
            <a:r>
              <a:rPr lang="en-US" sz="2000" dirty="0" smtClean="0"/>
              <a:t>r})</a:t>
            </a:r>
          </a:p>
          <a:p>
            <a:pPr lvl="1" eaLnBrk="1" hangingPunct="1">
              <a:lnSpc>
                <a:spcPct val="90000"/>
              </a:lnSpc>
            </a:pPr>
            <a:r>
              <a:rPr lang="en-US" sz="2000" dirty="0" smtClean="0"/>
              <a:t>T in {hot, cold}</a:t>
            </a:r>
          </a:p>
          <a:p>
            <a:pPr lvl="1" eaLnBrk="1" hangingPunct="1">
              <a:lnSpc>
                <a:spcPct val="90000"/>
              </a:lnSpc>
            </a:pPr>
            <a:r>
              <a:rPr lang="en-US" sz="2000" dirty="0" smtClean="0"/>
              <a:t>D in [0, </a:t>
            </a:r>
            <a:r>
              <a:rPr lang="en-US" sz="2000" dirty="0" smtClean="0">
                <a:sym typeface="Symbol" pitchFamily="18" charset="2"/>
              </a:rPr>
              <a:t>)</a:t>
            </a:r>
            <a:endParaRPr lang="en-US" sz="2000" dirty="0" smtClean="0"/>
          </a:p>
          <a:p>
            <a:pPr lvl="1" eaLnBrk="1" hangingPunct="1">
              <a:lnSpc>
                <a:spcPct val="90000"/>
              </a:lnSpc>
            </a:pPr>
            <a:r>
              <a:rPr lang="en-US" sz="2000" dirty="0" smtClean="0"/>
              <a:t>L in possible locations, maybe {(0,0), (0,1),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9820" y="1332374"/>
            <a:ext cx="4094076" cy="41272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Probability Distributions</a:t>
            </a:r>
          </a:p>
        </p:txBody>
      </p:sp>
      <p:sp>
        <p:nvSpPr>
          <p:cNvPr id="3" name="Content Placeholder 2"/>
          <p:cNvSpPr>
            <a:spLocks noGrp="1"/>
          </p:cNvSpPr>
          <p:nvPr>
            <p:ph idx="1"/>
          </p:nvPr>
        </p:nvSpPr>
        <p:spPr>
          <a:xfrm>
            <a:off x="204098" y="1304126"/>
            <a:ext cx="6882626" cy="4706149"/>
          </a:xfrm>
        </p:spPr>
        <p:txBody>
          <a:bodyPr/>
          <a:lstStyle/>
          <a:p>
            <a:r>
              <a:rPr lang="en-US" sz="2400" dirty="0" smtClean="0"/>
              <a:t>Associate a probability with each value</a:t>
            </a:r>
          </a:p>
          <a:p>
            <a:endParaRPr lang="en-US" sz="2400" dirty="0"/>
          </a:p>
          <a:p>
            <a:pPr lvl="1"/>
            <a:r>
              <a:rPr lang="en-US" sz="2000" dirty="0" smtClean="0"/>
              <a:t>Temperature:</a:t>
            </a:r>
            <a:endParaRPr lang="en-US" sz="2400" dirty="0" smtClean="0"/>
          </a:p>
          <a:p>
            <a:endParaRPr lang="en-US" sz="2400" dirty="0" smtClean="0"/>
          </a:p>
          <a:p>
            <a:endParaRPr lang="en-US" sz="2400" dirty="0" smtClean="0"/>
          </a:p>
          <a:p>
            <a:endParaRPr lang="en-US" sz="2400" dirty="0" smtClean="0"/>
          </a:p>
          <a:p>
            <a:endParaRPr lang="en-US" sz="2400" dirty="0" smtClean="0"/>
          </a:p>
          <a:p>
            <a:pPr lvl="3"/>
            <a:endParaRPr lang="en-US" sz="1200" dirty="0" smtClean="0"/>
          </a:p>
        </p:txBody>
      </p:sp>
      <p:graphicFrame>
        <p:nvGraphicFramePr>
          <p:cNvPr id="5" name="Group 56"/>
          <p:cNvGraphicFramePr>
            <a:graphicFrameLocks noGrp="1"/>
          </p:cNvGraphicFramePr>
          <p:nvPr>
            <p:extLst>
              <p:ext uri="{D42A27DB-BD31-4B8C-83A1-F6EECF244321}">
                <p14:modId xmlns:p14="http://schemas.microsoft.com/office/powerpoint/2010/main" val="2602809658"/>
              </p:ext>
            </p:extLst>
          </p:nvPr>
        </p:nvGraphicFramePr>
        <p:xfrm>
          <a:off x="3527323" y="3884723"/>
          <a:ext cx="1428750" cy="1114425"/>
        </p:xfrm>
        <a:graphic>
          <a:graphicData uri="http://schemas.openxmlformats.org/drawingml/2006/table">
            <a:tbl>
              <a:tblPr/>
              <a:tblGrid>
                <a:gridCol w="857250"/>
                <a:gridCol w="5715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Picture 91"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3911498" y="3506898"/>
            <a:ext cx="731837"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7" name="Group 70"/>
          <p:cNvGraphicFramePr>
            <a:graphicFrameLocks noGrp="1"/>
          </p:cNvGraphicFramePr>
          <p:nvPr>
            <p:extLst>
              <p:ext uri="{D42A27DB-BD31-4B8C-83A1-F6EECF244321}">
                <p14:modId xmlns:p14="http://schemas.microsoft.com/office/powerpoint/2010/main" val="3078396137"/>
              </p:ext>
            </p:extLst>
          </p:nvPr>
        </p:nvGraphicFramePr>
        <p:xfrm>
          <a:off x="9748222" y="3636086"/>
          <a:ext cx="1922463" cy="1857375"/>
        </p:xfrm>
        <a:graphic>
          <a:graphicData uri="http://schemas.openxmlformats.org/drawingml/2006/table">
            <a:tbl>
              <a:tblPr/>
              <a:tblGrid>
                <a:gridCol w="1153478"/>
                <a:gridCol w="768985"/>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0.6</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fog</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0.3</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meteor</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0.0</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 name="Picture 90" descr="txp_fi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0346709" y="3189898"/>
            <a:ext cx="8509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999" y="3235290"/>
            <a:ext cx="2544888" cy="2382941"/>
          </a:xfrm>
          <a:prstGeom prst="rect">
            <a:avLst/>
          </a:prstGeom>
        </p:spPr>
      </p:pic>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05094" y="3352677"/>
            <a:ext cx="3211282" cy="2140854"/>
          </a:xfrm>
          <a:prstGeom prst="rect">
            <a:avLst/>
          </a:prstGeom>
        </p:spPr>
      </p:pic>
      <p:sp>
        <p:nvSpPr>
          <p:cNvPr id="29" name="Content Placeholder 2"/>
          <p:cNvSpPr txBox="1">
            <a:spLocks/>
          </p:cNvSpPr>
          <p:nvPr/>
        </p:nvSpPr>
        <p:spPr bwMode="auto">
          <a:xfrm>
            <a:off x="6399477" y="1244840"/>
            <a:ext cx="4709342" cy="1569337"/>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endParaRPr lang="en-US" sz="2400" dirty="0" smtClean="0"/>
          </a:p>
          <a:p>
            <a:endParaRPr lang="en-US" sz="2400" dirty="0" smtClean="0"/>
          </a:p>
          <a:p>
            <a:pPr lvl="1"/>
            <a:r>
              <a:rPr lang="en-US" sz="2000" dirty="0" smtClean="0"/>
              <a:t>Weather: </a:t>
            </a:r>
          </a:p>
          <a:p>
            <a:endParaRPr lang="en-US" sz="2400" dirty="0" smtClean="0"/>
          </a:p>
          <a:p>
            <a:endParaRPr lang="en-US" sz="2400" dirty="0" smtClean="0"/>
          </a:p>
          <a:p>
            <a:endParaRPr lang="en-US" sz="2400" dirty="0" smtClean="0"/>
          </a:p>
          <a:p>
            <a:endParaRPr lang="en-US" sz="2400" dirty="0" smtClean="0"/>
          </a:p>
          <a:p>
            <a:endParaRPr lang="en-US" sz="2400" dirty="0" smtClean="0"/>
          </a:p>
          <a:p>
            <a:pPr lvl="3"/>
            <a:endParaRPr lang="en-US" sz="12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txBox="1">
            <a:spLocks/>
          </p:cNvSpPr>
          <p:nvPr/>
        </p:nvSpPr>
        <p:spPr bwMode="auto">
          <a:xfrm>
            <a:off x="7517598" y="1500630"/>
            <a:ext cx="4535502" cy="3137521"/>
          </a:xfrm>
          <a:prstGeom prst="rect">
            <a:avLst/>
          </a:prstGeom>
          <a:noFill/>
          <a:ln w="34925">
            <a:solidFill>
              <a:schemeClr val="tx1"/>
            </a:solid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None/>
            </a:pPr>
            <a:r>
              <a:rPr lang="en-US" sz="2400" dirty="0" smtClean="0"/>
              <a:t>	Shorthand notation:</a:t>
            </a:r>
          </a:p>
          <a:p>
            <a:endParaRPr lang="en-US" sz="2400" dirty="0" smtClean="0"/>
          </a:p>
          <a:p>
            <a:endParaRPr lang="en-US" sz="2400" dirty="0"/>
          </a:p>
          <a:p>
            <a:endParaRPr lang="en-US" sz="2400" dirty="0" smtClean="0"/>
          </a:p>
          <a:p>
            <a:endParaRPr lang="en-US" sz="2400" dirty="0"/>
          </a:p>
          <a:p>
            <a:endParaRPr lang="en-US" sz="2400" dirty="0" smtClean="0"/>
          </a:p>
          <a:p>
            <a:pPr marL="0" indent="0">
              <a:buNone/>
            </a:pPr>
            <a:r>
              <a:rPr lang="en-US" sz="2400" dirty="0" smtClean="0"/>
              <a:t>OK </a:t>
            </a:r>
            <a:r>
              <a:rPr lang="en-US" sz="2400" i="1" dirty="0"/>
              <a:t>if</a:t>
            </a:r>
            <a:r>
              <a:rPr lang="en-US" sz="2400" dirty="0"/>
              <a:t> all domain entries </a:t>
            </a:r>
            <a:r>
              <a:rPr lang="en-US" sz="2400" dirty="0" smtClean="0"/>
              <a:t>are unique</a:t>
            </a:r>
          </a:p>
          <a:p>
            <a:endParaRPr lang="en-US" sz="2400" dirty="0"/>
          </a:p>
          <a:p>
            <a:endParaRPr lang="en-US" sz="2400" dirty="0" smtClean="0"/>
          </a:p>
        </p:txBody>
      </p:sp>
      <p:sp>
        <p:nvSpPr>
          <p:cNvPr id="8194" name="Title 1"/>
          <p:cNvSpPr>
            <a:spLocks noGrp="1"/>
          </p:cNvSpPr>
          <p:nvPr>
            <p:ph type="title"/>
          </p:nvPr>
        </p:nvSpPr>
        <p:spPr/>
        <p:txBody>
          <a:bodyPr/>
          <a:lstStyle/>
          <a:p>
            <a:r>
              <a:rPr lang="en-US" smtClean="0"/>
              <a:t>Probability Distributions</a:t>
            </a:r>
          </a:p>
        </p:txBody>
      </p:sp>
      <p:sp>
        <p:nvSpPr>
          <p:cNvPr id="3" name="Content Placeholder 2"/>
          <p:cNvSpPr>
            <a:spLocks noGrp="1"/>
          </p:cNvSpPr>
          <p:nvPr>
            <p:ph idx="1"/>
          </p:nvPr>
        </p:nvSpPr>
        <p:spPr>
          <a:xfrm>
            <a:off x="204098" y="1304126"/>
            <a:ext cx="6882626" cy="4706149"/>
          </a:xfrm>
        </p:spPr>
        <p:txBody>
          <a:bodyPr/>
          <a:lstStyle/>
          <a:p>
            <a:r>
              <a:rPr lang="en-US" sz="2400" dirty="0" smtClean="0"/>
              <a:t>Unobserved random variables have distributions</a:t>
            </a:r>
          </a:p>
          <a:p>
            <a:endParaRPr lang="en-US" sz="2400" dirty="0" smtClean="0"/>
          </a:p>
          <a:p>
            <a:endParaRPr lang="en-US" sz="2400" dirty="0" smtClean="0"/>
          </a:p>
          <a:p>
            <a:endParaRPr lang="en-US" sz="2400" dirty="0" smtClean="0"/>
          </a:p>
          <a:p>
            <a:endParaRPr lang="en-US" sz="2400" dirty="0" smtClean="0"/>
          </a:p>
          <a:p>
            <a:endParaRPr lang="en-US" sz="2400" dirty="0" smtClean="0"/>
          </a:p>
          <a:p>
            <a:pPr lvl="3"/>
            <a:endParaRPr lang="en-US" sz="1200" dirty="0" smtClean="0"/>
          </a:p>
          <a:p>
            <a:r>
              <a:rPr lang="en-US" sz="2400" dirty="0" smtClean="0"/>
              <a:t>A distribution is a TABLE of probabilities of values</a:t>
            </a:r>
          </a:p>
          <a:p>
            <a:pPr lvl="8"/>
            <a:endParaRPr lang="en-US" sz="1200" dirty="0" smtClean="0"/>
          </a:p>
          <a:p>
            <a:r>
              <a:rPr lang="en-US" sz="2400" dirty="0" smtClean="0"/>
              <a:t>A probability (lower case value) is a single number</a:t>
            </a:r>
          </a:p>
          <a:p>
            <a:pPr lvl="2"/>
            <a:endParaRPr lang="en-US" sz="1600" dirty="0" smtClean="0"/>
          </a:p>
          <a:p>
            <a:endParaRPr lang="en-US" sz="2400" dirty="0" smtClean="0"/>
          </a:p>
          <a:p>
            <a:r>
              <a:rPr lang="en-US" sz="2400" dirty="0" smtClean="0"/>
              <a:t>Must have:                                                 and</a:t>
            </a:r>
          </a:p>
        </p:txBody>
      </p:sp>
      <p:graphicFrame>
        <p:nvGraphicFramePr>
          <p:cNvPr id="5" name="Group 56"/>
          <p:cNvGraphicFramePr>
            <a:graphicFrameLocks noGrp="1"/>
          </p:cNvGraphicFramePr>
          <p:nvPr>
            <p:extLst>
              <p:ext uri="{D42A27DB-BD31-4B8C-83A1-F6EECF244321}">
                <p14:modId xmlns:p14="http://schemas.microsoft.com/office/powerpoint/2010/main" val="294217655"/>
              </p:ext>
            </p:extLst>
          </p:nvPr>
        </p:nvGraphicFramePr>
        <p:xfrm>
          <a:off x="1360963" y="2216140"/>
          <a:ext cx="1428750" cy="1114425"/>
        </p:xfrm>
        <a:graphic>
          <a:graphicData uri="http://schemas.openxmlformats.org/drawingml/2006/table">
            <a:tbl>
              <a:tblPr/>
              <a:tblGrid>
                <a:gridCol w="857250"/>
                <a:gridCol w="5715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Picture 91" descr="txp_fig"/>
          <p:cNvPicPr>
            <a:picLocks noChangeAspect="1" noChangeArrowheads="1"/>
          </p:cNvPicPr>
          <p:nvPr>
            <p:custDataLst>
              <p:tags r:id="rId1"/>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745138" y="1838315"/>
            <a:ext cx="731837"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7" name="Group 70"/>
          <p:cNvGraphicFramePr>
            <a:graphicFrameLocks noGrp="1"/>
          </p:cNvGraphicFramePr>
          <p:nvPr>
            <p:extLst>
              <p:ext uri="{D42A27DB-BD31-4B8C-83A1-F6EECF244321}">
                <p14:modId xmlns:p14="http://schemas.microsoft.com/office/powerpoint/2010/main" val="4288140016"/>
              </p:ext>
            </p:extLst>
          </p:nvPr>
        </p:nvGraphicFramePr>
        <p:xfrm>
          <a:off x="3410425" y="2216140"/>
          <a:ext cx="1922463" cy="1857375"/>
        </p:xfrm>
        <a:graphic>
          <a:graphicData uri="http://schemas.openxmlformats.org/drawingml/2006/table">
            <a:tbl>
              <a:tblPr/>
              <a:tblGrid>
                <a:gridCol w="1153478"/>
                <a:gridCol w="768985"/>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0.6</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fog</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0.3</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meteor</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0.0</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 name="Picture 90" descr="txp_fig"/>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4008913" y="1844665"/>
            <a:ext cx="8509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txp_fig"/>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2229033" y="5504778"/>
            <a:ext cx="285115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txp_fig.png"/>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bwMode="auto">
          <a:xfrm>
            <a:off x="2488064" y="6118003"/>
            <a:ext cx="2583980" cy="29872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0" name="Picture 9" descr="txp_fig.png"/>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bwMode="auto">
          <a:xfrm>
            <a:off x="6374588" y="6045653"/>
            <a:ext cx="2492511" cy="56715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7" name="Picture 16" descr="txp_fig.png"/>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bwMode="auto">
          <a:xfrm>
            <a:off x="7963848" y="3327456"/>
            <a:ext cx="3627379" cy="29855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8" name="Picture 17" descr="txp_fig.png"/>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bwMode="auto">
          <a:xfrm>
            <a:off x="8113387" y="2289137"/>
            <a:ext cx="3179555" cy="29855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1" name="Picture 10" descr="txp_fig.png"/>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bwMode="auto">
          <a:xfrm>
            <a:off x="8010015" y="2815765"/>
            <a:ext cx="3373612" cy="29855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3" name="Picture 12" descr="txp_fig.png"/>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bwMode="auto">
          <a:xfrm>
            <a:off x="9266830" y="3922124"/>
            <a:ext cx="328405" cy="5971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42295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Joint Distributions</a:t>
            </a:r>
          </a:p>
        </p:txBody>
      </p:sp>
      <p:sp>
        <p:nvSpPr>
          <p:cNvPr id="10243" name="Rectangle 3"/>
          <p:cNvSpPr>
            <a:spLocks noGrp="1" noChangeArrowheads="1"/>
          </p:cNvSpPr>
          <p:nvPr>
            <p:ph idx="1"/>
          </p:nvPr>
        </p:nvSpPr>
        <p:spPr>
          <a:xfrm>
            <a:off x="341314" y="1339380"/>
            <a:ext cx="7924642" cy="4953000"/>
          </a:xfrm>
        </p:spPr>
        <p:txBody>
          <a:bodyPr/>
          <a:lstStyle/>
          <a:p>
            <a:pPr eaLnBrk="1" hangingPunct="1">
              <a:lnSpc>
                <a:spcPct val="80000"/>
              </a:lnSpc>
            </a:pPr>
            <a:r>
              <a:rPr lang="en-US" sz="2400" dirty="0" smtClean="0"/>
              <a:t>A </a:t>
            </a:r>
            <a:r>
              <a:rPr lang="en-US" sz="2400" i="1" dirty="0" smtClean="0"/>
              <a:t>joint distribution</a:t>
            </a:r>
            <a:r>
              <a:rPr lang="en-US" sz="2400" dirty="0" smtClean="0"/>
              <a:t> over a set of random variables:</a:t>
            </a:r>
          </a:p>
          <a:p>
            <a:pPr eaLnBrk="1" hangingPunct="1">
              <a:lnSpc>
                <a:spcPct val="80000"/>
              </a:lnSpc>
              <a:buFont typeface="Wingdings" pitchFamily="2" charset="2"/>
              <a:buNone/>
            </a:pPr>
            <a:r>
              <a:rPr lang="en-US" sz="2400" dirty="0" smtClean="0"/>
              <a:t>	specifies a real number for each assignment (or </a:t>
            </a:r>
            <a:r>
              <a:rPr lang="en-US" sz="2400" i="1" dirty="0" smtClean="0"/>
              <a:t>outcome</a:t>
            </a:r>
            <a:r>
              <a:rPr lang="en-US" sz="2400" dirty="0" smtClean="0"/>
              <a:t>): </a:t>
            </a:r>
          </a:p>
          <a:p>
            <a:pPr lvl="2" eaLnBrk="1" hangingPunct="1">
              <a:lnSpc>
                <a:spcPct val="80000"/>
              </a:lnSpc>
            </a:pPr>
            <a:endParaRPr lang="en-US" sz="1800" dirty="0" smtClean="0"/>
          </a:p>
          <a:p>
            <a:pPr lvl="1" eaLnBrk="1" hangingPunct="1">
              <a:lnSpc>
                <a:spcPct val="80000"/>
              </a:lnSpc>
            </a:pPr>
            <a:endParaRPr lang="en-US" sz="1800" dirty="0" smtClean="0"/>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endParaRPr lang="en-US" sz="2000" dirty="0" smtClean="0"/>
          </a:p>
          <a:p>
            <a:pPr lvl="5">
              <a:lnSpc>
                <a:spcPct val="80000"/>
              </a:lnSpc>
            </a:pPr>
            <a:endParaRPr lang="en-US" sz="1200" dirty="0" smtClean="0"/>
          </a:p>
          <a:p>
            <a:pPr lvl="1" eaLnBrk="1" hangingPunct="1">
              <a:lnSpc>
                <a:spcPct val="80000"/>
              </a:lnSpc>
            </a:pPr>
            <a:r>
              <a:rPr lang="en-US" sz="2000" dirty="0" smtClean="0"/>
              <a:t>Must obey:</a:t>
            </a:r>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lvl="7">
              <a:lnSpc>
                <a:spcPct val="80000"/>
              </a:lnSpc>
            </a:pPr>
            <a:endParaRPr lang="en-US" sz="1200" dirty="0" smtClean="0"/>
          </a:p>
          <a:p>
            <a:pPr eaLnBrk="1" hangingPunct="1">
              <a:lnSpc>
                <a:spcPct val="80000"/>
              </a:lnSpc>
            </a:pPr>
            <a:endParaRPr lang="en-US" sz="2400" dirty="0" smtClean="0"/>
          </a:p>
          <a:p>
            <a:pPr>
              <a:lnSpc>
                <a:spcPct val="80000"/>
              </a:lnSpc>
            </a:pPr>
            <a:r>
              <a:rPr lang="en-US" sz="2400" dirty="0"/>
              <a:t>Size of distribution if n variables with domain sizes d?</a:t>
            </a:r>
          </a:p>
          <a:p>
            <a:pPr lvl="4">
              <a:lnSpc>
                <a:spcPct val="80000"/>
              </a:lnSpc>
            </a:pPr>
            <a:endParaRPr lang="en-US" sz="1200" dirty="0" smtClean="0"/>
          </a:p>
          <a:p>
            <a:pPr lvl="1">
              <a:lnSpc>
                <a:spcPct val="80000"/>
              </a:lnSpc>
            </a:pPr>
            <a:r>
              <a:rPr lang="en-US" sz="2000" dirty="0" smtClean="0"/>
              <a:t>For all but the smallest distributions, impractical to write out!</a:t>
            </a:r>
          </a:p>
        </p:txBody>
      </p:sp>
      <p:pic>
        <p:nvPicPr>
          <p:cNvPr id="9220" name="Picture 4" descr="txp_fig"/>
          <p:cNvPicPr>
            <a:picLocks noChangeAspect="1" noChangeArrowheads="1"/>
          </p:cNvPicPr>
          <p:nvPr>
            <p:custDataLst>
              <p:tags r:id="rId1"/>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7094961" y="1416259"/>
            <a:ext cx="18034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txp_fig.png"/>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bwMode="auto">
          <a:xfrm>
            <a:off x="1946710" y="2388049"/>
            <a:ext cx="4867275" cy="29860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0246" name="Picture 11" descr="txp_fig"/>
          <p:cNvPicPr>
            <a:picLocks noChangeAspect="1" noChangeArrowheads="1"/>
          </p:cNvPicPr>
          <p:nvPr>
            <p:custDataLst>
              <p:tags r:id="rId3"/>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932422" y="2937118"/>
            <a:ext cx="2445348" cy="328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txp_fig"/>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3303822" y="3760065"/>
            <a:ext cx="2836863"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48" name="Picture 15" descr="txp_fig"/>
          <p:cNvPicPr>
            <a:picLocks noChangeAspect="1" noChangeArrowheads="1"/>
          </p:cNvPicPr>
          <p:nvPr>
            <p:custDataLst>
              <p:tags r:id="rId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778005" y="4366718"/>
            <a:ext cx="4359275" cy="67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010734" name="Group 46"/>
          <p:cNvGraphicFramePr>
            <a:graphicFrameLocks noGrp="1"/>
          </p:cNvGraphicFramePr>
          <p:nvPr>
            <p:extLst>
              <p:ext uri="{D42A27DB-BD31-4B8C-83A1-F6EECF244321}">
                <p14:modId xmlns:p14="http://schemas.microsoft.com/office/powerpoint/2010/main" val="4285111521"/>
              </p:ext>
            </p:extLst>
          </p:nvPr>
        </p:nvGraphicFramePr>
        <p:xfrm>
          <a:off x="8747249" y="3210126"/>
          <a:ext cx="2354953" cy="1981200"/>
        </p:xfrm>
        <a:graphic>
          <a:graphicData uri="http://schemas.openxmlformats.org/drawingml/2006/table">
            <a:tbl>
              <a:tblPr/>
              <a:tblGrid>
                <a:gridCol w="776664"/>
                <a:gridCol w="720541"/>
                <a:gridCol w="857748"/>
              </a:tblGrid>
              <a:tr h="288925">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2" name="Picture 11" descr="txp_fig"/>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9385182" y="2742947"/>
            <a:ext cx="1179512"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07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Probabilistic Models</a:t>
            </a:r>
          </a:p>
        </p:txBody>
      </p:sp>
      <p:sp>
        <p:nvSpPr>
          <p:cNvPr id="10243" name="Rectangle 3"/>
          <p:cNvSpPr>
            <a:spLocks noGrp="1" noChangeArrowheads="1"/>
          </p:cNvSpPr>
          <p:nvPr>
            <p:ph idx="1"/>
          </p:nvPr>
        </p:nvSpPr>
        <p:spPr>
          <a:xfrm>
            <a:off x="433388" y="1568450"/>
            <a:ext cx="5278437" cy="4800600"/>
          </a:xfrm>
        </p:spPr>
        <p:txBody>
          <a:bodyPr/>
          <a:lstStyle/>
          <a:p>
            <a:pPr eaLnBrk="1" hangingPunct="1">
              <a:lnSpc>
                <a:spcPct val="80000"/>
              </a:lnSpc>
            </a:pPr>
            <a:r>
              <a:rPr lang="en-US" sz="2000" dirty="0" smtClean="0"/>
              <a:t>A probabilistic model is a joint distribution over a set of random variables</a:t>
            </a:r>
          </a:p>
          <a:p>
            <a:pPr lvl="1" eaLnBrk="1" hangingPunct="1">
              <a:lnSpc>
                <a:spcPct val="80000"/>
              </a:lnSpc>
            </a:pPr>
            <a:endParaRPr lang="en-US" sz="1800" dirty="0" smtClean="0"/>
          </a:p>
          <a:p>
            <a:pPr eaLnBrk="1" hangingPunct="1">
              <a:lnSpc>
                <a:spcPct val="80000"/>
              </a:lnSpc>
            </a:pPr>
            <a:r>
              <a:rPr lang="en-US" sz="2000" dirty="0" smtClean="0"/>
              <a:t>Probabilistic models:</a:t>
            </a:r>
          </a:p>
          <a:p>
            <a:pPr lvl="1" eaLnBrk="1" hangingPunct="1">
              <a:lnSpc>
                <a:spcPct val="80000"/>
              </a:lnSpc>
            </a:pPr>
            <a:r>
              <a:rPr lang="en-US" sz="1800" dirty="0" smtClean="0"/>
              <a:t>(Random) variables with domains </a:t>
            </a:r>
          </a:p>
          <a:p>
            <a:pPr lvl="1" eaLnBrk="1" hangingPunct="1">
              <a:lnSpc>
                <a:spcPct val="80000"/>
              </a:lnSpc>
            </a:pPr>
            <a:r>
              <a:rPr lang="en-US" sz="1800" dirty="0" smtClean="0"/>
              <a:t>Assignments are called </a:t>
            </a:r>
            <a:r>
              <a:rPr lang="en-US" sz="1800" i="1" dirty="0" smtClean="0"/>
              <a:t>outcomes</a:t>
            </a:r>
          </a:p>
          <a:p>
            <a:pPr lvl="1" eaLnBrk="1" hangingPunct="1">
              <a:lnSpc>
                <a:spcPct val="80000"/>
              </a:lnSpc>
            </a:pPr>
            <a:r>
              <a:rPr lang="en-US" sz="1800" dirty="0" smtClean="0"/>
              <a:t>Joint distributions: say whether assignments (outcomes) are likely</a:t>
            </a:r>
          </a:p>
          <a:p>
            <a:pPr lvl="1" eaLnBrk="1" hangingPunct="1">
              <a:lnSpc>
                <a:spcPct val="80000"/>
              </a:lnSpc>
            </a:pPr>
            <a:r>
              <a:rPr lang="en-US" sz="1800" i="1" dirty="0" smtClean="0"/>
              <a:t>Normalized:</a:t>
            </a:r>
            <a:r>
              <a:rPr lang="en-US" sz="1800" dirty="0" smtClean="0"/>
              <a:t> sum to 1.0</a:t>
            </a:r>
          </a:p>
          <a:p>
            <a:pPr lvl="1" eaLnBrk="1" hangingPunct="1">
              <a:lnSpc>
                <a:spcPct val="80000"/>
              </a:lnSpc>
            </a:pPr>
            <a:r>
              <a:rPr lang="en-US" sz="1800" dirty="0" smtClean="0"/>
              <a:t>Ideally: only certain variables directly interact</a:t>
            </a:r>
          </a:p>
          <a:p>
            <a:pPr eaLnBrk="1" hangingPunct="1">
              <a:lnSpc>
                <a:spcPct val="80000"/>
              </a:lnSpc>
            </a:pPr>
            <a:endParaRPr lang="en-US" sz="2000" dirty="0" smtClean="0"/>
          </a:p>
        </p:txBody>
      </p:sp>
      <p:graphicFrame>
        <p:nvGraphicFramePr>
          <p:cNvPr id="1009904" name="Group 240"/>
          <p:cNvGraphicFramePr>
            <a:graphicFrameLocks noGrp="1"/>
          </p:cNvGraphicFramePr>
          <p:nvPr>
            <p:extLst>
              <p:ext uri="{D42A27DB-BD31-4B8C-83A1-F6EECF244321}">
                <p14:modId xmlns:p14="http://schemas.microsoft.com/office/powerpoint/2010/main" val="2967473060"/>
              </p:ext>
            </p:extLst>
          </p:nvPr>
        </p:nvGraphicFramePr>
        <p:xfrm>
          <a:off x="5773738" y="1908175"/>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97" name="TextBox 6"/>
          <p:cNvSpPr txBox="1">
            <a:spLocks noChangeArrowheads="1"/>
          </p:cNvSpPr>
          <p:nvPr/>
        </p:nvSpPr>
        <p:spPr bwMode="auto">
          <a:xfrm>
            <a:off x="5989638" y="1425575"/>
            <a:ext cx="24034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latin typeface="Calibri" pitchFamily="34" charset="0"/>
                <a:cs typeface="Calibri" pitchFamily="34" charset="0"/>
              </a:rPr>
              <a:t>Distribution over T,W</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2247" y="1807215"/>
            <a:ext cx="2962741" cy="2087451"/>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10;P(hot) = P(T = hot),   \]&#10;\end{document}&#10;"/>
  <p:tag name="FILENAME" val="txp_fig"/>
  <p:tag name="FORMAT" val="pngmono"/>
  <p:tag name="RES" val="1200"/>
  <p:tag name="BLEND" val="0"/>
  <p:tag name="TRANSPARENT" val="0"/>
  <p:tag name="TBUG" val="0"/>
  <p:tag name="ALLOWFS" val="0"/>
  <p:tag name="ORIGWIDTH" val="213"/>
  <p:tag name="PICTUREFILESIZE" val="9650"/>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10;P(cold) = P(T = cold),   \]&#10;\end{document}&#10;"/>
  <p:tag name="FILENAME" val="txp_fig"/>
  <p:tag name="FORMAT" val="pngmono"/>
  <p:tag name="RES" val="1200"/>
  <p:tag name="BLEND" val="0"/>
  <p:tag name="TRANSPARENT" val="0"/>
  <p:tag name="TBUG" val="0"/>
  <p:tag name="ALLOWFS" val="0"/>
  <p:tag name="ORIGWIDTH" val="226"/>
  <p:tag name="PICTUREFILESIZE" val="10440"/>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ldots \]&#10;\end{document}&#10;"/>
  <p:tag name="FILENAME" val="txp_fig"/>
  <p:tag name="FORMAT" val="pngmono"/>
  <p:tag name="RES" val="1200"/>
  <p:tag name="BLEND" val="0"/>
  <p:tag name="TRANSPARENT" val="0"/>
  <p:tag name="TBUG" val="0"/>
  <p:tag name="ALLOWFS" val="0"/>
  <p:tag name="ORIGWIDTH" val="22"/>
  <p:tag name="PICTUREFILESIZE" val="314"/>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1, X_2, \ldots X_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1"/>
  <p:tag name="PICTUREFILESIZE" val="6256"/>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X_1=x_1, X_2=x_2, \ldots X_n=x_n)$&#10;\end{document}&#10;"/>
  <p:tag name="FILENAME" val="txp_fig"/>
  <p:tag name="FORMAT" val="pngmono"/>
  <p:tag name="RES" val="1200"/>
  <p:tag name="BLEND" val="0"/>
  <p:tag name="TRANSPARENT" val="0"/>
  <p:tag name="TBUG" val="0"/>
  <p:tag name="ALLOWFS" val="0"/>
  <p:tag name="ORIGWIDTH" val="326"/>
  <p:tag name="PICTUREFILESIZE" val="13023"/>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P(x_1, x_2, \ldots x_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49"/>
  <p:tag name="PICTUREFILESIZE" val="6975"/>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x_1, x_2, \ldots x_n) \ge 0$&#10;\end{document}&#10;"/>
  <p:tag name="FILENAME" val="txp_fig"/>
  <p:tag name="FORMAT" val="pngmono"/>
  <p:tag name="RES" val="1200"/>
  <p:tag name="BLEND" val="0"/>
  <p:tag name="TRANSPARENT" val="0"/>
  <p:tag name="TBUG" val="0"/>
  <p:tag name="ALLOWFS" val="0"/>
  <p:tag name="ORIGWIDTH" val="190"/>
  <p:tag name="PICTUREFILESIZE" val="8743"/>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sum_{(x_1, x_2, \ldots x_n)} P(x_1, x_2, \ldots x_n) = 1&#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92"/>
  <p:tag name="PICTUREFILESIZE" val="16117"/>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E) = \sum_{(x_1 \ldots x_n) \in E}P(x_1 \ldots x_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91"/>
  <p:tag name="PICTUREFILESIZE" val="16236"/>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49"/>
  <p:tag name="PICTUREFILESIZE" val="2733"/>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 Y)&#10;\]&#10;\end{document}&#10;"/>
  <p:tag name="FILENAME" val="txp_fig"/>
  <p:tag name="FORMAT" val="pngmono"/>
  <p:tag name="RES" val="1200"/>
  <p:tag name="BLEND" val="0"/>
  <p:tag name="TRANSPARENT" val="0"/>
  <p:tag name="TBUG" val="0"/>
  <p:tag name="ALLOWFS" val="0"/>
  <p:tag name="ORIGWIDTH" val="77"/>
  <p:tag name="PICTUREFILESIZE" val="4525"/>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t) = \sum_{s} P(t, s)&#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3"/>
  <p:tag name="PICTUREFILESIZE" val="9872"/>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49"/>
  <p:tag name="PICTUREFILESIZE" val="2733"/>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s) = \sum_{t} P(t, s)&#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5"/>
  <p:tag name="PICTUREFILESIZE" val="9349"/>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90"/>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 = x_1) = \sum_{x_2} P(X_1 = x_1, X_2 = x_2)&#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383"/>
  <p:tag name="PICTUREFILESIZE" val="19135"/>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 Y)&#10;\]&#10;\end{document}&#10;"/>
  <p:tag name="FILENAME" val="txp_fig"/>
  <p:tag name="FORMAT" val="pngmono"/>
  <p:tag name="RES" val="1200"/>
  <p:tag name="BLEND" val="0"/>
  <p:tag name="TRANSPARENT" val="0"/>
  <p:tag name="TBUG" val="0"/>
  <p:tag name="ALLOWFS" val="0"/>
  <p:tag name="ORIGWIDTH" val="77"/>
  <p:tag name="PICTUREFILESIZE" val="4525"/>
</p:tagLst>
</file>

<file path=ppt/tags/tag2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 = \sum_{y} P(x, y)&#10;\]&#10;\end{document}&#10;"/>
  <p:tag name="FILENAME" val="txp_fig"/>
  <p:tag name="FORMAT" val="pngmono"/>
  <p:tag name="RES" val="1200"/>
  <p:tag name="BLEND" val="0"/>
  <p:tag name="TRANSPARENT" val="0"/>
  <p:tag name="TBUG" val="0"/>
  <p:tag name="ALLOWFS" val="0"/>
  <p:tag name="ORIGWIDTH" val="173"/>
  <p:tag name="PICTUREFILESIZE" val="11176"/>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90"/>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10;\]&#10;\end{document}&#10;"/>
  <p:tag name="FILENAME" val="txp_fig"/>
  <p:tag name="FORMAT" val="pngmono"/>
  <p:tag name="RES" val="1200"/>
  <p:tag name="BLEND" val="0"/>
  <p:tag name="TRANSPARENT" val="0"/>
  <p:tag name="TBUG" val="0"/>
  <p:tag name="ALLOWFS" val="0"/>
  <p:tag name="ORIGWIDTH" val="53"/>
  <p:tag name="PICTUREFILESIZE" val="3283"/>
</p:tagLst>
</file>

<file path=ppt/tags/tag3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 \sum_{x} P(x, y)&#10;\]&#10;\end{document}&#10;"/>
  <p:tag name="FILENAME" val="txp_fig"/>
  <p:tag name="FORMAT" val="pngmono"/>
  <p:tag name="RES" val="1200"/>
  <p:tag name="BLEND" val="0"/>
  <p:tag name="TRANSPARENT" val="0"/>
  <p:tag name="TBUG" val="0"/>
  <p:tag name="ALLOWFS" val="0"/>
  <p:tag name="ORIGWIDTH" val="171"/>
  <p:tag name="PICTUREFILESIZE" val="10456"/>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10;\]&#10;\end{document}&#10;"/>
  <p:tag name="FILENAME" val="txp_fig"/>
  <p:tag name="FORMAT" val="pngmono"/>
  <p:tag name="RES" val="1200"/>
  <p:tag name="BLEND" val="0"/>
  <p:tag name="TRANSPARENT" val="0"/>
  <p:tag name="TBUG" val="0"/>
  <p:tag name="ALLOWFS" val="0"/>
  <p:tag name="ORIGWIDTH" val="51"/>
  <p:tag name="PICTUREFILESIZE" val="3003"/>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a | b) = \frac{P(a, b)}{P(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59"/>
  <p:tag name="PICTUREFILESIZE" val="12487"/>
</p:tagLst>
</file>

<file path=ppt/tags/tag3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3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s | T=c) = ???&#10;\]&#10;\end{document}&#10;"/>
  <p:tag name="FILENAME" val="txp_fig"/>
  <p:tag name="FORMAT" val="pngmono"/>
  <p:tag name="RES" val="1200"/>
  <p:tag name="BLEND" val="0"/>
  <p:tag name="TRANSPARENT" val="0"/>
  <p:tag name="TBUG" val="0"/>
  <p:tag name="ALLOWFS" val="0"/>
  <p:tag name="ORIGWIDTH" val="219"/>
  <p:tag name="PICTUREFILESIZE" val="8741"/>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s ,T = c)}{P(T=c)}&#10;\]&#10;\end{document}&#10;"/>
  <p:tag name="FILENAME" val="txp_fig"/>
  <p:tag name="FORMAT" val="pngmono"/>
  <p:tag name="RES" val="1200"/>
  <p:tag name="BLEND" val="0"/>
  <p:tag name="TRANSPARENT" val="0"/>
  <p:tag name="TBUG" val="0"/>
  <p:tag name="ALLOWFS" val="0"/>
  <p:tag name="ORIGWIDTH" val="190"/>
  <p:tag name="PICTUREFILESIZE" val="11793"/>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0.2}{0.5} &#10;\]&#10;\end{document}&#10;"/>
  <p:tag name="FILENAME" val="txp_fig"/>
  <p:tag name="FORMAT" val="pngmono"/>
  <p:tag name="RES" val="1200"/>
  <p:tag name="BLEND" val="0"/>
  <p:tag name="TRANSPARENT" val="0"/>
  <p:tag name="TBUG" val="0"/>
  <p:tag name="ALLOWFS" val="0"/>
  <p:tag name="ORIGWIDTH" val="56"/>
  <p:tag name="PICTUREFILESIZE" val="3657"/>
</p:tagLst>
</file>

<file path=ppt/tags/tag3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0.4&#10;\]&#10;\end{document}&#10;"/>
  <p:tag name="FILENAME" val="txp_fig"/>
  <p:tag name="FORMAT" val="pngmono"/>
  <p:tag name="RES" val="1200"/>
  <p:tag name="BLEND" val="0"/>
  <p:tag name="TRANSPARENT" val="0"/>
  <p:tag name="TBUG" val="0"/>
  <p:tag name="ALLOWFS" val="0"/>
  <p:tag name="ORIGWIDTH" val="55"/>
  <p:tag name="PICTUREFILESIZE" val="1695"/>
</p:tagLst>
</file>

<file path=ppt/tags/tag3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P(W = s ,T = c) + P(W = r, T = c)&#10;\]&#10;\end{document}&#10;"/>
  <p:tag name="FILENAME" val="txp_fig"/>
  <p:tag name="FORMAT" val="pngmono"/>
  <p:tag name="RES" val="1200"/>
  <p:tag name="BLEND" val="0"/>
  <p:tag name="TRANSPARENT" val="0"/>
  <p:tag name="TBUG" val="0"/>
  <p:tag name="ALLOWFS" val="0"/>
  <p:tag name="ORIGWIDTH" val="378"/>
  <p:tag name="PICTUREFILESIZE" val="13658"/>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49"/>
  <p:tag name="PICTUREFILESIZE" val="2733"/>
</p:tagLst>
</file>

<file path=ppt/tags/tag4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0.2 + 0.3&#10;\]&#10;\end{document}&#10;"/>
  <p:tag name="FILENAME" val="txp_fig"/>
  <p:tag name="FORMAT" val="pngmono"/>
  <p:tag name="RES" val="1200"/>
  <p:tag name="BLEND" val="0"/>
  <p:tag name="TRANSPARENT" val="0"/>
  <p:tag name="TBUG" val="0"/>
  <p:tag name="ALLOWFS" val="0"/>
  <p:tag name="ORIGWIDTH" val="114"/>
  <p:tag name="PICTUREFILESIZE" val="4303"/>
</p:tagLst>
</file>

<file path=ppt/tags/tag4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0.5&#10;\]&#10;\end{document}&#10;"/>
  <p:tag name="FILENAME" val="txp_fig"/>
  <p:tag name="FORMAT" val="pngmono"/>
  <p:tag name="RES" val="1200"/>
  <p:tag name="BLEND" val="0"/>
  <p:tag name="TRANSPARENT" val="0"/>
  <p:tag name="TBUG" val="0"/>
  <p:tag name="ALLOWFS" val="0"/>
  <p:tag name="ORIGWIDTH" val="54"/>
  <p:tag name="PICTUREFILESIZE" val="1817"/>
</p:tagLst>
</file>

<file path=ppt/tags/tag4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 Y)&#10;\]&#10;\end{document}&#10;"/>
  <p:tag name="FILENAME" val="txp_fig"/>
  <p:tag name="FORMAT" val="pngmono"/>
  <p:tag name="RES" val="1200"/>
  <p:tag name="BLEND" val="0"/>
  <p:tag name="TRANSPARENT" val="0"/>
  <p:tag name="TBUG" val="0"/>
  <p:tag name="ALLOWFS" val="0"/>
  <p:tag name="ORIGWIDTH" val="77"/>
  <p:tag name="PICTUREFILESIZE" val="4525"/>
</p:tagLst>
</file>

<file path=ppt/tags/tag4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T = hot)&#10;\]&#10;\end{document}&#10;"/>
  <p:tag name="FILENAME" val="txp_fig"/>
  <p:tag name="FORMAT" val="pngmono"/>
  <p:tag name="RES" val="1200"/>
  <p:tag name="BLEND" val="0"/>
  <p:tag name="TRANSPARENT" val="0"/>
  <p:tag name="TBUG" val="0"/>
  <p:tag name="ALLOWFS" val="0"/>
  <p:tag name="ORIGWIDTH" val="139"/>
  <p:tag name="PICTUREFILESIZE" val="7247"/>
</p:tagLst>
</file>

<file path=ppt/tags/tag4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T = cold)&#10;\]&#10;\end{document}&#10;"/>
  <p:tag name="FILENAME" val="txp_fig"/>
  <p:tag name="FORMAT" val="pngmono"/>
  <p:tag name="RES" val="1200"/>
  <p:tag name="BLEND" val="0"/>
  <p:tag name="TRANSPARENT" val="0"/>
  <p:tag name="TBUG" val="0"/>
  <p:tag name="ALLOWFS" val="0"/>
  <p:tag name="ORIGWIDTH" val="145"/>
  <p:tag name="PICTUREFILESIZE" val="7497"/>
</p:tagLst>
</file>

<file path=ppt/tags/tag4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4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T)&#10;\]&#10;\end{document}&#10;"/>
  <p:tag name="FILENAME" val="txp_fig"/>
  <p:tag name="FORMAT" val="pngmono"/>
  <p:tag name="RES" val="1200"/>
  <p:tag name="BLEND" val="0"/>
  <p:tag name="TRANSPARENT" val="0"/>
  <p:tag name="TBUG" val="0"/>
  <p:tag name="ALLOWFS" val="0"/>
  <p:tag name="ORIGWIDTH" val="77"/>
  <p:tag name="PICTUREFILESIZE" val="4556"/>
</p:tagLst>
</file>

<file path=ppt/tags/tag4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r | T=c) =&#10;\]&#10;\end{document}&#10;"/>
  <p:tag name="FILENAME" val="txp_fig"/>
  <p:tag name="FORMAT" val="pngmono"/>
  <p:tag name="RES" val="1200"/>
  <p:tag name="BLEND" val="0"/>
  <p:tag name="TRANSPARENT" val="0"/>
  <p:tag name="TBUG" val="0"/>
  <p:tag name="ALLOWFS" val="0"/>
  <p:tag name="ORIGWIDTH" val="184"/>
  <p:tag name="PICTUREFILESIZE" val="7084"/>
</p:tagLst>
</file>

<file path=ppt/tags/tag4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r ,T = c)}{P(W = s, T=c) + P(W = r, T = c)}&#10;\]&#10;\end{document}&#10;"/>
  <p:tag name="FILENAME" val="txp_fig"/>
  <p:tag name="FORMAT" val="pngmono"/>
  <p:tag name="RES" val="1200"/>
  <p:tag name="BLEND" val="0"/>
  <p:tag name="TRANSPARENT" val="0"/>
  <p:tag name="TBUG" val="0"/>
  <p:tag name="ALLOWFS" val="0"/>
  <p:tag name="ORIGWIDTH" val="382"/>
  <p:tag name="PICTUREFILESIZE" val="22276"/>
</p:tagLst>
</file>

<file path=ppt/tags/tag4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r ,T = c)}{P(T = c)}&#10;\]&#10;\end{document}&#10;"/>
  <p:tag name="FILENAME" val="txp_fig"/>
  <p:tag name="FORMAT" val="pngmono"/>
  <p:tag name="RES" val="1200"/>
  <p:tag name="BLEND" val="0"/>
  <p:tag name="TRANSPARENT" val="0"/>
  <p:tag name="TBUG" val="0"/>
  <p:tag name="ALLOWFS" val="0"/>
  <p:tag name="ORIGWIDTH" val="189"/>
  <p:tag name="PICTUREFILESIZE" val="11625"/>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90"/>
</p:tagLst>
</file>

<file path=ppt/tags/tag5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0.3}{0.2 + 0.3} = 0.6&#10;\]&#10;\end{document}&#10;"/>
  <p:tag name="FILENAME" val="txp_fig"/>
  <p:tag name="FORMAT" val="pngmono"/>
  <p:tag name="RES" val="1200"/>
  <p:tag name="BLEND" val="0"/>
  <p:tag name="TRANSPARENT" val="0"/>
  <p:tag name="TBUG" val="0"/>
  <p:tag name="ALLOWFS" val="0"/>
  <p:tag name="ORIGWIDTH" val="178"/>
  <p:tag name="PICTUREFILESIZE" val="9665"/>
</p:tagLst>
</file>

<file path=ppt/tags/tag5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52.xml><?xml version="1.0" encoding="utf-8"?>
<p:tagLst xmlns:a="http://schemas.openxmlformats.org/drawingml/2006/main" xmlns:r="http://schemas.openxmlformats.org/officeDocument/2006/relationships" xmlns:p="http://schemas.openxmlformats.org/presentationml/2006/main">
  <p:tag name="TEXPOINT" val="latex"/>
  <p:tag name="SOURCE" val="&#10;\documentclass{slides}\pagestyle{empty}&#10;&#10;\begin{document}&#10;\[&#10;P(W=s | T= c ) = &#10;\]&#10;\end{document}&#10;"/>
  <p:tag name="FILENAME" val="txp_fig"/>
  <p:tag name="FORMAT" val="pngmono"/>
  <p:tag name="RES" val="1200"/>
  <p:tag name="BLEND" val="0"/>
  <p:tag name="TRANSPARENT" val="1"/>
  <p:tag name="TBUG" val="0"/>
  <p:tag name="ALLOWFS" val="0"/>
  <p:tag name="ORIGWIDTH" val="184"/>
  <p:tag name="PICTUREFILESIZE" val="7225"/>
</p:tagLst>
</file>

<file path=ppt/tags/tag5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s ,T = c)}{P(W = s, T=c) + P(W = r,  T = c)}&#10;\]&#10;\end{document}&#10;"/>
  <p:tag name="FILENAME" val="txp_fig"/>
  <p:tag name="FORMAT" val="pngmono"/>
  <p:tag name="RES" val="1200"/>
  <p:tag name="BLEND" val="0"/>
  <p:tag name="TRANSPARENT" val="0"/>
  <p:tag name="TBUG" val="0"/>
  <p:tag name="ALLOWFS" val="0"/>
  <p:tag name="ORIGWIDTH" val="382"/>
  <p:tag name="PICTUREFILESIZE" val="22441"/>
</p:tagLst>
</file>

<file path=ppt/tags/tag5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s ,T = c)}{P(T = c)}&#10;\]&#10;\end{document}&#10;"/>
  <p:tag name="FILENAME" val="txp_fig"/>
  <p:tag name="FORMAT" val="pngmono"/>
  <p:tag name="RES" val="1200"/>
  <p:tag name="BLEND" val="0"/>
  <p:tag name="TRANSPARENT" val="0"/>
  <p:tag name="TBUG" val="0"/>
  <p:tag name="ALLOWFS" val="0"/>
  <p:tag name="ORIGWIDTH" val="190"/>
  <p:tag name="PICTUREFILESIZE" val="11793"/>
</p:tagLst>
</file>

<file path=ppt/tags/tag5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0.2}{0.2 + 0.3} = 0.4&#10;\]&#10;\end{document}&#10;"/>
  <p:tag name="FILENAME" val="txp_fig"/>
  <p:tag name="FORMAT" val="pngmono"/>
  <p:tag name="RES" val="1200"/>
  <p:tag name="BLEND" val="0"/>
  <p:tag name="TRANSPARENT" val="0"/>
  <p:tag name="TBUG" val="0"/>
  <p:tag name="ALLOWFS" val="0"/>
  <p:tag name="ORIGWIDTH" val="178"/>
  <p:tag name="PICTUREFILESIZE" val="9153"/>
</p:tagLst>
</file>

<file path=ppt/tags/tag5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 | T = c)&#10;\]&#10;\end{document}&#10;"/>
  <p:tag name="FILENAME" val="txp_fig"/>
  <p:tag name="FORMAT" val="pngmono"/>
  <p:tag name="RES" val="1200"/>
  <p:tag name="BLEND" val="0"/>
  <p:tag name="TRANSPARENT" val="0"/>
  <p:tag name="TBUG" val="0"/>
  <p:tag name="ALLOWFS" val="0"/>
  <p:tag name="ORIGWIDTH" val="117"/>
  <p:tag name="PICTUREFILESIZE" val="5699"/>
</p:tagLst>
</file>

<file path=ppt/tags/tag5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5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 | T = c)&#10;\]&#10;\end{document}&#10;"/>
  <p:tag name="FILENAME" val="txp_fig"/>
  <p:tag name="FORMAT" val="pngmono"/>
  <p:tag name="RES" val="1200"/>
  <p:tag name="BLEND" val="0"/>
  <p:tag name="TRANSPARENT" val="0"/>
  <p:tag name="TBUG" val="0"/>
  <p:tag name="ALLOWFS" val="0"/>
  <p:tag name="ORIGWIDTH" val="117"/>
  <p:tag name="PICTUREFILESIZE" val="5699"/>
</p:tagLst>
</file>

<file path=ppt/tags/tag5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c, W)&#10;\]&#10;\end{document}&#10;"/>
  <p:tag name="FILENAME" val="txp_fig"/>
  <p:tag name="FORMAT" val="pngmono"/>
  <p:tag name="RES" val="1200"/>
  <p:tag name="BLEND" val="0"/>
  <p:tag name="TRANSPARENT" val="0"/>
  <p:tag name="TBUG" val="0"/>
  <p:tag name="ALLOWFS" val="0"/>
  <p:tag name="ORIGWIDTH" val="75"/>
  <p:tag name="PICTUREFILESIZE" val="4532"/>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rain) = 0.1&#10;\]&#10;\end{document}&#10;"/>
  <p:tag name="FILENAME" val="txp_fig"/>
  <p:tag name="FORMAT" val="pngmono"/>
  <p:tag name="RES" val="1200"/>
  <p:tag name="BLEND" val="0"/>
  <p:tag name="TRANSPARENT" val="0"/>
  <p:tag name="TBUG" val="0"/>
  <p:tag name="ALLOWFS" val="0"/>
  <p:tag name="ORIGWIDTH" val="191"/>
  <p:tag name="PICTUREFILESIZE" val="8274"/>
</p:tagLst>
</file>

<file path=ppt/tags/tag60.xml><?xml version="1.0" encoding="utf-8"?>
<p:tagLst xmlns:a="http://schemas.openxmlformats.org/drawingml/2006/main" xmlns:r="http://schemas.openxmlformats.org/officeDocument/2006/relationships" xmlns:p="http://schemas.openxmlformats.org/presentationml/2006/main">
  <p:tag name="TEXPOINT" val="latex"/>
  <p:tag name="SOURCE" val="&#10;\documentclass{slides}\pagestyle{empty}&#10;&#10;\begin{document}&#10;\[&#10;P(W=s | T= c ) = &#10;\]&#10;\end{document}&#10;"/>
  <p:tag name="FILENAME" val="txp_fig"/>
  <p:tag name="FORMAT" val="pngmono"/>
  <p:tag name="RES" val="1200"/>
  <p:tag name="BLEND" val="0"/>
  <p:tag name="TRANSPARENT" val="1"/>
  <p:tag name="TBUG" val="0"/>
  <p:tag name="ALLOWFS" val="0"/>
  <p:tag name="ORIGWIDTH" val="184"/>
  <p:tag name="PICTUREFILESIZE" val="7225"/>
</p:tagLst>
</file>

<file path=ppt/tags/tag6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s ,T = c)}{P(W = s, T=c) + P(W = r,  T = c)}&#10;\]&#10;\end{document}&#10;"/>
  <p:tag name="FILENAME" val="txp_fig"/>
  <p:tag name="FORMAT" val="pngmono"/>
  <p:tag name="RES" val="1200"/>
  <p:tag name="BLEND" val="0"/>
  <p:tag name="TRANSPARENT" val="0"/>
  <p:tag name="TBUG" val="0"/>
  <p:tag name="ALLOWFS" val="0"/>
  <p:tag name="ORIGWIDTH" val="382"/>
  <p:tag name="PICTUREFILESIZE" val="22441"/>
</p:tagLst>
</file>

<file path=ppt/tags/tag6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s ,T = c)}{P(T = c)}&#10;\]&#10;\end{document}&#10;"/>
  <p:tag name="FILENAME" val="txp_fig"/>
  <p:tag name="FORMAT" val="pngmono"/>
  <p:tag name="RES" val="1200"/>
  <p:tag name="BLEND" val="0"/>
  <p:tag name="TRANSPARENT" val="0"/>
  <p:tag name="TBUG" val="0"/>
  <p:tag name="ALLOWFS" val="0"/>
  <p:tag name="ORIGWIDTH" val="190"/>
  <p:tag name="PICTUREFILESIZE" val="11793"/>
</p:tagLst>
</file>

<file path=ppt/tags/tag6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0.2}{0.2 + 0.3} = 0.4&#10;\]&#10;\end{document}&#10;"/>
  <p:tag name="FILENAME" val="txp_fig"/>
  <p:tag name="FORMAT" val="pngmono"/>
  <p:tag name="RES" val="1200"/>
  <p:tag name="BLEND" val="0"/>
  <p:tag name="TRANSPARENT" val="0"/>
  <p:tag name="TBUG" val="0"/>
  <p:tag name="ALLOWFS" val="0"/>
  <p:tag name="ORIGWIDTH" val="178"/>
  <p:tag name="PICTUREFILESIZE" val="9153"/>
</p:tagLst>
</file>

<file path=ppt/tags/tag6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r | T=c) = ???&#10;\]&#10;\end{document}&#10;"/>
  <p:tag name="FILENAME" val="txp_fig"/>
  <p:tag name="FORMAT" val="pngmono"/>
  <p:tag name="RES" val="1200"/>
  <p:tag name="BLEND" val="0"/>
  <p:tag name="TRANSPARENT" val="0"/>
  <p:tag name="TBUG" val="0"/>
  <p:tag name="ALLOWFS" val="0"/>
  <p:tag name="ORIGWIDTH" val="220"/>
  <p:tag name="PICTUREFILESIZE" val="8595"/>
</p:tagLst>
</file>

<file path=ppt/tags/tag6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r ,T = c)}{P(W = s, T=c) + P(W = r, T = c)}&#10;\]&#10;\end{document}&#10;"/>
  <p:tag name="FILENAME" val="txp_fig"/>
  <p:tag name="FORMAT" val="pngmono"/>
  <p:tag name="RES" val="1200"/>
  <p:tag name="BLEND" val="0"/>
  <p:tag name="TRANSPARENT" val="0"/>
  <p:tag name="TBUG" val="0"/>
  <p:tag name="ALLOWFS" val="0"/>
  <p:tag name="ORIGWIDTH" val="382"/>
  <p:tag name="PICTUREFILESIZE" val="22276"/>
</p:tagLst>
</file>

<file path=ppt/tags/tag6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r ,T = c)}{P(T = c)}&#10;\]&#10;\end{document}&#10;"/>
  <p:tag name="FILENAME" val="txp_fig"/>
  <p:tag name="FORMAT" val="pngmono"/>
  <p:tag name="RES" val="1200"/>
  <p:tag name="BLEND" val="0"/>
  <p:tag name="TRANSPARENT" val="0"/>
  <p:tag name="TBUG" val="0"/>
  <p:tag name="ALLOWFS" val="0"/>
  <p:tag name="ORIGWIDTH" val="189"/>
  <p:tag name="PICTUREFILESIZE" val="11625"/>
</p:tagLst>
</file>

<file path=ppt/tags/tag6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0.3}{0.2 + 0.3} = 0.6&#10;\]&#10;\end{document}&#10;"/>
  <p:tag name="FILENAME" val="txp_fig"/>
  <p:tag name="FORMAT" val="pngmono"/>
  <p:tag name="RES" val="1200"/>
  <p:tag name="BLEND" val="0"/>
  <p:tag name="TRANSPARENT" val="0"/>
  <p:tag name="TBUG" val="0"/>
  <p:tag name="ALLOWFS" val="0"/>
  <p:tag name="ORIGWIDTH" val="178"/>
  <p:tag name="PICTUREFILESIZE" val="9665"/>
</p:tagLst>
</file>

<file path=ppt/tags/tag6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6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 | T = c)&#10;\]&#10;\end{document}&#10;"/>
  <p:tag name="FILENAME" val="txp_fig"/>
  <p:tag name="FORMAT" val="pngmono"/>
  <p:tag name="RES" val="1200"/>
  <p:tag name="BLEND" val="0"/>
  <p:tag name="TRANSPARENT" val="0"/>
  <p:tag name="TBUG" val="0"/>
  <p:tag name="ALLOWFS" val="0"/>
  <p:tag name="ORIGWIDTH" val="117"/>
  <p:tag name="PICTUREFILESIZE" val="5699"/>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 \ \, P(X=x) \ge 0&#10;\]&#10;\end{document}&#10;"/>
  <p:tag name="FILENAME" val="txp_fig"/>
  <p:tag name="FORMAT" val="pngmono"/>
  <p:tag name="RES" val="1200"/>
  <p:tag name="BLEND" val="0"/>
  <p:tag name="TRANSPARENT" val="0"/>
  <p:tag name="TBUG" val="0"/>
  <p:tag name="ALLOWFS" val="0"/>
  <p:tag name="ORIGWIDTH" val="173"/>
  <p:tag name="PICTUREFILESIZE" val="8443"/>
</p:tagLst>
</file>

<file path=ppt/tags/tag7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c, W)&#10;\]&#10;\end{document}&#10;"/>
  <p:tag name="FILENAME" val="txp_fig"/>
  <p:tag name="FORMAT" val="pngmono"/>
  <p:tag name="RES" val="1200"/>
  <p:tag name="BLEND" val="0"/>
  <p:tag name="TRANSPARENT" val="0"/>
  <p:tag name="TBUG" val="0"/>
  <p:tag name="ALLOWFS" val="0"/>
  <p:tag name="ORIGWIDTH" val="75"/>
  <p:tag name="PICTUREFILESIZE" val="4532"/>
</p:tagLst>
</file>

<file path=ppt/tags/tag7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 | x_2) = \frac{P(x_1, x_2)}{P(x_2)} = \frac{P(x_1, x_2)}{\sum_{x_1} P(x_1, x_2)}&#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374"/>
  <p:tag name="PICTUREFILESIZE" val="29502"/>
</p:tagLst>
</file>

<file path=ppt/tags/tag7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 Y)&#10;\]&#10;\end{document}&#10;"/>
  <p:tag name="FILENAME" val="txp_fig"/>
  <p:tag name="FORMAT" val="pngmono"/>
  <p:tag name="RES" val="1200"/>
  <p:tag name="BLEND" val="0"/>
  <p:tag name="TRANSPARENT" val="0"/>
  <p:tag name="TBUG" val="0"/>
  <p:tag name="ALLOWFS" val="0"/>
  <p:tag name="ORIGWIDTH" val="77"/>
  <p:tag name="PICTUREFILESIZE" val="4525"/>
</p:tagLst>
</file>

<file path=ppt/tags/tag7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1, X_2, \ldots X_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1"/>
  <p:tag name="PICTUREFILESIZE" val="6256"/>
</p:tagLst>
</file>

<file path=ppt/tags/tag7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E_1 \ldots E_k = e_1 \ldots e_k$&#10;\end{document}&#10;"/>
  <p:tag name="FILENAME" val="txp_fig"/>
  <p:tag name="FORMAT" val="pngmono"/>
  <p:tag name="RES" val="1200"/>
  <p:tag name="BLEND" val="0"/>
  <p:tag name="TRANSPARENT" val="0"/>
  <p:tag name="TBUG" val="0"/>
  <p:tag name="ALLOWFS" val="0"/>
  <p:tag name="ORIGWIDTH" val="185"/>
  <p:tag name="PICTUREFILESIZE" val="6092"/>
</p:tagLst>
</file>

<file path=ppt/tags/tag7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Q$&#10;\end{document}&#10;"/>
  <p:tag name="FILENAME" val="txp_fig"/>
  <p:tag name="FORMAT" val="pngmono"/>
  <p:tag name="RES" val="1200"/>
  <p:tag name="BLEND" val="0"/>
  <p:tag name="TRANSPARENT" val="0"/>
  <p:tag name="TBUG" val="0"/>
  <p:tag name="ALLOWFS" val="0"/>
  <p:tag name="ORIGWIDTH" val="15"/>
  <p:tag name="PICTUREFILESIZE" val="1484"/>
</p:tagLst>
</file>

<file path=ppt/tags/tag7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_1 \ldots H_r$&#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5"/>
  <p:tag name="PICTUREFILESIZE" val="2327"/>
</p:tagLst>
</file>

<file path=ppt/tags/tag7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Q | e_1 \ldots e_k)$&#10;\end{document}&#10;"/>
  <p:tag name="FILENAME" val="txp_fig"/>
  <p:tag name="FORMAT" val="pngmono"/>
  <p:tag name="RES" val="1200"/>
  <p:tag name="BLEND" val="0"/>
  <p:tag name="TRANSPARENT" val="0"/>
  <p:tag name="TBUG" val="0"/>
  <p:tag name="ALLOWFS" val="0"/>
  <p:tag name="ORIGWIDTH" val="128"/>
  <p:tag name="PICTUREFILESIZE" val="6782"/>
</p:tagLst>
</file>

<file path=ppt/tags/tag7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Q, e_1 \ldots e_k) =&#10;\]&#10;\end{document}&#10;"/>
  <p:tag name="FILENAME" val="txp_fig"/>
  <p:tag name="FORMAT" val="pngmono"/>
  <p:tag name="RES" val="1200"/>
  <p:tag name="BLEND" val="0"/>
  <p:tag name="TRANSPARENT" val="0"/>
  <p:tag name="TBUG" val="0"/>
  <p:tag name="ALLOWFS" val="0"/>
  <p:tag name="ORIGWIDTH" val="157"/>
  <p:tag name="PICTUREFILESIZE" val="7089"/>
</p:tagLst>
</file>

<file path=ppt/tags/tag7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sum_{h_1 \ldots h_r} P(Q, h_1 \ldots h_r, e_1 \ldots e_k)&#10;\]&#10;\end{document}&#10;"/>
  <p:tag name="FILENAME" val="txp_fig"/>
  <p:tag name="FORMAT" val="pngmono"/>
  <p:tag name="RES" val="1200"/>
  <p:tag name="BLEND" val="0"/>
  <p:tag name="TRANSPARENT" val="0"/>
  <p:tag name="TBUG" val="0"/>
  <p:tag name="ALLOWFS" val="0"/>
  <p:tag name="ORIGWIDTH" val="271"/>
  <p:tag name="PICTUREFILESIZE" val="15519"/>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sum_x P(X=x) = 1&#10;\]&#10;\end{document}&#10;"/>
  <p:tag name="FILENAME" val="txp_fig"/>
  <p:tag name="FORMAT" val="pngmono"/>
  <p:tag name="RES" val="1200"/>
  <p:tag name="BLEND" val="0"/>
  <p:tag name="TRANSPARENT" val="0"/>
  <p:tag name="TBUG" val="0"/>
  <p:tag name="ALLOWFS" val="0"/>
  <p:tag name="ORIGWIDTH" val="167"/>
  <p:tag name="PICTUREFILESIZE" val="8883"/>
</p:tagLst>
</file>

<file path=ppt/tags/tag8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1, X_2, \ldots X_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1"/>
  <p:tag name="PICTUREFILESIZE" val="6256"/>
</p:tagLst>
</file>

<file path=ppt/tags/tag8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Z = \sum_{q} P(Q, e_1 \cdots e_k)&#10;\]&#10;\end{document}"/>
  <p:tag name="FILENAME" val="TP_tmp"/>
  <p:tag name="FORMAT" val="png16m"/>
  <p:tag name="RES" val="1200"/>
  <p:tag name="BLEND" val="0"/>
  <p:tag name="TRANSPARENT" val="0"/>
  <p:tag name="TBUG" val="0"/>
  <p:tag name="ALLOWFS" val="0"/>
  <p:tag name="ORIGWIDTH" val="97"/>
  <p:tag name="PICTUREFILESIZE" val="8250"/>
</p:tagLst>
</file>

<file path=ppt/tags/tag8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P( Q | e_1 \cdots e_k )  = \frac{1}{Z}  P(Q, e_1 \cdots e_k)&#10;\]&#10;\end{document}"/>
  <p:tag name="FILENAME" val="TP_tmp"/>
  <p:tag name="FORMAT" val="png16m"/>
  <p:tag name="RES" val="1200"/>
  <p:tag name="BLEND" val="0"/>
  <p:tag name="TRANSPARENT" val="0"/>
  <p:tag name="TBUG" val="0"/>
  <p:tag name="ALLOWFS" val="0"/>
  <p:tag name="ORIGWIDTH" val="144"/>
  <p:tag name="PICTUREFILESIZE" val="9623"/>
</p:tagLst>
</file>

<file path=ppt/tags/tag8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 y) = \frac{P(x, y)}{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4"/>
  <p:tag name="PICTUREFILESIZE" val="13149"/>
</p:tagLst>
</file>

<file path=ppt/tags/tag8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P(x|y) = P(x, y) &#10;\]&#10;\end{document}&#10;"/>
  <p:tag name="FILENAME" val="txp_fig"/>
  <p:tag name="FORMAT" val="pngmono"/>
  <p:tag name="RES" val="1200"/>
  <p:tag name="BLEND" val="0"/>
  <p:tag name="TRANSPARENT" val="0"/>
  <p:tag name="TBUG" val="0"/>
  <p:tag name="ALLOWFS" val="0"/>
  <p:tag name="ORIGWIDTH" val="207"/>
  <p:tag name="PICTUREFILESIZE" val="11250"/>
</p:tagLst>
</file>

<file path=ppt/tags/tag8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D| W)&#10;\]&#10;\end{document}&#10;"/>
  <p:tag name="FILENAME" val="txp_fig"/>
  <p:tag name="FORMAT" val="pngmono"/>
  <p:tag name="RES" val="1200"/>
  <p:tag name="BLEND" val="0"/>
  <p:tag name="TRANSPARENT" val="0"/>
  <p:tag name="TBUG" val="0"/>
  <p:tag name="ALLOWFS" val="0"/>
  <p:tag name="ORIGWIDTH" val="80"/>
  <p:tag name="PICTUREFILESIZE" val="4793"/>
</p:tagLst>
</file>

<file path=ppt/tags/tag8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D, W)&#10;\]&#10;\end{document}&#10;"/>
  <p:tag name="FILENAME" val="txp_fig"/>
  <p:tag name="FORMAT" val="pngmono"/>
  <p:tag name="RES" val="1200"/>
  <p:tag name="BLEND" val="0"/>
  <p:tag name="TRANSPARENT" val="0"/>
  <p:tag name="TBUG" val="0"/>
  <p:tag name="ALLOWFS" val="0"/>
  <p:tag name="ORIGWIDTH" val="83"/>
  <p:tag name="PICTUREFILESIZE" val="4861"/>
</p:tagLst>
</file>

<file path=ppt/tags/tag8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90"/>
</p:tagLst>
</file>

<file path=ppt/tags/tag8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P(x|y) = P(x, y) &#10;\]&#10;\end{document}&#10;"/>
  <p:tag name="FILENAME" val="txp_fig"/>
  <p:tag name="FORMAT" val="pngmono"/>
  <p:tag name="RES" val="1200"/>
  <p:tag name="BLEND" val="0"/>
  <p:tag name="TRANSPARENT" val="0"/>
  <p:tag name="TBUG" val="0"/>
  <p:tag name="ALLOWFS" val="0"/>
  <p:tag name="ORIGWIDTH" val="207"/>
  <p:tag name="PICTUREFILESIZE" val="11250"/>
</p:tagLst>
</file>

<file path=ppt/tags/tag8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x_1, x_2, x_3) = P(x_1) P(x_2 | x_1) P(x_3|x_1,x_2)$&#10;\end{document}&#10;"/>
  <p:tag name="FILENAME" val="txp_fig"/>
  <p:tag name="FORMAT" val="pngmono"/>
  <p:tag name="RES" val="1200"/>
  <p:tag name="BLEND" val="0"/>
  <p:tag name="TRANSPARENT" val="0"/>
  <p:tag name="TBUG" val="0"/>
  <p:tag name="ALLOWFS" val="0"/>
  <p:tag name="ORIGWIDTH" val="415"/>
  <p:tag name="PICTUREFILESIZE" val="20588"/>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ain) = P(W=rain), \]&#10;\end{document}&#10;"/>
  <p:tag name="FILENAME" val="txp_fig"/>
  <p:tag name="FORMAT" val="pngmono"/>
  <p:tag name="RES" val="1200"/>
  <p:tag name="BLEND" val="0"/>
  <p:tag name="TRANSPARENT" val="0"/>
  <p:tag name="TBUG" val="0"/>
  <p:tag name="ALLOWFS" val="0"/>
  <p:tag name="ORIGWIDTH" val="243"/>
  <p:tag name="PICTUREFILESIZE" val="11947"/>
</p:tagLst>
</file>

<file path=ppt/tags/tag9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1, x_2, \ldots x_n) = \prod_i P(x_i | x_1 \ldots x_{i-1})&#10;\]&#10;\end{document}&#10;"/>
  <p:tag name="FILENAME" val="txp_fig"/>
  <p:tag name="FORMAT" val="pngmono"/>
  <p:tag name="RES" val="1200"/>
  <p:tag name="BLEND" val="0"/>
  <p:tag name="TRANSPARENT" val="0"/>
  <p:tag name="TBUG" val="0"/>
  <p:tag name="ALLOWFS" val="0"/>
  <p:tag name="ORIGWIDTH" val="361"/>
  <p:tag name="PICTUREFILESIZE" val="16681"/>
</p:tagLst>
</file>

<file path=ppt/tags/tag9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y) = P(x | y) 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8"/>
  <p:tag name="PICTUREFILESIZE" val="10456"/>
</p:tagLst>
</file>

<file path=ppt/tags/tag9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 y) = \frac{P(y | x)}{P(y)} P(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7"/>
  <p:tag name="PICTUREFILESIZE" val="16339"/>
</p:tagLst>
</file>

<file path=ppt/tags/tag9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 P(y | x) P(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5"/>
  <p:tag name="PICTUREFILESIZE" val="6940"/>
</p:tagLst>
</file>

<file path=ppt/tags/tag9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D| W)&#10;\]&#10;\end{document}&#10;"/>
  <p:tag name="FILENAME" val="txp_fig"/>
  <p:tag name="FORMAT" val="pngmono"/>
  <p:tag name="RES" val="1200"/>
  <p:tag name="BLEND" val="0"/>
  <p:tag name="TRANSPARENT" val="0"/>
  <p:tag name="TBUG" val="0"/>
  <p:tag name="ALLOWFS" val="0"/>
  <p:tag name="ORIGWIDTH" val="80"/>
  <p:tag name="PICTUREFILESIZE" val="4793"/>
</p:tagLst>
</file>

<file path=ppt/tags/tag9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90"/>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56996</TotalTime>
  <Words>3156</Words>
  <Application>Microsoft Macintosh PowerPoint</Application>
  <PresentationFormat>Widescreen</PresentationFormat>
  <Paragraphs>918</Paragraphs>
  <Slides>32</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Calibri</vt:lpstr>
      <vt:lpstr>Mangal</vt:lpstr>
      <vt:lpstr>ＭＳ Ｐゴシック</vt:lpstr>
      <vt:lpstr>Symbol</vt:lpstr>
      <vt:lpstr>Wingdings</vt:lpstr>
      <vt:lpstr>Arial</vt:lpstr>
      <vt:lpstr>dan-berkeley-nlp-v1</vt:lpstr>
      <vt:lpstr> Acting Under Uncertainty </vt:lpstr>
      <vt:lpstr>Probability</vt:lpstr>
      <vt:lpstr>Today</vt:lpstr>
      <vt:lpstr>Uncertainty</vt:lpstr>
      <vt:lpstr>Random Variables</vt:lpstr>
      <vt:lpstr>Probability Distributions</vt:lpstr>
      <vt:lpstr>Probability Distributions</vt:lpstr>
      <vt:lpstr>Joint Distributions</vt:lpstr>
      <vt:lpstr>Probabilistic Models</vt:lpstr>
      <vt:lpstr>Events</vt:lpstr>
      <vt:lpstr>Quiz: Events</vt:lpstr>
      <vt:lpstr>Marginal Distributions</vt:lpstr>
      <vt:lpstr>Quiz: Marginal Distributions</vt:lpstr>
      <vt:lpstr>Conditional Probabilities</vt:lpstr>
      <vt:lpstr>Quiz: Conditional Probabilities</vt:lpstr>
      <vt:lpstr>Conditional Distributions</vt:lpstr>
      <vt:lpstr>Normalization Trick</vt:lpstr>
      <vt:lpstr>Normalization Trick</vt:lpstr>
      <vt:lpstr>Normalization Trick</vt:lpstr>
      <vt:lpstr>Quiz: Normalization Trick</vt:lpstr>
      <vt:lpstr>To Normalize</vt:lpstr>
      <vt:lpstr>Probabilistic Inference</vt:lpstr>
      <vt:lpstr>Inference by Enumeration</vt:lpstr>
      <vt:lpstr>Inference by Enumeration</vt:lpstr>
      <vt:lpstr>Inference by Enumeration</vt:lpstr>
      <vt:lpstr>The Product Rule</vt:lpstr>
      <vt:lpstr>The Product Rule</vt:lpstr>
      <vt:lpstr>The Chain Rule</vt:lpstr>
      <vt:lpstr>Bayes Rule</vt:lpstr>
      <vt:lpstr>Bayes’ Rule</vt:lpstr>
      <vt:lpstr>Inference with Bayes’ Rule</vt:lpstr>
      <vt:lpstr>Quiz: Bayes’ Rule</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Callison-Burch, Christopher</cp:lastModifiedBy>
  <cp:revision>2690</cp:revision>
  <cp:lastPrinted>2018-10-17T20:29:18Z</cp:lastPrinted>
  <dcterms:created xsi:type="dcterms:W3CDTF">2004-08-27T04:16:05Z</dcterms:created>
  <dcterms:modified xsi:type="dcterms:W3CDTF">2019-07-24T16:50:32Z</dcterms:modified>
</cp:coreProperties>
</file>