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5"/>
  </p:notesMasterIdLst>
  <p:handoutMasterIdLst>
    <p:handoutMasterId r:id="rId46"/>
  </p:handoutMasterIdLst>
  <p:sldIdLst>
    <p:sldId id="708" r:id="rId2"/>
    <p:sldId id="739" r:id="rId3"/>
    <p:sldId id="740" r:id="rId4"/>
    <p:sldId id="741" r:id="rId5"/>
    <p:sldId id="742" r:id="rId6"/>
    <p:sldId id="743" r:id="rId7"/>
    <p:sldId id="744" r:id="rId8"/>
    <p:sldId id="745" r:id="rId9"/>
    <p:sldId id="746" r:id="rId10"/>
    <p:sldId id="747" r:id="rId11"/>
    <p:sldId id="723" r:id="rId12"/>
    <p:sldId id="737" r:id="rId13"/>
    <p:sldId id="676" r:id="rId14"/>
    <p:sldId id="677" r:id="rId15"/>
    <p:sldId id="678" r:id="rId16"/>
    <p:sldId id="679" r:id="rId17"/>
    <p:sldId id="680" r:id="rId18"/>
    <p:sldId id="719" r:id="rId19"/>
    <p:sldId id="720" r:id="rId20"/>
    <p:sldId id="721" r:id="rId21"/>
    <p:sldId id="722" r:id="rId22"/>
    <p:sldId id="724" r:id="rId23"/>
    <p:sldId id="725" r:id="rId24"/>
    <p:sldId id="675" r:id="rId25"/>
    <p:sldId id="681" r:id="rId26"/>
    <p:sldId id="682" r:id="rId27"/>
    <p:sldId id="683" r:id="rId28"/>
    <p:sldId id="684" r:id="rId29"/>
    <p:sldId id="735" r:id="rId30"/>
    <p:sldId id="727" r:id="rId31"/>
    <p:sldId id="686" r:id="rId32"/>
    <p:sldId id="736" r:id="rId33"/>
    <p:sldId id="748" r:id="rId34"/>
    <p:sldId id="687" r:id="rId35"/>
    <p:sldId id="688" r:id="rId36"/>
    <p:sldId id="699" r:id="rId37"/>
    <p:sldId id="700" r:id="rId38"/>
    <p:sldId id="701" r:id="rId39"/>
    <p:sldId id="702" r:id="rId40"/>
    <p:sldId id="728" r:id="rId41"/>
    <p:sldId id="729" r:id="rId42"/>
    <p:sldId id="730" r:id="rId43"/>
    <p:sldId id="731" r:id="rId44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Mitch Marcus" initials="MP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E3838"/>
    <a:srgbClr val="FF3300"/>
    <a:srgbClr val="FFF2D9"/>
    <a:srgbClr val="B2B2B2"/>
    <a:srgbClr val="CC0066"/>
    <a:srgbClr val="FFFF00"/>
    <a:srgbClr val="008000"/>
    <a:srgbClr val="660033"/>
    <a:srgbClr val="FF66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80" autoAdjust="0"/>
    <p:restoredTop sz="84066" autoAdjust="0"/>
  </p:normalViewPr>
  <p:slideViewPr>
    <p:cSldViewPr>
      <p:cViewPr varScale="1">
        <p:scale>
          <a:sx n="105" d="100"/>
          <a:sy n="105" d="100"/>
        </p:scale>
        <p:origin x="6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52CF9EB7-2149-4C48-9A18-E90763B16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2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2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B9F786AB-E3CC-427B-B0B3-E4580F4AB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uck_test" TargetMode="External"/><Relationship Id="rId4" Type="http://schemas.openxmlformats.org/officeDocument/2006/relationships/hyperlink" Target="https://en.wikipedia.org/wiki/Object_(computer_science)" TargetMode="External"/><Relationship Id="rId5" Type="http://schemas.openxmlformats.org/officeDocument/2006/relationships/hyperlink" Target="https://en.wikipedia.org/wiki/Method_(computer_programming)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024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12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16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A455CB9-43E5-425E-A3E7-B737BD7DE18E}" type="slidenum">
              <a:rPr lang="en-US" sz="1200" smtClean="0"/>
              <a:pPr eaLnBrk="1" hangingPunct="1"/>
              <a:t>13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DF7FBE2A-ED59-41E5-B741-E61DBAD0FC3C}" type="slidenum">
              <a:rPr lang="en-US" sz="1200" smtClean="0"/>
              <a:pPr eaLnBrk="1" hangingPunct="1"/>
              <a:t>14</a:t>
            </a:fld>
            <a:endParaRPr 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7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3949568-8FF8-4A03-8104-6749C0A3DFD2}" type="slidenum">
              <a:rPr lang="en-US" sz="1200" smtClean="0"/>
              <a:pPr eaLnBrk="1" hangingPunct="1"/>
              <a:t>15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DB244C7-BEA3-49CB-8324-2BD90EEE0CDA}" type="slidenum">
              <a:rPr lang="en-US" sz="1200" smtClean="0"/>
              <a:pPr eaLnBrk="1" hangingPunct="1"/>
              <a:t>16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FAB9241-86D6-4DD2-AB05-28EC67D43DF1}" type="slidenum">
              <a:rPr lang="en-US" sz="1200" smtClean="0"/>
              <a:pPr eaLnBrk="1" hangingPunct="1"/>
              <a:t>17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8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single star </a:t>
            </a:r>
            <a:r>
              <a:rPr lang="en-US" dirty="0" smtClean="0"/>
              <a:t>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unpacks the sequence/collection into positional arguments</a:t>
            </a:r>
          </a:p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The double star </a:t>
            </a:r>
            <a:r>
              <a:rPr lang="en-US" dirty="0" smtClean="0"/>
              <a:t>**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does the same, only using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57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25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EED2DE97-F4B5-4F8C-BD8D-FB9E9B27B76F}" type="slidenum">
              <a:rPr lang="en-US" sz="1200" smtClean="0"/>
              <a:pPr eaLnBrk="1" hangingPunct="1"/>
              <a:t>25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4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806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5009F8B-2B77-44A5-AED9-612A5CCABFBD}" type="slidenum">
              <a:rPr lang="en-US" sz="1200" smtClean="0"/>
              <a:pPr eaLnBrk="1" hangingPunct="1"/>
              <a:t>27</a:t>
            </a:fld>
            <a:endParaRPr 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82776CF4-07D0-4E0E-9B3C-936B041A2A21}" type="slidenum">
              <a:rPr lang="en-US" sz="1200" smtClean="0"/>
              <a:pPr eaLnBrk="1" hangingPunct="1"/>
              <a:t>28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9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BF9E3F7-6CB0-41A6-82A6-BFD31AA9289A}" type="slidenum">
              <a:rPr lang="en-US" sz="1200" smtClean="0"/>
              <a:pPr eaLnBrk="1" hangingPunct="1"/>
              <a:t>29</a:t>
            </a:fld>
            <a:endParaRPr 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76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68FC50D3-E7C2-4029-B141-9816FC046DE8}" type="slidenum">
              <a:rPr lang="en-US" sz="1200" smtClean="0"/>
              <a:pPr eaLnBrk="1" hangingPunct="1"/>
              <a:t>31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6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32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1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33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Duck typing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in computer programming is an application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 tooltip="Duck test"/>
              </a:rPr>
              <a:t>duck test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—"If it walks like a duck and it quacks like a duck, then it must be a duck"—to determine if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 tooltip="Object (computer science)"/>
              </a:rPr>
              <a:t>object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can be used for a particular purpose. With normal typing, suitability is determined by an object's type. In duck typing, an object's suitability is determined by the presence of certain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5" tooltip="Method (computer programming)"/>
              </a:rPr>
              <a:t>methods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and properties, rather than the type of the object itself.</a:t>
            </a: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3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3EAB141-3A99-4FBD-A10E-5CFFDB5383BA}" type="slidenum">
              <a:rPr lang="en-US" sz="1200" smtClean="0"/>
              <a:pPr eaLnBrk="1" hangingPunct="1"/>
              <a:t>34</a:t>
            </a:fld>
            <a:endParaRPr 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__ is</a:t>
            </a:r>
            <a:r>
              <a:rPr lang="en-US" baseline="0" dirty="0" smtClean="0"/>
              <a:t> pronounced “</a:t>
            </a:r>
            <a:r>
              <a:rPr lang="en-US" baseline="0" dirty="0" err="1" smtClean="0"/>
              <a:t>dunder</a:t>
            </a:r>
            <a:r>
              <a:rPr lang="en-US" baseline="0" dirty="0" smtClean="0"/>
              <a:t>” for “double underscore”</a:t>
            </a:r>
          </a:p>
          <a:p>
            <a:pPr eaLnBrk="1" hangingPunct="1"/>
            <a:endParaRPr lang="en-US" baseline="0" dirty="0" smtClean="0"/>
          </a:p>
          <a:p>
            <a:pPr eaLnBrk="1" hangingPunct="1"/>
            <a:r>
              <a:rPr lang="en-US" baseline="0" dirty="0" smtClean="0"/>
              <a:t>__</a:t>
            </a:r>
            <a:r>
              <a:rPr lang="en-US" baseline="0" dirty="0" err="1" smtClean="0"/>
              <a:t>repr</a:t>
            </a:r>
            <a:r>
              <a:rPr lang="en-US" baseline="0" dirty="0" smtClean="0"/>
              <a:t>__ is meant to be displayed to developers </a:t>
            </a:r>
            <a:r>
              <a:rPr lang="mr-IN" baseline="0" dirty="0" smtClean="0"/>
              <a:t>–</a:t>
            </a:r>
            <a:r>
              <a:rPr lang="en-US" baseline="0" dirty="0" smtClean="0"/>
              <a:t> might be useful to recreate the object.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</a:t>
            </a:r>
            <a:r>
              <a:rPr lang="en-US" baseline="0" dirty="0" err="1" smtClean="0"/>
              <a:t>str</a:t>
            </a:r>
            <a:r>
              <a:rPr lang="en-US" baseline="0" dirty="0" smtClean="0"/>
              <a:t>__ is meant to be displayed to users.</a:t>
            </a:r>
            <a:endParaRPr lang="en-US" dirty="0" smtClean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037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24A50A6-2E48-47A3-9D06-731774A7C75F}" type="slidenum">
              <a:rPr lang="en-US" sz="1200" smtClean="0"/>
              <a:pPr eaLnBrk="1" hangingPunct="1"/>
              <a:t>35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51D81B43-2CB0-4984-80C6-11A7B3797A86}" type="slidenum">
              <a:rPr lang="en-US" sz="1200" smtClean="0"/>
              <a:pPr eaLnBrk="1" hangingPunct="1"/>
              <a:t>36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6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CDDA08D-3185-4194-BA26-5E57A6D47C38}" type="slidenum">
              <a:rPr lang="en-US" sz="1200" smtClean="0"/>
              <a:pPr eaLnBrk="1" hangingPunct="1"/>
              <a:t>37</a:t>
            </a:fld>
            <a:endParaRPr 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02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41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03EB8B1-05B6-4E6B-B7E1-BFBEB0C11B32}" type="slidenum">
              <a:rPr lang="en-US" sz="1200" smtClean="0"/>
              <a:pPr eaLnBrk="1" hangingPunct="1"/>
              <a:t>38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962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5EC08CB-F73C-4D21-9E24-6CD96902EE59}" type="slidenum">
              <a:rPr lang="en-US" sz="1200" smtClean="0"/>
              <a:pPr eaLnBrk="1" hangingPunct="1"/>
              <a:t>39</a:t>
            </a:fld>
            <a:endParaRPr 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698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F786AB-E3CC-427B-B0B3-E4580F4AB13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5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4220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B26F7369-4B20-4D37-B8D3-2ED37C8AC02E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  <p:sp>
        <p:nvSpPr>
          <p:cNvPr id="1034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523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9A9610D7-ED16-4E9A-8FC6-D1D5E5023FCF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5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FD0C12E7-3A79-4440-BD9A-2516DAE5138E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3777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2FF9C1F9-5BAD-41F3-B95C-53D3B0BE33EC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486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314B80BD-E83D-4327-8C71-4A73783591D1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7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>
              <a:buFont typeface="Symbol" pitchFamily="1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fld id="{89B37C80-BF49-4123-9258-BC74623D52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94186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197AB98B-675E-4475-A067-23AF6EC329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6502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A370C61-DF42-4C9B-A334-158128E167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68970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1pPr>
            <a:lvl2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2pPr>
            <a:lvl3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3pPr>
            <a:lvl4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4pPr>
            <a:lvl5pPr>
              <a:buClr>
                <a:srgbClr val="FF0000"/>
              </a:buClr>
              <a:buSzPct val="11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dirty="0">
                <a:latin typeface="+mj-lt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798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9EE651E8-FC19-40E0-AFDF-412565E55A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9882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635579F0-0951-4DC8-8E90-7D0B97DE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90619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09B0BC51-113A-459A-86C9-18AAA6A9B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832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531B930E-F1D8-448E-B760-50228E341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40149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822C809-C6BE-4D8C-B287-2AA232B61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11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23D31008-A8AA-4FFE-A6B8-195E4EE906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67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       </a:t>
            </a:r>
            <a:fld id="{771B1017-5732-4C97-8A26-997FC797C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6451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dirty="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Intro to AI</a:t>
            </a:r>
          </a:p>
        </p:txBody>
      </p:sp>
      <p:sp>
        <p:nvSpPr>
          <p:cNvPr id="314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                                  </a:t>
            </a:r>
            <a:fld id="{51E56DBA-313E-4198-B99B-862C870CBA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11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10000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log.pythonlibrary.org/2016/02/23/python-3-function-overloading-with-singledispatch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tif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.7/library/profile.htm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hammad.com/downloads/python-idioms-2014-01-16.pdf" TargetMode="External"/><Relationship Id="rId3" Type="http://schemas.openxmlformats.org/officeDocument/2006/relationships/hyperlink" Target="http://lignos.org/py_antipattern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treyhunner.com/2018/02/python-3-s-range-better-than-python-2-s-xrang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Python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/>
          <a:lstStyle/>
          <a:p>
            <a:r>
              <a:rPr lang="en-US" dirty="0" smtClean="0"/>
              <a:t>Generators</a:t>
            </a:r>
          </a:p>
          <a:p>
            <a:r>
              <a:rPr lang="en-US" dirty="0" smtClean="0"/>
              <a:t>Imports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, **</a:t>
            </a:r>
            <a:r>
              <a:rPr lang="en-US" dirty="0" err="1"/>
              <a:t>kwargs</a:t>
            </a:r>
            <a:r>
              <a:rPr lang="en-US" dirty="0"/>
              <a:t>, first class functions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“magic” methods (objects behave like built-in types)</a:t>
            </a:r>
          </a:p>
          <a:p>
            <a:r>
              <a:rPr lang="en-US" dirty="0"/>
              <a:t>Profiling</a:t>
            </a:r>
          </a:p>
          <a:p>
            <a:pPr lvl="1"/>
            <a:r>
              <a:rPr lang="en-US" dirty="0" err="1"/>
              <a:t>timeit</a:t>
            </a:r>
            <a:endParaRPr lang="en-US" dirty="0"/>
          </a:p>
          <a:p>
            <a:pPr lvl="1"/>
            <a:r>
              <a:rPr lang="en-US" dirty="0" err="1"/>
              <a:t>cProfile</a:t>
            </a:r>
            <a:endParaRPr lang="en-US" dirty="0"/>
          </a:p>
          <a:p>
            <a:r>
              <a:rPr lang="en-US" dirty="0"/>
              <a:t>Idioms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9929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86200"/>
            <a:ext cx="3441700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68" y="4419600"/>
            <a:ext cx="1499558" cy="204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409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53873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math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math.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sqrt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(9)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3.0</a:t>
            </a: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</a:t>
            </a:r>
            <a:r>
              <a:rPr lang="en-US" sz="1800" dirty="0" smtClean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Not as good to do this:</a:t>
            </a: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from math import *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sqrt(9)	# unclear where function defined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5EB7E5DA-FC97-1B4A-8CEC-E839AB419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214153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089636"/>
            <a:ext cx="8259763" cy="447296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latin typeface="Arial" panose="020B0604020202020204" pitchFamily="34" charset="0"/>
              <a:ea typeface="Courier New" charset="0"/>
              <a:cs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concatenate(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[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for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seqs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] # This is wrong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Arial" panose="020B0604020202020204" pitchFamily="34" charset="0"/>
                <a:ea typeface="Courier New" charset="0"/>
                <a:cs typeface="Arial" panose="020B0604020202020204" pitchFamily="34" charset="0"/>
              </a:rPr>
              <a:t># run python interactive interpreter (REPL) in directory of homework1.py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import homework1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assert homework1.concatenate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([[1, 2], [3, 4]]) == \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        [1, 2, 3,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sk-SK" sz="1800" dirty="0">
                <a:latin typeface="Courier New" charset="0"/>
                <a:ea typeface="Courier New" charset="0"/>
                <a:cs typeface="Courier New" charset="0"/>
              </a:rPr>
              <a:t>4]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#after fixing homework1</a:t>
            </a: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importlib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reload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(homework1)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0C62939-6502-AC41-9F20-A91414C26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en-US" dirty="0">
                <a:ea typeface="ＭＳ Ｐゴシック" pitchFamily="34" charset="-128"/>
              </a:rPr>
              <a:t>Import Modules and Files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371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37892" name="Picture 4" descr="j01331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24200"/>
            <a:ext cx="4672013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06" y="2842632"/>
            <a:ext cx="137160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30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0" y="4267200"/>
            <a:ext cx="3863975" cy="1549400"/>
            <a:chOff x="0" y="2448"/>
            <a:chExt cx="2434" cy="976"/>
          </a:xfrm>
        </p:grpSpPr>
        <p:sp>
          <p:nvSpPr>
            <p:cNvPr id="38934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243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First line with less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indentation is considered to be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outside of the function definition.</a:t>
              </a:r>
            </a:p>
          </p:txBody>
        </p:sp>
        <p:sp>
          <p:nvSpPr>
            <p:cNvPr id="38935" name="Line 7"/>
            <p:cNvSpPr>
              <a:spLocks noChangeShapeType="1"/>
            </p:cNvSpPr>
            <p:nvPr/>
          </p:nvSpPr>
          <p:spPr bwMode="auto">
            <a:xfrm flipV="1">
              <a:off x="1056" y="2448"/>
              <a:ext cx="672" cy="384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5943600"/>
            <a:ext cx="6248400" cy="381000"/>
          </a:xfrm>
        </p:spPr>
        <p:txBody>
          <a:bodyPr/>
          <a:lstStyle/>
          <a:p>
            <a:pPr algn="ctr">
              <a:spcBef>
                <a:spcPct val="0"/>
              </a:spcBef>
              <a:buFont typeface="Symbol" pitchFamily="18" charset="2"/>
              <a:buNone/>
            </a:pPr>
            <a:r>
              <a:rPr lang="en-US" sz="1800" dirty="0"/>
              <a:t>No declaration of </a:t>
            </a:r>
            <a:r>
              <a:rPr lang="en-US" sz="1800" u="sng" dirty="0"/>
              <a:t>types</a:t>
            </a:r>
            <a:r>
              <a:rPr lang="en-US" sz="1800" dirty="0"/>
              <a:t> of arguments or result.</a:t>
            </a:r>
            <a:endParaRPr lang="en-US" sz="2000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06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1143000" lvl="2" indent="-228600">
              <a:spcBef>
                <a:spcPct val="20000"/>
              </a:spcBef>
            </a:pPr>
            <a:r>
              <a:rPr lang="en-US" sz="2000" b="1" dirty="0" err="1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get_final_answer</a:t>
            </a:r>
            <a:r>
              <a:rPr lang="en-US" sz="2000" b="1" dirty="0">
                <a:latin typeface="Courier New" pitchFamily="49" charset="0"/>
              </a:rPr>
              <a:t>(filename):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"""Documentation String"""</a:t>
            </a:r>
            <a:r>
              <a:rPr lang="en-US" sz="2000" b="1" dirty="0">
                <a:latin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line1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line2</a:t>
            </a: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total_counter</a:t>
            </a:r>
            <a:endParaRPr lang="en-US" sz="2000" b="1" dirty="0">
              <a:latin typeface="Courier New" pitchFamily="49" charset="0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sz="2000" b="1" dirty="0">
                <a:solidFill>
                  <a:srgbClr val="FF6600"/>
                </a:solidFill>
                <a:latin typeface="Courier New" pitchFamily="49" charset="0"/>
              </a:rPr>
              <a:t>...</a:t>
            </a: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81000" y="1365250"/>
            <a:ext cx="4308476" cy="996950"/>
            <a:chOff x="0" y="1148"/>
            <a:chExt cx="2714" cy="628"/>
          </a:xfrm>
        </p:grpSpPr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0" y="1148"/>
              <a:ext cx="27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definition begins with </a:t>
              </a:r>
              <a:r>
                <a:rPr lang="en-US" sz="2000" b="1" dirty="0">
                  <a:solidFill>
                    <a:srgbClr val="FF6600"/>
                  </a:solidFill>
                  <a:latin typeface="Courier New" pitchFamily="49" charset="0"/>
                </a:rPr>
                <a:t>def</a:t>
              </a:r>
              <a:r>
                <a:rPr lang="en-US" sz="2000" dirty="0">
                  <a:latin typeface="Arial" panose="020B0604020202020204" pitchFamily="34" charset="0"/>
                </a:rPr>
                <a:t>.</a:t>
              </a:r>
            </a:p>
          </p:txBody>
        </p:sp>
        <p:sp>
          <p:nvSpPr>
            <p:cNvPr id="38933" name="Line 10"/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48225" y="1381125"/>
            <a:ext cx="4019550" cy="920750"/>
            <a:chOff x="2496" y="1148"/>
            <a:chExt cx="2532" cy="580"/>
          </a:xfrm>
        </p:grpSpPr>
        <p:sp>
          <p:nvSpPr>
            <p:cNvPr id="38929" name="Text Box 12"/>
            <p:cNvSpPr txBox="1">
              <a:spLocks noChangeArrowheads="1"/>
            </p:cNvSpPr>
            <p:nvPr/>
          </p:nvSpPr>
          <p:spPr bwMode="auto">
            <a:xfrm>
              <a:off x="2496" y="1148"/>
              <a:ext cx="25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Function name and its arguments.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rgbClr val="CE3838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114800" y="3962400"/>
            <a:ext cx="4381500" cy="1539875"/>
            <a:chOff x="2592" y="2496"/>
            <a:chExt cx="2760" cy="970"/>
          </a:xfrm>
        </p:grpSpPr>
        <p:sp>
          <p:nvSpPr>
            <p:cNvPr id="38927" name="Text Box 16"/>
            <p:cNvSpPr txBox="1">
              <a:spLocks noChangeArrowheads="1"/>
            </p:cNvSpPr>
            <p:nvPr/>
          </p:nvSpPr>
          <p:spPr bwMode="auto">
            <a:xfrm>
              <a:off x="2784" y="3020"/>
              <a:ext cx="25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Arial" pitchFamily="34" charset="0"/>
                </a:rPr>
                <a:t>‘return’ indicates the </a:t>
              </a:r>
              <a:br>
                <a:rPr lang="en-US" sz="2000" dirty="0">
                  <a:latin typeface="Arial" pitchFamily="34" charset="0"/>
                </a:rPr>
              </a:br>
              <a:r>
                <a:rPr lang="en-US" sz="2000" dirty="0">
                  <a:latin typeface="Arial" pitchFamily="34" charset="0"/>
                </a:rPr>
                <a:t>value to be sent back to the caller.</a:t>
              </a:r>
              <a:endParaRPr lang="en-US" sz="2000" dirty="0">
                <a:solidFill>
                  <a:schemeClr val="hlink"/>
                </a:solidFill>
                <a:latin typeface="Arial" pitchFamily="34" charset="0"/>
              </a:endParaRPr>
            </a:p>
          </p:txBody>
        </p:sp>
        <p:sp>
          <p:nvSpPr>
            <p:cNvPr id="38928" name="Line 17"/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361239" y="2606675"/>
            <a:ext cx="1736725" cy="1009650"/>
            <a:chOff x="2736" y="2496"/>
            <a:chExt cx="1094" cy="636"/>
          </a:xfrm>
        </p:grpSpPr>
        <p:sp>
          <p:nvSpPr>
            <p:cNvPr id="38925" name="Text Box 19"/>
            <p:cNvSpPr txBox="1">
              <a:spLocks noChangeArrowheads="1"/>
            </p:cNvSpPr>
            <p:nvPr/>
          </p:nvSpPr>
          <p:spPr bwMode="auto">
            <a:xfrm>
              <a:off x="2736" y="2880"/>
              <a:ext cx="10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2000" dirty="0">
                  <a:latin typeface="Times" pitchFamily="18" charset="0"/>
                </a:rPr>
                <a:t>	Colon</a:t>
              </a:r>
              <a:endParaRPr lang="en-US" sz="2000" dirty="0">
                <a:solidFill>
                  <a:schemeClr val="hlink"/>
                </a:solidFill>
                <a:latin typeface="Times" pitchFamily="18" charset="0"/>
              </a:endParaRPr>
            </a:p>
          </p:txBody>
        </p:sp>
        <p:sp>
          <p:nvSpPr>
            <p:cNvPr id="38926" name="Line 20"/>
            <p:cNvSpPr>
              <a:spLocks noChangeShapeType="1"/>
            </p:cNvSpPr>
            <p:nvPr/>
          </p:nvSpPr>
          <p:spPr bwMode="auto">
            <a:xfrm flipH="1" flipV="1">
              <a:off x="2928" y="2496"/>
              <a:ext cx="624" cy="43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A61A6E4A-743E-476E-BB9E-9A2CC537BC1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3428003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Function</a:t>
            </a:r>
            <a:r>
              <a:rPr lang="en-US" dirty="0"/>
              <a:t> overloading? No.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419600"/>
          </a:xfrm>
        </p:spPr>
        <p:txBody>
          <a:bodyPr/>
          <a:lstStyle/>
          <a:p>
            <a:r>
              <a:rPr lang="en-US" dirty="0"/>
              <a:t>There is no function overloading in Python 2</a:t>
            </a:r>
          </a:p>
          <a:p>
            <a:pPr lvl="1"/>
            <a:r>
              <a:rPr lang="en-US" dirty="0"/>
              <a:t>Unlike Java, a Python function is specified by its name alone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Two different functions can’t have the same name, even if they have different numbers, order, or names of arguments</a:t>
            </a:r>
          </a:p>
          <a:p>
            <a:pPr lvl="1">
              <a:spcAft>
                <a:spcPts val="600"/>
              </a:spcAft>
            </a:pPr>
            <a:r>
              <a:rPr lang="en-US" i="1" dirty="0"/>
              <a:t>But </a:t>
            </a:r>
            <a:r>
              <a:rPr lang="en-US" b="1" i="1" dirty="0"/>
              <a:t>operator</a:t>
            </a:r>
            <a:r>
              <a:rPr lang="en-US" i="1" dirty="0"/>
              <a:t> overloading – overloading +, ==, -, etc. – is possible using special methods on various </a:t>
            </a:r>
            <a:r>
              <a:rPr lang="en-US" i="1" dirty="0" smtClean="0"/>
              <a:t>classes</a:t>
            </a:r>
          </a:p>
          <a:p>
            <a:r>
              <a:rPr lang="en-US" dirty="0" smtClean="0"/>
              <a:t>In Python 3.4, partial support</a:t>
            </a:r>
          </a:p>
          <a:p>
            <a:pPr lvl="1"/>
            <a:r>
              <a:rPr lang="en-US" dirty="0" smtClean="0">
                <a:hlinkClick r:id="rId3"/>
              </a:rPr>
              <a:t>Python </a:t>
            </a:r>
            <a:r>
              <a:rPr lang="en-US" dirty="0">
                <a:hlinkClick r:id="rId3"/>
              </a:rPr>
              <a:t>3 – Function Overloading with singledispatch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F56DC1-049E-42ED-ABC0-3D30C209177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7336966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Default Values for Arguments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You can provide </a:t>
            </a:r>
            <a:r>
              <a:rPr lang="en-US" dirty="0"/>
              <a:t>default</a:t>
            </a:r>
            <a:r>
              <a:rPr lang="en-US" sz="1800" dirty="0"/>
              <a:t> </a:t>
            </a:r>
            <a:r>
              <a:rPr lang="en-US" sz="2000" dirty="0"/>
              <a:t>values for a function’s arguments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These arguments are optional when the function is called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(b, c=3, d=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"hello"</a:t>
            </a:r>
            <a:r>
              <a:rPr lang="en-US" sz="1800" dirty="0">
                <a:latin typeface="Courier New" pitchFamily="49" charset="0"/>
              </a:rPr>
              <a:t>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b + c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(5,3,</a:t>
            </a:r>
            <a:r>
              <a:rPr lang="en-US" sz="1800" dirty="0">
                <a:solidFill>
                  <a:srgbClr val="008000"/>
                </a:solidFill>
                <a:latin typeface="Courier New" pitchFamily="49" charset="0"/>
              </a:rPr>
              <a:t>"bob"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(5,3)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(5)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8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Non-default argument should always follows default arguments; otherwise, it reports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endParaRPr lang="en-US" sz="20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4A49121D-0088-4354-85A2-2420715F562D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4987198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0498"/>
            <a:ext cx="8305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Functions can be called with arguments out of order 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arguments are specified in the call</a:t>
            </a:r>
          </a:p>
          <a:p>
            <a:pPr>
              <a:lnSpc>
                <a:spcPct val="90000"/>
              </a:lnSpc>
            </a:pPr>
            <a:r>
              <a:rPr lang="en-US" dirty="0"/>
              <a:t>Keyword arguments can be used after all other arguments.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def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(a, b, c):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FF6600"/>
                </a:solidFill>
                <a:latin typeface="Courier New" pitchFamily="49" charset="0"/>
              </a:rPr>
              <a:t>		return</a:t>
            </a:r>
            <a:r>
              <a:rPr lang="en-US" sz="1800" dirty="0">
                <a:latin typeface="Courier New" pitchFamily="49" charset="0"/>
              </a:rPr>
              <a:t> a – b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(2, 1, 43)	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b=1, a=2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solidFill>
                  <a:srgbClr val="660033"/>
                </a:solidFill>
                <a:latin typeface="Courier New" pitchFamily="49" charset="0"/>
              </a:rPr>
              <a:t>&gt;&gt;&gt;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(2,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</a:rPr>
              <a:t>c=43, b=1</a:t>
            </a:r>
            <a:r>
              <a:rPr lang="en-US" sz="1800" dirty="0">
                <a:latin typeface="Courier New" pitchFamily="49" charset="0"/>
              </a:rPr>
              <a:t>)	</a:t>
            </a: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# 1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1800" dirty="0">
                <a:latin typeface="Courier New" pitchFamily="49" charset="0"/>
              </a:rPr>
              <a:t>&gt;&gt;&gt; </a:t>
            </a:r>
            <a:r>
              <a:rPr lang="en-US" sz="1800" dirty="0" err="1">
                <a:latin typeface="Courier New" pitchFamily="49" charset="0"/>
              </a:rPr>
              <a:t>myfun</a:t>
            </a:r>
            <a:r>
              <a:rPr lang="en-US" sz="1800" dirty="0">
                <a:latin typeface="Courier New" pitchFamily="49" charset="0"/>
              </a:rPr>
              <a:t>(a=2, b=3, 5)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" pitchFamily="2" charset="0"/>
              </a:rPr>
              <a:t> 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"&lt;stdin&gt;", line 1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positional argument follows keyword argument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Keyword Arguments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E2FED47-7B40-438E-88E8-CA1B7DD285F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718158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non-keyword</a:t>
            </a:r>
            <a:r>
              <a:rPr lang="en-US" dirty="0"/>
              <a:t> arguments to your function.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is a tuple of arguments passed to the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fn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"""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count, thing in enumerate(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print('{0}. {1}'.format(count, thing))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['a', 'b', 'c']</a:t>
            </a:r>
            <a:endParaRPr lang="en-US" sz="10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('a', ’b', 'c')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0. a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1. b </a:t>
            </a:r>
          </a:p>
          <a:p>
            <a:pPr marL="0" lv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2. c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print_everything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lst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# Same results as above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5368"/>
            <a:ext cx="1265663" cy="126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68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1473" b="11473"/>
          <a:stretch/>
        </p:blipFill>
        <p:spPr>
          <a:xfrm>
            <a:off x="3048000" y="-762000"/>
            <a:ext cx="2256263" cy="2390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**</a:t>
            </a:r>
            <a:r>
              <a:rPr lang="en-US" dirty="0" err="1"/>
              <a:t>kwargs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305800" cy="5105400"/>
          </a:xfrm>
        </p:spPr>
        <p:txBody>
          <a:bodyPr/>
          <a:lstStyle/>
          <a:p>
            <a:r>
              <a:rPr lang="en-US" dirty="0"/>
              <a:t>Suppose you want to accept a variable number of </a:t>
            </a:r>
            <a:r>
              <a:rPr lang="en-US" dirty="0">
                <a:solidFill>
                  <a:srgbClr val="FF0000"/>
                </a:solidFill>
              </a:rPr>
              <a:t>keyword</a:t>
            </a:r>
            <a:r>
              <a:rPr lang="en-US" dirty="0"/>
              <a:t> arguments to your function.</a:t>
            </a:r>
            <a:endParaRPr lang="en-US" sz="105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is a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of the keyword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passed to the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fn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key, value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kwargs.items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#.items() is list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print("%s = %s" % (key, value))</a:t>
            </a:r>
          </a:p>
          <a:p>
            <a:pPr marL="0" indent="0">
              <a:buNone/>
            </a:pPr>
            <a:endParaRPr lang="en-US" sz="11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{'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'Bobby', '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': 'Smith'} 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**</a:t>
            </a:r>
            <a:r>
              <a:rPr lang="en-US" sz="1800" dirty="0" err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kwargs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Bobby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Smith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print_keyword_args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="John",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="Doe")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first_name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John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last_name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 = Doe</a:t>
            </a:r>
            <a:endParaRPr lang="en-US" sz="1100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96514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4200" y="1943100"/>
            <a:ext cx="3606800" cy="1612900"/>
          </a:xfrm>
        </p:spPr>
        <p:txBody>
          <a:bodyPr/>
          <a:lstStyle/>
          <a:p>
            <a:r>
              <a:rPr lang="en-US"/>
              <a:t>Generators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42A929-B698-9646-8036-313432E7B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3733800"/>
            <a:ext cx="1271270" cy="2095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3556000"/>
            <a:ext cx="1334282" cy="11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6446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uses dynamic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305800" cy="4572000"/>
          </a:xfrm>
        </p:spPr>
        <p:txBody>
          <a:bodyPr/>
          <a:lstStyle/>
          <a:p>
            <a:r>
              <a:rPr lang="en-US" dirty="0"/>
              <a:t>Function sees the most current value of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add(x):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add(5)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3261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 &amp;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i="1" dirty="0"/>
              <a:t>Default parameter values are evaluated only when the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i="1" dirty="0"/>
              <a:t> statement they belong to is first executed.</a:t>
            </a:r>
          </a:p>
          <a:p>
            <a:r>
              <a:rPr lang="en-US" dirty="0"/>
              <a:t>The function uses the same default object each call</a:t>
            </a:r>
          </a:p>
          <a:p>
            <a:pPr marL="0" indent="0">
              <a:buNone/>
            </a:pPr>
            <a:endParaRPr lang="en-US" sz="1600" dirty="0">
              <a:latin typeface="Courier" pitchFamily="2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def fib(n,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fibs={}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in fibs: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 = %d exists' % n)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return fibs[n]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if n &lt;= 1: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n	#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Changes fibs!!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else: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    fibs[n] = fib(n-1) + fib(n-2)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  return fibs[n]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F2F5273-04E0-444C-ACF6-DCF6EF650D72}"/>
              </a:ext>
            </a:extLst>
          </p:cNvPr>
          <p:cNvSpPr/>
          <p:nvPr/>
        </p:nvSpPr>
        <p:spPr>
          <a:xfrm>
            <a:off x="6172200" y="2819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fib(3)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 exists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6941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“first-class”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r>
              <a:rPr lang="en-US" dirty="0"/>
              <a:t>First class object</a:t>
            </a:r>
            <a:endParaRPr lang="en-US" b="0" dirty="0"/>
          </a:p>
          <a:p>
            <a:pPr lvl="1"/>
            <a:r>
              <a:rPr lang="en-US" b="0" dirty="0"/>
              <a:t>An entity that can be dynamically created, destroyed, passed to a function, returned as a value, and have all the rights as other variables in the programming language have</a:t>
            </a:r>
            <a:endParaRPr lang="en-US" dirty="0"/>
          </a:p>
          <a:p>
            <a:r>
              <a:rPr lang="en-US" dirty="0"/>
              <a:t>Functions are “first-class citizens”</a:t>
            </a:r>
          </a:p>
          <a:p>
            <a:pPr lvl="1"/>
            <a:r>
              <a:rPr lang="en-US" b="0" dirty="0"/>
              <a:t>Pass functions as arguments to other functions</a:t>
            </a:r>
          </a:p>
          <a:p>
            <a:pPr lvl="1"/>
            <a:r>
              <a:rPr lang="en-US" dirty="0"/>
              <a:t>R</a:t>
            </a:r>
            <a:r>
              <a:rPr lang="en-US" b="0" dirty="0"/>
              <a:t>etur</a:t>
            </a:r>
            <a:r>
              <a:rPr lang="en-US" dirty="0"/>
              <a:t>n</a:t>
            </a:r>
            <a:r>
              <a:rPr lang="en-US" b="0" dirty="0"/>
              <a:t> functions as the values from other functions</a:t>
            </a:r>
          </a:p>
          <a:p>
            <a:pPr lvl="1"/>
            <a:r>
              <a:rPr lang="en-US" b="0" dirty="0"/>
              <a:t>Assign functions to variables or store them in data structures</a:t>
            </a:r>
          </a:p>
          <a:p>
            <a:r>
              <a:rPr lang="en-US" dirty="0"/>
              <a:t>Higher order functions: take functions as input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 compose 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x):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2D8CFDE-957A-5141-97C9-D6576EAF03DB}"/>
              </a:ext>
            </a:extLst>
          </p:cNvPr>
          <p:cNvSpPr/>
          <p:nvPr/>
        </p:nvSpPr>
        <p:spPr>
          <a:xfrm>
            <a:off x="4191000" y="4953000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compose(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sum, [1, 2, 3])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'6'</a:t>
            </a:r>
          </a:p>
        </p:txBody>
      </p:sp>
    </p:spTree>
    <p:extLst>
      <p:ext uri="{BB962C8B-B14F-4D97-AF65-F5344CB8AC3E}">
        <p14:creationId xmlns:p14="http://schemas.microsoft.com/office/powerpoint/2010/main" val="8001158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495300"/>
          </a:xfrm>
        </p:spPr>
        <p:txBody>
          <a:bodyPr/>
          <a:lstStyle/>
          <a:p>
            <a:r>
              <a:rPr lang="en-US" dirty="0"/>
              <a:t>Higher Order Functions: Map,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['1', '2']]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['1', '2'])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	#equivalent to above</a:t>
            </a:r>
          </a:p>
          <a:p>
            <a:pPr marL="0" indent="0">
              <a:buNone/>
            </a:pPr>
            <a:endParaRPr lang="en-US" sz="10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% 2 == 0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[1, 2, 3, 4, 5] if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4]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list(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1800" dirty="0" err="1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[1, 2, 3, 4, 5])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#equivalent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t1 = (0, 10)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t2 = (100, 2)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min([t1, t2], key=</a:t>
            </a:r>
            <a:r>
              <a:rPr lang="en-US" sz="1800" dirty="0">
                <a:solidFill>
                  <a:srgbClr val="CE38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x: x[1]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13179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457200"/>
          </a:xfrm>
        </p:spPr>
        <p:txBody>
          <a:bodyPr/>
          <a:lstStyle/>
          <a:p>
            <a:r>
              <a:rPr lang="en-US" dirty="0"/>
              <a:t>Sorted list of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720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from operator import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def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calc_ngram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x:x+nlen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] for x in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range(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inputstring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)-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nlen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+ 1)]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= {}	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600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dict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for storing results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for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ngram_list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collect the distinct n-grams and count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if n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+= 1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		else: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[n] = 1 </a:t>
            </a: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# human counting numbers start at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# Can set reverse to change order of sort </a:t>
            </a:r>
          </a:p>
          <a:p>
            <a:pPr>
              <a:buNone/>
              <a:defRPr/>
            </a:pPr>
            <a:r>
              <a:rPr lang="en-US" sz="1600" dirty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	 # (reverse=True for ascending; reverse=False for descending)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return sorted(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ngram_freq.items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(), \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           key=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itemgetter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(1), reverse=True)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94B64E74-8BC4-4586-A0E4-C857800B82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3619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Classes and Inheritance</a:t>
            </a:r>
          </a:p>
        </p:txBody>
      </p:sp>
      <p:pic>
        <p:nvPicPr>
          <p:cNvPr id="43012" name="Picture 4" descr="BD07897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1224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40576"/>
            <a:ext cx="50800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483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C00000"/>
                </a:solidFill>
              </a:rPr>
              <a:t>Class Student: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</a:t>
            </a:r>
            <a:r>
              <a:rPr lang="en-US" sz="2900" dirty="0">
                <a:solidFill>
                  <a:srgbClr val="000000"/>
                </a:solidFill>
              </a:rPr>
              <a:t> </a:t>
            </a:r>
            <a:r>
              <a:rPr lang="en-US" sz="2900" dirty="0" err="1">
                <a:solidFill>
                  <a:srgbClr val="000000"/>
                </a:solidFill>
              </a:rPr>
              <a:t>univ</a:t>
            </a:r>
            <a:r>
              <a:rPr lang="en-US" sz="2900" dirty="0">
                <a:solidFill>
                  <a:srgbClr val="000000"/>
                </a:solidFill>
              </a:rPr>
              <a:t> = "</a:t>
            </a:r>
            <a:r>
              <a:rPr lang="en-US" sz="2900" dirty="0" err="1">
                <a:solidFill>
                  <a:srgbClr val="000000"/>
                </a:solidFill>
              </a:rPr>
              <a:t>upenn</a:t>
            </a:r>
            <a:r>
              <a:rPr lang="en-US" sz="2900" dirty="0">
                <a:solidFill>
                  <a:srgbClr val="000000"/>
                </a:solidFill>
              </a:rPr>
              <a:t>" # class attribute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 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 err="1">
                <a:solidFill>
                  <a:srgbClr val="C00000"/>
                </a:solidFill>
              </a:rPr>
              <a:t>init</a:t>
            </a:r>
            <a:r>
              <a:rPr lang="en-US" sz="2900" spc="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900" dirty="0">
                <a:solidFill>
                  <a:srgbClr val="C00000"/>
                </a:solidFill>
              </a:rPr>
              <a:t>(self, name, </a:t>
            </a:r>
            <a:r>
              <a:rPr lang="en-US" sz="2900" dirty="0" err="1">
                <a:solidFill>
                  <a:srgbClr val="C00000"/>
                </a:solidFill>
              </a:rPr>
              <a:t>dept</a:t>
            </a:r>
            <a:r>
              <a:rPr lang="en-US" sz="2900" dirty="0">
                <a:solidFill>
                  <a:srgbClr val="C00000"/>
                </a:solidFill>
              </a:rPr>
              <a:t>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 = name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dept</a:t>
            </a:r>
            <a:endParaRPr lang="en-US" sz="3200" kern="12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</a:t>
            </a:r>
            <a:r>
              <a:rPr lang="en-US" sz="2900" dirty="0" err="1">
                <a:solidFill>
                  <a:srgbClr val="C00000"/>
                </a:solidFill>
              </a:rPr>
              <a:t>def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dirty="0" err="1">
                <a:solidFill>
                  <a:srgbClr val="C00000"/>
                </a:solidFill>
              </a:rPr>
              <a:t>print_details</a:t>
            </a:r>
            <a:r>
              <a:rPr lang="en-US" sz="2900" dirty="0">
                <a:solidFill>
                  <a:srgbClr val="C00000"/>
                </a:solidFill>
              </a:rPr>
              <a:t>(self):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B050"/>
                </a:solidFill>
              </a:rPr>
              <a:t>       </a:t>
            </a:r>
            <a:r>
              <a:rPr lang="en-US" sz="2900" dirty="0">
                <a:solidFill>
                  <a:srgbClr val="000000"/>
                </a:solidFill>
              </a:rPr>
              <a:t> print("Name: " + </a:t>
            </a:r>
            <a:r>
              <a:rPr lang="en-US" sz="2900" dirty="0" err="1">
                <a:solidFill>
                  <a:srgbClr val="000000"/>
                </a:solidFill>
              </a:rPr>
              <a:t>self.student_name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print("Dept: " + </a:t>
            </a:r>
            <a:r>
              <a:rPr lang="en-US" sz="2900" dirty="0" err="1">
                <a:solidFill>
                  <a:srgbClr val="000000"/>
                </a:solidFill>
              </a:rPr>
              <a:t>self.student_dept</a:t>
            </a:r>
            <a:r>
              <a:rPr lang="en-US" sz="2900" dirty="0">
                <a:solidFill>
                  <a:srgbClr val="000000"/>
                </a:solidFill>
              </a:rPr>
              <a:t>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        </a:t>
            </a: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 = Student("john", "cis")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>
                <a:solidFill>
                  <a:srgbClr val="000000"/>
                </a:solidFill>
              </a:rPr>
              <a:t>student1.print_details()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Student.print_details</a:t>
            </a:r>
            <a:r>
              <a:rPr lang="en-US" sz="2900" dirty="0">
                <a:solidFill>
                  <a:srgbClr val="000000"/>
                </a:solidFill>
              </a:rPr>
              <a:t>(student1)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900" dirty="0" err="1">
                <a:solidFill>
                  <a:srgbClr val="000000"/>
                </a:solidFill>
              </a:rPr>
              <a:t>Student.univ</a:t>
            </a: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None/>
              <a:defRPr/>
            </a:pPr>
            <a:endParaRPr lang="en-US" sz="2900" dirty="0">
              <a:solidFill>
                <a:srgbClr val="00B05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48300" y="304800"/>
            <a:ext cx="2209800" cy="990600"/>
          </a:xfrm>
          <a:prstGeom prst="wedgeRectCallout">
            <a:avLst>
              <a:gd name="adj1" fmla="val -193888"/>
              <a:gd name="adj2" fmla="val 14543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Called when an object is instantiated</a:t>
            </a:r>
            <a:endParaRPr lang="en-US" sz="2800" dirty="0">
              <a:solidFill>
                <a:schemeClr val="tx1"/>
              </a:solidFill>
              <a:latin typeface="+mj-lt"/>
              <a:ea typeface="ＭＳ Ｐゴシック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715000" y="3200400"/>
            <a:ext cx="2209800" cy="838200"/>
          </a:xfrm>
          <a:prstGeom prst="wedgeRectCallout">
            <a:avLst>
              <a:gd name="adj1" fmla="val -136490"/>
              <a:gd name="adj2" fmla="val -382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Another member method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550436" y="4632960"/>
            <a:ext cx="2971800" cy="609600"/>
          </a:xfrm>
          <a:prstGeom prst="wedgeRectCallout">
            <a:avLst>
              <a:gd name="adj1" fmla="val -74927"/>
              <a:gd name="adj2" fmla="val 8843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Creating an instance, note no </a:t>
            </a:r>
            <a:r>
              <a:rPr lang="en-US" sz="2000" b="1" dirty="0">
                <a:solidFill>
                  <a:srgbClr val="FF3300"/>
                </a:solidFill>
              </a:rPr>
              <a:t>self</a:t>
            </a:r>
            <a:endParaRPr lang="en-US" b="1" dirty="0">
              <a:solidFill>
                <a:srgbClr val="FF33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686300" y="5410200"/>
            <a:ext cx="2133600" cy="533400"/>
          </a:xfrm>
          <a:prstGeom prst="wedgeRectCallout">
            <a:avLst>
              <a:gd name="adj1" fmla="val -91337"/>
              <a:gd name="adj2" fmla="val -5030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Calling methods of an object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13792F9C-565C-44A4-8E70-8535B16BB9E4}" type="slidenum">
              <a:rPr lang="en-US" altLang="en-US" smtClean="0"/>
              <a:pPr>
                <a:defRPr/>
              </a:pPr>
              <a:t>26</a:t>
            </a:fld>
            <a:endParaRPr lang="en-US" alt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281956" y="1447800"/>
            <a:ext cx="2209800" cy="990600"/>
          </a:xfrm>
          <a:prstGeom prst="wedgeRectCallout">
            <a:avLst>
              <a:gd name="adj1" fmla="val -185157"/>
              <a:gd name="adj2" fmla="val 25180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  <a:ea typeface="ＭＳ Ｐゴシック" charset="0"/>
              </a:rPr>
              <a:t>Every method begins with the variable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169075772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8CFCA0C1-D957-4754-8B20-2431A141B2F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Subclasses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class can </a:t>
            </a:r>
            <a:r>
              <a:rPr lang="en-US" i="1" dirty="0">
                <a:solidFill>
                  <a:srgbClr val="C00000"/>
                </a:solidFill>
              </a:rPr>
              <a:t>extend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the definition of another class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use (or extension) of methods and attributes already defined in the previous one.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 class: </a:t>
            </a:r>
            <a:r>
              <a:rPr lang="en-US" i="1" dirty="0">
                <a:solidFill>
                  <a:srgbClr val="C00000"/>
                </a:solidFill>
              </a:rPr>
              <a:t>subclass</a:t>
            </a:r>
            <a:r>
              <a:rPr lang="en-US" dirty="0"/>
              <a:t>. Original: </a:t>
            </a:r>
            <a:r>
              <a:rPr lang="en-US" i="1" dirty="0">
                <a:solidFill>
                  <a:srgbClr val="C00000"/>
                </a:solidFill>
              </a:rPr>
              <a:t>parent</a:t>
            </a:r>
            <a:r>
              <a:rPr lang="en-US" dirty="0"/>
              <a:t>, </a:t>
            </a:r>
            <a:r>
              <a:rPr lang="en-US" i="1" dirty="0">
                <a:solidFill>
                  <a:srgbClr val="C00000"/>
                </a:solidFill>
              </a:rPr>
              <a:t>ancestor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or </a:t>
            </a:r>
            <a:r>
              <a:rPr lang="en-US" i="1" dirty="0">
                <a:solidFill>
                  <a:srgbClr val="C00000"/>
                </a:solidFill>
              </a:rPr>
              <a:t>superclass</a:t>
            </a: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To define a subclass, put the name of the superclass in parentheses after the subclass’s name on the first line of the definition.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0" dirty="0"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9933"/>
                </a:solidFill>
                <a:latin typeface="Courier New" pitchFamily="49" charset="0"/>
              </a:rPr>
              <a:t>class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AiStudent</a:t>
            </a:r>
            <a:r>
              <a:rPr lang="en-US" sz="1800" dirty="0">
                <a:latin typeface="Courier New" pitchFamily="49" charset="0"/>
              </a:rPr>
              <a:t>(Student):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Python has no ‘extends’ keyword like Java.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inheritance is supported.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614333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16CCC60-BB83-400A-A9FC-EAB7235598AD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Redefining Methods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Very similar to over-riding methods in Java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 </a:t>
            </a:r>
            <a:r>
              <a:rPr lang="en-US" sz="2000" i="1" dirty="0">
                <a:solidFill>
                  <a:srgbClr val="C00000"/>
                </a:solidFill>
              </a:rPr>
              <a:t>redefine</a:t>
            </a:r>
            <a:r>
              <a:rPr lang="en-US" sz="2000" i="1" dirty="0">
                <a:solidFill>
                  <a:schemeClr val="accent2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a method </a:t>
            </a:r>
            <a:r>
              <a:rPr lang="en-US" sz="2000" dirty="0"/>
              <a:t>of the parent class, include a new definition using the same name in the subclass.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 old code in the parent class won’t get executed.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To execute the method in the parent class </a:t>
            </a:r>
            <a:r>
              <a:rPr lang="en-US" sz="2000" i="1" dirty="0">
                <a:solidFill>
                  <a:srgbClr val="C00000"/>
                </a:solidFill>
              </a:rPr>
              <a:t>in addition to </a:t>
            </a:r>
            <a:r>
              <a:rPr lang="en-US" sz="2000" dirty="0"/>
              <a:t>new code for some method, explicitly call the parent’s version of the method.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  <a:spcAft>
                <a:spcPts val="1200"/>
              </a:spcAft>
              <a:buFontTx/>
              <a:buNone/>
            </a:pPr>
            <a:r>
              <a:rPr lang="en-US" b="1" dirty="0" err="1">
                <a:latin typeface="Courier New" pitchFamily="49" charset="0"/>
              </a:rPr>
              <a:t>parentClass.methodName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u="sng" dirty="0">
                <a:solidFill>
                  <a:srgbClr val="FF3300"/>
                </a:solidFill>
                <a:latin typeface="Courier New" pitchFamily="49" charset="0"/>
              </a:rPr>
              <a:t>self</a:t>
            </a:r>
            <a:r>
              <a:rPr lang="en-US" b="1" dirty="0">
                <a:latin typeface="Courier New" pitchFamily="49" charset="0"/>
              </a:rPr>
              <a:t>, a, b, c)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ea typeface="+mn-ea"/>
                <a:cs typeface="+mn-cs"/>
              </a:rPr>
              <a:t>The only time you ever explicitly pass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self </a:t>
            </a:r>
            <a:r>
              <a:rPr lang="en-US" b="1" dirty="0">
                <a:ea typeface="+mn-ea"/>
                <a:cs typeface="+mn-cs"/>
              </a:rPr>
              <a:t>as an argument is when calling a method of an ancestor.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dirty="0"/>
              <a:t>So use  </a:t>
            </a:r>
            <a:r>
              <a:rPr lang="en-US" b="1" dirty="0" err="1">
                <a:latin typeface="Courier New" pitchFamily="49" charset="0"/>
              </a:rPr>
              <a:t>myOwnSubClass.methodName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a,b,c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sz="1800" b="1" dirty="0">
              <a:solidFill>
                <a:srgbClr val="FF33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83812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67BB26A-19CA-4A67-88C6-02C407A5675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Constructors: 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91000"/>
          </a:xfrm>
        </p:spPr>
        <p:txBody>
          <a:bodyPr/>
          <a:lstStyle/>
          <a:p>
            <a:r>
              <a:rPr lang="en-US" sz="2200" dirty="0"/>
              <a:t>Very similar to Java</a:t>
            </a:r>
          </a:p>
          <a:p>
            <a:r>
              <a:rPr lang="en-US" sz="2200" dirty="0"/>
              <a:t>Commonly, the ancestor’s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is executed in addition to new commands</a:t>
            </a:r>
          </a:p>
          <a:p>
            <a:r>
              <a:rPr lang="en-US" sz="2200" i="1" dirty="0"/>
              <a:t>Must be done explicitly </a:t>
            </a:r>
          </a:p>
          <a:p>
            <a:r>
              <a:rPr lang="en-US" sz="2200" dirty="0"/>
              <a:t>You’ll often see something like this in the 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 err="1">
                <a:latin typeface="Courier New" pitchFamily="49" charset="0"/>
              </a:rPr>
              <a:t>init</a:t>
            </a:r>
            <a:r>
              <a:rPr lang="en-US" sz="2200" dirty="0">
                <a:latin typeface="Courier New" pitchFamily="49" charset="0"/>
              </a:rPr>
              <a:t>__</a:t>
            </a:r>
            <a:r>
              <a:rPr lang="en-US" sz="2200" dirty="0"/>
              <a:t> method of subclasses:</a:t>
            </a:r>
          </a:p>
          <a:p>
            <a:endParaRPr lang="en-US" sz="700" b="0" dirty="0">
              <a:latin typeface="Courier New" pitchFamily="49" charset="0"/>
            </a:endParaRPr>
          </a:p>
          <a:p>
            <a:pPr>
              <a:buFont typeface="Symbol" pitchFamily="18" charset="2"/>
              <a:buNone/>
            </a:pPr>
            <a:r>
              <a:rPr lang="en-US" sz="2000" b="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parentClass</a:t>
            </a:r>
            <a:r>
              <a:rPr lang="en-US" sz="2000" dirty="0">
                <a:latin typeface="Courier New" pitchFamily="49" charset="0"/>
              </a:rPr>
              <a:t>.__</a:t>
            </a:r>
            <a:r>
              <a:rPr lang="en-US" sz="2000" dirty="0" err="1">
                <a:latin typeface="Courier New" pitchFamily="49" charset="0"/>
              </a:rPr>
              <a:t>init</a:t>
            </a:r>
            <a:r>
              <a:rPr lang="en-US" sz="2000" dirty="0">
                <a:latin typeface="Courier New" pitchFamily="49" charset="0"/>
              </a:rPr>
              <a:t>__(self, x, y)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b="0" dirty="0">
                <a:latin typeface="Courier New" pitchFamily="49" charset="0"/>
              </a:rPr>
              <a:t/>
            </a:r>
            <a:br>
              <a:rPr lang="en-US" sz="2000" b="0" dirty="0">
                <a:latin typeface="Courier New" pitchFamily="49" charset="0"/>
              </a:rPr>
            </a:br>
            <a:r>
              <a:rPr lang="en-US" sz="2200" dirty="0"/>
              <a:t>where </a:t>
            </a:r>
            <a:r>
              <a:rPr lang="en-US" sz="2200" dirty="0" err="1"/>
              <a:t>parentClass</a:t>
            </a:r>
            <a:r>
              <a:rPr lang="en-US" sz="2200" dirty="0"/>
              <a:t> is the name of the parent’s class</a:t>
            </a:r>
          </a:p>
          <a:p>
            <a:pPr>
              <a:buFont typeface="Wingdings" pitchFamily="2" charset="2"/>
              <a:buNone/>
            </a:pPr>
            <a:endParaRPr lang="en-US" sz="1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0296622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using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yield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11053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Generators are iterators (with </a:t>
            </a:r>
            <a:r>
              <a:rPr lang="en-US" dirty="0">
                <a:latin typeface="Courier" pitchFamily="2" charset="0"/>
                <a:ea typeface="ＭＳ Ｐゴシック" pitchFamily="34" charset="-128"/>
              </a:rPr>
              <a:t>__next()__ </a:t>
            </a:r>
            <a:r>
              <a:rPr lang="en-US" dirty="0">
                <a:ea typeface="ＭＳ Ｐゴシック" pitchFamily="34" charset="-128"/>
              </a:rPr>
              <a:t>method)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Creating Generators: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yield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Functions that contain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keyword </a:t>
            </a:r>
            <a:r>
              <a:rPr lang="en-US" b="1" i="1" dirty="0">
                <a:solidFill>
                  <a:srgbClr val="FF0000"/>
                </a:solidFill>
                <a:ea typeface="ＭＳ Ｐゴシック" pitchFamily="34" charset="-128"/>
              </a:rPr>
              <a:t>automatically</a:t>
            </a:r>
            <a:r>
              <a:rPr lang="en-US" dirty="0">
                <a:ea typeface="ＭＳ Ｐゴシック" pitchFamily="34" charset="-128"/>
              </a:rPr>
              <a:t> return a generator when called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f(n):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   yield n+1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'function'&gt;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type(f(5))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&lt;class 'generator'&gt;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&gt;&gt;&gt; [i for i in f(6)]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[6, 7]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6004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 </a:t>
            </a:r>
            <a:r>
              <a:rPr lang="en-US" dirty="0" smtClean="0"/>
              <a:t>can be tricky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A(object):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print('Foo!')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B(object):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foo(self):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print('Foo?')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bar(self):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print('Bar!')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C(A, B):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super().foo() # Foo!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super().bar() # Bar!</a:t>
            </a:r>
            <a:endParaRPr lang="en-US" sz="180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1233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Special Built-In </a:t>
            </a:r>
            <a:br>
              <a:rPr lang="en-US"/>
            </a:br>
            <a:r>
              <a:rPr lang="en-US"/>
              <a:t>Methods and Attributes</a:t>
            </a:r>
          </a:p>
        </p:txBody>
      </p:sp>
      <p:pic>
        <p:nvPicPr>
          <p:cNvPr id="48132" name="Picture 4" descr="j00911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672013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802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01000" cy="45720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Magic Methods </a:t>
            </a:r>
            <a:r>
              <a:rPr lang="en-US" dirty="0">
                <a:ea typeface="Courier New" charset="0"/>
                <a:cs typeface="Courier New" charset="0"/>
              </a:rPr>
              <a:t>allow user-defined classes to behave like built in types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i="1" dirty="0">
                <a:solidFill>
                  <a:srgbClr val="C00000"/>
                </a:solidFill>
                <a:ea typeface="Courier New" charset="0"/>
                <a:cs typeface="Courier New" charset="0"/>
              </a:rPr>
              <a:t>Duck typing </a:t>
            </a:r>
            <a:r>
              <a:rPr lang="en-US" dirty="0">
                <a:ea typeface="Courier New" charset="0"/>
                <a:cs typeface="Courier New" charset="0"/>
              </a:rPr>
              <a:t>establishes suitability of an object by determining presence of methods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Does it swim like a duck and quack like a duck? It’s a duck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Not to be confused with ‘rubber duck debugging’  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70" y="3810000"/>
            <a:ext cx="163841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8845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Magic Methods and Duck Typing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1295400"/>
            <a:ext cx="7033846" cy="4572000"/>
          </a:xfrm>
        </p:spPr>
      </p:pic>
    </p:spTree>
    <p:extLst>
      <p:ext uri="{BB962C8B-B14F-4D97-AF65-F5344CB8AC3E}">
        <p14:creationId xmlns:p14="http://schemas.microsoft.com/office/powerpoint/2010/main" val="78416889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426729B3-5F31-4DC1-8F0E-364A526F20DD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91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Example Magic Method</a:t>
            </a:r>
          </a:p>
        </p:txBody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01000" cy="4572000"/>
          </a:xfrm>
        </p:spPr>
        <p:txBody>
          <a:bodyPr/>
          <a:lstStyle/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Student: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	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init</a:t>
            </a: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(self,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age):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full_name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age</a:t>
            </a:r>
          </a:p>
          <a:p>
            <a:pPr>
              <a:buFont typeface="Symbol" pitchFamily="18" charset="2"/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 err="1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err="1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 smtClean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__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self):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"I'm named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self.full_name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 – age: 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+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self.age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US" sz="1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f = Student(</a:t>
            </a:r>
            <a:r>
              <a:rPr lang="en-US" sz="1800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"Bob Smith"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, 23)</a:t>
            </a:r>
          </a:p>
          <a:p>
            <a:pPr>
              <a:buFont typeface="Symbol" pitchFamily="18" charset="2"/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rgbClr val="660066"/>
                </a:solidFill>
                <a:latin typeface="Courier New" charset="0"/>
                <a:ea typeface="Courier New" charset="0"/>
                <a:cs typeface="Courier New" charset="0"/>
              </a:rPr>
              <a:t>&gt;&gt;&gt;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solidFill>
                  <a:srgbClr val="FF9933"/>
                </a:solidFill>
                <a:latin typeface="Courier New" charset="0"/>
                <a:ea typeface="Courier New" charset="0"/>
                <a:cs typeface="Courier New" charset="0"/>
              </a:rPr>
              <a:t>print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(f)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Symbol" pitchFamily="18" charset="2"/>
              <a:buNone/>
            </a:pPr>
            <a:r>
              <a:rPr lang="en-US" sz="1800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I’m named Bob Smith – age: 23</a:t>
            </a:r>
          </a:p>
          <a:p>
            <a:pPr>
              <a:buFont typeface="Symbol" pitchFamily="18" charset="2"/>
              <a:buNone/>
            </a:pPr>
            <a:endParaRPr lang="en-US" sz="1800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80400566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5AAD258E-EC2C-4F9D-97F0-DE076AEF6868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“Magic” Methods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38700"/>
          </a:xfrm>
        </p:spPr>
        <p:txBody>
          <a:bodyPr/>
          <a:lstStyle/>
          <a:p>
            <a:r>
              <a:rPr lang="en-US" dirty="0"/>
              <a:t>Used to implement operator overloading</a:t>
            </a:r>
          </a:p>
          <a:p>
            <a:pPr lvl="1"/>
            <a:r>
              <a:rPr lang="en-US" dirty="0"/>
              <a:t>Most operators trigger a special method, dependent on class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init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The constructor for the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 </a:t>
            </a:r>
            <a:r>
              <a:rPr lang="en-US" b="1" dirty="0" err="1">
                <a:latin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dirty="0"/>
              <a:t> works.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__copy__</a:t>
            </a:r>
            <a:r>
              <a:rPr lang="en-US" dirty="0">
                <a:latin typeface="Courier New" pitchFamily="49" charset="0"/>
              </a:rPr>
              <a:t>:</a:t>
            </a:r>
            <a:r>
              <a:rPr lang="en-US" dirty="0"/>
              <a:t> Define how to copy a class.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__</a:t>
            </a:r>
            <a:r>
              <a:rPr lang="en-US" dirty="0">
                <a:latin typeface="Courier New" pitchFamily="49" charset="0"/>
              </a:rPr>
              <a:t> :</a:t>
            </a:r>
            <a:r>
              <a:rPr lang="en-US" dirty="0"/>
              <a:t> Define how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dirty="0"/>
              <a:t> works for class.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__add__ : </a:t>
            </a:r>
            <a:r>
              <a:rPr lang="en-US" dirty="0"/>
              <a:t>Define how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dirty="0"/>
              <a:t>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__</a:t>
            </a:r>
            <a:r>
              <a:rPr lang="en-US" b="1" dirty="0" err="1">
                <a:latin typeface="Courier New" pitchFamily="49" charset="0"/>
              </a:rPr>
              <a:t>neg</a:t>
            </a:r>
            <a:r>
              <a:rPr lang="en-US" b="1" dirty="0">
                <a:latin typeface="Courier New" pitchFamily="49" charset="0"/>
              </a:rPr>
              <a:t>__ : </a:t>
            </a:r>
            <a:r>
              <a:rPr lang="en-US" dirty="0"/>
              <a:t>Define how unary negation works for class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   </a:t>
            </a:r>
          </a:p>
          <a:p>
            <a:r>
              <a:rPr lang="en-US" dirty="0"/>
              <a:t>Other built-in methods allow you to give a class the ability to use [ ] notation like an array or ( ) notation like a function call.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6496660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DEE38-239E-49CA-BF7B-D2F30338DBA5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print(d)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2 -&gt; 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4 -&gt; 1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xmlns="" id="{6C924D08-67A4-D748-8858-721974C0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xmlns="" id="{9B2984E9-11AB-104D-B0E7-92D486B3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xmlns="" id="{5CC9C9A4-E7DA-3840-AF6D-45C012C7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xmlns="" id="{8BC9590D-F7EA-BB4D-9805-67449EB21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xmlns="" id="{2D746926-2ABE-124E-9A2D-CD5BA982C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xmlns="" id="{49C6A837-CA53-E642-921C-6EF1FC9FF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xmlns="" id="{B5ABAB3E-66C8-5743-AEC1-E242B6FDFC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xmlns="" id="{628C883A-20DA-3E49-B1B5-ACA7E2285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xmlns="" id="{5A1B3BAD-45F6-0E45-824D-556E1262D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5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D1E5-658D-44AF-9C33-922EE6DD3ED8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A directed graph class</a:t>
            </a:r>
          </a:p>
        </p:txBody>
      </p:sp>
      <p:sp>
        <p:nvSpPr>
          <p:cNvPr id="526339" name="Rectangle 3"/>
          <p:cNvSpPr>
            <a:spLocks noChangeArrowheads="1"/>
          </p:cNvSpPr>
          <p:nvPr/>
        </p:nvSpPr>
        <p:spPr bwMode="auto">
          <a:xfrm>
            <a:off x="914400" y="1670050"/>
            <a:ext cx="680186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d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d.search(1,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4, 3]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v for v in d.search(4,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 3, 1, 2]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d.search(2,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4, 3, 1]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800" b="1" dirty="0">
                <a:latin typeface="Courier New" panose="02070309020205020404" pitchFamily="49" charset="0"/>
                <a:ea typeface="ＭＳ Ｐゴシック" pitchFamily="-65" charset="-128"/>
                <a:cs typeface="Courier New" panose="02070309020205020404" pitchFamily="49" charset="0"/>
              </a:rPr>
              <a:t>[v for v in d.search(3, set())]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</p:txBody>
      </p:sp>
      <p:sp>
        <p:nvSpPr>
          <p:cNvPr id="61445" name="Oval 4"/>
          <p:cNvSpPr>
            <a:spLocks noChangeArrowheads="1"/>
          </p:cNvSpPr>
          <p:nvPr/>
        </p:nvSpPr>
        <p:spPr bwMode="auto">
          <a:xfrm>
            <a:off x="6070600" y="26543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1</a:t>
            </a:r>
          </a:p>
        </p:txBody>
      </p:sp>
      <p:sp>
        <p:nvSpPr>
          <p:cNvPr id="61446" name="Oval 5"/>
          <p:cNvSpPr>
            <a:spLocks noChangeArrowheads="1"/>
          </p:cNvSpPr>
          <p:nvPr/>
        </p:nvSpPr>
        <p:spPr bwMode="auto">
          <a:xfrm>
            <a:off x="7327900" y="3606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3</a:t>
            </a:r>
          </a:p>
        </p:txBody>
      </p:sp>
      <p:sp>
        <p:nvSpPr>
          <p:cNvPr id="61447" name="Oval 6"/>
          <p:cNvSpPr>
            <a:spLocks noChangeArrowheads="1"/>
          </p:cNvSpPr>
          <p:nvPr/>
        </p:nvSpPr>
        <p:spPr bwMode="auto">
          <a:xfrm>
            <a:off x="6362700" y="39878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4</a:t>
            </a:r>
          </a:p>
        </p:txBody>
      </p:sp>
      <p:sp>
        <p:nvSpPr>
          <p:cNvPr id="526343" name="Oval 7"/>
          <p:cNvSpPr>
            <a:spLocks noChangeArrowheads="1"/>
          </p:cNvSpPr>
          <p:nvPr/>
        </p:nvSpPr>
        <p:spPr bwMode="auto">
          <a:xfrm>
            <a:off x="7226300" y="2540000"/>
            <a:ext cx="444500" cy="444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>
                <a:cs typeface="Arial" charset="0"/>
              </a:rPr>
              <a:t>2</a:t>
            </a:r>
          </a:p>
        </p:txBody>
      </p:sp>
      <p:sp>
        <p:nvSpPr>
          <p:cNvPr id="526344" name="Line 8"/>
          <p:cNvSpPr>
            <a:spLocks noChangeShapeType="1"/>
          </p:cNvSpPr>
          <p:nvPr/>
        </p:nvSpPr>
        <p:spPr bwMode="auto">
          <a:xfrm flipV="1">
            <a:off x="6502400" y="2755900"/>
            <a:ext cx="711200" cy="6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5" name="Line 9"/>
          <p:cNvSpPr>
            <a:spLocks noChangeShapeType="1"/>
          </p:cNvSpPr>
          <p:nvPr/>
        </p:nvSpPr>
        <p:spPr bwMode="auto">
          <a:xfrm>
            <a:off x="6438900" y="3035300"/>
            <a:ext cx="914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6" name="Line 10"/>
          <p:cNvSpPr>
            <a:spLocks noChangeShapeType="1"/>
          </p:cNvSpPr>
          <p:nvPr/>
        </p:nvSpPr>
        <p:spPr bwMode="auto">
          <a:xfrm flipH="1">
            <a:off x="6642100" y="2959100"/>
            <a:ext cx="6985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7" name="Line 11"/>
          <p:cNvSpPr>
            <a:spLocks noChangeShapeType="1"/>
          </p:cNvSpPr>
          <p:nvPr/>
        </p:nvSpPr>
        <p:spPr bwMode="auto">
          <a:xfrm flipV="1">
            <a:off x="6781800" y="3898900"/>
            <a:ext cx="5588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526348" name="Line 12"/>
          <p:cNvSpPr>
            <a:spLocks noChangeShapeType="1"/>
          </p:cNvSpPr>
          <p:nvPr/>
        </p:nvSpPr>
        <p:spPr bwMode="auto">
          <a:xfrm flipH="1" flipV="1">
            <a:off x="6324600" y="3086100"/>
            <a:ext cx="1905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>
              <a:latin typeface="Arial" pitchFamily="-65" charset="0"/>
              <a:cs typeface="Arial" charset="0"/>
            </a:endParaRPr>
          </a:p>
        </p:txBody>
      </p:sp>
      <p:sp>
        <p:nvSpPr>
          <p:cNvPr id="61454" name="TextBox 14"/>
          <p:cNvSpPr txBox="1">
            <a:spLocks noChangeArrowheads="1"/>
          </p:cNvSpPr>
          <p:nvPr/>
        </p:nvSpPr>
        <p:spPr bwMode="auto">
          <a:xfrm>
            <a:off x="899160" y="4780875"/>
            <a:ext cx="702564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search</a:t>
            </a:r>
            <a:r>
              <a:rPr lang="en-US" b="1" dirty="0">
                <a:latin typeface="Courier"/>
                <a:ea typeface="Courier"/>
                <a:cs typeface="Courier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method returns a </a:t>
            </a:r>
            <a:r>
              <a:rPr lang="en-US" b="1" i="1" dirty="0">
                <a:latin typeface="Arial" panose="020B0604020202020204" pitchFamily="34" charset="0"/>
              </a:rPr>
              <a:t>generator </a:t>
            </a:r>
            <a:r>
              <a:rPr lang="en-US" b="1" dirty="0">
                <a:latin typeface="Arial" panose="020B0604020202020204" pitchFamily="34" charset="0"/>
              </a:rPr>
              <a:t>for the nodes that can be reached from a given node by following arrows “from tail to head”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264334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3A2A3-3C0C-4FCA-AEFB-6E333C9C9749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 err="1">
                <a:ea typeface="ＭＳ Ｐゴシック" pitchFamily="34" charset="-128"/>
              </a:rPr>
              <a:t>DiGraph</a:t>
            </a:r>
            <a:r>
              <a:rPr lang="en-US" sz="4000" dirty="0">
                <a:ea typeface="ＭＳ Ｐゴシック" pitchFamily="34" charset="-128"/>
              </a:rPr>
              <a:t> constructor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904396"/>
            <a:ext cx="86899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solidFill>
                  <a:schemeClr val="tx2"/>
                </a:solidFill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init__(self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edges):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{}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for u, v in edges: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 = 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else: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self.adj[u].append(v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__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str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__(self):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return '\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n'.join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(['%s -&gt; %s'%(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u,v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\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         for u in self.adj for v in self.adj[u]])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DiGraph([(1,2),(1,3),(2,4),(4,3),(4,1)])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d.adj</a:t>
            </a:r>
            <a:endParaRPr lang="en-US" sz="1800" b="1" dirty="0">
              <a:latin typeface="Courier New" pitchFamily="-65" charset="0"/>
              <a:ea typeface="ＭＳ Ｐゴシック" pitchFamily="-65" charset="-128"/>
              <a:cs typeface="+mn-cs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{1: [2, 3], 2: [4], 4: [3, 1]}</a:t>
            </a:r>
          </a:p>
        </p:txBody>
      </p:sp>
      <p:grpSp>
        <p:nvGrpSpPr>
          <p:cNvPr id="62469" name="Group 13"/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62473" name="Oval 4"/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62474" name="Oval 5"/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62475" name="Oval 6"/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  <p:sp>
        <p:nvSpPr>
          <p:cNvPr id="62470" name="TextBox 14"/>
          <p:cNvSpPr txBox="1">
            <a:spLocks noChangeArrowheads="1"/>
          </p:cNvSpPr>
          <p:nvPr/>
        </p:nvSpPr>
        <p:spPr bwMode="auto">
          <a:xfrm>
            <a:off x="454025" y="4919164"/>
            <a:ext cx="8385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</a:rPr>
              <a:t>The constructor builds a dictionary (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</a:rPr>
              <a:t>self.adj</a:t>
            </a:r>
            <a:r>
              <a:rPr lang="en-US" b="1" dirty="0">
                <a:latin typeface="Arial" panose="020B0604020202020204" pitchFamily="34" charset="0"/>
              </a:rPr>
              <a:t>) mapping each node name to a list of node names that can be reached by following one edge (an “adjacency list”)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12426084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19E667-0C58-4A3A-B95A-E7491E263362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162925" cy="773113"/>
          </a:xfrm>
        </p:spPr>
        <p:txBody>
          <a:bodyPr/>
          <a:lstStyle/>
          <a:p>
            <a:pPr eaLnBrk="1" hangingPunct="1"/>
            <a:r>
              <a:rPr lang="en-US" sz="4000" dirty="0">
                <a:ea typeface="ＭＳ Ｐゴシック" pitchFamily="34" charset="-128"/>
              </a:rPr>
              <a:t>The </a:t>
            </a:r>
            <a:r>
              <a:rPr lang="en-US" sz="4000" dirty="0">
                <a:latin typeface="Courier"/>
                <a:ea typeface="ＭＳ Ｐゴシック" pitchFamily="34" charset="-128"/>
                <a:cs typeface="Courier"/>
              </a:rPr>
              <a:t>search </a:t>
            </a:r>
            <a:r>
              <a:rPr lang="en-US" sz="4000" dirty="0">
                <a:ea typeface="ＭＳ Ｐゴシック" pitchFamily="34" charset="-128"/>
              </a:rPr>
              <a:t>method</a:t>
            </a:r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454025" y="1016000"/>
            <a:ext cx="898207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class </a:t>
            </a:r>
            <a:r>
              <a:rPr lang="en-US" sz="1800" b="1" dirty="0" err="1">
                <a:latin typeface="Courier New" pitchFamily="-65" charset="0"/>
                <a:cs typeface="Arial" charset="0"/>
              </a:rPr>
              <a:t>DiGraph</a:t>
            </a:r>
            <a:r>
              <a:rPr lang="en-US" sz="1800" b="1" dirty="0">
                <a:latin typeface="Courier New" pitchFamily="-65" charset="0"/>
                <a:cs typeface="Arial" charset="0"/>
              </a:rPr>
              <a:t>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  ...</a:t>
            </a:r>
          </a:p>
          <a:p>
            <a:pPr eaLnBrk="0" hangingPunct="0">
              <a:spcAft>
                <a:spcPts val="0"/>
              </a:spcAft>
              <a:defRPr/>
            </a:pP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 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def search(self, u, visited):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# If we haven't already visited this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not in visited: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yield it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and remember we've visited it now.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visited.add(u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)   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# Then, if there are any adjacent nodes...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if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# for each adjacent node...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self.adj[u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]: 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# search for all nodes reachable from *it*...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w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self.search(v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, visited):  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# and yield each one.</a:t>
            </a:r>
          </a:p>
          <a:p>
            <a:pPr eaLnBrk="0" hangingPunct="0">
              <a:spcAft>
                <a:spcPts val="0"/>
              </a:spcAft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 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-65" charset="0"/>
                <a:ea typeface="ＭＳ Ｐゴシック" pitchFamily="-65" charset="-128"/>
                <a:cs typeface="+mn-cs"/>
              </a:rPr>
              <a:t>yield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w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chemeClr val="folHlink"/>
                </a:solidFill>
                <a:latin typeface="Courier New" pitchFamily="-65" charset="0"/>
                <a:cs typeface="Arial" charset="0"/>
              </a:rPr>
              <a:t>`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521 - Fall 2018</a:t>
            </a:r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xmlns="" id="{31898CB2-3AB6-D94B-8568-DCCF85D8E71D}"/>
              </a:ext>
            </a:extLst>
          </p:cNvPr>
          <p:cNvGrpSpPr>
            <a:grpSpLocks/>
          </p:cNvGrpSpPr>
          <p:nvPr/>
        </p:nvGrpSpPr>
        <p:grpSpPr bwMode="auto">
          <a:xfrm>
            <a:off x="7029450" y="568325"/>
            <a:ext cx="1574800" cy="1663700"/>
            <a:chOff x="6921500" y="292100"/>
            <a:chExt cx="1701800" cy="1892300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xmlns="" id="{3765F4C7-F564-594F-8C14-7492D572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500" y="4064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1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xmlns="" id="{D681725F-8CE5-E145-945D-02E4CCBE8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800" y="1358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3</a:t>
              </a: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xmlns="" id="{07F3D708-D2F5-084E-8E14-374277A1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1739900"/>
              <a:ext cx="444500" cy="444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4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1CB2C7F-2CA0-B846-993F-E1F4A16A3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763" y="292100"/>
              <a:ext cx="444321" cy="4441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>
                  <a:cs typeface="Arial" charset="0"/>
                </a:rPr>
                <a:t>2</a:t>
              </a:r>
            </a:p>
          </p:txBody>
        </p:sp>
        <p:sp>
          <p:nvSpPr>
            <p:cNvPr id="21" name="Line 8">
              <a:extLst>
                <a:ext uri="{FF2B5EF4-FFF2-40B4-BE49-F238E27FC236}">
                  <a16:creationId xmlns:a16="http://schemas.microsoft.com/office/drawing/2014/main" xmlns="" id="{A4085B5F-E3FB-B042-BF1F-A30E8A067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3812" y="508776"/>
              <a:ext cx="710227" cy="63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xmlns="" id="{D14CE565-0815-6448-B6D3-EA1B84365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0338" y="786843"/>
              <a:ext cx="914374" cy="660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xmlns="" id="{A5F1122D-B1D2-E44D-BD46-0B9B66D77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2770" y="711006"/>
              <a:ext cx="698218" cy="1041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xmlns="" id="{CA3C86DC-60ED-F542-8604-A0F7B3958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33443" y="1651740"/>
              <a:ext cx="557545" cy="240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xmlns="" id="{ED1BC692-BAB1-B24B-8D45-8E1D49EA3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75398" y="837400"/>
              <a:ext cx="190424" cy="890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latin typeface="Arial" pitchFamily="-65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9095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Generators: What does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yield</a:t>
            </a:r>
            <a:r>
              <a:rPr lang="en-US" dirty="0">
                <a:ea typeface="ＭＳ Ｐゴシック" pitchFamily="34" charset="-128"/>
              </a:rPr>
              <a:t> do?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3929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Each time we call the 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next__</a:t>
            </a:r>
            <a:r>
              <a:rPr lang="en-US" dirty="0"/>
              <a:t> method of the generator, the method runs until it encounters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dirty="0"/>
              <a:t> statement, and then it stops and returns the value that was yielded. Next time, it resumes where it left off. </a:t>
            </a: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 = f(5) # no need to say f(5).__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iter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gen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&lt;generator object f at 0x1008cc9b0&gt;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5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next(gen)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6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&gt;&gt;&gt; </a:t>
            </a:r>
            <a:r>
              <a:rPr lang="en-US" sz="1800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gen.__next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__()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File "&lt;stdin&gt;", line 1, in &lt;module&gt;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CIS 421/521 - Fall 2018</a:t>
            </a:r>
          </a:p>
        </p:txBody>
      </p:sp>
    </p:spTree>
    <p:extLst>
      <p:ext uri="{BB962C8B-B14F-4D97-AF65-F5344CB8AC3E}">
        <p14:creationId xmlns:p14="http://schemas.microsoft.com/office/powerpoint/2010/main" val="1808026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function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r>
              <a:rPr lang="en-US" dirty="0"/>
              <a:t>Rudimentary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time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t0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code_block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t1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time.time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 </a:t>
            </a:r>
          </a:p>
          <a:p>
            <a:pPr marL="85725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total = t1-t0</a:t>
            </a:r>
          </a:p>
          <a:p>
            <a:r>
              <a:rPr lang="en-US" dirty="0" err="1"/>
              <a:t>Timeit</a:t>
            </a:r>
            <a:r>
              <a:rPr lang="en-US" dirty="0"/>
              <a:t> (more precise)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import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t =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timeit.Timer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(”&lt;statement to time&gt;", ”&lt;setup code&gt;") </a:t>
            </a:r>
          </a:p>
          <a:p>
            <a:pPr marL="800100" lvl="2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t.timeit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dirty="0"/>
              <a:t>The second argument is usually an import that sets up a virtual environment for the statement 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calls the statement 1 million times and returns the total elapsed </a:t>
            </a:r>
            <a:r>
              <a:rPr lang="en-US" dirty="0" smtClean="0"/>
              <a:t>time,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</a:t>
            </a:r>
            <a:r>
              <a:rPr lang="en-US" dirty="0" smtClean="0"/>
              <a:t>argument specifies number of times to run it.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6312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0" y="1391920"/>
            <a:ext cx="3886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to_time.py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range(500000):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yield x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for x in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():    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x ^ x ^ x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return 'some result!'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if __name__ == '__main__':    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6789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Profiling, script 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90678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python interactive interpreter (REPL)</a:t>
            </a:r>
          </a:p>
          <a:p>
            <a:pPr marL="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$ 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python -m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cProfile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to_time.py</a:t>
            </a:r>
            <a:r>
              <a:rPr lang="en-US" sz="1700" dirty="0">
                <a:solidFill>
                  <a:srgbClr val="CE3838"/>
                </a:solidFill>
                <a:latin typeface="Courier New" charset="0"/>
                <a:ea typeface="Courier New" charset="0"/>
                <a:cs typeface="Courier New" charset="0"/>
              </a:rPr>
              <a:t> 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500004 function calls in 0.203 seconds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Ordered by: standard name   </a:t>
            </a:r>
          </a:p>
          <a:p>
            <a:pPr marL="0" indent="0">
              <a:buNone/>
            </a:pP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ncalls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tottime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cumtime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percall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filename:lineno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(function)     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1    	0.000    0.000    0.203    0.203 	to_time.py:1(&lt;module&gt;)   </a:t>
            </a:r>
          </a:p>
          <a:p>
            <a:pPr marL="0" indent="0">
              <a:buNone/>
            </a:pP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500001	0.071    0.000    0.071    0.000 	to_time.py:1(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get_number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0.133    0.133    0.203    0.203 	to_time.py:5(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exp_fn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)        1    	0.000    0.000    0.000    0.000 	{method 'disable' of '_</a:t>
            </a:r>
            <a:r>
              <a:rPr lang="en-US" sz="1700" dirty="0" err="1">
                <a:latin typeface="Courier New" charset="0"/>
                <a:ea typeface="Courier New" charset="0"/>
                <a:cs typeface="Courier New" charset="0"/>
              </a:rPr>
              <a:t>lsprof.Profiler</a:t>
            </a:r>
            <a:r>
              <a:rPr lang="en-US" sz="1700" dirty="0">
                <a:latin typeface="Courier New" charset="0"/>
                <a:ea typeface="Courier New" charset="0"/>
                <a:cs typeface="Courier New" charset="0"/>
              </a:rPr>
              <a:t>' objects}</a:t>
            </a:r>
          </a:p>
          <a:p>
            <a:pPr marL="0" indent="0">
              <a:buNone/>
            </a:pPr>
            <a:endParaRPr lang="en-US" sz="17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ea typeface="Courier New" charset="0"/>
                <a:cs typeface="Courier New" charset="0"/>
              </a:rPr>
              <a:t>For details see </a:t>
            </a:r>
            <a:r>
              <a:rPr lang="en-US" sz="2000" dirty="0">
                <a:ea typeface="Courier New" charset="0"/>
                <a:cs typeface="Courier New" charset="0"/>
                <a:hlinkClick r:id="rId2"/>
              </a:rPr>
              <a:t>https://</a:t>
            </a:r>
            <a:r>
              <a:rPr lang="en-US" sz="2000" dirty="0" smtClean="0">
                <a:ea typeface="Courier New" charset="0"/>
                <a:cs typeface="Courier New" charset="0"/>
                <a:hlinkClick r:id="rId2"/>
              </a:rPr>
              <a:t>docs.python.org/3.7/library/profile.html</a:t>
            </a:r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2470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frequently-written tasks should be written Python-style even though you could write them Java-style in Python</a:t>
            </a:r>
          </a:p>
          <a:p>
            <a:r>
              <a:rPr lang="en-US" dirty="0"/>
              <a:t>Remember beauty and readability!</a:t>
            </a:r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http://safehammad.com/downloads/python-idioms-2014-01-16.pdf</a:t>
            </a:r>
            <a:r>
              <a:rPr lang="en-US" dirty="0"/>
              <a:t> </a:t>
            </a:r>
          </a:p>
          <a:p>
            <a:r>
              <a:rPr lang="en-US" dirty="0"/>
              <a:t>A list of anti-patterns:  </a:t>
            </a:r>
            <a:r>
              <a:rPr lang="en-US" dirty="0">
                <a:hlinkClick r:id="rId3"/>
              </a:rPr>
              <a:t>http://lignos.org/py_antipatterns/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CIS 521 - Fall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       </a:t>
            </a:r>
            <a:fld id="{FF218A79-847B-4EDE-B641-1522D2F7CD57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1730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75453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vs </a:t>
            </a:r>
            <a:r>
              <a:rPr lang="en-US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dirty="0">
                <a:ea typeface="ＭＳ Ｐゴシック" pitchFamily="34" charset="-128"/>
              </a:rPr>
              <a:t> acts like a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keeps all n values in memory before starting a loop </a:t>
            </a:r>
            <a:r>
              <a:rPr lang="en-US" i="1" dirty="0">
                <a:ea typeface="ＭＳ Ｐゴシック" pitchFamily="34" charset="-128"/>
              </a:rPr>
              <a:t>even if n is huge</a:t>
            </a:r>
            <a:r>
              <a:rPr lang="en-US" dirty="0">
                <a:ea typeface="ＭＳ Ｐゴシック" pitchFamily="34" charset="-128"/>
              </a:rPr>
              <a:t>: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for k in range(n)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(n))</a:t>
            </a:r>
            <a:r>
              <a:rPr lang="en-US" dirty="0">
                <a:ea typeface="ＭＳ Ｐゴシック" pitchFamily="34" charset="-128"/>
              </a:rPr>
              <a:t>much faster than 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sum(range(n))</a:t>
            </a:r>
            <a:r>
              <a:rPr lang="en-US" dirty="0">
                <a:ea typeface="ＭＳ Ｐゴシック" pitchFamily="34" charset="-128"/>
              </a:rPr>
              <a:t>for large </a:t>
            </a:r>
            <a:r>
              <a:rPr lang="en-US" b="1" dirty="0">
                <a:latin typeface="Courier" pitchFamily="2" charset="0"/>
                <a:ea typeface="ＭＳ Ｐゴシック" pitchFamily="34" charset="-128"/>
              </a:rPr>
              <a:t>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In Python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  <a:r>
              <a:rPr lang="en-US" dirty="0">
                <a:ea typeface="ＭＳ Ｐゴシック" pitchFamily="34" charset="-128"/>
              </a:rPr>
              <a:t>is removed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range(n)</a:t>
            </a:r>
            <a:r>
              <a:rPr lang="en-US" dirty="0">
                <a:ea typeface="ＭＳ Ｐゴシック" pitchFamily="34" charset="-128"/>
              </a:rPr>
              <a:t>acts similar to the old </a:t>
            </a:r>
            <a:r>
              <a:rPr lang="en-US" b="1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xrange</a:t>
            </a:r>
            <a:r>
              <a:rPr lang="en-US" b="1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(n)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Can use list() to get similar behavior as in Python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  <a:hlinkClick r:id="rId3"/>
              </a:rPr>
              <a:t>Python 3’s range is more powerful than Python 2’s xrange</a:t>
            </a: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644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E1AA9-C6EA-4644-83A9-7CEA410D2B3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63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82638" y="266700"/>
            <a:ext cx="8162925" cy="836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Generators</a:t>
            </a:r>
          </a:p>
        </p:txBody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2813" y="1143000"/>
            <a:ext cx="8231187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Benefits of using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Less code than writing a standard iterator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Maintains local state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Values are computed one at a time, as they’re needed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Avoids storing the entire sequence in memory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Good for aggregating (summing, counting) items. One pass.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Crucial for infinite sequences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Bad if you need to inspect the individual values</a:t>
            </a:r>
            <a:endParaRPr lang="en-US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latin typeface="Courier New" pitchFamily="49" charset="0"/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ea typeface="ＭＳ Ｐゴシック" pitchFamily="34" charset="-128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874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FCA81-23A2-4958-A820-1742BD25601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Using generators: merging sequences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93" y="1524000"/>
            <a:ext cx="8110537" cy="42545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Problem: merge two sorted lists, using the output as a stream (i.e. not storing it). </a:t>
            </a:r>
          </a:p>
          <a:p>
            <a:pPr lvl="1" eaLnBrk="1" hangingPunct="1"/>
            <a:endParaRPr lang="en-US" dirty="0">
              <a:ea typeface="ＭＳ Ｐゴシック" pitchFamily="34" charset="-128"/>
            </a:endParaRPr>
          </a:p>
          <a:p>
            <a:pPr marL="400050" lvl="1" indent="0">
              <a:buNone/>
            </a:pPr>
            <a:r>
              <a:rPr lang="en-US" sz="1800" b="1" dirty="0" err="1">
                <a:latin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</a:rPr>
              <a:t> merge(l, r</a:t>
            </a:r>
            <a:r>
              <a:rPr lang="en-US" sz="1800" b="1" dirty="0" smtClean="0">
                <a:latin typeface="Courier New" pitchFamily="49" charset="0"/>
              </a:rPr>
              <a:t>):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"""Merge two sorted lists."""</a:t>
            </a:r>
            <a:endParaRPr lang="en-US" sz="1800" b="1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j =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(l), </a:t>
            </a:r>
            <a:r>
              <a:rPr lang="en-US" sz="1800" b="1" dirty="0" err="1">
                <a:latin typeface="Courier New" pitchFamily="49" charset="0"/>
              </a:rPr>
              <a:t>len</a:t>
            </a:r>
            <a:r>
              <a:rPr lang="en-US" sz="1800" b="1" dirty="0">
                <a:latin typeface="Courier New" pitchFamily="49" charset="0"/>
              </a:rPr>
              <a:t>(r), 0, 0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while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or j &lt;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if j == </a:t>
            </a:r>
            <a:r>
              <a:rPr lang="en-US" sz="1800" b="1" dirty="0" err="1">
                <a:latin typeface="Courier New" pitchFamily="49" charset="0"/>
              </a:rPr>
              <a:t>rlen</a:t>
            </a:r>
            <a:r>
              <a:rPr lang="en-US" sz="1800" b="1" dirty="0">
                <a:latin typeface="Courier New" pitchFamily="49" charset="0"/>
              </a:rPr>
              <a:t> 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llen</a:t>
            </a:r>
            <a:r>
              <a:rPr lang="en-US" sz="1800" b="1" dirty="0">
                <a:latin typeface="Courier New" pitchFamily="49" charset="0"/>
              </a:rPr>
              <a:t> and l[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&lt; r[j]):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l[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+= 1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yield r[j]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itchFamily="49" charset="0"/>
              </a:rPr>
              <a:t>      j +=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011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D4D3F-E510-4394-A60C-91233F059CA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228600"/>
            <a:ext cx="8162925" cy="1090613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Using generators</a:t>
            </a: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1219200" y="1219200"/>
            <a:ext cx="7772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g = merge([2,4], [1, 3, 5]) #g is an iterator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...	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  <a:endParaRPr lang="en-US" sz="1800" b="1" dirty="0">
              <a:solidFill>
                <a:schemeClr val="folHlink"/>
              </a:solidFill>
              <a:latin typeface="Courier New" pitchFamily="-65" charset="0"/>
              <a:cs typeface="Arial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Traceback (most recent call last):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  File "&lt;stdin&gt;", line 2, in &lt;module&gt;</a:t>
            </a:r>
          </a:p>
          <a:p>
            <a:r>
              <a:rPr lang="en-US" sz="1800" b="1" dirty="0" err="1">
                <a:solidFill>
                  <a:srgbClr val="FF0000"/>
                </a:solidFill>
                <a:latin typeface="Courier" pitchFamily="2" charset="0"/>
              </a:rPr>
              <a:t>StopIteration</a:t>
            </a:r>
            <a:endParaRPr lang="en-US" sz="1800" b="1" dirty="0">
              <a:solidFill>
                <a:srgbClr val="FF0000"/>
              </a:solidFill>
              <a:latin typeface="Courier" pitchFamily="2" charset="0"/>
            </a:endParaRP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[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for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x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in merge([1,3,5],[2,4])]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[1, 2, 3, 4, 5]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FF0000"/>
              </a:solidFill>
              <a:latin typeface="Courier New" pitchFamily="-65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0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88CE3F-E587-40B0-A986-4BFE29CF717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69888"/>
            <a:ext cx="8162925" cy="109061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Generators and exceptions</a:t>
            </a: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1293813" y="1708150"/>
            <a:ext cx="445827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 = merge([2,4], [1, 3, 5])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cs typeface="Arial" charset="0"/>
              </a:rPr>
              <a:t>&gt;&gt;&gt; 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while True: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try: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  print(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g.__next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__())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	except </a:t>
            </a:r>
            <a:r>
              <a:rPr lang="en-US" sz="1800" b="1" dirty="0" err="1">
                <a:latin typeface="Courier New" pitchFamily="-65" charset="0"/>
                <a:ea typeface="ＭＳ Ｐゴシック" pitchFamily="-65" charset="-128"/>
                <a:cs typeface="+mn-cs"/>
              </a:rPr>
              <a:t>StopIteration</a:t>
            </a: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: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print('Done’)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  <a:cs typeface="+mn-cs"/>
              </a:rPr>
              <a:t>...      break</a:t>
            </a:r>
          </a:p>
          <a:p>
            <a:pPr eaLnBrk="0" hangingPunct="0">
              <a:defRPr/>
            </a:pPr>
            <a:r>
              <a:rPr lang="en-US" sz="1800" b="1" dirty="0">
                <a:latin typeface="Courier New" pitchFamily="-65" charset="0"/>
                <a:ea typeface="ＭＳ Ｐゴシック" pitchFamily="-65" charset="-128"/>
              </a:rPr>
              <a:t>...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1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2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3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4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5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chemeClr val="accent2"/>
                </a:solidFill>
                <a:latin typeface="Courier New" pitchFamily="-65" charset="0"/>
                <a:cs typeface="Arial" charset="0"/>
              </a:rPr>
              <a:t>Done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CIS 421/521 - 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060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bbn-upenn">
  <a:themeElements>
    <a:clrScheme name="2_bbn-upenn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2_bbn-upe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2_bbn-upen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bn-upen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bn-upen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2705</Words>
  <Application>Microsoft Macintosh PowerPoint</Application>
  <PresentationFormat>On-screen Show (4:3)</PresentationFormat>
  <Paragraphs>617</Paragraphs>
  <Slides>43</Slides>
  <Notes>32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Courier</vt:lpstr>
      <vt:lpstr>Courier New</vt:lpstr>
      <vt:lpstr>Mangal</vt:lpstr>
      <vt:lpstr>ＭＳ Ｐゴシック</vt:lpstr>
      <vt:lpstr>Symbol</vt:lpstr>
      <vt:lpstr>Times</vt:lpstr>
      <vt:lpstr>Times New Roman</vt:lpstr>
      <vt:lpstr>Wingdings</vt:lpstr>
      <vt:lpstr>Wingdings 3</vt:lpstr>
      <vt:lpstr>Arial</vt:lpstr>
      <vt:lpstr>2_bbn-upenn</vt:lpstr>
      <vt:lpstr>Plan For Python Lecture 2</vt:lpstr>
      <vt:lpstr>Generators</vt:lpstr>
      <vt:lpstr>Generators: using yield</vt:lpstr>
      <vt:lpstr>Generators: What does yield do?</vt:lpstr>
      <vt:lpstr>Generators</vt:lpstr>
      <vt:lpstr>Generators</vt:lpstr>
      <vt:lpstr>Using generators: merging sequences</vt:lpstr>
      <vt:lpstr>Using generators</vt:lpstr>
      <vt:lpstr>Generators and exceptions</vt:lpstr>
      <vt:lpstr>Imports</vt:lpstr>
      <vt:lpstr>PowerPoint Presentation</vt:lpstr>
      <vt:lpstr>PowerPoint Presentation</vt:lpstr>
      <vt:lpstr>Functions</vt:lpstr>
      <vt:lpstr>Defining Functions</vt:lpstr>
      <vt:lpstr>Function overloading? No.</vt:lpstr>
      <vt:lpstr>Default Values for Arguments</vt:lpstr>
      <vt:lpstr>Keyword Arguments</vt:lpstr>
      <vt:lpstr>*args</vt:lpstr>
      <vt:lpstr>**kwargs</vt:lpstr>
      <vt:lpstr>Python uses dynamic scope</vt:lpstr>
      <vt:lpstr>Default Arguments &amp; Memoization</vt:lpstr>
      <vt:lpstr>Functions are “first-class” objects</vt:lpstr>
      <vt:lpstr>Higher Order Functions: Map, Filter</vt:lpstr>
      <vt:lpstr>Sorted list of n-grams</vt:lpstr>
      <vt:lpstr>Classes and Inheritance</vt:lpstr>
      <vt:lpstr>Creating a class</vt:lpstr>
      <vt:lpstr>Subclasses</vt:lpstr>
      <vt:lpstr>Redefining Methods</vt:lpstr>
      <vt:lpstr>Constructors:  __init__</vt:lpstr>
      <vt:lpstr>Multiple Inheritance can be tricky</vt:lpstr>
      <vt:lpstr>Special Built-In  Methods and Attributes</vt:lpstr>
      <vt:lpstr>Magic Methods and Duck Typing</vt:lpstr>
      <vt:lpstr>Magic Methods and Duck Typing</vt:lpstr>
      <vt:lpstr>Example Magic Method</vt:lpstr>
      <vt:lpstr>Other “Magic” Methods </vt:lpstr>
      <vt:lpstr>A directed graph class</vt:lpstr>
      <vt:lpstr>A directed graph class</vt:lpstr>
      <vt:lpstr>The DiGraph constructor</vt:lpstr>
      <vt:lpstr>The search method</vt:lpstr>
      <vt:lpstr>Profiling, function level</vt:lpstr>
      <vt:lpstr>Profiling, script level 1</vt:lpstr>
      <vt:lpstr>Profiling, script level 2</vt:lpstr>
      <vt:lpstr>Idioms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Matt Huenerfauth</dc:creator>
  <cp:lastModifiedBy>Callison-Burch, Christopher</cp:lastModifiedBy>
  <cp:revision>728</cp:revision>
  <cp:lastPrinted>2018-09-04T15:41:28Z</cp:lastPrinted>
  <dcterms:created xsi:type="dcterms:W3CDTF">2004-01-09T06:54:45Z</dcterms:created>
  <dcterms:modified xsi:type="dcterms:W3CDTF">2018-09-11T14:24:56Z</dcterms:modified>
</cp:coreProperties>
</file>