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03" r:id="rId2"/>
    <p:sldId id="393" r:id="rId3"/>
    <p:sldId id="394" r:id="rId4"/>
    <p:sldId id="395" r:id="rId5"/>
    <p:sldId id="396" r:id="rId6"/>
    <p:sldId id="398" r:id="rId7"/>
    <p:sldId id="397" r:id="rId8"/>
    <p:sldId id="311" r:id="rId9"/>
    <p:sldId id="263" r:id="rId10"/>
    <p:sldId id="264" r:id="rId11"/>
    <p:sldId id="306" r:id="rId12"/>
    <p:sldId id="265" r:id="rId13"/>
    <p:sldId id="388" r:id="rId14"/>
    <p:sldId id="387" r:id="rId15"/>
    <p:sldId id="308" r:id="rId16"/>
    <p:sldId id="373" r:id="rId17"/>
    <p:sldId id="309" r:id="rId18"/>
    <p:sldId id="379" r:id="rId19"/>
    <p:sldId id="378" r:id="rId20"/>
    <p:sldId id="266" r:id="rId21"/>
    <p:sldId id="399" r:id="rId22"/>
    <p:sldId id="333" r:id="rId23"/>
    <p:sldId id="334" r:id="rId24"/>
    <p:sldId id="312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1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2" autoAdjust="0"/>
    <p:restoredTop sz="94643"/>
  </p:normalViewPr>
  <p:slideViewPr>
    <p:cSldViewPr>
      <p:cViewPr varScale="1">
        <p:scale>
          <a:sx n="120" d="100"/>
          <a:sy n="120" d="100"/>
        </p:scale>
        <p:origin x="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89488FBE-0293-499D-AE00-A5984E9C6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7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4820854-187C-424E-A20D-A25526191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2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Speech recognition example: p(It’s hard to wreck a nice beach)</a:t>
            </a:r>
          </a:p>
          <a:p>
            <a:r>
              <a:rPr lang="en-US" dirty="0" smtClean="0"/>
              <a:t> Machine translation</a:t>
            </a:r>
            <a:r>
              <a:rPr lang="en-US" baseline="0" dirty="0" smtClean="0"/>
              <a:t> example: foreign word goes to high or large.  </a:t>
            </a:r>
            <a:r>
              <a:rPr lang="en-US" b="1" baseline="0" dirty="0" smtClean="0"/>
              <a:t>P(high winds) </a:t>
            </a:r>
            <a:r>
              <a:rPr lang="en-US" baseline="0" dirty="0" smtClean="0"/>
              <a:t>&gt; </a:t>
            </a:r>
            <a:r>
              <a:rPr lang="en-US" b="0" baseline="0" dirty="0" smtClean="0"/>
              <a:t>P(large winds), </a:t>
            </a:r>
            <a:r>
              <a:rPr lang="en-US" baseline="0" dirty="0" smtClean="0"/>
              <a:t>and P(high gusts) &lt; </a:t>
            </a:r>
            <a:r>
              <a:rPr lang="en-US" b="1" baseline="0" dirty="0" smtClean="0"/>
              <a:t>P(large gusts)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Other NLG applications: summarization, question answering, dialog systems, etc.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20854-187C-424E-A20D-A255261913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P(w)</a:t>
            </a:r>
            <a:r>
              <a:rPr lang="en-US" b="0" baseline="0" dirty="0" smtClean="0"/>
              <a:t> is a joint probability</a:t>
            </a:r>
          </a:p>
          <a:p>
            <a:r>
              <a:rPr lang="en-US" b="0" baseline="0" dirty="0" smtClean="0"/>
              <a:t>P(w5|</a:t>
            </a:r>
            <a:r>
              <a:rPr lang="mr-IN" b="0" baseline="0" dirty="0" smtClean="0"/>
              <a:t>…</a:t>
            </a:r>
            <a:r>
              <a:rPr lang="en-US" b="0" baseline="0" dirty="0" smtClean="0"/>
              <a:t>) is a conditional probability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20854-187C-424E-A20D-A255261913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1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Conditional</a:t>
            </a:r>
            <a:r>
              <a:rPr lang="en-US" b="0" baseline="0" dirty="0" smtClean="0"/>
              <a:t> probability is the joint probability divided by the prior or marginal </a:t>
            </a:r>
            <a:r>
              <a:rPr lang="en-US" b="0" baseline="0" dirty="0" err="1" smtClean="0"/>
              <a:t>probaility</a:t>
            </a: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20854-187C-424E-A20D-A255261913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20854-187C-424E-A20D-A255261913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20854-187C-424E-A20D-A255261913E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10^8=100</a:t>
            </a:r>
            <a:r>
              <a:rPr lang="en-US" baseline="0" dirty="0" smtClean="0"/>
              <a:t> million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20854-187C-424E-A20D-A255261913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18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0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19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20854-187C-424E-A20D-A255261913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-11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41DA3E-FD85-4AD3-8B6A-3408053519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5281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32943070-8A1A-4C41-8C28-969E6ADC3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1743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16C90216-FDE8-44CB-8D61-77EFA9B11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5606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E232C279-0BC3-4D4D-818C-270D0C4C2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2219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CF85875-F6AE-4E67-B7D6-A903A47A34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5769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2B1D9108-ADA2-4A26-8A58-988910661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1802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449A8BC9-6ABE-42FF-B1F9-8CADEA9937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264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EB130D89-0824-49C6-8BD2-35310389C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6703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5CC66023-EA25-4414-9391-37FF17488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21971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F25D1D30-CEB7-413E-B09F-45FD4CD1B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690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6FAB58A0-FA0B-4D39-8BEA-6DAE43AEC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849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6E6F5AE2-ABDA-4201-94FF-6E01DFA74E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687388" y="1143000"/>
            <a:ext cx="7770812" cy="0"/>
          </a:xfrm>
          <a:prstGeom prst="line">
            <a:avLst/>
          </a:prstGeom>
          <a:noFill/>
          <a:ln w="12700">
            <a:solidFill>
              <a:srgbClr val="00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75388"/>
            <a:ext cx="12192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itchFamily="-112" charset="2"/>
        <a:buChar char="·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gif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Introduction to Markov Models</a:t>
            </a:r>
            <a:br>
              <a:rPr lang="en-US" sz="36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</a:t>
            </a:r>
            <a:br>
              <a:rPr lang="en-US" sz="2800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Estimating the probability of phrases of words, sentences, etc.…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10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/>
              <a:t>TexPoint fonts used in EMF. </a:t>
            </a:r>
          </a:p>
          <a:p>
            <a:r>
              <a:rPr lang="en-US">
                <a:latin typeface="cmsy10" pitchFamily="34" charset="0"/>
              </a:rPr>
              <a:t>A</a:t>
            </a:r>
            <a:r>
              <a:rPr lang="en-US"/>
              <a:t>Read the TexPoint manual before you delete this box.: </a:t>
            </a:r>
            <a:r>
              <a:rPr lang="en-US">
                <a:latin typeface="cmbx10" pitchFamily="34" charset="0"/>
              </a:rPr>
              <a:t>A</a:t>
            </a:r>
            <a:r>
              <a:rPr lang="en-US">
                <a:latin typeface="cmr10" pitchFamily="34" charset="0"/>
              </a:rPr>
              <a:t>A</a:t>
            </a:r>
            <a:r>
              <a:rPr lang="en-US">
                <a:latin typeface="cmmib10" pitchFamily="34" charset="0"/>
              </a:rPr>
              <a:t>A</a:t>
            </a:r>
            <a:r>
              <a:rPr lang="en-US">
                <a:latin typeface="cmmib7" pitchFamily="34" charset="0"/>
              </a:rPr>
              <a:t>A</a:t>
            </a:r>
            <a:r>
              <a:rPr lang="en-US">
                <a:latin typeface="cmbsy10" pitchFamily="34" charset="0"/>
              </a:rPr>
              <a:t>A</a:t>
            </a:r>
            <a:r>
              <a:rPr lang="en-US">
                <a:latin typeface="cmbx7" pitchFamily="34" charset="0"/>
              </a:rPr>
              <a:t>A</a:t>
            </a:r>
            <a:r>
              <a:rPr lang="en-US">
                <a:latin typeface="cmbsy7" pitchFamily="34" charset="0"/>
              </a:rPr>
              <a:t>A</a:t>
            </a:r>
            <a:r>
              <a:rPr lang="en-US">
                <a:latin typeface="cmti10" pitchFamily="34" charset="0"/>
              </a:rPr>
              <a:t>A</a:t>
            </a:r>
            <a:r>
              <a:rPr lang="en-US">
                <a:latin typeface="cmex10" pitchFamily="34" charset="0"/>
              </a:rPr>
              <a:t>A</a:t>
            </a:r>
            <a:r>
              <a:rPr lang="en-US">
                <a:latin typeface="cmmi7" pitchFamily="34" charset="0"/>
              </a:rPr>
              <a:t>A</a:t>
            </a:r>
            <a:r>
              <a:rPr lang="en-US">
                <a:latin typeface="cmr7" pitchFamily="34" charset="0"/>
              </a:rPr>
              <a:t>A</a:t>
            </a:r>
            <a:r>
              <a:rPr lang="en-US">
                <a:latin typeface="cmmi10" pitchFamily="34" charset="0"/>
              </a:rPr>
              <a:t>A</a:t>
            </a:r>
            <a:r>
              <a:rPr lang="en-US">
                <a:latin typeface="cmsy7" pitchFamily="34" charset="0"/>
              </a:rPr>
              <a:t>A</a:t>
            </a:r>
            <a:r>
              <a:rPr lang="en-US">
                <a:latin typeface="cmmi5" pitchFamily="34" charset="0"/>
              </a:rPr>
              <a:t>A</a:t>
            </a:r>
            <a:r>
              <a:rPr lang="en-US">
                <a:latin typeface="cmsy5" pitchFamily="34" charset="0"/>
              </a:rPr>
              <a:t>A</a:t>
            </a:r>
            <a:r>
              <a:rPr lang="en-US">
                <a:latin typeface="cmr5" pitchFamily="34" charset="0"/>
              </a:rPr>
              <a:t>A</a:t>
            </a:r>
            <a:r>
              <a:rPr lang="en-US">
                <a:latin typeface="CMSY10ORIG" pitchFamily="34" charset="0"/>
              </a:rPr>
              <a:t>A</a:t>
            </a:r>
            <a:endParaRPr lang="en-US">
              <a:latin typeface="cmr5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E4A5DBF7-7833-4BBC-959F-C61B9B1751C3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sz="2800"/>
              <a:t>The Markov Assumption: </a:t>
            </a:r>
            <a:br>
              <a:rPr lang="en-US" sz="2800"/>
            </a:br>
            <a:r>
              <a:rPr lang="en-US" sz="2800"/>
              <a:t>Only the Immediate Past Matters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5750" y="1524000"/>
            <a:ext cx="8744258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Markov Assumption: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7966711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We estimate the probability of each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 given previous context by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which can be estimated by </a:t>
            </a:r>
          </a:p>
          <a:p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So we’re back to counting only unigrams and bigrams!!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AND we have a </a:t>
            </a:r>
            <a:r>
              <a:rPr lang="en-US" sz="2000" i="1" dirty="0"/>
              <a:t>correct</a:t>
            </a:r>
            <a:r>
              <a:rPr lang="en-US" sz="2000" dirty="0"/>
              <a:t> </a:t>
            </a:r>
            <a:r>
              <a:rPr lang="en-US" sz="2000" i="1" dirty="0"/>
              <a:t>practical</a:t>
            </a:r>
            <a:r>
              <a:rPr lang="en-US" sz="2000" dirty="0"/>
              <a:t> estimation method for </a:t>
            </a:r>
            <a:r>
              <a:rPr lang="en-US" i="1" kern="12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P(W) </a:t>
            </a:r>
            <a:r>
              <a:rPr lang="en-US" sz="2000" i="1" dirty="0"/>
              <a:t>given the Markov assumption</a:t>
            </a:r>
            <a:r>
              <a:rPr lang="en-US" sz="2000" dirty="0"/>
              <a:t>!</a:t>
            </a:r>
          </a:p>
          <a:p>
            <a:endParaRPr lang="en-US" sz="2000" dirty="0"/>
          </a:p>
        </p:txBody>
      </p:sp>
      <p:sp>
        <p:nvSpPr>
          <p:cNvPr id="19458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2AFAC666-EAB7-4EFB-BAA9-8F5DAB7E6338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866900" y="1786235"/>
            <a:ext cx="5181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P(w</a:t>
            </a:r>
            <a:r>
              <a:rPr lang="en-US" b="1" i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|w</a:t>
            </a:r>
            <a:r>
              <a:rPr lang="en-US" b="1" i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w</a:t>
            </a:r>
            <a:r>
              <a:rPr lang="en-US" b="1" i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…w</a:t>
            </a:r>
            <a:r>
              <a:rPr lang="en-US" b="1" i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i-1</a:t>
            </a:r>
            <a:r>
              <a:rPr lang="en-US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P(w</a:t>
            </a:r>
            <a:r>
              <a:rPr lang="en-US" b="1" i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|w</a:t>
            </a:r>
            <a:r>
              <a:rPr lang="en-US" b="1" i="1" baseline="-250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i-1</a:t>
            </a:r>
            <a:r>
              <a:rPr lang="en-US" b="1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/>
              <a:t>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40527"/>
              </p:ext>
            </p:extLst>
          </p:nvPr>
        </p:nvGraphicFramePr>
        <p:xfrm>
          <a:off x="3650440" y="3145631"/>
          <a:ext cx="1843119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3" imgW="914400" imgH="431640" progId="Equation.DSMT4">
                  <p:embed/>
                </p:oleObj>
              </mc:Choice>
              <mc:Fallback>
                <p:oleObj name="Equation" r:id="rId3" imgW="91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0440" y="3145631"/>
                        <a:ext cx="1843119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2DEFB355-9790-400A-8296-FBAA321079BE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Models</a:t>
            </a:r>
          </a:p>
        </p:txBody>
      </p:sp>
      <p:pic>
        <p:nvPicPr>
          <p:cNvPr id="20486" name="Picture 7" descr="marko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4572000"/>
            <a:ext cx="4267200" cy="2092325"/>
          </a:xfrm>
          <a:noFill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400" y="1219200"/>
            <a:ext cx="7010400" cy="340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1650"/>
            <a:ext cx="8382000" cy="457200"/>
          </a:xfrm>
        </p:spPr>
        <p:txBody>
          <a:bodyPr/>
          <a:lstStyle/>
          <a:p>
            <a:r>
              <a:rPr lang="en-US" sz="2400" i="1" dirty="0">
                <a:solidFill>
                  <a:srgbClr val="C00000"/>
                </a:solidFill>
              </a:rPr>
              <a:t>Review (and crucial for upcoming homework):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Cumulative distribution Functions (CDFs)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924800" cy="4572000"/>
              </a:xfrm>
            </p:spPr>
            <p:txBody>
              <a:bodyPr/>
              <a:lstStyle/>
              <a:p>
                <a:r>
                  <a:rPr lang="en-US" dirty="0" smtClean="0"/>
                  <a:t>The CDF of a random variable </a:t>
                </a:r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denoted by </a:t>
                </a:r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b="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dirty="0"/>
                  <a:t>and is defined by </a:t>
                </a:r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b="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(x)=Pr(X</a:t>
                </a:r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x)</a:t>
                </a:r>
                <a:r>
                  <a:rPr lang="en-US" b="0" dirty="0"/>
                  <a:t> </a:t>
                </a:r>
              </a:p>
              <a:p>
                <a:pPr lvl="1"/>
                <a:r>
                  <a:rPr lang="en-US" sz="2400" dirty="0"/>
                  <a:t>F is monotonic </a:t>
                </a:r>
                <a:r>
                  <a:rPr lang="en-US" sz="2400" dirty="0" err="1"/>
                  <a:t>nondecreasing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charset="0"/>
                      </a:rPr>
                      <m:t>∀</m:t>
                    </m:r>
                    <m:r>
                      <a:rPr lang="en-US" sz="2400" b="0" i="1">
                        <a:latin typeface="Cambria Math" charset="0"/>
                      </a:rPr>
                      <m:t>𝑥</m:t>
                    </m:r>
                    <m:r>
                      <a:rPr lang="en-US" sz="2400" b="0" i="1">
                        <a:latin typeface="Cambria Math" charset="0"/>
                      </a:rPr>
                      <m:t>≤</m:t>
                    </m:r>
                    <m:r>
                      <a:rPr lang="en-US" sz="2400" b="0" i="1">
                        <a:latin typeface="Cambria Math" charset="0"/>
                      </a:rPr>
                      <m:t>𝑦</m:t>
                    </m:r>
                    <m:r>
                      <a:rPr lang="en-US" sz="2400" b="0" i="1">
                        <a:latin typeface="Cambria Math" charset="0"/>
                      </a:rPr>
                      <m:t>, </m:t>
                    </m:r>
                    <m:r>
                      <a:rPr lang="en-US" sz="2400" b="0" i="1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sz="24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b="0" i="1">
                        <a:latin typeface="Cambria Math" charset="0"/>
                      </a:rPr>
                      <m:t>≤</m:t>
                    </m:r>
                    <m:r>
                      <a:rPr lang="en-US" sz="2400" b="0" i="1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sz="24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If X is a discrete random variable that attains values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 with probabilities p(x</a:t>
                </a:r>
                <a:r>
                  <a:rPr lang="en-US" baseline="-25000" dirty="0"/>
                  <a:t>1</a:t>
                </a:r>
                <a:r>
                  <a:rPr lang="en-US" dirty="0"/>
                  <a:t>), p(x</a:t>
                </a:r>
                <a:r>
                  <a:rPr lang="en-US" baseline="-25000" dirty="0"/>
                  <a:t>2</a:t>
                </a:r>
                <a:r>
                  <a:rPr lang="en-US" dirty="0"/>
                  <a:t>)…, </a:t>
                </a:r>
                <a:r>
                  <a:rPr lang="en-US" dirty="0" smtClean="0"/>
                  <a:t>then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924800" cy="4572000"/>
              </a:xfrm>
              <a:blipFill rotWithShape="0">
                <a:blip r:embed="rId3"/>
                <a:stretch>
                  <a:fillRect l="-1231" t="-1467" r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E232C279-0BC3-4D4D-818C-270D0C4C21F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64353"/>
              </p:ext>
            </p:extLst>
          </p:nvPr>
        </p:nvGraphicFramePr>
        <p:xfrm>
          <a:off x="5511800" y="3644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11800" y="3644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842217"/>
              </p:ext>
            </p:extLst>
          </p:nvPr>
        </p:nvGraphicFramePr>
        <p:xfrm>
          <a:off x="5511800" y="3644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11800" y="3644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232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382000" cy="457200"/>
          </a:xfrm>
        </p:spPr>
        <p:txBody>
          <a:bodyPr/>
          <a:lstStyle/>
          <a:p>
            <a:r>
              <a:rPr lang="en-US" dirty="0"/>
              <a:t>CDF for a very small English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r>
              <a:rPr lang="en-US" dirty="0"/>
              <a:t>Corpus: </a:t>
            </a:r>
            <a:r>
              <a:rPr lang="en-US" sz="1600" dirty="0"/>
              <a:t>“the mouse ran up the clock. The spider ran up the waterspout.”</a:t>
            </a:r>
          </a:p>
          <a:p>
            <a:r>
              <a:rPr lang="en-US" sz="2000" i="1" dirty="0"/>
              <a:t>P(the</a:t>
            </a:r>
            <a:r>
              <a:rPr lang="en-US" sz="2000" dirty="0"/>
              <a:t>)=4/12,     </a:t>
            </a:r>
            <a:r>
              <a:rPr lang="en-US" sz="2000" i="1" dirty="0"/>
              <a:t>P(ran</a:t>
            </a:r>
            <a:r>
              <a:rPr lang="en-US" sz="2000" dirty="0"/>
              <a:t>)=P(up)=2/12</a:t>
            </a:r>
          </a:p>
          <a:p>
            <a:r>
              <a:rPr lang="en-US" sz="2000" i="1" dirty="0"/>
              <a:t>P(mouse</a:t>
            </a:r>
            <a:r>
              <a:rPr lang="en-US" sz="2000" dirty="0"/>
              <a:t>)=</a:t>
            </a:r>
            <a:r>
              <a:rPr lang="en-US" sz="2000" i="1" dirty="0"/>
              <a:t>P(clock</a:t>
            </a:r>
            <a:r>
              <a:rPr lang="en-US" sz="2000" dirty="0"/>
              <a:t>)=</a:t>
            </a:r>
            <a:r>
              <a:rPr lang="en-US" sz="2000" i="1" dirty="0"/>
              <a:t>P(spider</a:t>
            </a:r>
            <a:r>
              <a:rPr lang="en-US" sz="2000" dirty="0"/>
              <a:t>)=</a:t>
            </a:r>
            <a:r>
              <a:rPr lang="en-US" sz="2000" i="1" dirty="0"/>
              <a:t>P(waterspout</a:t>
            </a:r>
            <a:r>
              <a:rPr lang="en-US" sz="2000" dirty="0"/>
              <a:t>)=1/12</a:t>
            </a:r>
          </a:p>
          <a:p>
            <a:r>
              <a:rPr lang="en-US" sz="2000" i="1" dirty="0"/>
              <a:t>Arbitrarily</a:t>
            </a:r>
            <a:r>
              <a:rPr lang="en-US" sz="2000" dirty="0"/>
              <a:t> fix an order: </a:t>
            </a:r>
            <a:r>
              <a:rPr lang="en-US" sz="2000" i="1" dirty="0"/>
              <a:t>w1=the</a:t>
            </a:r>
            <a:r>
              <a:rPr lang="en-US" sz="2000" dirty="0"/>
              <a:t>, </a:t>
            </a:r>
            <a:r>
              <a:rPr lang="en-US" sz="2000" i="1" dirty="0"/>
              <a:t>w2=ran</a:t>
            </a:r>
            <a:r>
              <a:rPr lang="en-US" sz="2000" dirty="0"/>
              <a:t>, </a:t>
            </a:r>
            <a:r>
              <a:rPr lang="en-US" sz="2000" i="1" dirty="0"/>
              <a:t>w3=up</a:t>
            </a:r>
            <a:r>
              <a:rPr lang="en-US" sz="2000" dirty="0"/>
              <a:t>, </a:t>
            </a:r>
            <a:r>
              <a:rPr lang="en-US" sz="2000" i="1" dirty="0"/>
              <a:t>w4=mouse</a:t>
            </a:r>
            <a:r>
              <a:rPr lang="en-US" sz="2000" dirty="0"/>
              <a:t>, …</a:t>
            </a:r>
          </a:p>
          <a:p>
            <a:endParaRPr lang="en-US" sz="2000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E232C279-0BC3-4D4D-818C-270D0C4C21F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27398"/>
              </p:ext>
            </p:extLst>
          </p:nvPr>
        </p:nvGraphicFramePr>
        <p:xfrm>
          <a:off x="1390650" y="2895600"/>
          <a:ext cx="5600700" cy="353943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90989">
                  <a:extLst>
                    <a:ext uri="{9D8B030D-6E8A-4147-A177-3AD203B41FA5}">
                      <a16:colId xmlns:a16="http://schemas.microsoft.com/office/drawing/2014/main" xmlns="" val="2600599091"/>
                    </a:ext>
                  </a:extLst>
                </a:gridCol>
                <a:gridCol w="626214">
                  <a:extLst>
                    <a:ext uri="{9D8B030D-6E8A-4147-A177-3AD203B41FA5}">
                      <a16:colId xmlns:a16="http://schemas.microsoft.com/office/drawing/2014/main" xmlns="" val="1960952135"/>
                    </a:ext>
                  </a:extLst>
                </a:gridCol>
                <a:gridCol w="626214">
                  <a:extLst>
                    <a:ext uri="{9D8B030D-6E8A-4147-A177-3AD203B41FA5}">
                      <a16:colId xmlns:a16="http://schemas.microsoft.com/office/drawing/2014/main" xmlns="" val="717118116"/>
                    </a:ext>
                  </a:extLst>
                </a:gridCol>
                <a:gridCol w="626214">
                  <a:extLst>
                    <a:ext uri="{9D8B030D-6E8A-4147-A177-3AD203B41FA5}">
                      <a16:colId xmlns:a16="http://schemas.microsoft.com/office/drawing/2014/main" xmlns="" val="60457468"/>
                    </a:ext>
                  </a:extLst>
                </a:gridCol>
                <a:gridCol w="626214">
                  <a:extLst>
                    <a:ext uri="{9D8B030D-6E8A-4147-A177-3AD203B41FA5}">
                      <a16:colId xmlns:a16="http://schemas.microsoft.com/office/drawing/2014/main" xmlns="" val="2347229854"/>
                    </a:ext>
                  </a:extLst>
                </a:gridCol>
                <a:gridCol w="626214">
                  <a:extLst>
                    <a:ext uri="{9D8B030D-6E8A-4147-A177-3AD203B41FA5}">
                      <a16:colId xmlns:a16="http://schemas.microsoft.com/office/drawing/2014/main" xmlns="" val="2720097397"/>
                    </a:ext>
                  </a:extLst>
                </a:gridCol>
                <a:gridCol w="626214">
                  <a:extLst>
                    <a:ext uri="{9D8B030D-6E8A-4147-A177-3AD203B41FA5}">
                      <a16:colId xmlns:a16="http://schemas.microsoft.com/office/drawing/2014/main" xmlns="" val="2058773235"/>
                    </a:ext>
                  </a:extLst>
                </a:gridCol>
                <a:gridCol w="897953">
                  <a:extLst>
                    <a:ext uri="{9D8B030D-6E8A-4147-A177-3AD203B41FA5}">
                      <a16:colId xmlns:a16="http://schemas.microsoft.com/office/drawing/2014/main" xmlns="" val="3600067767"/>
                    </a:ext>
                  </a:extLst>
                </a:gridCol>
                <a:gridCol w="354474">
                  <a:extLst>
                    <a:ext uri="{9D8B030D-6E8A-4147-A177-3AD203B41FA5}">
                      <a16:colId xmlns:a16="http://schemas.microsoft.com/office/drawing/2014/main" xmlns="" val="3792351135"/>
                    </a:ext>
                  </a:extLst>
                </a:gridCol>
              </a:tblGrid>
              <a:tr h="22484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256926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11/1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9914327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10/1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7213519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9/12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8578253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8/12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588860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7/12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8073719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6/12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7629776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5/12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`</a:t>
                      </a:r>
                    </a:p>
                  </a:txBody>
                  <a:tcPr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1834508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4/12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675792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3/12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3727942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2/12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0548241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1/12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6661296"/>
                  </a:ext>
                </a:extLst>
              </a:tr>
              <a:tr h="2733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Mouse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Clock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waterspout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27147123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61285" y="3717048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</a:t>
            </a:r>
            <a:r>
              <a:rPr lang="en-US" i="1" dirty="0"/>
              <a:t>the</a:t>
            </a:r>
            <a:r>
              <a:rPr lang="en-US" dirty="0"/>
              <a:t>)=4/12</a:t>
            </a:r>
          </a:p>
          <a:p>
            <a:r>
              <a:rPr lang="en-US" dirty="0"/>
              <a:t>F(</a:t>
            </a:r>
            <a:r>
              <a:rPr lang="en-US" i="1" dirty="0"/>
              <a:t>ran</a:t>
            </a:r>
            <a:r>
              <a:rPr lang="en-US" dirty="0"/>
              <a:t>)=6/12</a:t>
            </a:r>
          </a:p>
          <a:p>
            <a:r>
              <a:rPr lang="en-US" dirty="0"/>
              <a:t>F(</a:t>
            </a:r>
            <a:r>
              <a:rPr lang="en-US" i="1" dirty="0"/>
              <a:t>up</a:t>
            </a:r>
            <a:r>
              <a:rPr lang="en-US" dirty="0"/>
              <a:t>)=8/12</a:t>
            </a:r>
          </a:p>
          <a:p>
            <a:r>
              <a:rPr lang="en-US" dirty="0"/>
              <a:t>F(</a:t>
            </a:r>
            <a:r>
              <a:rPr lang="en-US" i="1" dirty="0"/>
              <a:t>mouse</a:t>
            </a:r>
            <a:r>
              <a:rPr lang="en-US" dirty="0"/>
              <a:t>)=9/12</a:t>
            </a:r>
          </a:p>
          <a:p>
            <a:r>
              <a:rPr lang="en-US" dirty="0"/>
              <a:t>…`</a:t>
            </a:r>
          </a:p>
        </p:txBody>
      </p:sp>
    </p:spTree>
    <p:extLst>
      <p:ext uri="{BB962C8B-B14F-4D97-AF65-F5344CB8AC3E}">
        <p14:creationId xmlns:p14="http://schemas.microsoft.com/office/powerpoint/2010/main" val="3099912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B466FBF1-F9B9-49A0-9C0C-8CEA7859839B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Visualizing an  n-gram based language model: </a:t>
            </a:r>
            <a:br>
              <a:rPr lang="en-US" sz="2400" dirty="0"/>
            </a:br>
            <a:r>
              <a:rPr lang="en-US" sz="2400" dirty="0"/>
              <a:t>the Shannon/Miller/Selfridge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133600"/>
                <a:ext cx="7772400" cy="4572000"/>
              </a:xfrm>
            </p:spPr>
            <p:txBody>
              <a:bodyPr/>
              <a:lstStyle/>
              <a:p>
                <a:r>
                  <a:rPr lang="en-US" dirty="0"/>
                  <a:t>To generate a sequence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/>
                  <a:t>words given </a:t>
                </a:r>
                <a:r>
                  <a:rPr lang="en-US" i="1" dirty="0">
                    <a:solidFill>
                      <a:srgbClr val="C00000"/>
                    </a:solidFill>
                  </a:rPr>
                  <a:t>unigram</a:t>
                </a:r>
                <a:r>
                  <a:rPr lang="en-US" dirty="0"/>
                  <a:t> estimates:</a:t>
                </a:r>
              </a:p>
              <a:p>
                <a:pPr lvl="1"/>
                <a:r>
                  <a:rPr lang="en-US" dirty="0"/>
                  <a:t>Fix some ordering of the vocabulary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22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For each word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i ,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i ≤ n</a:t>
                </a:r>
              </a:p>
              <a:p>
                <a:pPr lvl="2"/>
                <a:r>
                  <a:rPr lang="en-US" dirty="0"/>
                  <a:t>Choose a random value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dirty="0"/>
                  <a:t> between 0 and 1</a:t>
                </a:r>
                <a:br>
                  <a:rPr lang="en-US" dirty="0"/>
                </a:br>
                <a:endParaRPr lang="en-US" dirty="0"/>
              </a:p>
              <a:p>
                <a:pPr lvl="2"/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:r>
                  <a:rPr lang="en-US" dirty="0"/>
                  <a:t>the first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i.e the first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/>
                  <a:t> such that 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150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133600"/>
                <a:ext cx="7772400" cy="4572000"/>
              </a:xfrm>
              <a:blipFill>
                <a:blip r:embed="rId3"/>
                <a:stretch>
                  <a:fillRect l="-1255" t="-1333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8343"/>
              </p:ext>
            </p:extLst>
          </p:nvPr>
        </p:nvGraphicFramePr>
        <p:xfrm>
          <a:off x="4191000" y="4800600"/>
          <a:ext cx="17081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Equation" r:id="rId4" imgW="812520" imgH="431640" progId="Equation.DSMT4">
                  <p:embed/>
                </p:oleObj>
              </mc:Choice>
              <mc:Fallback>
                <p:oleObj name="Equation" r:id="rId4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4800600"/>
                        <a:ext cx="1708150" cy="90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B466FBF1-F9B9-49A0-9C0C-8CEA7859839B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Visualizing an  n-gram based language model: </a:t>
            </a:r>
            <a:br>
              <a:rPr lang="en-US" sz="2400" dirty="0"/>
            </a:br>
            <a:r>
              <a:rPr lang="en-US" sz="2400" dirty="0"/>
              <a:t>the Shannon/Miller/Selfridge method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835" y="1752600"/>
            <a:ext cx="7772400" cy="4572000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generate a sequence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words given </a:t>
            </a:r>
            <a:r>
              <a:rPr lang="en-US" i="1" dirty="0">
                <a:solidFill>
                  <a:srgbClr val="C00000"/>
                </a:solidFill>
              </a:rPr>
              <a:t>a 1</a:t>
            </a:r>
            <a:r>
              <a:rPr lang="en-US" i="1" baseline="30000" dirty="0">
                <a:solidFill>
                  <a:srgbClr val="C00000"/>
                </a:solidFill>
              </a:rPr>
              <a:t>st</a:t>
            </a:r>
            <a:r>
              <a:rPr lang="en-US" i="1" dirty="0">
                <a:solidFill>
                  <a:srgbClr val="C00000"/>
                </a:solidFill>
              </a:rPr>
              <a:t> order </a:t>
            </a:r>
            <a:r>
              <a:rPr lang="en-US" dirty="0"/>
              <a:t>Markov model (i.e. conditioned on one previous word):</a:t>
            </a:r>
          </a:p>
          <a:p>
            <a:pPr lvl="1"/>
            <a:r>
              <a:rPr lang="en-US" dirty="0"/>
              <a:t>Fix some ordering of the vocabulary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unigram method to generate an initial word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US" dirty="0"/>
              <a:t>For each remaining position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i ≤ n</a:t>
            </a:r>
          </a:p>
          <a:p>
            <a:pPr lvl="2"/>
            <a:r>
              <a:rPr lang="en-US" dirty="0"/>
              <a:t>Choose a random value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 between 0 and 1</a:t>
            </a:r>
          </a:p>
          <a:p>
            <a:pPr lvl="2"/>
            <a:endParaRPr lang="en-US" sz="300" dirty="0"/>
          </a:p>
          <a:p>
            <a:pPr lvl="2"/>
            <a:r>
              <a:rPr lang="en-US" sz="2400" dirty="0"/>
              <a:t> </a:t>
            </a:r>
            <a:r>
              <a:rPr lang="en-US" dirty="0"/>
              <a:t>Choose</a:t>
            </a:r>
            <a:r>
              <a:rPr lang="en-US" sz="2400" dirty="0"/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dirty="0"/>
              <a:t>the first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 such that</a:t>
            </a:r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418838"/>
              </p:ext>
            </p:extLst>
          </p:nvPr>
        </p:nvGraphicFramePr>
        <p:xfrm>
          <a:off x="5638800" y="4876800"/>
          <a:ext cx="23574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Equation" r:id="rId3" imgW="1117440" imgH="431640" progId="Equation.DSMT4">
                  <p:embed/>
                </p:oleObj>
              </mc:Choice>
              <mc:Fallback>
                <p:oleObj name="Equation" r:id="rId3" imgW="111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23574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5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B64BCEB6-0C30-4E3C-8E2C-80B05DAA2DFD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The Shannon/Miller/Selfridge method trained on Shakespeare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404938"/>
            <a:ext cx="7243763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fig 4.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4" y="1404938"/>
            <a:ext cx="8649391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52600" y="6094511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(This and next two slides from Jurafsky)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0294"/>
            <a:ext cx="7772400" cy="457200"/>
          </a:xfrm>
        </p:spPr>
        <p:txBody>
          <a:bodyPr/>
          <a:lstStyle/>
          <a:p>
            <a:pPr eaLnBrk="1" hangingPunct="1"/>
            <a:r>
              <a:rPr lang="en-US" sz="2800" dirty="0"/>
              <a:t>Wall Street Journal just isn’t Shakespeare</a:t>
            </a:r>
          </a:p>
        </p:txBody>
      </p:sp>
      <p:pic>
        <p:nvPicPr>
          <p:cNvPr id="5" name="Picture 6" descr="fig 4.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1"/>
            <a:ext cx="8679203" cy="299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E232C279-0BC3-4D4D-818C-270D0C4C21F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52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534400" cy="3657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Shakespeare produced 300,000 bigram types out of V</a:t>
            </a:r>
            <a:r>
              <a:rPr lang="en-US" sz="3200" baseline="30000" dirty="0">
                <a:latin typeface="Calibri" charset="0"/>
              </a:rPr>
              <a:t>2</a:t>
            </a:r>
            <a:r>
              <a:rPr lang="en-US" sz="3200" dirty="0">
                <a:latin typeface="Calibri" charset="0"/>
              </a:rPr>
              <a:t>= 844 million possible bigrams.</a:t>
            </a:r>
          </a:p>
          <a:p>
            <a:pPr lvl="1"/>
            <a:r>
              <a:rPr lang="en-US" sz="2800" dirty="0">
                <a:latin typeface="Calibri" charset="0"/>
              </a:rPr>
              <a:t>So 99.96% of the possible bigrams were never seen (have zero entries in the table)</a:t>
            </a:r>
          </a:p>
          <a:p>
            <a:pPr eaLnBrk="1" hangingPunct="1"/>
            <a:r>
              <a:rPr lang="en-US" sz="3200" dirty="0" smtClean="0">
                <a:latin typeface="Calibri" charset="0"/>
              </a:rPr>
              <a:t>4-grams are worse</a:t>
            </a:r>
            <a:r>
              <a:rPr lang="en-US" sz="3200" dirty="0">
                <a:latin typeface="Calibri" charset="0"/>
              </a:rPr>
              <a:t>:   What's coming out looks like Shakespeare because it </a:t>
            </a:r>
            <a:r>
              <a:rPr lang="en-US" sz="3200" i="1" dirty="0">
                <a:latin typeface="Calibri" charset="0"/>
              </a:rPr>
              <a:t>is</a:t>
            </a:r>
            <a:r>
              <a:rPr lang="en-US" sz="3200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Intro to AI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E232C279-0BC3-4D4D-818C-270D0C4C21F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806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Language models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4572000"/>
          </a:xfrm>
        </p:spPr>
        <p:txBody>
          <a:bodyPr/>
          <a:lstStyle/>
          <a:p>
            <a:r>
              <a:rPr lang="en-US" b="0" dirty="0" smtClean="0"/>
              <a:t>A </a:t>
            </a:r>
            <a:r>
              <a:rPr lang="en-US" dirty="0" smtClean="0"/>
              <a:t>language model</a:t>
            </a:r>
            <a:r>
              <a:rPr lang="en-US" b="0" dirty="0" smtClean="0"/>
              <a:t> assigns a </a:t>
            </a:r>
            <a:r>
              <a:rPr lang="en-US" dirty="0" smtClean="0"/>
              <a:t>probability</a:t>
            </a:r>
            <a:r>
              <a:rPr lang="en-US" b="0" dirty="0" smtClean="0"/>
              <a:t> to a </a:t>
            </a:r>
            <a:r>
              <a:rPr lang="en-US" dirty="0" smtClean="0"/>
              <a:t>sequence of words</a:t>
            </a:r>
          </a:p>
          <a:p>
            <a:r>
              <a:rPr lang="en-US" b="0" dirty="0" smtClean="0"/>
              <a:t>Applications include:</a:t>
            </a:r>
          </a:p>
          <a:p>
            <a:pPr lvl="1"/>
            <a:r>
              <a:rPr lang="en-US" dirty="0" smtClean="0"/>
              <a:t>Autocomplete for texting</a:t>
            </a:r>
          </a:p>
          <a:p>
            <a:pPr lvl="1"/>
            <a:r>
              <a:rPr lang="en-US" dirty="0" smtClean="0"/>
              <a:t>Spelling correction</a:t>
            </a:r>
          </a:p>
          <a:p>
            <a:pPr lvl="1"/>
            <a:r>
              <a:rPr lang="en-US" dirty="0" smtClean="0"/>
              <a:t>Speech recognition 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Other natural language generation tasks</a:t>
            </a:r>
            <a:endParaRPr lang="en-US" dirty="0"/>
          </a:p>
        </p:txBody>
      </p:sp>
      <p:sp>
        <p:nvSpPr>
          <p:cNvPr id="7170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E5A301EE-AD84-437F-AD8C-D5ADEC6AE149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546850" y="3768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768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848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Sparse Data Problem        </a:t>
            </a:r>
            <a:r>
              <a:rPr lang="it-IT" dirty="0"/>
              <a:t>Again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5486400"/>
            <a:ext cx="8153400" cy="762000"/>
          </a:xfrm>
        </p:spPr>
        <p:txBody>
          <a:bodyPr/>
          <a:lstStyle/>
          <a:p>
            <a:r>
              <a:rPr lang="en-US" sz="2200" dirty="0" smtClean="0"/>
              <a:t>How </a:t>
            </a:r>
            <a:r>
              <a:rPr lang="en-US" sz="2200" dirty="0"/>
              <a:t>likely is a 0 count?  Much more likely than I let on</a:t>
            </a:r>
            <a:r>
              <a:rPr lang="en-US" sz="2200" dirty="0" smtClean="0"/>
              <a:t>!!!</a:t>
            </a:r>
          </a:p>
          <a:p>
            <a:r>
              <a:rPr lang="en-US" sz="2200" dirty="0"/>
              <a:t>So we </a:t>
            </a:r>
            <a:r>
              <a:rPr lang="en-US" sz="2200" dirty="0" smtClean="0"/>
              <a:t>use a technique called </a:t>
            </a:r>
            <a:r>
              <a:rPr lang="en-US" sz="2200" i="1" dirty="0" smtClean="0"/>
              <a:t>smoothing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24578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D48D01A0-E828-462C-8DBE-351CF6FBAEBC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399" y="1454695"/>
            <a:ext cx="8311007" cy="392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8147"/>
            <a:ext cx="762000" cy="8223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Smoothing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153400" cy="4876800"/>
          </a:xfrm>
        </p:spPr>
        <p:txBody>
          <a:bodyPr/>
          <a:lstStyle/>
          <a:p>
            <a:r>
              <a:rPr lang="en-US" sz="2200" dirty="0" smtClean="0"/>
              <a:t>How do we avoid zero probabilities? </a:t>
            </a:r>
          </a:p>
          <a:p>
            <a:r>
              <a:rPr lang="en-US" sz="2200" dirty="0" smtClean="0"/>
              <a:t>Add one!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P</a:t>
            </a:r>
            <a:r>
              <a:rPr lang="en-US" sz="2200" baseline="-25000" dirty="0" smtClean="0"/>
              <a:t>add1</a:t>
            </a:r>
            <a:r>
              <a:rPr lang="en-US" sz="2200" dirty="0" smtClean="0"/>
              <a:t>(w</a:t>
            </a:r>
            <a:r>
              <a:rPr lang="en-US" sz="2200" baseline="-25000" dirty="0" smtClean="0"/>
              <a:t>i</a:t>
            </a:r>
            <a:r>
              <a:rPr lang="en-US" sz="2200" dirty="0" smtClean="0"/>
              <a:t>|w</a:t>
            </a:r>
            <a:r>
              <a:rPr lang="en-US" sz="2200" baseline="-25000" dirty="0" smtClean="0"/>
              <a:t>i-1</a:t>
            </a:r>
            <a:r>
              <a:rPr lang="en-US" sz="2200" dirty="0" smtClean="0"/>
              <a:t>) = count(w</a:t>
            </a:r>
            <a:r>
              <a:rPr lang="en-US" sz="2200" baseline="-25000" dirty="0" smtClean="0"/>
              <a:t>i-1</a:t>
            </a:r>
            <a:r>
              <a:rPr lang="en-US" sz="2200" dirty="0" smtClean="0"/>
              <a:t>,</a:t>
            </a:r>
            <a:r>
              <a:rPr lang="en-US" sz="2200" dirty="0"/>
              <a:t> </a:t>
            </a:r>
            <a:r>
              <a:rPr lang="en-US" sz="2200" dirty="0" err="1" smtClean="0"/>
              <a:t>w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) + 1 / </a:t>
            </a:r>
            <a:br>
              <a:rPr lang="en-US" sz="2200" dirty="0" smtClean="0"/>
            </a:br>
            <a:r>
              <a:rPr lang="en-US" sz="2200" dirty="0" smtClean="0"/>
              <a:t>		       count(w</a:t>
            </a:r>
            <a:r>
              <a:rPr lang="en-US" sz="2200" baseline="-25000" dirty="0" smtClean="0"/>
              <a:t>i-1</a:t>
            </a:r>
            <a:r>
              <a:rPr lang="en-US" sz="2200" dirty="0" smtClean="0"/>
              <a:t> </a:t>
            </a:r>
            <a:r>
              <a:rPr lang="en-US" sz="2200" dirty="0"/>
              <a:t>) + </a:t>
            </a:r>
            <a:r>
              <a:rPr lang="en-US" sz="2200" dirty="0" smtClean="0"/>
              <a:t>V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Where v is the size of the vocabulary </a:t>
            </a:r>
            <a:endParaRPr lang="en-US" sz="2200" dirty="0"/>
          </a:p>
        </p:txBody>
      </p:sp>
      <p:sp>
        <p:nvSpPr>
          <p:cNvPr id="24578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D48D01A0-E828-462C-8DBE-351CF6FBAEBC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8147"/>
            <a:ext cx="762000" cy="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3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63388" y="333375"/>
            <a:ext cx="8153400" cy="679449"/>
          </a:xfrm>
        </p:spPr>
        <p:txBody>
          <a:bodyPr/>
          <a:lstStyle/>
          <a:p>
            <a:r>
              <a:rPr lang="en-US" sz="2800" dirty="0"/>
              <a:t>English word frequencies well described </a:t>
            </a:r>
            <a:br>
              <a:rPr lang="en-US" sz="2800" dirty="0"/>
            </a:br>
            <a:r>
              <a:rPr lang="en-US" sz="2800" dirty="0"/>
              <a:t>by </a:t>
            </a:r>
            <a:r>
              <a:rPr lang="en-US" sz="2800" i="1" dirty="0"/>
              <a:t>Zipf’s Law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025900"/>
          </a:xfrm>
        </p:spPr>
        <p:txBody>
          <a:bodyPr/>
          <a:lstStyle/>
          <a:p>
            <a:r>
              <a:rPr lang="en-US"/>
              <a:t>Zipf (1949) characterized the relation between word frequency and rank as: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Purely Zipfian data plots as a straight line on a log-log scale </a:t>
            </a:r>
          </a:p>
          <a:p>
            <a:endParaRPr lang="en-US"/>
          </a:p>
          <a:p>
            <a:pPr>
              <a:buFont typeface="Symbol" pitchFamily="-112" charset="2"/>
              <a:buNone/>
            </a:pPr>
            <a:r>
              <a:rPr lang="en-US" sz="2000" i="1">
                <a:solidFill>
                  <a:srgbClr val="FF0000"/>
                </a:solidFill>
              </a:rPr>
              <a:t>*Rank </a:t>
            </a:r>
            <a:r>
              <a:rPr lang="en-US" sz="2000" i="1"/>
              <a:t>(</a:t>
            </a:r>
            <a:r>
              <a:rPr lang="en-US" sz="2000" i="1">
                <a:solidFill>
                  <a:srgbClr val="FF0000"/>
                </a:solidFill>
              </a:rPr>
              <a:t>r</a:t>
            </a:r>
            <a:r>
              <a:rPr lang="en-US" sz="2000" i="1"/>
              <a:t>): The numerical position of a word in a list sorted by decreasing frequency (f ).</a:t>
            </a:r>
          </a:p>
          <a:p>
            <a:endParaRPr lang="en-US"/>
          </a:p>
          <a:p>
            <a:pPr>
              <a:buFont typeface="Symbol" pitchFamily="-112" charset="2"/>
              <a:buNone/>
            </a:pPr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362200"/>
          <a:ext cx="41719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Equation" r:id="rId3" imgW="1587240" imgH="660240" progId="Equation.3">
                  <p:embed/>
                </p:oleObj>
              </mc:Choice>
              <mc:Fallback>
                <p:oleObj name="Equation" r:id="rId3" imgW="158724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417195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801ABD77-9DAF-4489-BE3D-D4DD5A6804C0}" type="slidenum">
              <a:rPr lang="en-US" altLang="en-US" sz="1400"/>
              <a:pPr/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457200"/>
          </a:xfrm>
        </p:spPr>
        <p:txBody>
          <a:bodyPr/>
          <a:lstStyle/>
          <a:p>
            <a:r>
              <a:rPr lang="en-US"/>
              <a:t>Word frequency &amp; rank in Brown Corpus</a:t>
            </a:r>
            <a:br>
              <a:rPr lang="en-US"/>
            </a:br>
            <a:r>
              <a:rPr lang="en-US"/>
              <a:t>vs Zipf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B3F31E7D-3A22-4502-8F7E-6B32FA255AE2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pic>
        <p:nvPicPr>
          <p:cNvPr id="1536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219200"/>
            <a:ext cx="5600700" cy="4479925"/>
          </a:xfrm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914400" y="5715000"/>
            <a:ext cx="716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/>
              <a:t>From: Interactive mathematics http://www.intmath.com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981700" y="2495550"/>
            <a:ext cx="3048000" cy="1295400"/>
          </a:xfrm>
          <a:prstGeom prst="wedgeRectCallout">
            <a:avLst>
              <a:gd name="adj1" fmla="val -50833"/>
              <a:gd name="adj2" fmla="val 1234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Lots of area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under the tail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of this curve!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2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468FC275-A6F4-42F3-8E50-A2A7269E79CD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Zipf’s law for the Brown corpus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7435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Language models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4572000"/>
          </a:xfrm>
        </p:spPr>
        <p:txBody>
          <a:bodyPr/>
          <a:lstStyle/>
          <a:p>
            <a:r>
              <a:rPr lang="en-US" b="0" dirty="0" smtClean="0"/>
              <a:t>Goal: compute the probability of a sentence or sequence of words </a:t>
            </a:r>
            <a:r>
              <a:rPr lang="en-US" dirty="0" smtClean="0"/>
              <a:t>W </a:t>
            </a:r>
            <a:r>
              <a:rPr lang="en-US" dirty="0"/>
              <a:t>= 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w</a:t>
            </a:r>
            <a:r>
              <a:rPr lang="en-US" baseline="-25000" dirty="0"/>
              <a:t>5</a:t>
            </a:r>
            <a:r>
              <a:rPr lang="en-US" dirty="0"/>
              <a:t>,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.</a:t>
            </a:r>
            <a:br>
              <a:rPr lang="en-US" baseline="-25000" dirty="0" smtClean="0"/>
            </a:br>
            <a:r>
              <a:rPr lang="en-US" baseline="-25000" dirty="0" smtClean="0"/>
              <a:t/>
            </a:r>
            <a:br>
              <a:rPr lang="en-US" baseline="-25000" dirty="0" smtClean="0"/>
            </a:br>
            <a:r>
              <a:rPr lang="en-US" b="0" dirty="0" smtClean="0"/>
              <a:t>P(W) = p(w</a:t>
            </a:r>
            <a:r>
              <a:rPr lang="en-US" b="0" baseline="-25000" dirty="0" smtClean="0"/>
              <a:t>1</a:t>
            </a:r>
            <a:r>
              <a:rPr lang="en-US" b="0" dirty="0" smtClean="0"/>
              <a:t>, w</a:t>
            </a:r>
            <a:r>
              <a:rPr lang="en-US" b="0" baseline="-25000" dirty="0" smtClean="0"/>
              <a:t>2</a:t>
            </a:r>
            <a:r>
              <a:rPr lang="en-US" b="0" dirty="0" smtClean="0"/>
              <a:t>, w</a:t>
            </a:r>
            <a:r>
              <a:rPr lang="en-US" b="0" baseline="-25000" dirty="0"/>
              <a:t>3</a:t>
            </a:r>
            <a:r>
              <a:rPr lang="en-US" b="0" dirty="0" smtClean="0"/>
              <a:t>, w</a:t>
            </a:r>
            <a:r>
              <a:rPr lang="en-US" b="0" baseline="-25000" dirty="0" smtClean="0"/>
              <a:t>4</a:t>
            </a:r>
            <a:r>
              <a:rPr lang="en-US" b="0" dirty="0" smtClean="0"/>
              <a:t>, w</a:t>
            </a:r>
            <a:r>
              <a:rPr lang="en-US" b="0" baseline="-25000" dirty="0" smtClean="0"/>
              <a:t>5</a:t>
            </a:r>
            <a:r>
              <a:rPr lang="en-US" b="0" dirty="0" smtClean="0"/>
              <a:t>,</a:t>
            </a:r>
            <a:r>
              <a:rPr lang="mr-IN" b="0" dirty="0" smtClean="0"/>
              <a:t>…</a:t>
            </a:r>
            <a:r>
              <a:rPr lang="en-US" b="0" dirty="0" smtClean="0"/>
              <a:t>, </a:t>
            </a:r>
            <a:r>
              <a:rPr lang="en-US" b="0" dirty="0" err="1" smtClean="0"/>
              <a:t>w</a:t>
            </a:r>
            <a:r>
              <a:rPr lang="en-US" b="0" baseline="-25000" dirty="0" err="1" smtClean="0"/>
              <a:t>N</a:t>
            </a:r>
            <a:r>
              <a:rPr lang="en-US" b="0" dirty="0" smtClean="0"/>
              <a:t>)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p(the </a:t>
            </a:r>
            <a:r>
              <a:rPr lang="en-US" b="0" dirty="0"/>
              <a:t>underdog Philadelphia Eagles won the </a:t>
            </a:r>
            <a:r>
              <a:rPr lang="en-US" b="0" dirty="0" err="1" smtClean="0"/>
              <a:t>Superbowl</a:t>
            </a:r>
            <a:r>
              <a:rPr lang="en-US" b="0" dirty="0" smtClean="0"/>
              <a:t>)</a:t>
            </a:r>
          </a:p>
          <a:p>
            <a:endParaRPr lang="en-US" b="0" dirty="0"/>
          </a:p>
          <a:p>
            <a:r>
              <a:rPr lang="en-US" b="0" dirty="0" smtClean="0"/>
              <a:t>We also want to calculate the probability of an upcoming word:</a:t>
            </a:r>
            <a:br>
              <a:rPr lang="en-US" b="0" dirty="0" smtClean="0"/>
            </a:br>
            <a:r>
              <a:rPr lang="en-US" b="0" dirty="0" smtClean="0"/>
              <a:t>p(w</a:t>
            </a:r>
            <a:r>
              <a:rPr lang="en-US" b="0" baseline="-25000" dirty="0" smtClean="0"/>
              <a:t>5  </a:t>
            </a:r>
            <a:r>
              <a:rPr lang="en-US" b="0" dirty="0" smtClean="0"/>
              <a:t>| w</a:t>
            </a:r>
            <a:r>
              <a:rPr lang="en-US" b="0" baseline="-25000" dirty="0" smtClean="0"/>
              <a:t>1</a:t>
            </a:r>
            <a:r>
              <a:rPr lang="en-US" b="0" dirty="0"/>
              <a:t>, w</a:t>
            </a:r>
            <a:r>
              <a:rPr lang="en-US" b="0" baseline="-25000" dirty="0"/>
              <a:t>2</a:t>
            </a:r>
            <a:r>
              <a:rPr lang="en-US" b="0" dirty="0"/>
              <a:t>, w</a:t>
            </a:r>
            <a:r>
              <a:rPr lang="en-US" b="0" baseline="-25000" dirty="0"/>
              <a:t>3</a:t>
            </a:r>
            <a:r>
              <a:rPr lang="en-US" b="0" dirty="0"/>
              <a:t>, </a:t>
            </a:r>
            <a:r>
              <a:rPr lang="en-US" b="0" dirty="0" smtClean="0"/>
              <a:t>w</a:t>
            </a:r>
            <a:r>
              <a:rPr lang="en-US" b="0" baseline="-25000" dirty="0" smtClean="0"/>
              <a:t>4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 smtClean="0"/>
          </a:p>
          <a:p>
            <a:r>
              <a:rPr lang="en-US" dirty="0" smtClean="0"/>
              <a:t>What kinds of probabilities are these?</a:t>
            </a:r>
            <a:endParaRPr lang="en-US" dirty="0"/>
          </a:p>
        </p:txBody>
      </p:sp>
      <p:sp>
        <p:nvSpPr>
          <p:cNvPr id="7170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E5A301EE-AD84-437F-AD8C-D5ADEC6AE149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546850" y="3768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768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979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Manipulating probabilities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382000" cy="4572000"/>
              </a:xfrm>
            </p:spPr>
            <p:txBody>
              <a:bodyPr/>
              <a:lstStyle/>
              <a:p>
                <a:r>
                  <a:rPr lang="en-US" b="0" dirty="0" smtClean="0"/>
                  <a:t>Relationship between joint and conditional probabilities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p(B | A) = p(A, B) / p(A)</a:t>
                </a:r>
                <a:br>
                  <a:rPr lang="en-US" b="0" dirty="0" smtClean="0"/>
                </a:br>
                <a:r>
                  <a:rPr lang="en-US" b="0" dirty="0" smtClean="0"/>
                  <a:t>p(A, B) = </a:t>
                </a:r>
                <a:r>
                  <a:rPr lang="en-US" b="0" dirty="0"/>
                  <a:t>p(B | A) </a:t>
                </a:r>
                <a:r>
                  <a:rPr lang="en-US" b="0" dirty="0" smtClean="0"/>
                  <a:t>* p(A)</a:t>
                </a:r>
              </a:p>
              <a:p>
                <a:endParaRPr lang="en-US" b="0" dirty="0"/>
              </a:p>
              <a:p>
                <a:r>
                  <a:rPr lang="en-US" b="0" dirty="0" smtClean="0"/>
                  <a:t>We can apply the chain rule:</a:t>
                </a:r>
                <a:br>
                  <a:rPr lang="en-US" b="0" dirty="0" smtClean="0"/>
                </a:br>
                <a:r>
                  <a:rPr lang="en-US" b="0" dirty="0" smtClean="0"/>
                  <a:t>p(A,B,C,D) = p(A) * p(B|A) * p(C|A,B) * p(D|A,B,C)</a:t>
                </a:r>
              </a:p>
              <a:p>
                <a:endParaRPr lang="en-US" b="0" dirty="0" smtClean="0"/>
              </a:p>
              <a:p>
                <a:r>
                  <a:rPr lang="en-US" b="0" dirty="0" smtClean="0"/>
                  <a:t>Or generally: </a:t>
                </a:r>
                <a:br>
                  <a:rPr lang="en-US" b="0" dirty="0" smtClean="0"/>
                </a:br>
                <a:r>
                  <a:rPr lang="en-US" b="0" dirty="0"/>
                  <a:t> p(w</a:t>
                </a:r>
                <a:r>
                  <a:rPr lang="en-US" b="0" baseline="-25000" dirty="0"/>
                  <a:t>1</a:t>
                </a:r>
                <a:r>
                  <a:rPr lang="en-US" b="0" dirty="0"/>
                  <a:t>, w</a:t>
                </a:r>
                <a:r>
                  <a:rPr lang="en-US" b="0" baseline="-25000" dirty="0"/>
                  <a:t>2</a:t>
                </a:r>
                <a:r>
                  <a:rPr lang="en-US" b="0" dirty="0"/>
                  <a:t>, w</a:t>
                </a:r>
                <a:r>
                  <a:rPr lang="en-US" b="0" baseline="-25000" dirty="0"/>
                  <a:t>3</a:t>
                </a:r>
                <a:r>
                  <a:rPr lang="en-US" b="0" dirty="0"/>
                  <a:t>, </a:t>
                </a:r>
                <a:r>
                  <a:rPr lang="mr-IN" b="0" dirty="0" smtClean="0"/>
                  <a:t>…</a:t>
                </a:r>
                <a:r>
                  <a:rPr lang="en-US" b="0" dirty="0"/>
                  <a:t>, </a:t>
                </a:r>
                <a:r>
                  <a:rPr lang="en-US" b="0" dirty="0" err="1" smtClean="0"/>
                  <a:t>w</a:t>
                </a:r>
                <a:r>
                  <a:rPr lang="en-US" b="0" baseline="-25000" dirty="0" err="1" smtClean="0"/>
                  <a:t>N</a:t>
                </a:r>
                <a:r>
                  <a:rPr lang="en-US" b="0" dirty="0" smtClean="0"/>
                  <a:t>) = </a:t>
                </a:r>
                <a:r>
                  <a:rPr lang="en-US" b="0" dirty="0"/>
                  <a:t> </a:t>
                </a:r>
                <a:r>
                  <a:rPr lang="en-US" b="0" dirty="0" smtClean="0"/>
                  <a:t>p(w</a:t>
                </a:r>
                <a:r>
                  <a:rPr lang="en-US" b="0" baseline="-25000" dirty="0" smtClean="0"/>
                  <a:t>1</a:t>
                </a:r>
                <a:r>
                  <a:rPr lang="en-US" b="0" dirty="0" smtClean="0"/>
                  <a:t>)* p(w</a:t>
                </a:r>
                <a:r>
                  <a:rPr lang="en-US" b="0" baseline="-25000" dirty="0" smtClean="0"/>
                  <a:t>2</a:t>
                </a:r>
                <a:r>
                  <a:rPr lang="en-US" b="0" dirty="0"/>
                  <a:t>|</a:t>
                </a:r>
                <a:r>
                  <a:rPr lang="en-US" b="0" dirty="0" smtClean="0"/>
                  <a:t>w</a:t>
                </a:r>
                <a:r>
                  <a:rPr lang="en-US" b="0" baseline="-25000" dirty="0" smtClean="0"/>
                  <a:t>1</a:t>
                </a:r>
                <a:r>
                  <a:rPr lang="en-US" b="0" dirty="0" smtClean="0"/>
                  <a:t>)</a:t>
                </a:r>
                <a:r>
                  <a:rPr lang="en-US" b="0" dirty="0"/>
                  <a:t> </a:t>
                </a:r>
                <a:r>
                  <a:rPr lang="en-US" b="0" dirty="0" smtClean="0"/>
                  <a:t>* p(w</a:t>
                </a:r>
                <a:r>
                  <a:rPr lang="en-US" b="0" baseline="-25000" dirty="0" smtClean="0"/>
                  <a:t>3</a:t>
                </a:r>
                <a:r>
                  <a:rPr lang="en-US" b="0" dirty="0" smtClean="0"/>
                  <a:t>|w</a:t>
                </a:r>
                <a:r>
                  <a:rPr lang="en-US" b="0" baseline="-25000" dirty="0" smtClean="0"/>
                  <a:t>1, </a:t>
                </a:r>
                <a:r>
                  <a:rPr lang="en-US" b="0" dirty="0"/>
                  <a:t>w</a:t>
                </a:r>
                <a:r>
                  <a:rPr lang="en-US" b="0" baseline="-25000" dirty="0"/>
                  <a:t>2</a:t>
                </a:r>
                <a:r>
                  <a:rPr lang="en-US" b="0" dirty="0" smtClean="0"/>
                  <a:t>) *</a:t>
                </a:r>
                <a:br>
                  <a:rPr lang="en-US" b="0" dirty="0" smtClean="0"/>
                </a:br>
                <a:r>
                  <a:rPr lang="en-US" b="0" dirty="0" smtClean="0"/>
                  <a:t>				</a:t>
                </a:r>
                <a:r>
                  <a:rPr lang="mr-IN" b="0" dirty="0" smtClean="0"/>
                  <a:t>…</a:t>
                </a:r>
                <a:r>
                  <a:rPr lang="en-US" b="0" dirty="0" smtClean="0"/>
                  <a:t> p(w</a:t>
                </a:r>
                <a:r>
                  <a:rPr lang="en-US" b="0" baseline="-25000" dirty="0" smtClean="0"/>
                  <a:t>N</a:t>
                </a:r>
                <a:r>
                  <a:rPr lang="en-US" b="0" dirty="0" smtClean="0"/>
                  <a:t>|w</a:t>
                </a:r>
                <a:r>
                  <a:rPr lang="en-US" b="0" baseline="-25000" dirty="0" smtClean="0"/>
                  <a:t>1</a:t>
                </a:r>
                <a:r>
                  <a:rPr lang="en-US" b="0" baseline="-25000" dirty="0"/>
                  <a:t>, </a:t>
                </a:r>
                <a:r>
                  <a:rPr lang="mr-IN" b="0" baseline="-25000" dirty="0" smtClean="0"/>
                  <a:t>…</a:t>
                </a:r>
                <a:r>
                  <a:rPr lang="en-US" b="0" baseline="-25000" dirty="0" smtClean="0"/>
                  <a:t>, </a:t>
                </a:r>
                <a:r>
                  <a:rPr lang="en-US" b="0" dirty="0" smtClean="0"/>
                  <a:t>w</a:t>
                </a:r>
                <a:r>
                  <a:rPr lang="en-US" b="0" baseline="-25000" dirty="0" smtClean="0"/>
                  <a:t>N-1</a:t>
                </a:r>
                <a:r>
                  <a:rPr lang="en-US" b="0" dirty="0" smtClean="0"/>
                  <a:t>)</a:t>
                </a:r>
                <a:br>
                  <a:rPr lang="en-US" b="0" dirty="0" smtClean="0"/>
                </a:br>
                <a:r>
                  <a:rPr lang="en-US" b="0" dirty="0" smtClean="0"/>
                  <a:t>			   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382000" cy="4572000"/>
              </a:xfrm>
              <a:blipFill rotWithShape="0">
                <a:blip r:embed="rId4"/>
                <a:stretch>
                  <a:fillRect l="-1164" t="-1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E5A301EE-AD84-437F-AD8C-D5ADEC6AE149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546850" y="3768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6850" y="3768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83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Estimating probabilities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4572000"/>
          </a:xfrm>
        </p:spPr>
        <p:txBody>
          <a:bodyPr/>
          <a:lstStyle/>
          <a:p>
            <a:r>
              <a:rPr lang="en-US" dirty="0" smtClean="0"/>
              <a:t>How do we estimate these probabilities for a sentence?</a:t>
            </a:r>
            <a:br>
              <a:rPr lang="en-US" dirty="0" smtClean="0"/>
            </a:br>
            <a:r>
              <a:rPr lang="en-US" dirty="0"/>
              <a:t>p(the underdog team </a:t>
            </a:r>
            <a:r>
              <a:rPr lang="en-US" dirty="0" smtClean="0"/>
              <a:t>won) </a:t>
            </a:r>
            <a:endParaRPr lang="en-US" dirty="0" smtClean="0"/>
          </a:p>
          <a:p>
            <a:r>
              <a:rPr lang="en-US" dirty="0" smtClean="0"/>
              <a:t>Maximum likelihood estimation (MLE):</a:t>
            </a:r>
          </a:p>
          <a:p>
            <a:pPr lvl="1"/>
            <a:r>
              <a:rPr lang="en-US" dirty="0" smtClean="0"/>
              <a:t>Count a divide</a:t>
            </a:r>
          </a:p>
          <a:p>
            <a:pPr lvl="1"/>
            <a:r>
              <a:rPr lang="en-US" dirty="0" smtClean="0"/>
              <a:t>p(the) = count(the) / length of whole training data</a:t>
            </a:r>
          </a:p>
          <a:p>
            <a:pPr lvl="1"/>
            <a:r>
              <a:rPr lang="en-US" dirty="0" smtClean="0"/>
              <a:t>p(</a:t>
            </a:r>
            <a:r>
              <a:rPr lang="en-US" dirty="0"/>
              <a:t>underdog </a:t>
            </a:r>
            <a:r>
              <a:rPr lang="en-US" dirty="0" smtClean="0"/>
              <a:t>| the) = </a:t>
            </a:r>
            <a:r>
              <a:rPr lang="en-US" dirty="0"/>
              <a:t>count(the </a:t>
            </a:r>
            <a:r>
              <a:rPr lang="en-US" dirty="0" smtClean="0"/>
              <a:t>underdog) </a:t>
            </a:r>
            <a:r>
              <a:rPr lang="en-US" dirty="0"/>
              <a:t>/ </a:t>
            </a:r>
            <a:r>
              <a:rPr lang="en-US" dirty="0" smtClean="0"/>
              <a:t>count(the)</a:t>
            </a:r>
            <a:endParaRPr lang="en-US" dirty="0"/>
          </a:p>
          <a:p>
            <a:pPr lvl="1"/>
            <a:r>
              <a:rPr lang="en-US" dirty="0" smtClean="0"/>
              <a:t>p(team | the underdog) </a:t>
            </a:r>
            <a:r>
              <a:rPr lang="en-US" dirty="0"/>
              <a:t>= count(the </a:t>
            </a:r>
            <a:r>
              <a:rPr lang="en-US" dirty="0" smtClean="0"/>
              <a:t>underdog team) </a:t>
            </a:r>
            <a:r>
              <a:rPr lang="en-US" dirty="0"/>
              <a:t>/ </a:t>
            </a:r>
            <a:br>
              <a:rPr lang="en-US" dirty="0"/>
            </a:br>
            <a:r>
              <a:rPr lang="en-US" dirty="0" smtClean="0"/>
              <a:t>				count(the </a:t>
            </a:r>
            <a:r>
              <a:rPr lang="en-US" dirty="0"/>
              <a:t>underdog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p(won | </a:t>
            </a:r>
            <a:r>
              <a:rPr lang="en-US" dirty="0"/>
              <a:t>the </a:t>
            </a:r>
            <a:r>
              <a:rPr lang="en-US" dirty="0" smtClean="0"/>
              <a:t>underdog</a:t>
            </a:r>
            <a:r>
              <a:rPr lang="en-US" dirty="0"/>
              <a:t> </a:t>
            </a:r>
            <a:r>
              <a:rPr lang="en-US" dirty="0" smtClean="0"/>
              <a:t>team) = count(the </a:t>
            </a:r>
            <a:r>
              <a:rPr lang="en-US" dirty="0"/>
              <a:t>underdog </a:t>
            </a:r>
            <a:r>
              <a:rPr lang="en-US" dirty="0" smtClean="0"/>
              <a:t>team won) / </a:t>
            </a:r>
            <a:br>
              <a:rPr lang="en-US" dirty="0" smtClean="0"/>
            </a:br>
            <a:r>
              <a:rPr lang="en-US" dirty="0" smtClean="0"/>
              <a:t>					count(the </a:t>
            </a:r>
            <a:r>
              <a:rPr lang="en-US" dirty="0"/>
              <a:t>underdog </a:t>
            </a:r>
            <a:r>
              <a:rPr lang="en-US" dirty="0" smtClean="0"/>
              <a:t>team)</a:t>
            </a:r>
            <a:endParaRPr lang="en-US" dirty="0"/>
          </a:p>
        </p:txBody>
      </p:sp>
      <p:sp>
        <p:nvSpPr>
          <p:cNvPr id="7170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E5A301EE-AD84-437F-AD8C-D5ADEC6AE149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546850" y="3768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768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43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6" y="1274876"/>
            <a:ext cx="7391400" cy="7327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3505200"/>
            <a:ext cx="7391400" cy="7211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 smtClean="0"/>
              <a:t>HUGE!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E232C279-0BC3-4D4D-818C-270D0C4C21F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Oval 8"/>
          <p:cNvSpPr/>
          <p:nvPr/>
        </p:nvSpPr>
        <p:spPr bwMode="auto">
          <a:xfrm>
            <a:off x="2209800" y="2209800"/>
            <a:ext cx="685800" cy="457200"/>
          </a:xfrm>
          <a:prstGeom prst="ellipse">
            <a:avLst/>
          </a:prstGeom>
          <a:noFill/>
          <a:ln w="66675" cap="flat" cmpd="tri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2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62000" y="4481517"/>
            <a:ext cx="685800" cy="457200"/>
          </a:xfrm>
          <a:prstGeom prst="ellipse">
            <a:avLst/>
          </a:prstGeom>
          <a:noFill/>
          <a:ln w="66675" cap="flat" cmpd="tri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2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400" y="5088236"/>
            <a:ext cx="2819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1410/30600=0.046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53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MLE is Problematic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4572000"/>
          </a:xfrm>
        </p:spPr>
        <p:txBody>
          <a:bodyPr/>
          <a:lstStyle/>
          <a:p>
            <a:r>
              <a:rPr lang="en-US" dirty="0" smtClean="0"/>
              <a:t>Sentences may never appear</a:t>
            </a:r>
          </a:p>
          <a:p>
            <a:r>
              <a:rPr lang="en-US" dirty="0" smtClean="0"/>
              <a:t>Need a large data set</a:t>
            </a:r>
          </a:p>
          <a:p>
            <a:r>
              <a:rPr lang="en-US" dirty="0" smtClean="0"/>
              <a:t>Many ways of combining words into sentences</a:t>
            </a:r>
          </a:p>
          <a:p>
            <a:r>
              <a:rPr lang="en-US" dirty="0" smtClean="0"/>
              <a:t>Never going to have enough data to estimate the probability of a whole sentence</a:t>
            </a:r>
          </a:p>
        </p:txBody>
      </p:sp>
      <p:sp>
        <p:nvSpPr>
          <p:cNvPr id="7170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E5A301EE-AD84-437F-AD8C-D5ADEC6AE149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546850" y="3768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6850" y="3768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677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1D0BC4FF-FB7C-4F67-95B5-FF02DC2BC332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 algn="ctr">
              <a:buNone/>
            </a:pPr>
            <a:r>
              <a:rPr lang="en-US" i="1" dirty="0"/>
              <a:t>But what if we </a:t>
            </a:r>
            <a:r>
              <a:rPr lang="en-US" i="1" dirty="0"/>
              <a:t>have “only” </a:t>
            </a:r>
            <a:r>
              <a:rPr lang="en-US" i="1" dirty="0"/>
              <a:t>100 million words for our estimates</a:t>
            </a:r>
            <a:r>
              <a:rPr lang="en-US" i="1" dirty="0" smtClean="0"/>
              <a:t>?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008000"/>
                </a:solidFill>
              </a:rPr>
              <a:t>BOTEC</a:t>
            </a:r>
            <a:r>
              <a:rPr lang="en-US" altLang="en-US" sz="2800" dirty="0">
                <a:solidFill>
                  <a:srgbClr val="FFFF99"/>
                </a:solidFill>
              </a:rPr>
              <a:t> </a:t>
            </a:r>
            <a:r>
              <a:rPr lang="en-US" altLang="en-US" sz="2800" dirty="0"/>
              <a:t>Estimate of What We Can Estimate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parameters can we estimate with 100 million words of training data??</a:t>
            </a:r>
          </a:p>
          <a:p>
            <a:pPr marL="400050" lvl="1" indent="0">
              <a:buNone/>
            </a:pPr>
            <a:r>
              <a:rPr lang="en-US" b="0" dirty="0"/>
              <a:t>Assuming (for now) uniform distribution over only 5000 words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b="0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b="0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b="0" dirty="0"/>
          </a:p>
          <a:p>
            <a:pPr marL="400050" lvl="1" indent="0">
              <a:buNone/>
            </a:pPr>
            <a:r>
              <a:rPr lang="en-US" dirty="0"/>
              <a:t>So even with 10</a:t>
            </a:r>
            <a:r>
              <a:rPr lang="en-US" baseline="30000" dirty="0"/>
              <a:t>8</a:t>
            </a:r>
            <a:r>
              <a:rPr lang="en-US" dirty="0"/>
              <a:t> words of data, for even trigrams we encounter</a:t>
            </a:r>
          </a:p>
          <a:p>
            <a:pPr marL="400050" lvl="1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sparse data problem</a:t>
            </a:r>
            <a:r>
              <a:rPr lang="en-US" i="1" dirty="0"/>
              <a:t>…..</a:t>
            </a:r>
            <a:endParaRPr lang="en-US" dirty="0"/>
          </a:p>
        </p:txBody>
      </p:sp>
      <p:sp>
        <p:nvSpPr>
          <p:cNvPr id="17410" name="Date Placeholder 2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sz="1400"/>
              <a:t>CIS 421/521 - Intro to AI</a:t>
            </a:r>
            <a:endParaRPr lang="en-US" altLang="en-US" sz="1400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2" charset="0"/>
                <a:cs typeface="Arial" charset="0"/>
              </a:defRPr>
            </a:lvl9pPr>
          </a:lstStyle>
          <a:p>
            <a:r>
              <a:rPr lang="en-US" altLang="en-US" sz="1400"/>
              <a:t>       </a:t>
            </a:r>
            <a:fld id="{2FB664FE-226C-49CA-8ACD-A080C1D0A59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000" y="2590800"/>
            <a:ext cx="6019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MMj0336519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7969">
            <a:off x="1828800" y="381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127328"/>
            <a:ext cx="1371600" cy="1480144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 bwMode="auto">
          <a:xfrm>
            <a:off x="3048000" y="5410200"/>
            <a:ext cx="9906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2_bbn-upen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penn-07</Template>
  <TotalTime>4866</TotalTime>
  <Words>995</Words>
  <Application>Microsoft Macintosh PowerPoint</Application>
  <PresentationFormat>On-screen Show (4:3)</PresentationFormat>
  <Paragraphs>215</Paragraphs>
  <Slides>24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52" baseType="lpstr">
      <vt:lpstr>cmsy5</vt:lpstr>
      <vt:lpstr>Wingdings</vt:lpstr>
      <vt:lpstr>cmmib7</vt:lpstr>
      <vt:lpstr>cmr7</vt:lpstr>
      <vt:lpstr>cmmi5</vt:lpstr>
      <vt:lpstr>cmbx10</vt:lpstr>
      <vt:lpstr>CMSY10ORIG</vt:lpstr>
      <vt:lpstr>cmbx7</vt:lpstr>
      <vt:lpstr>cmbsy7</vt:lpstr>
      <vt:lpstr>Symbol</vt:lpstr>
      <vt:lpstr>Times New Roman</vt:lpstr>
      <vt:lpstr>cmr5</vt:lpstr>
      <vt:lpstr>cmsy7</vt:lpstr>
      <vt:lpstr>Calibri</vt:lpstr>
      <vt:lpstr>Century Schoolbook</vt:lpstr>
      <vt:lpstr>cmmi7</vt:lpstr>
      <vt:lpstr>Cambria Math</vt:lpstr>
      <vt:lpstr>cmr10</vt:lpstr>
      <vt:lpstr>cmti10</vt:lpstr>
      <vt:lpstr>cmex10</vt:lpstr>
      <vt:lpstr>cmsy10</vt:lpstr>
      <vt:lpstr>cmmib10</vt:lpstr>
      <vt:lpstr>cmbsy10</vt:lpstr>
      <vt:lpstr>Lucida Console</vt:lpstr>
      <vt:lpstr>Arial</vt:lpstr>
      <vt:lpstr>cmmi10</vt:lpstr>
      <vt:lpstr>2_bbn-upenn</vt:lpstr>
      <vt:lpstr>Equation</vt:lpstr>
      <vt:lpstr>  Introduction to Markov Models    </vt:lpstr>
      <vt:lpstr>Language models</vt:lpstr>
      <vt:lpstr>Language models</vt:lpstr>
      <vt:lpstr>Manipulating probabilities</vt:lpstr>
      <vt:lpstr>Estimating probabilities</vt:lpstr>
      <vt:lpstr>The Web is HUGE!</vt:lpstr>
      <vt:lpstr>MLE is Problematic</vt:lpstr>
      <vt:lpstr>PowerPoint Presentation</vt:lpstr>
      <vt:lpstr>A BOTEC Estimate of What We Can Estimate</vt:lpstr>
      <vt:lpstr>The Markov Assumption:  Only the Immediate Past Matters</vt:lpstr>
      <vt:lpstr>The Markov Assumption: Estimation</vt:lpstr>
      <vt:lpstr>Markov Models</vt:lpstr>
      <vt:lpstr>Review (and crucial for upcoming homework):  Cumulative distribution Functions (CDFs)</vt:lpstr>
      <vt:lpstr>CDF for a very small English corpus</vt:lpstr>
      <vt:lpstr>Visualizing an  n-gram based language model:  the Shannon/Miller/Selfridge method</vt:lpstr>
      <vt:lpstr>Visualizing an  n-gram based language model:  the Shannon/Miller/Selfridge method</vt:lpstr>
      <vt:lpstr>The Shannon/Miller/Selfridge method trained on Shakespeare</vt:lpstr>
      <vt:lpstr>Wall Street Journal just isn’t Shakespeare</vt:lpstr>
      <vt:lpstr>Shakespeare as corpus</vt:lpstr>
      <vt:lpstr>The Sparse Data Problem        Again</vt:lpstr>
      <vt:lpstr>Smoothing</vt:lpstr>
      <vt:lpstr>English word frequencies well described  by Zipf’s Law</vt:lpstr>
      <vt:lpstr>Word frequency &amp; rank in Brown Corpus vs Zipf</vt:lpstr>
      <vt:lpstr>Zipf’s law for the Brown corpus</vt:lpstr>
    </vt:vector>
  </TitlesOfParts>
  <Company>University of Pennsylvania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SEAS</dc:creator>
  <cp:lastModifiedBy>Callison-Burch, Christopher</cp:lastModifiedBy>
  <cp:revision>335</cp:revision>
  <cp:lastPrinted>2018-10-23T18:07:54Z</cp:lastPrinted>
  <dcterms:created xsi:type="dcterms:W3CDTF">2007-01-18T20:34:21Z</dcterms:created>
  <dcterms:modified xsi:type="dcterms:W3CDTF">2018-10-24T13:52:28Z</dcterms:modified>
</cp:coreProperties>
</file>