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416" r:id="rId2"/>
    <p:sldId id="417" r:id="rId3"/>
    <p:sldId id="419" r:id="rId4"/>
    <p:sldId id="400" r:id="rId5"/>
    <p:sldId id="436" r:id="rId6"/>
    <p:sldId id="424" r:id="rId7"/>
    <p:sldId id="425" r:id="rId8"/>
    <p:sldId id="426" r:id="rId9"/>
    <p:sldId id="427" r:id="rId10"/>
    <p:sldId id="453" r:id="rId11"/>
    <p:sldId id="439" r:id="rId12"/>
    <p:sldId id="440" r:id="rId13"/>
    <p:sldId id="430" r:id="rId14"/>
    <p:sldId id="431" r:id="rId15"/>
    <p:sldId id="434" r:id="rId16"/>
    <p:sldId id="435" r:id="rId17"/>
    <p:sldId id="441" r:id="rId18"/>
    <p:sldId id="43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78" r:id="rId29"/>
    <p:sldId id="379" r:id="rId30"/>
    <p:sldId id="395" r:id="rId31"/>
    <p:sldId id="442" r:id="rId32"/>
    <p:sldId id="380" r:id="rId33"/>
  </p:sldIdLst>
  <p:sldSz cx="9144000" cy="6858000" type="screen4x3"/>
  <p:notesSz cx="7102475" cy="89916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99"/>
    <a:srgbClr val="FF6699"/>
    <a:srgbClr val="FF00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6" autoAdjust="0"/>
    <p:restoredTop sz="94643" autoAdjust="0"/>
  </p:normalViewPr>
  <p:slideViewPr>
    <p:cSldViewPr snapToGrid="0" showGuides="1">
      <p:cViewPr varScale="1">
        <p:scale>
          <a:sx n="120" d="100"/>
          <a:sy n="120" d="100"/>
        </p:scale>
        <p:origin x="1088" y="184"/>
      </p:cViewPr>
      <p:guideLst>
        <p:guide orient="horz" pos="2856"/>
        <p:guide pos="2880"/>
      </p:guideLst>
    </p:cSldViewPr>
  </p:slideViewPr>
  <p:outlineViewPr>
    <p:cViewPr>
      <p:scale>
        <a:sx n="33" d="100"/>
        <a:sy n="33" d="100"/>
      </p:scale>
      <p:origin x="0" y="-14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pitchFamily="-112" charset="0"/>
              </a:defRPr>
            </a:lvl1pPr>
          </a:lstStyle>
          <a:p>
            <a:pPr>
              <a:defRPr/>
            </a:pPr>
            <a:fld id="{FD868CBD-3FF6-435E-946B-EC8C3C1AB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7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9075" y="0"/>
            <a:ext cx="30988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63575"/>
            <a:ext cx="4527550" cy="339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279900"/>
            <a:ext cx="5191125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61388"/>
            <a:ext cx="3098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9075" y="8561388"/>
            <a:ext cx="3098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E58E53-C4C9-431F-8B9D-F94406172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A0785467-60DA-4660-B442-BD262B739A7C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13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F23C8803-B169-47A6-A72E-A39E2BB62D02}" type="slidenum">
              <a:rPr lang="en-US" altLang="en-US" sz="1200">
                <a:solidFill>
                  <a:prstClr val="black"/>
                </a:solidFill>
              </a:rPr>
              <a:pPr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91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F23C8803-B169-47A6-A72E-A39E2BB62D02}" type="slidenum">
              <a:rPr lang="en-US" altLang="en-US" sz="1200">
                <a:solidFill>
                  <a:prstClr val="black"/>
                </a:solidFill>
              </a:rPr>
              <a:pPr/>
              <a:t>12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17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B1C282D6-1B5C-4ACE-A2B4-C06103CCDCA4}" type="slidenum">
              <a:rPr lang="en-US" altLang="en-US" sz="1200">
                <a:solidFill>
                  <a:prstClr val="black"/>
                </a:solidFill>
              </a:rPr>
              <a:pPr/>
              <a:t>13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40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C93B9341-7E3D-4026-A4CB-F5459172F2BD}" type="slidenum">
              <a:rPr lang="en-US" altLang="en-US" sz="1200">
                <a:solidFill>
                  <a:prstClr val="black"/>
                </a:solidFill>
              </a:rPr>
              <a:pPr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83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F7D45184-AD28-4C66-A5DC-ECBEF396CC77}" type="slidenum">
              <a:rPr lang="en-US" altLang="en-US" sz="1200">
                <a:solidFill>
                  <a:prstClr val="black"/>
                </a:solidFill>
              </a:rPr>
              <a:pPr/>
              <a:t>15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56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7ED007B7-E99A-4622-9E05-A18685F7816D}" type="slidenum">
              <a:rPr lang="en-US" altLang="en-US" sz="1200">
                <a:solidFill>
                  <a:prstClr val="black"/>
                </a:solidFill>
              </a:rPr>
              <a:pPr/>
              <a:t>16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83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F23C8803-B169-47A6-A72E-A39E2BB62D02}" type="slidenum">
              <a:rPr lang="en-US" altLang="en-US" sz="1200">
                <a:solidFill>
                  <a:prstClr val="black"/>
                </a:solidFill>
              </a:rPr>
              <a:pPr/>
              <a:t>17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136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6427B938-5D6D-4BCB-9BF9-85840AC6DE9E}" type="slidenum">
              <a:rPr lang="en-US" altLang="en-US" sz="1200">
                <a:solidFill>
                  <a:prstClr val="black"/>
                </a:solidFill>
              </a:rPr>
              <a:pPr/>
              <a:t>18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615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A0785467-60DA-4660-B442-BD262B739A7C}" type="slidenum">
              <a:rPr lang="en-US" altLang="en-US" sz="1200">
                <a:solidFill>
                  <a:prstClr val="black"/>
                </a:solidFill>
              </a:rPr>
              <a:pPr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21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B61CCE91-DC71-4EB1-87AE-5D50889CEA09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6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2505CEA7-A98E-4FB8-8B7E-3E3FB2DFEB9F}" type="slidenum">
              <a:rPr lang="en-US" altLang="en-US" sz="1200">
                <a:solidFill>
                  <a:prstClr val="black"/>
                </a:solidFill>
              </a:rPr>
              <a:pPr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97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3A039436-182E-4D3C-BCE7-3579921F04C4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7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E10050BF-8D45-4DD5-B0F5-835E97DDB4FA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06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166AB0AF-FDFB-42EC-9D44-39F44F4F9059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566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5E6D1660-84B6-4B0A-AF72-1CB782164CEC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95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4DEEFE20-BAAB-475C-BCA1-54E3296F0FAA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8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51E02531-C3D8-4F15-8307-7899938B2092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91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58371F53-12A9-4965-B041-59CF80426D8A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112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82DCCB46-05F9-45E9-8827-6123A57F58C8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55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25594692-B9B3-40BD-90E9-5263716BDC93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05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35DEC984-4E84-46CE-BE53-B81D9A301C87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42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5B16B022-40A4-4ED6-8AE8-593F0F5D4E96}" type="slidenum">
              <a:rPr lang="en-US" altLang="en-US" sz="1200">
                <a:solidFill>
                  <a:prstClr val="black"/>
                </a:solidFill>
              </a:rPr>
              <a:pPr/>
              <a:t>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270375"/>
            <a:ext cx="568325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15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9A2F0679-2B40-46DB-A62E-CA3C9C47E689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85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45EE7F0D-E2A6-4BF9-9EF1-40DECEEF28E6}" type="slidenum">
              <a:rPr lang="en-US" altLang="en-US" sz="1200" smtClean="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29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1804F7A4-F6F4-4B8D-B82F-6757E97C4404}" type="slidenum">
              <a:rPr lang="en-US" altLang="en-US" sz="1200">
                <a:solidFill>
                  <a:prstClr val="black"/>
                </a:solidFill>
              </a:rPr>
              <a:pPr/>
              <a:t>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79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66C0390A-CF92-4139-8768-288A7A9BC7F6}" type="slidenum">
              <a:rPr lang="en-US" altLang="en-US" sz="1200">
                <a:solidFill>
                  <a:prstClr val="black"/>
                </a:solidFill>
              </a:rPr>
              <a:pPr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3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823A034E-E68C-4711-9EE3-AB42CCE63C9E}" type="slidenum">
              <a:rPr lang="en-US" altLang="en-US" sz="1200">
                <a:solidFill>
                  <a:prstClr val="black"/>
                </a:solidFill>
              </a:rPr>
              <a:pPr/>
              <a:t>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3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5C251A21-5483-4364-87FE-F13BD6250DD8}" type="slidenum">
              <a:rPr lang="en-US" altLang="en-US" sz="1200">
                <a:solidFill>
                  <a:prstClr val="black"/>
                </a:solidFill>
              </a:rPr>
              <a:pPr/>
              <a:t>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0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fld id="{1CFF4004-5561-4B6B-8043-FB089FF7A086}" type="slidenum">
              <a:rPr lang="en-US" altLang="en-US" sz="1200">
                <a:solidFill>
                  <a:prstClr val="black"/>
                </a:solidFill>
              </a:rPr>
              <a:pPr/>
              <a:t>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35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3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-11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A2724-F0BE-4864-B146-6A1168610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801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D320DE4-3287-430E-9854-2BE08D79C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7954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A278FF-CEBC-4752-A4C9-AD98E4487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328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4867391E-EEFE-4B17-B2E0-417222C1E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44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9A96955-6965-4BBB-9B7E-4084095AF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376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5C29C56-F56B-4B5C-B287-53DB5B83C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9620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D48596C0-8377-4609-8A2E-DB34084F2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960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D3E06B85-9285-4AAB-AF7A-A612BC3B1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598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B06913D1-F560-4A5E-AAC1-E2309A61E1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23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F071BE5-381B-4C4A-A0F6-CF6636755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813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A51F30C-B3D1-488F-8DC4-D093D57FB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2591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DECB1D7B-6436-48A7-85F1-90E8A0DD1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7989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83F8534-F3CA-4D6E-870E-82045A7E8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-112" charset="2"/>
        <a:buChar char="·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14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3.bin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7.wmf"/><Relationship Id="rId8" Type="http://schemas.openxmlformats.org/officeDocument/2006/relationships/image" Target="../media/image28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14" Type="http://schemas.openxmlformats.org/officeDocument/2006/relationships/oleObject" Target="../embeddings/oleObject33.bin"/><Relationship Id="rId15" Type="http://schemas.openxmlformats.org/officeDocument/2006/relationships/image" Target="../media/image4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Hidden Markov Models</a:t>
            </a:r>
            <a:br>
              <a:rPr lang="en-US" altLang="en-US" dirty="0"/>
            </a:br>
            <a:r>
              <a:rPr lang="en-US" altLang="en-US" dirty="0"/>
              <a:t>	</a:t>
            </a:r>
            <a:endParaRPr lang="en-US" altLang="en-US" sz="2400" i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Mitch Marcus</a:t>
            </a:r>
          </a:p>
          <a:p>
            <a:r>
              <a:rPr lang="en-US" altLang="en-US" dirty="0"/>
              <a:t>CIS 421/521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FF60CE-B80F-9748-9879-290A0B7C972D}"/>
              </a:ext>
            </a:extLst>
          </p:cNvPr>
          <p:cNvSpPr txBox="1"/>
          <p:nvPr/>
        </p:nvSpPr>
        <p:spPr>
          <a:xfrm>
            <a:off x="2286000" y="-25276703"/>
            <a:ext cx="4572000" cy="6621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320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035C7-D8C3-4FE1-8733-23D87F38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Bayes’ Rule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247C55-777C-47D1-A76A-840066DB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211801-6BA8-4FBD-8169-1BDADDE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79A96955-6965-4BBB-9B7E-4084095AF1A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09C01B-79FE-4B43-971A-B79BB7B9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223" y="1602376"/>
            <a:ext cx="8779846" cy="3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0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altLang="en-US" sz="2800" dirty="0"/>
              <a:t>Bayes Rule plus Markov Assumptions </a:t>
            </a:r>
            <a:br>
              <a:rPr lang="en-US" altLang="en-US" sz="2800" dirty="0"/>
            </a:br>
            <a:r>
              <a:rPr lang="en-US" altLang="en-US" sz="2800" dirty="0"/>
              <a:t>yields a practical POS tagger!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312673"/>
            <a:ext cx="8101150" cy="4861704"/>
          </a:xfrm>
        </p:spPr>
        <p:txBody>
          <a:bodyPr/>
          <a:lstStyle/>
          <a:p>
            <a:pPr marL="514350" indent="-514350">
              <a:buFont typeface="Symbol" pitchFamily="-112" charset="2"/>
              <a:buAutoNum type="romanUcPeriod"/>
            </a:pPr>
            <a:r>
              <a:rPr lang="en-US" dirty="0"/>
              <a:t>By Bayes Rule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sz="2000" dirty="0"/>
              <a:t>where </a:t>
            </a:r>
            <a:r>
              <a:rPr lang="en-US" altLang="en-US" i="1" dirty="0">
                <a:latin typeface="Century Schoolbook" panose="02040604050505020304" pitchFamily="18" charset="0"/>
              </a:rPr>
              <a:t>W = w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1</a:t>
            </a:r>
            <a:r>
              <a:rPr lang="en-US" altLang="en-US" i="1" dirty="0">
                <a:latin typeface="Century Schoolbook" panose="02040604050505020304" pitchFamily="18" charset="0"/>
              </a:rPr>
              <a:t>w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2</a:t>
            </a:r>
            <a:r>
              <a:rPr lang="en-US" altLang="en-US" i="1" dirty="0">
                <a:latin typeface="Century Schoolbook" panose="02040604050505020304" pitchFamily="18" charset="0"/>
              </a:rPr>
              <a:t>w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3</a:t>
            </a:r>
            <a:r>
              <a:rPr lang="en-US" altLang="en-US" i="1" dirty="0">
                <a:latin typeface="Century Schoolbook" panose="02040604050505020304" pitchFamily="18" charset="0"/>
              </a:rPr>
              <a:t>…</a:t>
            </a:r>
            <a:r>
              <a:rPr lang="en-US" altLang="en-US" i="1" dirty="0" err="1">
                <a:latin typeface="Century Schoolbook" panose="02040604050505020304" pitchFamily="18" charset="0"/>
              </a:rPr>
              <a:t>w</a:t>
            </a:r>
            <a:r>
              <a:rPr lang="en-US" altLang="en-US" i="1" baseline="-25000" dirty="0" err="1">
                <a:latin typeface="Century Schoolbook" panose="02040604050505020304" pitchFamily="18" charset="0"/>
              </a:rPr>
              <a:t>n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,     </a:t>
            </a:r>
            <a:r>
              <a:rPr lang="en-US" altLang="en-US" i="1" dirty="0">
                <a:latin typeface="Century Schoolbook" panose="02040604050505020304" pitchFamily="18" charset="0"/>
              </a:rPr>
              <a:t>T = t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1 </a:t>
            </a:r>
            <a:r>
              <a:rPr lang="en-US" altLang="en-US" i="1" dirty="0">
                <a:latin typeface="Century Schoolbook" panose="02040604050505020304" pitchFamily="18" charset="0"/>
              </a:rPr>
              <a:t>t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2 </a:t>
            </a:r>
            <a:r>
              <a:rPr lang="en-US" altLang="en-US" i="1" dirty="0">
                <a:latin typeface="Century Schoolbook" panose="02040604050505020304" pitchFamily="18" charset="0"/>
              </a:rPr>
              <a:t>t</a:t>
            </a:r>
            <a:r>
              <a:rPr lang="en-US" altLang="en-US" i="1" baseline="-25000" dirty="0">
                <a:latin typeface="Century Schoolbook" panose="02040604050505020304" pitchFamily="18" charset="0"/>
              </a:rPr>
              <a:t>3 </a:t>
            </a:r>
            <a:r>
              <a:rPr lang="en-US" altLang="en-US" i="1" dirty="0">
                <a:latin typeface="Century Schoolbook" panose="02040604050505020304" pitchFamily="18" charset="0"/>
              </a:rPr>
              <a:t>…</a:t>
            </a:r>
            <a:r>
              <a:rPr lang="en-US" altLang="en-US" i="1" dirty="0" err="1">
                <a:latin typeface="Century Schoolbook" panose="02040604050505020304" pitchFamily="18" charset="0"/>
              </a:rPr>
              <a:t>t</a:t>
            </a:r>
            <a:r>
              <a:rPr lang="en-US" altLang="en-US" i="1" baseline="-25000" dirty="0" err="1">
                <a:latin typeface="Century Schoolbook" panose="02040604050505020304" pitchFamily="18" charset="0"/>
              </a:rPr>
              <a:t>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indent="-514350">
              <a:buAutoNum type="romanUcPeriod"/>
            </a:pPr>
            <a:r>
              <a:rPr lang="en-US" dirty="0"/>
              <a:t>So we want to find</a:t>
            </a:r>
          </a:p>
          <a:p>
            <a:pPr marL="514350" indent="-514350">
              <a:buAutoNum type="romanUcPeriod"/>
            </a:pPr>
            <a:endParaRPr lang="en-US" dirty="0"/>
          </a:p>
          <a:p>
            <a:pPr marL="514350" indent="-514350">
              <a:buAutoNum type="romanUcPeriod"/>
            </a:pPr>
            <a:endParaRPr lang="en-US" sz="100" dirty="0"/>
          </a:p>
          <a:p>
            <a:pPr marL="514350" indent="-514350">
              <a:buAutoNum type="romanUcPeriod"/>
            </a:pPr>
            <a:endParaRPr lang="en-US" sz="700" dirty="0"/>
          </a:p>
          <a:p>
            <a:pPr marL="457200" indent="-457200">
              <a:buFont typeface="+mj-lt"/>
              <a:buAutoNum type="romanUcPeriod"/>
            </a:pPr>
            <a:r>
              <a:rPr lang="en-US" dirty="0"/>
              <a:t>To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P(W|T):</a:t>
            </a:r>
          </a:p>
          <a:p>
            <a:pPr lvl="1" indent="-342900"/>
            <a:r>
              <a:rPr lang="en-US" dirty="0"/>
              <a:t>Use the chain rule + a Markov assumption (like last time!!)</a:t>
            </a:r>
          </a:p>
          <a:p>
            <a:pPr marL="400050" lvl="1" indent="0">
              <a:buNone/>
            </a:pPr>
            <a:endParaRPr lang="en-US" sz="12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/>
              <a:t>To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P(T):</a:t>
            </a:r>
          </a:p>
          <a:p>
            <a:pPr lvl="1" indent="-342900"/>
            <a:r>
              <a:rPr lang="en-US" dirty="0"/>
              <a:t>Use the chain rule + a slightly different Markov assumption</a:t>
            </a:r>
          </a:p>
          <a:p>
            <a:pPr>
              <a:buNone/>
            </a:pPr>
            <a:endParaRPr lang="en-US" altLang="en-US" sz="2000" dirty="0"/>
          </a:p>
          <a:p>
            <a:pPr lvl="1" indent="-342900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b="0" dirty="0"/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</a:rPr>
              <a:t>       </a:t>
            </a:r>
            <a:fld id="{974CDB46-9DFD-42EA-94C8-4C54CF24DA22}" type="slidenum">
              <a:rPr lang="en-US" altLang="en-US" sz="1400" smtClean="0">
                <a:solidFill>
                  <a:srgbClr val="000000"/>
                </a:solidFill>
              </a:rPr>
              <a:pPr/>
              <a:t>11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54767"/>
              </p:ext>
            </p:extLst>
          </p:nvPr>
        </p:nvGraphicFramePr>
        <p:xfrm>
          <a:off x="3611282" y="1339486"/>
          <a:ext cx="3511974" cy="87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1688760" imgH="419040" progId="Equation.DSMT4">
                  <p:embed/>
                </p:oleObj>
              </mc:Choice>
              <mc:Fallback>
                <p:oleObj name="Equation" r:id="rId4" imgW="1688760" imgH="419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282" y="1339486"/>
                        <a:ext cx="3511974" cy="87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745349"/>
              </p:ext>
            </p:extLst>
          </p:nvPr>
        </p:nvGraphicFramePr>
        <p:xfrm>
          <a:off x="1878033" y="3663679"/>
          <a:ext cx="5716682" cy="60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6" imgW="2654280" imgH="279360" progId="Equation.DSMT4">
                  <p:embed/>
                </p:oleObj>
              </mc:Choice>
              <mc:Fallback>
                <p:oleObj name="Equation" r:id="rId6" imgW="265428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8033" y="3663679"/>
                        <a:ext cx="5716682" cy="60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0543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2800" dirty="0"/>
              <a:t>II. Compute P(T) just like P(W) last lecture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312673"/>
            <a:ext cx="7772400" cy="4572000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 dirty="0"/>
              <a:t>By the chain rule,</a:t>
            </a:r>
          </a:p>
          <a:p>
            <a:pPr marL="514350" indent="-514350">
              <a:buAutoNum type="romanUcPeriod"/>
            </a:pPr>
            <a:endParaRPr lang="en-US" dirty="0"/>
          </a:p>
          <a:p>
            <a:pPr marL="514350" indent="-514350">
              <a:buAutoNum type="romanUcPeriod"/>
            </a:pPr>
            <a:endParaRPr lang="en-US" sz="1100" b="0" dirty="0"/>
          </a:p>
          <a:p>
            <a:pPr marL="514350" indent="-514350">
              <a:buAutoNum type="romanUcPeriod"/>
            </a:pPr>
            <a:endParaRPr lang="en-US" sz="1100" b="0" dirty="0"/>
          </a:p>
          <a:p>
            <a:pPr marL="514350" indent="-514350">
              <a:buAutoNum type="romanUcPeriod"/>
            </a:pPr>
            <a:endParaRPr lang="en-US" sz="1100" b="0" dirty="0"/>
          </a:p>
          <a:p>
            <a:pPr marL="514350" indent="-514350">
              <a:buAutoNum type="romanUcPeriod"/>
            </a:pPr>
            <a:endParaRPr lang="en-US" sz="1100" b="0" dirty="0"/>
          </a:p>
          <a:p>
            <a:pPr marL="514350" indent="-514350">
              <a:buAutoNum type="romanUcPeriod"/>
            </a:pPr>
            <a:endParaRPr lang="en-US" sz="1100" b="0" dirty="0"/>
          </a:p>
          <a:p>
            <a:pPr marL="514350" indent="-514350">
              <a:buAutoNum type="romanUcPeriod"/>
            </a:pPr>
            <a:r>
              <a:rPr lang="en-US" dirty="0"/>
              <a:t>Applying the 1st order Markov Assumption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 </a:t>
            </a:r>
            <a:endParaRPr lang="en-US" b="0" dirty="0"/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974CDB46-9DFD-42EA-94C8-4C54CF24DA22}" type="slidenum">
              <a:rPr lang="en-US" altLang="en-US" sz="1400" smtClean="0">
                <a:solidFill>
                  <a:srgbClr val="000000"/>
                </a:solidFill>
              </a:rPr>
              <a:pPr/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27357"/>
              </p:ext>
            </p:extLst>
          </p:nvPr>
        </p:nvGraphicFramePr>
        <p:xfrm>
          <a:off x="1149305" y="2215539"/>
          <a:ext cx="6845388" cy="4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3149280" imgH="228600" progId="Equation.DSMT4">
                  <p:embed/>
                </p:oleObj>
              </mc:Choice>
              <mc:Fallback>
                <p:oleObj name="Equation" r:id="rId4" imgW="314928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9305" y="2215539"/>
                        <a:ext cx="6845388" cy="49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39416"/>
              </p:ext>
            </p:extLst>
          </p:nvPr>
        </p:nvGraphicFramePr>
        <p:xfrm>
          <a:off x="1586971" y="3910974"/>
          <a:ext cx="5970057" cy="47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2882880" imgH="228600" progId="Equation.DSMT4">
                  <p:embed/>
                </p:oleObj>
              </mc:Choice>
              <mc:Fallback>
                <p:oleObj name="Equation" r:id="rId6" imgW="288288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6971" y="3910974"/>
                        <a:ext cx="5970057" cy="47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6548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5A601CF4-1B8A-4178-9744-2F5A1DB58B07}" type="slidenum">
              <a:rPr lang="en-US" altLang="en-US" sz="1400" smtClean="0">
                <a:solidFill>
                  <a:srgbClr val="000000"/>
                </a:solidFill>
              </a:rPr>
              <a:pPr/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III. To compute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P(W|T): </a:t>
            </a:r>
            <a:endParaRPr lang="en-US" altLang="en-US" sz="2800" dirty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000" dirty="0"/>
              <a:t>Assume that the words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/>
              <a:t>  are conditionally independent given the tag sequence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romanUcPeriod"/>
            </a:pPr>
            <a:endParaRPr lang="en-US" altLang="en-US" sz="105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Applying a zeroth-order Markov Assumption:</a:t>
            </a:r>
            <a:br>
              <a:rPr lang="en-US" alt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by which </a:t>
            </a:r>
          </a:p>
          <a:p>
            <a:pPr>
              <a:buFont typeface="Symbol" pitchFamily="-112" charset="2"/>
              <a:buNone/>
            </a:pPr>
            <a:endParaRPr lang="en-US" altLang="en-US" sz="2000" dirty="0"/>
          </a:p>
          <a:p>
            <a:pPr>
              <a:buFont typeface="Symbol" pitchFamily="-112" charset="2"/>
              <a:buNone/>
            </a:pPr>
            <a:r>
              <a:rPr lang="en-US" altLang="en-US" sz="2000" dirty="0"/>
              <a:t>So, for a given string W =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…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baseline="-25000" dirty="0"/>
              <a:t>, </a:t>
            </a:r>
            <a:r>
              <a:rPr lang="en-US" altLang="en-US" sz="2000" dirty="0"/>
              <a:t>the tagger</a:t>
            </a:r>
            <a:r>
              <a:rPr lang="en-US" altLang="en-US" sz="2800" dirty="0"/>
              <a:t> </a:t>
            </a:r>
            <a:r>
              <a:rPr lang="en-US" altLang="en-US" sz="2000" dirty="0"/>
              <a:t>needs to </a:t>
            </a:r>
            <a:r>
              <a:rPr lang="en-US" altLang="en-US" sz="2000" i="1" dirty="0"/>
              <a:t>find the string of tags T which maximizes</a:t>
            </a:r>
            <a:endParaRPr lang="en-US" altLang="en-US" sz="2800" i="1" baseline="-25000" dirty="0"/>
          </a:p>
        </p:txBody>
      </p:sp>
      <p:pic>
        <p:nvPicPr>
          <p:cNvPr id="28679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818"/>
            <a:ext cx="7896885" cy="103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02698"/>
              </p:ext>
            </p:extLst>
          </p:nvPr>
        </p:nvGraphicFramePr>
        <p:xfrm>
          <a:off x="5582815" y="1766273"/>
          <a:ext cx="2714886" cy="80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6" imgW="1460160" imgH="431640" progId="Equation.DSMT4">
                  <p:embed/>
                </p:oleObj>
              </mc:Choice>
              <mc:Fallback>
                <p:oleObj name="Equation" r:id="rId6" imgW="1460160" imgH="4316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2815" y="1766273"/>
                        <a:ext cx="2714886" cy="80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52784"/>
              </p:ext>
            </p:extLst>
          </p:nvPr>
        </p:nvGraphicFramePr>
        <p:xfrm>
          <a:off x="3185929" y="2887202"/>
          <a:ext cx="2701643" cy="49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8" imgW="1244520" imgH="228600" progId="Equation.DSMT4">
                  <p:embed/>
                </p:oleObj>
              </mc:Choice>
              <mc:Fallback>
                <p:oleObj name="Equation" r:id="rId8" imgW="124452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5929" y="2887202"/>
                        <a:ext cx="2701643" cy="49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633280"/>
              </p:ext>
            </p:extLst>
          </p:nvPr>
        </p:nvGraphicFramePr>
        <p:xfrm>
          <a:off x="3141047" y="3299619"/>
          <a:ext cx="2977502" cy="89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10" imgW="1434960" imgH="431640" progId="Equation.DSMT4">
                  <p:embed/>
                </p:oleObj>
              </mc:Choice>
              <mc:Fallback>
                <p:oleObj name="Equation" r:id="rId10" imgW="1434960" imgH="43164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1047" y="3299619"/>
                        <a:ext cx="2977502" cy="89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85F697CD-1619-4CF7-A104-E578CFDDAEA8}" type="slidenum">
              <a:rPr lang="en-US" altLang="en-US" sz="1400" smtClean="0">
                <a:solidFill>
                  <a:srgbClr val="000000"/>
                </a:solidFill>
              </a:rPr>
              <a:pPr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Training and Performance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To estimate the parameters of this model, given an annotated training corpus use the MLE: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Because many of these counts are small, </a:t>
            </a:r>
            <a:r>
              <a:rPr lang="en-US" altLang="en-US" sz="2000" i="1" dirty="0"/>
              <a:t>smoothing</a:t>
            </a:r>
            <a:r>
              <a:rPr lang="en-US" altLang="en-US" sz="2000" dirty="0"/>
              <a:t> is necessary for best results…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Such taggers typically achieve about 95-96% correct tagging, </a:t>
            </a:r>
            <a:r>
              <a:rPr lang="en-US" altLang="en-US" sz="2000" b="0" dirty="0"/>
              <a:t>for the standard 40-tag POS set.</a:t>
            </a:r>
          </a:p>
          <a:p>
            <a:pPr>
              <a:lnSpc>
                <a:spcPct val="90000"/>
              </a:lnSpc>
            </a:pPr>
            <a:r>
              <a:rPr lang="en-US" altLang="en-US" sz="2000" b="0" dirty="0"/>
              <a:t>A few tricks for unknown words increase accuracy to 97%.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b="0" dirty="0"/>
          </a:p>
        </p:txBody>
      </p:sp>
      <p:pic>
        <p:nvPicPr>
          <p:cNvPr id="2970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267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159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FC67903A-B91E-49AA-9D6B-E853C72FADB5}" type="slidenum">
              <a:rPr lang="en-US" altLang="en-US" sz="1400" smtClean="0">
                <a:solidFill>
                  <a:srgbClr val="000000"/>
                </a:solidFill>
              </a:rPr>
              <a:pPr/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Hidden Markov Models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-112" charset="2"/>
              <a:buNone/>
            </a:pPr>
            <a:r>
              <a:rPr lang="en-US" altLang="en-US"/>
              <a:t>This model is an instance of a Hidden Markov Model. Viewed graphically:</a:t>
            </a:r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32774" name="Group 4"/>
          <p:cNvGrpSpPr>
            <a:grpSpLocks/>
          </p:cNvGrpSpPr>
          <p:nvPr/>
        </p:nvGrpSpPr>
        <p:grpSpPr bwMode="auto">
          <a:xfrm>
            <a:off x="2895600" y="2057400"/>
            <a:ext cx="1676400" cy="1746250"/>
            <a:chOff x="768" y="1300"/>
            <a:chExt cx="1056" cy="1100"/>
          </a:xfrm>
        </p:grpSpPr>
        <p:sp>
          <p:nvSpPr>
            <p:cNvPr id="32811" name="Oval 5"/>
            <p:cNvSpPr>
              <a:spLocks noChangeArrowheads="1"/>
            </p:cNvSpPr>
            <p:nvPr/>
          </p:nvSpPr>
          <p:spPr bwMode="auto">
            <a:xfrm>
              <a:off x="768" y="192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Adj</a:t>
              </a:r>
            </a:p>
          </p:txBody>
        </p:sp>
        <p:sp>
          <p:nvSpPr>
            <p:cNvPr id="32812" name="Line 6"/>
            <p:cNvSpPr>
              <a:spLocks noChangeShapeType="1"/>
            </p:cNvSpPr>
            <p:nvPr/>
          </p:nvSpPr>
          <p:spPr bwMode="auto">
            <a:xfrm>
              <a:off x="1248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3" name="Freeform 7"/>
            <p:cNvSpPr>
              <a:spLocks/>
            </p:cNvSpPr>
            <p:nvPr/>
          </p:nvSpPr>
          <p:spPr bwMode="auto">
            <a:xfrm>
              <a:off x="817" y="1300"/>
              <a:ext cx="463" cy="652"/>
            </a:xfrm>
            <a:custGeom>
              <a:avLst/>
              <a:gdLst>
                <a:gd name="T0" fmla="*/ 360 w 463"/>
                <a:gd name="T1" fmla="*/ 652 h 652"/>
                <a:gd name="T2" fmla="*/ 447 w 463"/>
                <a:gd name="T3" fmla="*/ 244 h 652"/>
                <a:gd name="T4" fmla="*/ 263 w 463"/>
                <a:gd name="T5" fmla="*/ 4 h 652"/>
                <a:gd name="T6" fmla="*/ 24 w 463"/>
                <a:gd name="T7" fmla="*/ 268 h 652"/>
                <a:gd name="T8" fmla="*/ 120 w 463"/>
                <a:gd name="T9" fmla="*/ 604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652"/>
                <a:gd name="T17" fmla="*/ 463 w 463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4" name="Text Box 8"/>
            <p:cNvSpPr txBox="1">
              <a:spLocks noChangeArrowheads="1"/>
            </p:cNvSpPr>
            <p:nvPr/>
          </p:nvSpPr>
          <p:spPr bwMode="auto">
            <a:xfrm>
              <a:off x="1248" y="134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2815" name="Text Box 9"/>
            <p:cNvSpPr txBox="1">
              <a:spLocks noChangeArrowheads="1"/>
            </p:cNvSpPr>
            <p:nvPr/>
          </p:nvSpPr>
          <p:spPr bwMode="auto">
            <a:xfrm>
              <a:off x="1344" y="192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1219200" y="2057400"/>
            <a:ext cx="1676400" cy="1746250"/>
            <a:chOff x="768" y="1300"/>
            <a:chExt cx="1056" cy="1100"/>
          </a:xfrm>
        </p:grpSpPr>
        <p:sp>
          <p:nvSpPr>
            <p:cNvPr id="32806" name="Oval 11"/>
            <p:cNvSpPr>
              <a:spLocks noChangeArrowheads="1"/>
            </p:cNvSpPr>
            <p:nvPr/>
          </p:nvSpPr>
          <p:spPr bwMode="auto">
            <a:xfrm>
              <a:off x="768" y="192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Det</a:t>
              </a:r>
            </a:p>
          </p:txBody>
        </p:sp>
        <p:sp>
          <p:nvSpPr>
            <p:cNvPr id="32807" name="Line 12"/>
            <p:cNvSpPr>
              <a:spLocks noChangeShapeType="1"/>
            </p:cNvSpPr>
            <p:nvPr/>
          </p:nvSpPr>
          <p:spPr bwMode="auto">
            <a:xfrm>
              <a:off x="1248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08" name="Freeform 13"/>
            <p:cNvSpPr>
              <a:spLocks/>
            </p:cNvSpPr>
            <p:nvPr/>
          </p:nvSpPr>
          <p:spPr bwMode="auto">
            <a:xfrm>
              <a:off x="817" y="1300"/>
              <a:ext cx="463" cy="652"/>
            </a:xfrm>
            <a:custGeom>
              <a:avLst/>
              <a:gdLst>
                <a:gd name="T0" fmla="*/ 360 w 463"/>
                <a:gd name="T1" fmla="*/ 652 h 652"/>
                <a:gd name="T2" fmla="*/ 447 w 463"/>
                <a:gd name="T3" fmla="*/ 244 h 652"/>
                <a:gd name="T4" fmla="*/ 263 w 463"/>
                <a:gd name="T5" fmla="*/ 4 h 652"/>
                <a:gd name="T6" fmla="*/ 24 w 463"/>
                <a:gd name="T7" fmla="*/ 268 h 652"/>
                <a:gd name="T8" fmla="*/ 120 w 463"/>
                <a:gd name="T9" fmla="*/ 604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652"/>
                <a:gd name="T17" fmla="*/ 463 w 463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09" name="Text Box 14"/>
            <p:cNvSpPr txBox="1">
              <a:spLocks noChangeArrowheads="1"/>
            </p:cNvSpPr>
            <p:nvPr/>
          </p:nvSpPr>
          <p:spPr bwMode="auto">
            <a:xfrm>
              <a:off x="1248" y="13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02</a:t>
              </a:r>
            </a:p>
          </p:txBody>
        </p:sp>
        <p:sp>
          <p:nvSpPr>
            <p:cNvPr id="32810" name="Text Box 15"/>
            <p:cNvSpPr txBox="1">
              <a:spLocks noChangeArrowheads="1"/>
            </p:cNvSpPr>
            <p:nvPr/>
          </p:nvSpPr>
          <p:spPr bwMode="auto">
            <a:xfrm>
              <a:off x="1344" y="19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47</a:t>
              </a:r>
            </a:p>
          </p:txBody>
        </p:sp>
      </p:grpSp>
      <p:sp>
        <p:nvSpPr>
          <p:cNvPr id="32776" name="Oval 16"/>
          <p:cNvSpPr>
            <a:spLocks noChangeArrowheads="1"/>
          </p:cNvSpPr>
          <p:nvPr/>
        </p:nvSpPr>
        <p:spPr bwMode="auto">
          <a:xfrm>
            <a:off x="4572000" y="304165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Noun</a:t>
            </a:r>
          </a:p>
        </p:txBody>
      </p:sp>
      <p:sp>
        <p:nvSpPr>
          <p:cNvPr id="32777" name="Line 17"/>
          <p:cNvSpPr>
            <a:spLocks noChangeShapeType="1"/>
          </p:cNvSpPr>
          <p:nvPr/>
        </p:nvSpPr>
        <p:spPr bwMode="auto">
          <a:xfrm>
            <a:off x="5334000" y="34226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78" name="Freeform 18"/>
          <p:cNvSpPr>
            <a:spLocks/>
          </p:cNvSpPr>
          <p:nvPr/>
        </p:nvSpPr>
        <p:spPr bwMode="auto">
          <a:xfrm>
            <a:off x="4649788" y="2057400"/>
            <a:ext cx="735012" cy="1035050"/>
          </a:xfrm>
          <a:custGeom>
            <a:avLst/>
            <a:gdLst>
              <a:gd name="T0" fmla="*/ 2147483647 w 463"/>
              <a:gd name="T1" fmla="*/ 2147483647 h 652"/>
              <a:gd name="T2" fmla="*/ 2147483647 w 463"/>
              <a:gd name="T3" fmla="*/ 2147483647 h 652"/>
              <a:gd name="T4" fmla="*/ 2147483647 w 463"/>
              <a:gd name="T5" fmla="*/ 2147483647 h 652"/>
              <a:gd name="T6" fmla="*/ 2147483647 w 463"/>
              <a:gd name="T7" fmla="*/ 2147483647 h 652"/>
              <a:gd name="T8" fmla="*/ 2147483647 w 463"/>
              <a:gd name="T9" fmla="*/ 2147483647 h 6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652"/>
              <a:gd name="T17" fmla="*/ 463 w 463"/>
              <a:gd name="T18" fmla="*/ 652 h 6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652">
                <a:moveTo>
                  <a:pt x="360" y="652"/>
                </a:moveTo>
                <a:cubicBezTo>
                  <a:pt x="374" y="584"/>
                  <a:pt x="463" y="352"/>
                  <a:pt x="447" y="244"/>
                </a:cubicBezTo>
                <a:cubicBezTo>
                  <a:pt x="431" y="136"/>
                  <a:pt x="333" y="0"/>
                  <a:pt x="263" y="4"/>
                </a:cubicBezTo>
                <a:cubicBezTo>
                  <a:pt x="193" y="8"/>
                  <a:pt x="48" y="168"/>
                  <a:pt x="24" y="268"/>
                </a:cubicBezTo>
                <a:cubicBezTo>
                  <a:pt x="0" y="368"/>
                  <a:pt x="104" y="548"/>
                  <a:pt x="120" y="6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79" name="Text Box 19"/>
          <p:cNvSpPr txBox="1">
            <a:spLocks noChangeArrowheads="1"/>
          </p:cNvSpPr>
          <p:nvPr/>
        </p:nvSpPr>
        <p:spPr bwMode="auto">
          <a:xfrm>
            <a:off x="5334000" y="212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.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32780" name="Text Box 20"/>
          <p:cNvSpPr txBox="1">
            <a:spLocks noChangeArrowheads="1"/>
          </p:cNvSpPr>
          <p:nvPr/>
        </p:nvSpPr>
        <p:spPr bwMode="auto">
          <a:xfrm>
            <a:off x="5486400" y="30416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.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32781" name="Oval 21"/>
          <p:cNvSpPr>
            <a:spLocks noChangeArrowheads="1"/>
          </p:cNvSpPr>
          <p:nvPr/>
        </p:nvSpPr>
        <p:spPr bwMode="auto">
          <a:xfrm>
            <a:off x="6248400" y="3048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Verb</a:t>
            </a:r>
          </a:p>
        </p:txBody>
      </p:sp>
      <p:grpSp>
        <p:nvGrpSpPr>
          <p:cNvPr id="32782" name="Group 22"/>
          <p:cNvGrpSpPr>
            <a:grpSpLocks/>
          </p:cNvGrpSpPr>
          <p:nvPr/>
        </p:nvGrpSpPr>
        <p:grpSpPr bwMode="auto">
          <a:xfrm>
            <a:off x="1854200" y="3657600"/>
            <a:ext cx="2870200" cy="762000"/>
            <a:chOff x="1168" y="2304"/>
            <a:chExt cx="1808" cy="480"/>
          </a:xfrm>
        </p:grpSpPr>
        <p:sp>
          <p:nvSpPr>
            <p:cNvPr id="32804" name="Freeform 23"/>
            <p:cNvSpPr>
              <a:spLocks/>
            </p:cNvSpPr>
            <p:nvPr/>
          </p:nvSpPr>
          <p:spPr bwMode="auto">
            <a:xfrm>
              <a:off x="1168" y="2304"/>
              <a:ext cx="1808" cy="257"/>
            </a:xfrm>
            <a:custGeom>
              <a:avLst/>
              <a:gdLst>
                <a:gd name="T0" fmla="*/ 32 w 1808"/>
                <a:gd name="T1" fmla="*/ 0 h 257"/>
                <a:gd name="T2" fmla="*/ 168 w 1808"/>
                <a:gd name="T3" fmla="*/ 152 h 257"/>
                <a:gd name="T4" fmla="*/ 1040 w 1808"/>
                <a:gd name="T5" fmla="*/ 240 h 257"/>
                <a:gd name="T6" fmla="*/ 1808 w 1808"/>
                <a:gd name="T7" fmla="*/ 48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"/>
                <a:gd name="T13" fmla="*/ 0 h 257"/>
                <a:gd name="T14" fmla="*/ 1808 w 1808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05" name="Text Box 24"/>
            <p:cNvSpPr txBox="1">
              <a:spLocks noChangeArrowheads="1"/>
            </p:cNvSpPr>
            <p:nvPr/>
          </p:nvSpPr>
          <p:spPr bwMode="auto">
            <a:xfrm>
              <a:off x="1920" y="2496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51</a:t>
              </a:r>
            </a:p>
          </p:txBody>
        </p:sp>
      </p:grpSp>
      <p:grpSp>
        <p:nvGrpSpPr>
          <p:cNvPr id="32783" name="Group 25"/>
          <p:cNvGrpSpPr>
            <a:grpSpLocks/>
          </p:cNvGrpSpPr>
          <p:nvPr/>
        </p:nvGrpSpPr>
        <p:grpSpPr bwMode="auto">
          <a:xfrm>
            <a:off x="3505200" y="3657600"/>
            <a:ext cx="2870200" cy="762000"/>
            <a:chOff x="1168" y="2304"/>
            <a:chExt cx="1808" cy="480"/>
          </a:xfrm>
        </p:grpSpPr>
        <p:sp>
          <p:nvSpPr>
            <p:cNvPr id="32802" name="Freeform 26"/>
            <p:cNvSpPr>
              <a:spLocks/>
            </p:cNvSpPr>
            <p:nvPr/>
          </p:nvSpPr>
          <p:spPr bwMode="auto">
            <a:xfrm>
              <a:off x="1168" y="2304"/>
              <a:ext cx="1808" cy="257"/>
            </a:xfrm>
            <a:custGeom>
              <a:avLst/>
              <a:gdLst>
                <a:gd name="T0" fmla="*/ 32 w 1808"/>
                <a:gd name="T1" fmla="*/ 0 h 257"/>
                <a:gd name="T2" fmla="*/ 168 w 1808"/>
                <a:gd name="T3" fmla="*/ 152 h 257"/>
                <a:gd name="T4" fmla="*/ 1040 w 1808"/>
                <a:gd name="T5" fmla="*/ 240 h 257"/>
                <a:gd name="T6" fmla="*/ 1808 w 1808"/>
                <a:gd name="T7" fmla="*/ 48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"/>
                <a:gd name="T13" fmla="*/ 0 h 257"/>
                <a:gd name="T14" fmla="*/ 1808 w 1808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03" name="Text Box 27"/>
            <p:cNvSpPr txBox="1">
              <a:spLocks noChangeArrowheads="1"/>
            </p:cNvSpPr>
            <p:nvPr/>
          </p:nvSpPr>
          <p:spPr bwMode="auto">
            <a:xfrm>
              <a:off x="192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.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graphicFrame>
        <p:nvGraphicFramePr>
          <p:cNvPr id="159772" name="Group 28"/>
          <p:cNvGraphicFramePr>
            <a:graphicFrameLocks noGrp="1"/>
          </p:cNvGraphicFramePr>
          <p:nvPr/>
        </p:nvGraphicFramePr>
        <p:xfrm>
          <a:off x="1143000" y="4419600"/>
          <a:ext cx="914400" cy="84137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45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P(w|Det)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.4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.4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9787" name="Group 43"/>
          <p:cNvGraphicFramePr>
            <a:graphicFrameLocks noGrp="1"/>
          </p:cNvGraphicFramePr>
          <p:nvPr/>
        </p:nvGraphicFramePr>
        <p:xfrm>
          <a:off x="2819400" y="4419600"/>
          <a:ext cx="1143000" cy="84137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45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P(w|Adj)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9802" name="Group 58"/>
          <p:cNvGraphicFramePr>
            <a:graphicFrameLocks noGrp="1"/>
          </p:cNvGraphicFramePr>
          <p:nvPr/>
        </p:nvGraphicFramePr>
        <p:xfrm>
          <a:off x="4343400" y="4495800"/>
          <a:ext cx="1295400" cy="841374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45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P(w|Noun)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.001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deal</a:t>
                      </a:r>
                    </a:p>
                  </a:txBody>
                  <a:tcPr marL="45720" marR="45720" marT="18291" marB="1829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.0001</a:t>
                      </a:r>
                    </a:p>
                  </a:txBody>
                  <a:tcPr marL="45720" marR="45720" marT="18291" marB="1829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4752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F4E7EE9A-55CC-41AD-9EA8-B8B568B5C27C}" type="slidenum">
              <a:rPr lang="en-US" altLang="en-US" sz="1400" smtClean="0">
                <a:solidFill>
                  <a:srgbClr val="000000"/>
                </a:solidFill>
              </a:rPr>
              <a:pPr/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Viewed as a generator, an HMM:</a:t>
            </a:r>
          </a:p>
        </p:txBody>
      </p:sp>
      <p:sp>
        <p:nvSpPr>
          <p:cNvPr id="33797" name="Line 46"/>
          <p:cNvSpPr>
            <a:spLocks noChangeShapeType="1"/>
          </p:cNvSpPr>
          <p:nvPr/>
        </p:nvSpPr>
        <p:spPr bwMode="auto">
          <a:xfrm>
            <a:off x="1143000" y="4419600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798" name="Line 49"/>
          <p:cNvSpPr>
            <a:spLocks noChangeShapeType="1"/>
          </p:cNvSpPr>
          <p:nvPr/>
        </p:nvSpPr>
        <p:spPr bwMode="auto">
          <a:xfrm>
            <a:off x="1143000" y="5262563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799" name="Line 50"/>
          <p:cNvSpPr>
            <a:spLocks noChangeShapeType="1"/>
          </p:cNvSpPr>
          <p:nvPr/>
        </p:nvSpPr>
        <p:spPr bwMode="auto">
          <a:xfrm>
            <a:off x="1143000" y="44196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0" name="Line 52"/>
          <p:cNvSpPr>
            <a:spLocks noChangeShapeType="1"/>
          </p:cNvSpPr>
          <p:nvPr/>
        </p:nvSpPr>
        <p:spPr bwMode="auto">
          <a:xfrm>
            <a:off x="2057400" y="44196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1" name="Line 105"/>
          <p:cNvSpPr>
            <a:spLocks noChangeShapeType="1"/>
          </p:cNvSpPr>
          <p:nvPr/>
        </p:nvSpPr>
        <p:spPr bwMode="auto">
          <a:xfrm>
            <a:off x="1143000" y="47005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2" name="Line 106"/>
          <p:cNvSpPr>
            <a:spLocks noChangeShapeType="1"/>
          </p:cNvSpPr>
          <p:nvPr/>
        </p:nvSpPr>
        <p:spPr bwMode="auto">
          <a:xfrm>
            <a:off x="2057400" y="47005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3" name="Line 108"/>
          <p:cNvSpPr>
            <a:spLocks noChangeShapeType="1"/>
          </p:cNvSpPr>
          <p:nvPr/>
        </p:nvSpPr>
        <p:spPr bwMode="auto">
          <a:xfrm>
            <a:off x="1143000" y="49815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0"/>
          <p:cNvSpPr>
            <a:spLocks noChangeShapeType="1"/>
          </p:cNvSpPr>
          <p:nvPr/>
        </p:nvSpPr>
        <p:spPr bwMode="auto">
          <a:xfrm>
            <a:off x="2057400" y="49815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5" name="Line 112"/>
          <p:cNvSpPr>
            <a:spLocks noChangeShapeType="1"/>
          </p:cNvSpPr>
          <p:nvPr/>
        </p:nvSpPr>
        <p:spPr bwMode="auto">
          <a:xfrm>
            <a:off x="1600200" y="5262563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6" name="Line 125"/>
          <p:cNvSpPr>
            <a:spLocks noChangeShapeType="1"/>
          </p:cNvSpPr>
          <p:nvPr/>
        </p:nvSpPr>
        <p:spPr bwMode="auto">
          <a:xfrm>
            <a:off x="2819400" y="4419600"/>
            <a:ext cx="1143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7" name="Line 126"/>
          <p:cNvSpPr>
            <a:spLocks noChangeShapeType="1"/>
          </p:cNvSpPr>
          <p:nvPr/>
        </p:nvSpPr>
        <p:spPr bwMode="auto">
          <a:xfrm>
            <a:off x="2819400" y="5262563"/>
            <a:ext cx="68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8" name="Line 127"/>
          <p:cNvSpPr>
            <a:spLocks noChangeShapeType="1"/>
          </p:cNvSpPr>
          <p:nvPr/>
        </p:nvSpPr>
        <p:spPr bwMode="auto">
          <a:xfrm>
            <a:off x="2819400" y="44196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9" name="Line 128"/>
          <p:cNvSpPr>
            <a:spLocks noChangeShapeType="1"/>
          </p:cNvSpPr>
          <p:nvPr/>
        </p:nvSpPr>
        <p:spPr bwMode="auto">
          <a:xfrm>
            <a:off x="3962400" y="44196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0" name="Line 129"/>
          <p:cNvSpPr>
            <a:spLocks noChangeShapeType="1"/>
          </p:cNvSpPr>
          <p:nvPr/>
        </p:nvSpPr>
        <p:spPr bwMode="auto">
          <a:xfrm>
            <a:off x="2819400" y="47005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1" name="Line 130"/>
          <p:cNvSpPr>
            <a:spLocks noChangeShapeType="1"/>
          </p:cNvSpPr>
          <p:nvPr/>
        </p:nvSpPr>
        <p:spPr bwMode="auto">
          <a:xfrm>
            <a:off x="3962400" y="47005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2" name="Line 131"/>
          <p:cNvSpPr>
            <a:spLocks noChangeShapeType="1"/>
          </p:cNvSpPr>
          <p:nvPr/>
        </p:nvSpPr>
        <p:spPr bwMode="auto">
          <a:xfrm>
            <a:off x="2819400" y="49815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3" name="Line 132"/>
          <p:cNvSpPr>
            <a:spLocks noChangeShapeType="1"/>
          </p:cNvSpPr>
          <p:nvPr/>
        </p:nvSpPr>
        <p:spPr bwMode="auto">
          <a:xfrm>
            <a:off x="3962400" y="49815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4" name="Line 133"/>
          <p:cNvSpPr>
            <a:spLocks noChangeShapeType="1"/>
          </p:cNvSpPr>
          <p:nvPr/>
        </p:nvSpPr>
        <p:spPr bwMode="auto">
          <a:xfrm>
            <a:off x="3505200" y="5262563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815" name="Group 168"/>
          <p:cNvGrpSpPr>
            <a:grpSpLocks/>
          </p:cNvGrpSpPr>
          <p:nvPr/>
        </p:nvGrpSpPr>
        <p:grpSpPr bwMode="auto">
          <a:xfrm>
            <a:off x="1066800" y="3657600"/>
            <a:ext cx="4724400" cy="2438400"/>
            <a:chOff x="720" y="1296"/>
            <a:chExt cx="3696" cy="2067"/>
          </a:xfrm>
        </p:grpSpPr>
        <p:sp>
          <p:nvSpPr>
            <p:cNvPr id="33826" name="Oval 5"/>
            <p:cNvSpPr>
              <a:spLocks noChangeArrowheads="1"/>
            </p:cNvSpPr>
            <p:nvPr/>
          </p:nvSpPr>
          <p:spPr bwMode="auto">
            <a:xfrm>
              <a:off x="1824" y="191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Adj</a:t>
              </a:r>
            </a:p>
          </p:txBody>
        </p:sp>
        <p:sp>
          <p:nvSpPr>
            <p:cNvPr id="33827" name="Line 7"/>
            <p:cNvSpPr>
              <a:spLocks noChangeShapeType="1"/>
            </p:cNvSpPr>
            <p:nvPr/>
          </p:nvSpPr>
          <p:spPr bwMode="auto">
            <a:xfrm>
              <a:off x="2304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28" name="Freeform 11"/>
            <p:cNvSpPr>
              <a:spLocks/>
            </p:cNvSpPr>
            <p:nvPr/>
          </p:nvSpPr>
          <p:spPr bwMode="auto">
            <a:xfrm>
              <a:off x="1873" y="1296"/>
              <a:ext cx="463" cy="652"/>
            </a:xfrm>
            <a:custGeom>
              <a:avLst/>
              <a:gdLst>
                <a:gd name="T0" fmla="*/ 360 w 463"/>
                <a:gd name="T1" fmla="*/ 652 h 652"/>
                <a:gd name="T2" fmla="*/ 447 w 463"/>
                <a:gd name="T3" fmla="*/ 244 h 652"/>
                <a:gd name="T4" fmla="*/ 263 w 463"/>
                <a:gd name="T5" fmla="*/ 4 h 652"/>
                <a:gd name="T6" fmla="*/ 24 w 463"/>
                <a:gd name="T7" fmla="*/ 268 h 652"/>
                <a:gd name="T8" fmla="*/ 120 w 463"/>
                <a:gd name="T9" fmla="*/ 604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652"/>
                <a:gd name="T17" fmla="*/ 463 w 463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29" name="Text Box 12"/>
            <p:cNvSpPr txBox="1">
              <a:spLocks noChangeArrowheads="1"/>
            </p:cNvSpPr>
            <p:nvPr/>
          </p:nvSpPr>
          <p:spPr bwMode="auto">
            <a:xfrm>
              <a:off x="2303" y="143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830" name="Text Box 13"/>
            <p:cNvSpPr txBox="1">
              <a:spLocks noChangeArrowheads="1"/>
            </p:cNvSpPr>
            <p:nvPr/>
          </p:nvSpPr>
          <p:spPr bwMode="auto">
            <a:xfrm>
              <a:off x="2400" y="2008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3831" name="Oval 16"/>
            <p:cNvSpPr>
              <a:spLocks noChangeArrowheads="1"/>
            </p:cNvSpPr>
            <p:nvPr/>
          </p:nvSpPr>
          <p:spPr bwMode="auto">
            <a:xfrm>
              <a:off x="768" y="191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Det</a:t>
              </a:r>
            </a:p>
          </p:txBody>
        </p:sp>
        <p:sp>
          <p:nvSpPr>
            <p:cNvPr id="33832" name="Line 17"/>
            <p:cNvSpPr>
              <a:spLocks noChangeShapeType="1"/>
            </p:cNvSpPr>
            <p:nvPr/>
          </p:nvSpPr>
          <p:spPr bwMode="auto">
            <a:xfrm>
              <a:off x="1248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33" name="Freeform 18"/>
            <p:cNvSpPr>
              <a:spLocks/>
            </p:cNvSpPr>
            <p:nvPr/>
          </p:nvSpPr>
          <p:spPr bwMode="auto">
            <a:xfrm>
              <a:off x="817" y="1296"/>
              <a:ext cx="463" cy="652"/>
            </a:xfrm>
            <a:custGeom>
              <a:avLst/>
              <a:gdLst>
                <a:gd name="T0" fmla="*/ 360 w 463"/>
                <a:gd name="T1" fmla="*/ 652 h 652"/>
                <a:gd name="T2" fmla="*/ 447 w 463"/>
                <a:gd name="T3" fmla="*/ 244 h 652"/>
                <a:gd name="T4" fmla="*/ 263 w 463"/>
                <a:gd name="T5" fmla="*/ 4 h 652"/>
                <a:gd name="T6" fmla="*/ 24 w 463"/>
                <a:gd name="T7" fmla="*/ 268 h 652"/>
                <a:gd name="T8" fmla="*/ 120 w 463"/>
                <a:gd name="T9" fmla="*/ 604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652"/>
                <a:gd name="T17" fmla="*/ 463 w 463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34" name="Text Box 19"/>
            <p:cNvSpPr txBox="1">
              <a:spLocks noChangeArrowheads="1"/>
            </p:cNvSpPr>
            <p:nvPr/>
          </p:nvSpPr>
          <p:spPr bwMode="auto">
            <a:xfrm>
              <a:off x="1249" y="1432"/>
              <a:ext cx="3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02</a:t>
              </a:r>
            </a:p>
          </p:txBody>
        </p:sp>
        <p:sp>
          <p:nvSpPr>
            <p:cNvPr id="33835" name="Text Box 20"/>
            <p:cNvSpPr txBox="1">
              <a:spLocks noChangeArrowheads="1"/>
            </p:cNvSpPr>
            <p:nvPr/>
          </p:nvSpPr>
          <p:spPr bwMode="auto">
            <a:xfrm>
              <a:off x="1343" y="2008"/>
              <a:ext cx="3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47</a:t>
              </a:r>
            </a:p>
          </p:txBody>
        </p:sp>
        <p:sp>
          <p:nvSpPr>
            <p:cNvPr id="33836" name="Oval 22"/>
            <p:cNvSpPr>
              <a:spLocks noChangeArrowheads="1"/>
            </p:cNvSpPr>
            <p:nvPr/>
          </p:nvSpPr>
          <p:spPr bwMode="auto">
            <a:xfrm>
              <a:off x="2880" y="191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Noun</a:t>
              </a:r>
            </a:p>
          </p:txBody>
        </p:sp>
        <p:sp>
          <p:nvSpPr>
            <p:cNvPr id="33837" name="Line 23"/>
            <p:cNvSpPr>
              <a:spLocks noChangeShapeType="1"/>
            </p:cNvSpPr>
            <p:nvPr/>
          </p:nvSpPr>
          <p:spPr bwMode="auto">
            <a:xfrm>
              <a:off x="3360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38" name="Freeform 24"/>
            <p:cNvSpPr>
              <a:spLocks/>
            </p:cNvSpPr>
            <p:nvPr/>
          </p:nvSpPr>
          <p:spPr bwMode="auto">
            <a:xfrm>
              <a:off x="2929" y="1296"/>
              <a:ext cx="463" cy="652"/>
            </a:xfrm>
            <a:custGeom>
              <a:avLst/>
              <a:gdLst>
                <a:gd name="T0" fmla="*/ 360 w 463"/>
                <a:gd name="T1" fmla="*/ 652 h 652"/>
                <a:gd name="T2" fmla="*/ 447 w 463"/>
                <a:gd name="T3" fmla="*/ 244 h 652"/>
                <a:gd name="T4" fmla="*/ 263 w 463"/>
                <a:gd name="T5" fmla="*/ 4 h 652"/>
                <a:gd name="T6" fmla="*/ 24 w 463"/>
                <a:gd name="T7" fmla="*/ 268 h 652"/>
                <a:gd name="T8" fmla="*/ 120 w 463"/>
                <a:gd name="T9" fmla="*/ 604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652"/>
                <a:gd name="T17" fmla="*/ 463 w 463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39" name="Text Box 25"/>
            <p:cNvSpPr txBox="1">
              <a:spLocks noChangeArrowheads="1"/>
            </p:cNvSpPr>
            <p:nvPr/>
          </p:nvSpPr>
          <p:spPr bwMode="auto">
            <a:xfrm>
              <a:off x="3362" y="1432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840" name="Text Box 26"/>
            <p:cNvSpPr txBox="1">
              <a:spLocks noChangeArrowheads="1"/>
            </p:cNvSpPr>
            <p:nvPr/>
          </p:nvSpPr>
          <p:spPr bwMode="auto">
            <a:xfrm>
              <a:off x="3455" y="2008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3841" name="Oval 28"/>
            <p:cNvSpPr>
              <a:spLocks noChangeArrowheads="1"/>
            </p:cNvSpPr>
            <p:nvPr/>
          </p:nvSpPr>
          <p:spPr bwMode="auto">
            <a:xfrm>
              <a:off x="3936" y="192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Verb</a:t>
              </a:r>
            </a:p>
          </p:txBody>
        </p:sp>
        <p:sp>
          <p:nvSpPr>
            <p:cNvPr id="33842" name="Freeform 33"/>
            <p:cNvSpPr>
              <a:spLocks/>
            </p:cNvSpPr>
            <p:nvPr/>
          </p:nvSpPr>
          <p:spPr bwMode="auto">
            <a:xfrm>
              <a:off x="1168" y="2304"/>
              <a:ext cx="1808" cy="257"/>
            </a:xfrm>
            <a:custGeom>
              <a:avLst/>
              <a:gdLst>
                <a:gd name="T0" fmla="*/ 32 w 1808"/>
                <a:gd name="T1" fmla="*/ 0 h 257"/>
                <a:gd name="T2" fmla="*/ 168 w 1808"/>
                <a:gd name="T3" fmla="*/ 152 h 257"/>
                <a:gd name="T4" fmla="*/ 1040 w 1808"/>
                <a:gd name="T5" fmla="*/ 240 h 257"/>
                <a:gd name="T6" fmla="*/ 1808 w 1808"/>
                <a:gd name="T7" fmla="*/ 48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"/>
                <a:gd name="T13" fmla="*/ 0 h 257"/>
                <a:gd name="T14" fmla="*/ 1808 w 1808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43" name="Text Box 34"/>
            <p:cNvSpPr txBox="1">
              <a:spLocks noChangeArrowheads="1"/>
            </p:cNvSpPr>
            <p:nvPr/>
          </p:nvSpPr>
          <p:spPr bwMode="auto">
            <a:xfrm>
              <a:off x="1918" y="2588"/>
              <a:ext cx="3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51</a:t>
              </a:r>
            </a:p>
          </p:txBody>
        </p:sp>
        <p:sp>
          <p:nvSpPr>
            <p:cNvPr id="33844" name="Freeform 37"/>
            <p:cNvSpPr>
              <a:spLocks/>
            </p:cNvSpPr>
            <p:nvPr/>
          </p:nvSpPr>
          <p:spPr bwMode="auto">
            <a:xfrm>
              <a:off x="2208" y="2304"/>
              <a:ext cx="1808" cy="257"/>
            </a:xfrm>
            <a:custGeom>
              <a:avLst/>
              <a:gdLst>
                <a:gd name="T0" fmla="*/ 32 w 1808"/>
                <a:gd name="T1" fmla="*/ 0 h 257"/>
                <a:gd name="T2" fmla="*/ 168 w 1808"/>
                <a:gd name="T3" fmla="*/ 152 h 257"/>
                <a:gd name="T4" fmla="*/ 1040 w 1808"/>
                <a:gd name="T5" fmla="*/ 240 h 257"/>
                <a:gd name="T6" fmla="*/ 1808 w 1808"/>
                <a:gd name="T7" fmla="*/ 48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"/>
                <a:gd name="T13" fmla="*/ 0 h 257"/>
                <a:gd name="T14" fmla="*/ 1808 w 1808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45" name="Text Box 38"/>
            <p:cNvSpPr txBox="1">
              <a:spLocks noChangeArrowheads="1"/>
            </p:cNvSpPr>
            <p:nvPr/>
          </p:nvSpPr>
          <p:spPr bwMode="auto">
            <a:xfrm>
              <a:off x="2960" y="2588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.</a:t>
              </a: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846" name="Rectangle 45"/>
            <p:cNvSpPr>
              <a:spLocks noChangeArrowheads="1"/>
            </p:cNvSpPr>
            <p:nvPr/>
          </p:nvSpPr>
          <p:spPr bwMode="auto">
            <a:xfrm>
              <a:off x="1008" y="3138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.4</a:t>
              </a:r>
            </a:p>
          </p:txBody>
        </p:sp>
        <p:sp>
          <p:nvSpPr>
            <p:cNvPr id="33847" name="Rectangle 44"/>
            <p:cNvSpPr>
              <a:spLocks noChangeArrowheads="1"/>
            </p:cNvSpPr>
            <p:nvPr/>
          </p:nvSpPr>
          <p:spPr bwMode="auto">
            <a:xfrm>
              <a:off x="720" y="3138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the</a:t>
              </a:r>
            </a:p>
          </p:txBody>
        </p:sp>
        <p:sp>
          <p:nvSpPr>
            <p:cNvPr id="33848" name="Rectangle 43"/>
            <p:cNvSpPr>
              <a:spLocks noChangeArrowheads="1"/>
            </p:cNvSpPr>
            <p:nvPr/>
          </p:nvSpPr>
          <p:spPr bwMode="auto">
            <a:xfrm>
              <a:off x="1008" y="2961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.4</a:t>
              </a:r>
            </a:p>
          </p:txBody>
        </p:sp>
        <p:sp>
          <p:nvSpPr>
            <p:cNvPr id="33849" name="Rectangle 42"/>
            <p:cNvSpPr>
              <a:spLocks noChangeArrowheads="1"/>
            </p:cNvSpPr>
            <p:nvPr/>
          </p:nvSpPr>
          <p:spPr bwMode="auto">
            <a:xfrm>
              <a:off x="720" y="2961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850" name="Rectangle 40"/>
            <p:cNvSpPr>
              <a:spLocks noChangeArrowheads="1"/>
            </p:cNvSpPr>
            <p:nvPr/>
          </p:nvSpPr>
          <p:spPr bwMode="auto">
            <a:xfrm>
              <a:off x="720" y="2784"/>
              <a:ext cx="5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P(w|Det)</a:t>
              </a:r>
            </a:p>
          </p:txBody>
        </p:sp>
        <p:sp>
          <p:nvSpPr>
            <p:cNvPr id="33851" name="Rectangle 120"/>
            <p:cNvSpPr>
              <a:spLocks noChangeArrowheads="1"/>
            </p:cNvSpPr>
            <p:nvPr/>
          </p:nvSpPr>
          <p:spPr bwMode="auto">
            <a:xfrm>
              <a:off x="2208" y="3138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.04</a:t>
              </a:r>
            </a:p>
          </p:txBody>
        </p:sp>
        <p:sp>
          <p:nvSpPr>
            <p:cNvPr id="33852" name="Rectangle 121"/>
            <p:cNvSpPr>
              <a:spLocks noChangeArrowheads="1"/>
            </p:cNvSpPr>
            <p:nvPr/>
          </p:nvSpPr>
          <p:spPr bwMode="auto">
            <a:xfrm>
              <a:off x="1776" y="3138"/>
              <a:ext cx="43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low</a:t>
              </a:r>
            </a:p>
          </p:txBody>
        </p:sp>
        <p:sp>
          <p:nvSpPr>
            <p:cNvPr id="33853" name="Rectangle 122"/>
            <p:cNvSpPr>
              <a:spLocks noChangeArrowheads="1"/>
            </p:cNvSpPr>
            <p:nvPr/>
          </p:nvSpPr>
          <p:spPr bwMode="auto">
            <a:xfrm>
              <a:off x="2208" y="2961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.02</a:t>
              </a:r>
            </a:p>
          </p:txBody>
        </p:sp>
        <p:sp>
          <p:nvSpPr>
            <p:cNvPr id="33854" name="Rectangle 123"/>
            <p:cNvSpPr>
              <a:spLocks noChangeArrowheads="1"/>
            </p:cNvSpPr>
            <p:nvPr/>
          </p:nvSpPr>
          <p:spPr bwMode="auto">
            <a:xfrm>
              <a:off x="1776" y="2961"/>
              <a:ext cx="43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good</a:t>
              </a:r>
            </a:p>
          </p:txBody>
        </p:sp>
        <p:sp>
          <p:nvSpPr>
            <p:cNvPr id="33855" name="Rectangle 124"/>
            <p:cNvSpPr>
              <a:spLocks noChangeArrowheads="1"/>
            </p:cNvSpPr>
            <p:nvPr/>
          </p:nvSpPr>
          <p:spPr bwMode="auto">
            <a:xfrm>
              <a:off x="1776" y="2784"/>
              <a:ext cx="72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P(w|Adj)</a:t>
              </a:r>
            </a:p>
          </p:txBody>
        </p:sp>
        <p:sp>
          <p:nvSpPr>
            <p:cNvPr id="33856" name="Rectangle 135"/>
            <p:cNvSpPr>
              <a:spLocks noChangeArrowheads="1"/>
            </p:cNvSpPr>
            <p:nvPr/>
          </p:nvSpPr>
          <p:spPr bwMode="auto">
            <a:xfrm>
              <a:off x="3144" y="3186"/>
              <a:ext cx="40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.0001</a:t>
              </a:r>
            </a:p>
          </p:txBody>
        </p:sp>
        <p:sp>
          <p:nvSpPr>
            <p:cNvPr id="33857" name="Rectangle 136"/>
            <p:cNvSpPr>
              <a:spLocks noChangeArrowheads="1"/>
            </p:cNvSpPr>
            <p:nvPr/>
          </p:nvSpPr>
          <p:spPr bwMode="auto">
            <a:xfrm>
              <a:off x="2736" y="3186"/>
              <a:ext cx="40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deal</a:t>
              </a:r>
            </a:p>
          </p:txBody>
        </p:sp>
        <p:sp>
          <p:nvSpPr>
            <p:cNvPr id="33858" name="Rectangle 137"/>
            <p:cNvSpPr>
              <a:spLocks noChangeArrowheads="1"/>
            </p:cNvSpPr>
            <p:nvPr/>
          </p:nvSpPr>
          <p:spPr bwMode="auto">
            <a:xfrm>
              <a:off x="3144" y="3009"/>
              <a:ext cx="40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.001</a:t>
              </a:r>
            </a:p>
          </p:txBody>
        </p:sp>
        <p:sp>
          <p:nvSpPr>
            <p:cNvPr id="33859" name="Rectangle 138"/>
            <p:cNvSpPr>
              <a:spLocks noChangeArrowheads="1"/>
            </p:cNvSpPr>
            <p:nvPr/>
          </p:nvSpPr>
          <p:spPr bwMode="auto">
            <a:xfrm>
              <a:off x="2736" y="3009"/>
              <a:ext cx="40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price</a:t>
              </a:r>
            </a:p>
          </p:txBody>
        </p:sp>
        <p:sp>
          <p:nvSpPr>
            <p:cNvPr id="33860" name="Rectangle 139"/>
            <p:cNvSpPr>
              <a:spLocks noChangeArrowheads="1"/>
            </p:cNvSpPr>
            <p:nvPr/>
          </p:nvSpPr>
          <p:spPr bwMode="auto">
            <a:xfrm>
              <a:off x="2736" y="2832"/>
              <a:ext cx="81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18288" rIns="45720" bIns="18288"/>
            <a:lstStyle>
              <a:lvl1pPr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2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112" charset="2"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P(w|Noun)</a:t>
              </a:r>
            </a:p>
          </p:txBody>
        </p:sp>
      </p:grpSp>
      <p:sp>
        <p:nvSpPr>
          <p:cNvPr id="33816" name="Line 140"/>
          <p:cNvSpPr>
            <a:spLocks noChangeShapeType="1"/>
          </p:cNvSpPr>
          <p:nvPr/>
        </p:nvSpPr>
        <p:spPr bwMode="auto">
          <a:xfrm>
            <a:off x="4343400" y="4495800"/>
            <a:ext cx="1295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7" name="Line 141"/>
          <p:cNvSpPr>
            <a:spLocks noChangeShapeType="1"/>
          </p:cNvSpPr>
          <p:nvPr/>
        </p:nvSpPr>
        <p:spPr bwMode="auto">
          <a:xfrm>
            <a:off x="4343400" y="5338763"/>
            <a:ext cx="6477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8" name="Line 142"/>
          <p:cNvSpPr>
            <a:spLocks noChangeShapeType="1"/>
          </p:cNvSpPr>
          <p:nvPr/>
        </p:nvSpPr>
        <p:spPr bwMode="auto">
          <a:xfrm>
            <a:off x="4343400" y="44958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19" name="Line 143"/>
          <p:cNvSpPr>
            <a:spLocks noChangeShapeType="1"/>
          </p:cNvSpPr>
          <p:nvPr/>
        </p:nvSpPr>
        <p:spPr bwMode="auto">
          <a:xfrm>
            <a:off x="5638800" y="4495800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20" name="Line 144"/>
          <p:cNvSpPr>
            <a:spLocks noChangeShapeType="1"/>
          </p:cNvSpPr>
          <p:nvPr/>
        </p:nvSpPr>
        <p:spPr bwMode="auto">
          <a:xfrm>
            <a:off x="4343400" y="47767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21" name="Line 145"/>
          <p:cNvSpPr>
            <a:spLocks noChangeShapeType="1"/>
          </p:cNvSpPr>
          <p:nvPr/>
        </p:nvSpPr>
        <p:spPr bwMode="auto">
          <a:xfrm>
            <a:off x="5638800" y="4776788"/>
            <a:ext cx="0" cy="2809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22" name="Line 146"/>
          <p:cNvSpPr>
            <a:spLocks noChangeShapeType="1"/>
          </p:cNvSpPr>
          <p:nvPr/>
        </p:nvSpPr>
        <p:spPr bwMode="auto">
          <a:xfrm>
            <a:off x="4343400" y="50577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23" name="Line 147"/>
          <p:cNvSpPr>
            <a:spLocks noChangeShapeType="1"/>
          </p:cNvSpPr>
          <p:nvPr/>
        </p:nvSpPr>
        <p:spPr bwMode="auto">
          <a:xfrm>
            <a:off x="5638800" y="5057775"/>
            <a:ext cx="0" cy="280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24" name="Line 148"/>
          <p:cNvSpPr>
            <a:spLocks noChangeShapeType="1"/>
          </p:cNvSpPr>
          <p:nvPr/>
        </p:nvSpPr>
        <p:spPr bwMode="auto">
          <a:xfrm>
            <a:off x="4991100" y="5338763"/>
            <a:ext cx="6477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3825" name="Picture 17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932488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56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altLang="en-US" sz="2800" dirty="0"/>
              <a:t>Summary: Recognition using an HMM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312673"/>
            <a:ext cx="7772400" cy="4572000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 dirty="0"/>
              <a:t>By Bayes Rule</a:t>
            </a:r>
          </a:p>
          <a:p>
            <a:pPr marL="514350" indent="-514350">
              <a:buAutoNum type="romanUcPeriod"/>
            </a:pPr>
            <a:endParaRPr lang="en-US" dirty="0"/>
          </a:p>
          <a:p>
            <a:pPr marL="514350" indent="-514350">
              <a:buAutoNum type="romanUcPeriod"/>
            </a:pPr>
            <a:endParaRPr lang="en-US" sz="1600" dirty="0"/>
          </a:p>
          <a:p>
            <a:pPr marL="514350" indent="-514350">
              <a:buAutoNum type="romanUcPeriod"/>
            </a:pPr>
            <a:r>
              <a:rPr lang="en-US" dirty="0"/>
              <a:t>We select the Tag sequence T that maximizes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P(T|W):</a:t>
            </a:r>
          </a:p>
          <a:p>
            <a:pPr marL="514350" indent="-514350">
              <a:buAutoNum type="romanUcPeriod"/>
            </a:pPr>
            <a:endParaRPr lang="en-US" dirty="0"/>
          </a:p>
          <a:p>
            <a:pPr marL="514350" indent="-514350">
              <a:buAutoNum type="romanUcPeriod"/>
            </a:pPr>
            <a:endParaRPr lang="en-US" sz="100" dirty="0"/>
          </a:p>
          <a:p>
            <a:pPr marL="514350" indent="-514350">
              <a:buAutoNum type="romanUcPeriod"/>
            </a:pPr>
            <a:endParaRPr lang="en-US" sz="7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b="0" dirty="0"/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</a:rPr>
              <a:t>       </a:t>
            </a:r>
            <a:fld id="{974CDB46-9DFD-42EA-94C8-4C54CF24DA22}" type="slidenum">
              <a:rPr lang="en-US" altLang="en-US" sz="1400" smtClean="0">
                <a:solidFill>
                  <a:srgbClr val="000000"/>
                </a:solidFill>
              </a:rPr>
              <a:pPr/>
              <a:t>17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67813"/>
              </p:ext>
            </p:extLst>
          </p:nvPr>
        </p:nvGraphicFramePr>
        <p:xfrm>
          <a:off x="3667987" y="1478807"/>
          <a:ext cx="3511974" cy="87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4" imgW="1688760" imgH="419040" progId="Equation.DSMT4">
                  <p:embed/>
                </p:oleObj>
              </mc:Choice>
              <mc:Fallback>
                <p:oleObj name="Equation" r:id="rId4" imgW="1688760" imgH="419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7987" y="1478807"/>
                        <a:ext cx="3511974" cy="87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23269"/>
              </p:ext>
            </p:extLst>
          </p:nvPr>
        </p:nvGraphicFramePr>
        <p:xfrm>
          <a:off x="1269093" y="3396434"/>
          <a:ext cx="7278688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6" imgW="3377880" imgH="1028520" progId="Equation.DSMT4">
                  <p:embed/>
                </p:oleObj>
              </mc:Choice>
              <mc:Fallback>
                <p:oleObj name="Equation" r:id="rId6" imgW="3377880" imgH="10285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9093" y="3396434"/>
                        <a:ext cx="7278688" cy="221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0926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64320A61-1D53-46E1-B0ED-D67185E66B95}" type="slidenum">
              <a:rPr lang="en-US" altLang="en-US" sz="1400" smtClean="0">
                <a:solidFill>
                  <a:srgbClr val="000000"/>
                </a:solidFill>
              </a:rPr>
              <a:pPr/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Practical Tagging using HMMs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Finding this maximum can be done using an exponential search through all strings for T.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However, there is a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linear time</a:t>
            </a:r>
            <a:r>
              <a:rPr lang="en-US"/>
              <a:t> solution using </a:t>
            </a:r>
            <a:r>
              <a:rPr lang="en-US" i="1"/>
              <a:t>dynamic programming</a:t>
            </a:r>
            <a:r>
              <a:rPr lang="en-US"/>
              <a:t> called </a:t>
            </a:r>
            <a:r>
              <a:rPr lang="en-US" i="1"/>
              <a:t>Viterbi decoding</a:t>
            </a:r>
            <a:r>
              <a:rPr lang="en-US"/>
              <a:t>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54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three basic HMM problems</a:t>
            </a:r>
            <a:br>
              <a:rPr lang="en-US" altLang="en-US" dirty="0"/>
            </a:br>
            <a:r>
              <a:rPr lang="en-US" altLang="en-US" dirty="0"/>
              <a:t>	</a:t>
            </a:r>
            <a:endParaRPr lang="en-US" altLang="en-US" sz="2400" i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800" b="0" i="1" dirty="0">
                <a:solidFill>
                  <a:schemeClr val="accent2"/>
                </a:solidFill>
                <a:latin typeface="Times New Roman" pitchFamily="-112" charset="0"/>
              </a:rPr>
              <a:t>(These slides follow the classic formulation by Ferguson, as published by Rabiner and </a:t>
            </a:r>
            <a:r>
              <a:rPr lang="en-US" altLang="en-US" sz="1800" b="0" i="1" dirty="0" err="1">
                <a:solidFill>
                  <a:schemeClr val="accent2"/>
                </a:solidFill>
                <a:latin typeface="Times New Roman" pitchFamily="-112" charset="0"/>
              </a:rPr>
              <a:t>Juang</a:t>
            </a:r>
            <a:r>
              <a:rPr lang="en-US" altLang="en-US" sz="1800" b="0" i="1" dirty="0">
                <a:solidFill>
                  <a:schemeClr val="accent2"/>
                </a:solidFill>
                <a:latin typeface="Times New Roman" pitchFamily="-112" charset="0"/>
              </a:rPr>
              <a:t>, as adapted by Manning and </a:t>
            </a:r>
            <a:r>
              <a:rPr lang="en-US" altLang="en-US" sz="1800" b="0" i="1" dirty="0" err="1">
                <a:solidFill>
                  <a:schemeClr val="accent2"/>
                </a:solidFill>
                <a:latin typeface="Times New Roman" pitchFamily="-112" charset="0"/>
              </a:rPr>
              <a:t>Schutze</a:t>
            </a:r>
            <a:r>
              <a:rPr lang="en-US" altLang="en-US" sz="1800" b="0" i="1" dirty="0">
                <a:solidFill>
                  <a:schemeClr val="accent2"/>
                </a:solidFill>
                <a:latin typeface="Times New Roman" pitchFamily="-112" charset="0"/>
              </a:rPr>
              <a:t>. </a:t>
            </a:r>
          </a:p>
          <a:p>
            <a:r>
              <a:rPr lang="en-US" altLang="en-US" sz="1800" b="0" i="1" dirty="0">
                <a:solidFill>
                  <a:schemeClr val="accent2"/>
                </a:solidFill>
                <a:latin typeface="Times New Roman" pitchFamily="-112" charset="0"/>
              </a:rPr>
              <a:t>Note the change in notation from the last lecture!!)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29034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E84EFB8E-CCDC-49E7-A424-3A9AB8000163}" type="slidenum">
              <a:rPr lang="en-US" altLang="en-US" sz="1400" smtClean="0">
                <a:solidFill>
                  <a:srgbClr val="000000"/>
                </a:solidFill>
              </a:rPr>
              <a:pPr/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An NLP task– Determining Part of Speech Tags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Given a text, assign each token its correct </a:t>
            </a:r>
            <a:r>
              <a:rPr lang="en-US" altLang="en-US" sz="2000" i="1" dirty="0"/>
              <a:t>part of speech (POS) tag</a:t>
            </a:r>
            <a:r>
              <a:rPr lang="en-US" altLang="en-US" sz="2000" dirty="0"/>
              <a:t>, given its context and a list of </a:t>
            </a:r>
            <a:r>
              <a:rPr lang="en-US" altLang="en-US" sz="2000" i="1" dirty="0"/>
              <a:t>possible</a:t>
            </a:r>
            <a:r>
              <a:rPr lang="en-US" altLang="en-US" sz="2000" dirty="0"/>
              <a:t> POS tags for each word type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57311"/>
              </p:ext>
            </p:extLst>
          </p:nvPr>
        </p:nvGraphicFramePr>
        <p:xfrm>
          <a:off x="2250142" y="2805953"/>
          <a:ext cx="5105400" cy="2773512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 listing in Brown Corpus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oil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noun-proper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large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adj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pot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noun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1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989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52128284-9FF8-446B-B41A-56589A654AB1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of an HMM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States</a:t>
            </a:r>
            <a:r>
              <a:rPr lang="en-US" altLang="en-US" dirty="0"/>
              <a:t>: A set of states 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S=s</a:t>
            </a:r>
            <a:r>
              <a:rPr lang="en-US" altLang="en-US" sz="2600" i="1" baseline="-25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, … </a:t>
            </a:r>
            <a:r>
              <a:rPr lang="en-US" altLang="en-US" sz="2600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en-US" sz="2600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n</a:t>
            </a:r>
            <a:endParaRPr lang="en-US" altLang="en-US" sz="2600" dirty="0">
              <a:latin typeface="Century Schoolbook" panose="020406040505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Transition probabilities</a:t>
            </a:r>
            <a:r>
              <a:rPr lang="en-US" altLang="en-US" dirty="0"/>
              <a:t>: 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A= a</a:t>
            </a:r>
            <a:r>
              <a:rPr lang="en-US" altLang="en-US" sz="2600" i="1" baseline="-25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1,1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, a</a:t>
            </a:r>
            <a:r>
              <a:rPr lang="en-US" altLang="en-US" sz="2600" i="1" baseline="-25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1,2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, …, </a:t>
            </a:r>
            <a:r>
              <a:rPr lang="en-US" altLang="en-US" sz="2600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a</a:t>
            </a:r>
            <a:r>
              <a:rPr lang="en-US" altLang="en-US" sz="2600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n,n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dirty="0"/>
              <a:t>Each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a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i,j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dirty="0"/>
              <a:t>represents the probability of transitioning from state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dirty="0"/>
              <a:t>to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j</a:t>
            </a:r>
            <a:r>
              <a:rPr lang="en-US" alt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Emission probabilities: </a:t>
            </a:r>
            <a:r>
              <a:rPr lang="en-US" altLang="en-US" dirty="0"/>
              <a:t>a set </a:t>
            </a:r>
            <a:r>
              <a:rPr lang="en-US" altLang="en-US" sz="26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B </a:t>
            </a:r>
            <a:r>
              <a:rPr lang="en-US" altLang="en-US" dirty="0"/>
              <a:t>of functions of the form 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b</a:t>
            </a:r>
            <a:r>
              <a:rPr lang="en-US" altLang="en-US" i="1" baseline="-25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o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) </a:t>
            </a:r>
            <a:r>
              <a:rPr lang="en-US" altLang="en-US" dirty="0"/>
              <a:t>which is the probability of observation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o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being emitted by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i</a:t>
            </a:r>
            <a:endParaRPr lang="en-US" altLang="en-US" baseline="-25000" dirty="0">
              <a:latin typeface="Century Schoolbook" panose="020406040505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Initial state distribution</a:t>
            </a:r>
            <a:r>
              <a:rPr lang="en-US" altLang="en-US" dirty="0"/>
              <a:t>:     is the probability that </a:t>
            </a:r>
            <a:r>
              <a:rPr lang="en-US" altLang="en-US" i="1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en-US" dirty="0"/>
              <a:t> is a start state</a:t>
            </a:r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>
            <p:extLst/>
          </p:nvPr>
        </p:nvGraphicFramePr>
        <p:xfrm>
          <a:off x="4804905" y="4458000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348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905" y="4458000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1789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DF39E3D5-0AF7-4955-986E-FC54FCF4F00F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/>
              <a:t>The Three Basic HMM Problems</a:t>
            </a:r>
            <a:endParaRPr lang="en-US" altLang="en-US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295400"/>
            <a:ext cx="8041741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Problem 1 (Evaluation): </a:t>
            </a:r>
            <a:r>
              <a:rPr lang="en-US" altLang="en-US" sz="2600" dirty="0"/>
              <a:t>Given the observation sequence </a:t>
            </a:r>
            <a:r>
              <a:rPr lang="en-US" altLang="en-US" sz="2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O=o</a:t>
            </a:r>
            <a:r>
              <a:rPr lang="en-US" altLang="en-US" sz="26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en-US" sz="2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dirty="0">
                <a:solidFill>
                  <a:schemeClr val="accent2"/>
                </a:solidFill>
              </a:rPr>
              <a:t> </a:t>
            </a:r>
            <a:r>
              <a:rPr lang="en-US" altLang="en-US" sz="2600" dirty="0"/>
              <a:t>and an HMM model                        		     , how do we compute the probability of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dirty="0"/>
              <a:t> given the model?</a:t>
            </a:r>
          </a:p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Problem 2 (Decoding): </a:t>
            </a:r>
            <a:r>
              <a:rPr lang="en-US" altLang="en-US" sz="2600" dirty="0"/>
              <a:t>Given the observation sequence </a:t>
            </a:r>
            <a:r>
              <a:rPr lang="en-US" altLang="en-US" sz="2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600" dirty="0"/>
              <a:t>and an HMM model    , how do we find the state sequence that best explains the observations?</a:t>
            </a:r>
          </a:p>
          <a:p>
            <a:pPr>
              <a:spcBef>
                <a:spcPts val="1200"/>
              </a:spcBef>
            </a:pPr>
            <a:r>
              <a:rPr lang="en-US" altLang="en-US" sz="2600" i="1" dirty="0">
                <a:solidFill>
                  <a:srgbClr val="C00000"/>
                </a:solidFill>
              </a:rPr>
              <a:t>Problem 3 (Learning): </a:t>
            </a:r>
            <a:r>
              <a:rPr lang="en-US" altLang="en-US" sz="2600" dirty="0"/>
              <a:t>How do we adjust the model parameters                       , to maximize                   	        ?</a:t>
            </a:r>
          </a:p>
          <a:p>
            <a:pPr>
              <a:buFont typeface="Symbol" pitchFamily="-112" charset="2"/>
              <a:buNone/>
            </a:pPr>
            <a:endParaRPr lang="en-US" altLang="en-US" sz="2600" dirty="0"/>
          </a:p>
        </p:txBody>
      </p:sp>
      <p:graphicFrame>
        <p:nvGraphicFramePr>
          <p:cNvPr id="35846" name="Object 4"/>
          <p:cNvGraphicFramePr>
            <a:graphicFrameLocks noChangeAspect="1"/>
          </p:cNvGraphicFramePr>
          <p:nvPr>
            <p:extLst/>
          </p:nvPr>
        </p:nvGraphicFramePr>
        <p:xfrm>
          <a:off x="990600" y="2161381"/>
          <a:ext cx="2057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4" imgW="762000" imgH="165100" progId="Equation.3">
                  <p:embed/>
                </p:oleObj>
              </mc:Choice>
              <mc:Fallback>
                <p:oleObj name="Equation" r:id="rId4" imgW="762000" imgH="165100" progId="Equation.3">
                  <p:embed/>
                  <p:pic>
                    <p:nvPicPr>
                      <p:cNvPr id="358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61381"/>
                        <a:ext cx="2057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>
            <p:extLst/>
          </p:nvPr>
        </p:nvGraphicFramePr>
        <p:xfrm>
          <a:off x="6087890" y="3447806"/>
          <a:ext cx="3778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358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890" y="3447806"/>
                        <a:ext cx="3778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4030490" y="5249255"/>
          <a:ext cx="2057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8" imgW="762000" imgH="165100" progId="Equation.3">
                  <p:embed/>
                </p:oleObj>
              </mc:Choice>
              <mc:Fallback>
                <p:oleObj name="Equation" r:id="rId8" imgW="762000" imgH="1651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490" y="5249255"/>
                        <a:ext cx="2057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055759" y="5613400"/>
          <a:ext cx="1403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Equation" r:id="rId9" imgW="520700" imgH="165100" progId="Equation.3">
                  <p:embed/>
                </p:oleObj>
              </mc:Choice>
              <mc:Fallback>
                <p:oleObj name="Equation" r:id="rId9" imgW="520700" imgH="1651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759" y="5613400"/>
                        <a:ext cx="1403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4824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5905CC8D-453F-4F9C-8C58-86410AEB895E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Problem 1: Probability of an Observation Sequence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Q: What is                ?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A: the sum of the probabilities of all possible state sequences in the HMM.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Naïve computation is very expensive. Given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/>
              <a:t> observations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states, there are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/>
              <a:t>T</a:t>
            </a:r>
            <a:r>
              <a:rPr lang="en-US" altLang="en-US" dirty="0"/>
              <a:t> possible state sequences. 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(for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/>
              <a:t>=10 and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=10, 10 billion different paths!!)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Solution:  linear time dynamic programming!</a:t>
            </a:r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>
            <p:extLst/>
          </p:nvPr>
        </p:nvGraphicFramePr>
        <p:xfrm>
          <a:off x="2640500" y="1295400"/>
          <a:ext cx="12493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4" imgW="520700" imgH="165100" progId="Equation.3">
                  <p:embed/>
                </p:oleObj>
              </mc:Choice>
              <mc:Fallback>
                <p:oleObj name="Equation" r:id="rId4" imgW="520700" imgH="165100" progId="Equation.3">
                  <p:embed/>
                  <p:pic>
                    <p:nvPicPr>
                      <p:cNvPr id="378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00" y="1295400"/>
                        <a:ext cx="12493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3670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92810985-AAB4-4E95-B168-2E7353C9D253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/>
              <a:t>The Crucial Data Structure: </a:t>
            </a: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Trellis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-112" charset="2"/>
              <a:buNone/>
            </a:pPr>
            <a:endParaRPr lang="en-US" altLang="en-US"/>
          </a:p>
          <a:p>
            <a:pPr>
              <a:buFont typeface="Symbol" pitchFamily="-112" charset="2"/>
              <a:buNone/>
            </a:pPr>
            <a:endParaRPr lang="en-US" altLang="en-US"/>
          </a:p>
        </p:txBody>
      </p:sp>
      <p:pic>
        <p:nvPicPr>
          <p:cNvPr id="38918" name="Picture 4" descr="trell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370012"/>
            <a:ext cx="749590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C4C0944-0A7A-4493-A203-0AE551B4B7BE}"/>
              </a:ext>
            </a:extLst>
          </p:cNvPr>
          <p:cNvSpPr/>
          <p:nvPr/>
        </p:nvSpPr>
        <p:spPr bwMode="auto">
          <a:xfrm>
            <a:off x="-219891" y="1297577"/>
            <a:ext cx="2142308" cy="3452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43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ECFE0E69-79B9-4A0D-96C9-A8B871958103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Probabilities: </a:t>
            </a:r>
            <a:r>
              <a:rPr lang="en-US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</a:t>
            </a:r>
            <a:endParaRPr lang="en-US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295400"/>
            <a:ext cx="8162365" cy="4572000"/>
          </a:xfrm>
        </p:spPr>
        <p:txBody>
          <a:bodyPr/>
          <a:lstStyle/>
          <a:p>
            <a:r>
              <a:rPr lang="en-US" altLang="en-US" sz="2600" dirty="0"/>
              <a:t>For a given HMM    , for some time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/>
              <a:t>what is the probability that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/>
              <a:t>the partial observation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sz="2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i="1" dirty="0">
                <a:solidFill>
                  <a:srgbClr val="C00000"/>
                </a:solidFill>
              </a:rPr>
              <a:t>has been </a:t>
            </a:r>
            <a:r>
              <a:rPr lang="en-US" altLang="en-US" sz="2600" b="1" dirty="0"/>
              <a:t>generated and </a:t>
            </a:r>
            <a:r>
              <a:rPr lang="en-US" altLang="en-US" sz="2600" dirty="0"/>
              <a:t>that the state at time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dirty="0"/>
              <a:t> is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600" b="1" dirty="0"/>
              <a:t>?</a:t>
            </a:r>
          </a:p>
          <a:p>
            <a:pPr marL="971550" lvl="1" indent="-514350">
              <a:buFont typeface="+mj-lt"/>
              <a:buAutoNum type="romanLcPeriod"/>
            </a:pPr>
            <a:endParaRPr lang="en-US" altLang="en-US" sz="2200" b="1" dirty="0"/>
          </a:p>
          <a:p>
            <a:pPr marL="971550" lvl="1" indent="-514350">
              <a:buFont typeface="+mj-lt"/>
              <a:buAutoNum type="romanLcPeriod"/>
            </a:pPr>
            <a:endParaRPr lang="en-US" altLang="en-US" sz="2200" b="1" dirty="0"/>
          </a:p>
          <a:p>
            <a:pPr marL="971550" lvl="1" indent="-514350">
              <a:buFont typeface="+mj-lt"/>
              <a:buAutoNum type="romanLcPeriod"/>
            </a:pPr>
            <a:endParaRPr lang="en-US" altLang="en-US" sz="2200" b="1" dirty="0"/>
          </a:p>
          <a:p>
            <a:pPr marL="971550" lvl="1" indent="-514350">
              <a:buFont typeface="+mj-lt"/>
              <a:buAutoNum type="romanLcPeriod"/>
            </a:pPr>
            <a:endParaRPr lang="en-US" altLang="en-US" sz="2200" b="1" dirty="0"/>
          </a:p>
          <a:p>
            <a:pPr marL="571500" indent="-514350"/>
            <a:r>
              <a:rPr lang="en-US" altLang="en-US" sz="2600" i="1" dirty="0"/>
              <a:t>Forward algorithm computes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0&lt;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&lt;N, 0&lt;t&lt;T </a:t>
            </a:r>
            <a:r>
              <a:rPr lang="en-US" altLang="en-US" sz="2600" i="1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in time 0(N</a:t>
            </a:r>
            <a:r>
              <a:rPr lang="en-US" altLang="en-US" sz="2600" i="1" baseline="300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T) using the trellis</a:t>
            </a:r>
            <a:endParaRPr lang="en-US" altLang="en-US" sz="2600" b="1" i="1" dirty="0"/>
          </a:p>
        </p:txBody>
      </p:sp>
      <p:graphicFrame>
        <p:nvGraphicFramePr>
          <p:cNvPr id="39942" name="Object 4"/>
          <p:cNvGraphicFramePr>
            <a:graphicFrameLocks noChangeAspect="1"/>
          </p:cNvGraphicFramePr>
          <p:nvPr>
            <p:extLst/>
          </p:nvPr>
        </p:nvGraphicFramePr>
        <p:xfrm>
          <a:off x="1622425" y="3449637"/>
          <a:ext cx="5883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4" imgW="1638300" imgH="177800" progId="Equation.3">
                  <p:embed/>
                </p:oleObj>
              </mc:Choice>
              <mc:Fallback>
                <p:oleObj name="Equation" r:id="rId4" imgW="1638300" imgH="177800" progId="Equation.3">
                  <p:embed/>
                  <p:pic>
                    <p:nvPicPr>
                      <p:cNvPr id="399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449637"/>
                        <a:ext cx="58832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/>
          <p:cNvGraphicFramePr>
            <a:graphicFrameLocks noChangeAspect="1"/>
          </p:cNvGraphicFramePr>
          <p:nvPr>
            <p:extLst/>
          </p:nvPr>
        </p:nvGraphicFramePr>
        <p:xfrm>
          <a:off x="3783849" y="1295400"/>
          <a:ext cx="3413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6" imgW="127000" imgH="139700" progId="Equation.3">
                  <p:embed/>
                </p:oleObj>
              </mc:Choice>
              <mc:Fallback>
                <p:oleObj name="Equation" r:id="rId6" imgW="127000" imgH="139700" progId="Equation.3">
                  <p:embed/>
                  <p:pic>
                    <p:nvPicPr>
                      <p:cNvPr id="399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849" y="1295400"/>
                        <a:ext cx="3413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3458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D30A1535-D4AF-48C9-9EE7-2B3BA608709F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Algorithm: Induction step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-112" charset="2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0966" name="Object 4"/>
          <p:cNvGraphicFramePr>
            <a:graphicFrameLocks noChangeAspect="1"/>
          </p:cNvGraphicFramePr>
          <p:nvPr>
            <p:extLst/>
          </p:nvPr>
        </p:nvGraphicFramePr>
        <p:xfrm>
          <a:off x="2950311" y="5435600"/>
          <a:ext cx="316717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4" imgW="1676400" imgH="457200" progId="Equation.3">
                  <p:embed/>
                </p:oleObj>
              </mc:Choice>
              <mc:Fallback>
                <p:oleObj name="Equation" r:id="rId4" imgW="1676400" imgH="457200" progId="Equation.3">
                  <p:embed/>
                  <p:pic>
                    <p:nvPicPr>
                      <p:cNvPr id="409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11" y="5435600"/>
                        <a:ext cx="316717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5"/>
          <p:cNvGraphicFramePr>
            <a:graphicFrameLocks noChangeAspect="1"/>
          </p:cNvGraphicFramePr>
          <p:nvPr/>
        </p:nvGraphicFramePr>
        <p:xfrm>
          <a:off x="2971800" y="1828800"/>
          <a:ext cx="3124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6" imgW="1612900" imgH="177800" progId="Equation.3">
                  <p:embed/>
                </p:oleObj>
              </mc:Choice>
              <mc:Fallback>
                <p:oleObj name="Equation" r:id="rId6" imgW="1612900" imgH="177800" progId="Equation.3">
                  <p:embed/>
                  <p:pic>
                    <p:nvPicPr>
                      <p:cNvPr id="409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1242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8" name="Picture 6" descr="forwar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28750"/>
            <a:ext cx="51054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111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C274B12F-2267-4D99-AEF2-66A1974FE0E4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Algorithm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Initialization (probability that 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dirty="0"/>
              <a:t> has been generated and that the state is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en-US" sz="2600" dirty="0"/>
              <a:t>at time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r>
              <a:rPr lang="en-US" altLang="en-US" sz="2600" dirty="0"/>
              <a:t>: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r>
              <a:rPr lang="en-US" altLang="en-US" sz="2600" dirty="0"/>
              <a:t> Induction: 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pPr>
              <a:buFont typeface="Symbol" pitchFamily="-112" charset="2"/>
              <a:buNone/>
            </a:pPr>
            <a:endParaRPr lang="en-US" altLang="en-US" sz="2600" dirty="0"/>
          </a:p>
          <a:p>
            <a:r>
              <a:rPr lang="en-US" altLang="en-US" sz="2600" dirty="0"/>
              <a:t>Termination: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>
            <p:extLst/>
          </p:nvPr>
        </p:nvGraphicFramePr>
        <p:xfrm>
          <a:off x="1137443" y="3715360"/>
          <a:ext cx="6869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4" imgW="3111480" imgH="457200" progId="Equation.3">
                  <p:embed/>
                </p:oleObj>
              </mc:Choice>
              <mc:Fallback>
                <p:oleObj name="Equation" r:id="rId4" imgW="3111480" imgH="457200" progId="Equation.3">
                  <p:embed/>
                  <p:pic>
                    <p:nvPicPr>
                      <p:cNvPr id="419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443" y="3715360"/>
                        <a:ext cx="68691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>
            <p:extLst/>
          </p:nvPr>
        </p:nvGraphicFramePr>
        <p:xfrm>
          <a:off x="2697956" y="2397124"/>
          <a:ext cx="3748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6" imgW="1562100" imgH="177800" progId="Equation.3">
                  <p:embed/>
                </p:oleObj>
              </mc:Choice>
              <mc:Fallback>
                <p:oleObj name="Equation" r:id="rId6" imgW="1562100" imgH="177800" progId="Equation.3">
                  <p:embed/>
                  <p:pic>
                    <p:nvPicPr>
                      <p:cNvPr id="419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956" y="2397124"/>
                        <a:ext cx="3748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6"/>
          <p:cNvGraphicFramePr>
            <a:graphicFrameLocks noChangeAspect="1"/>
          </p:cNvGraphicFramePr>
          <p:nvPr>
            <p:extLst/>
          </p:nvPr>
        </p:nvGraphicFramePr>
        <p:xfrm>
          <a:off x="3185318" y="5241924"/>
          <a:ext cx="27733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8" imgW="1155700" imgH="431800" progId="Equation.3">
                  <p:embed/>
                </p:oleObj>
              </mc:Choice>
              <mc:Fallback>
                <p:oleObj name="Equation" r:id="rId8" imgW="1155700" imgH="431800" progId="Equation.3">
                  <p:embed/>
                  <p:pic>
                    <p:nvPicPr>
                      <p:cNvPr id="419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318" y="5241924"/>
                        <a:ext cx="27733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9279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F4A9E8D3-7E61-4E5A-B806-A9820EED50E3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Algorithm Complexity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Naïve approach requires exponential time to evaluate all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i="1" baseline="30000" dirty="0">
                <a:solidFill>
                  <a:schemeClr val="accent2"/>
                </a:solidFill>
              </a:rPr>
              <a:t>T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state sequences</a:t>
            </a:r>
          </a:p>
          <a:p>
            <a:r>
              <a:rPr lang="en-US" altLang="en-US" dirty="0"/>
              <a:t>Forward algorithm using dynamic programming takes </a:t>
            </a:r>
            <a:r>
              <a:rPr lang="en-US" altLang="en-US" i="1" dirty="0">
                <a:solidFill>
                  <a:schemeClr val="accent2"/>
                </a:solidFill>
              </a:rPr>
              <a:t>O(N</a:t>
            </a:r>
            <a:r>
              <a:rPr lang="en-US" altLang="en-US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i="1" dirty="0">
                <a:solidFill>
                  <a:schemeClr val="accent2"/>
                </a:solidFill>
              </a:rPr>
              <a:t>T) </a:t>
            </a:r>
            <a:r>
              <a:rPr lang="en-US" altLang="en-US" dirty="0"/>
              <a:t>computations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6039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5159F953-24C8-4704-95B9-E1389477B45A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2: Decoding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The Forward algorithm gives the </a:t>
            </a:r>
            <a:r>
              <a:rPr lang="en-US" altLang="en-US" sz="2600" i="1">
                <a:solidFill>
                  <a:schemeClr val="accent2"/>
                </a:solidFill>
              </a:rPr>
              <a:t>sum of all paths </a:t>
            </a:r>
            <a:r>
              <a:rPr lang="en-US" altLang="en-US" sz="2600"/>
              <a:t>through an HMM efficiently.</a:t>
            </a:r>
          </a:p>
          <a:p>
            <a:r>
              <a:rPr lang="en-US" altLang="en-US" sz="2600"/>
              <a:t>Here, we want to find the </a:t>
            </a:r>
            <a:r>
              <a:rPr lang="en-US" altLang="en-US" sz="2600" i="1">
                <a:solidFill>
                  <a:schemeClr val="accent2"/>
                </a:solidFill>
              </a:rPr>
              <a:t>highest probability path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We want to find the state sequence </a:t>
            </a:r>
            <a:r>
              <a:rPr lang="en-US" altLang="en-US" sz="2600" i="1">
                <a:solidFill>
                  <a:schemeClr val="accent2"/>
                </a:solidFill>
              </a:rPr>
              <a:t>Q=q</a:t>
            </a:r>
            <a:r>
              <a:rPr lang="en-US" altLang="en-US" sz="2600" i="1" baseline="-25000">
                <a:solidFill>
                  <a:schemeClr val="accent2"/>
                </a:solidFill>
              </a:rPr>
              <a:t>1</a:t>
            </a:r>
            <a:r>
              <a:rPr lang="en-US" altLang="en-US" sz="2600" i="1">
                <a:solidFill>
                  <a:schemeClr val="accent2"/>
                </a:solidFill>
              </a:rPr>
              <a:t>…q</a:t>
            </a:r>
            <a:r>
              <a:rPr lang="en-US" altLang="en-US" sz="2600" i="1" baseline="-25000">
                <a:solidFill>
                  <a:schemeClr val="accent2"/>
                </a:solidFill>
              </a:rPr>
              <a:t>T</a:t>
            </a:r>
            <a:r>
              <a:rPr lang="en-US" altLang="en-US" sz="2600" i="1">
                <a:solidFill>
                  <a:schemeClr val="accent2"/>
                </a:solidFill>
              </a:rPr>
              <a:t>, </a:t>
            </a:r>
            <a:r>
              <a:rPr lang="en-US" altLang="en-US" sz="2600"/>
              <a:t>such that</a:t>
            </a:r>
          </a:p>
          <a:p>
            <a:endParaRPr lang="en-US" altLang="en-US" sz="2600"/>
          </a:p>
          <a:p>
            <a:endParaRPr lang="en-US" altLang="en-US" sz="2600"/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2590800" y="4148138"/>
          <a:ext cx="3505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4" imgW="1409700" imgH="279400" progId="Equation.3">
                  <p:embed/>
                </p:oleObj>
              </mc:Choice>
              <mc:Fallback>
                <p:oleObj name="Equation" r:id="rId4" imgW="1409700" imgH="279400" progId="Equation.3">
                  <p:embed/>
                  <p:pic>
                    <p:nvPicPr>
                      <p:cNvPr id="471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48138"/>
                        <a:ext cx="3505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64F21C71-1B60-4446-A75C-6B8DFCB0F360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Viterbi Algorithm: Recursion step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2600" dirty="0"/>
              <a:t>Just like the Forward algorithm, but instead of </a:t>
            </a:r>
            <a:r>
              <a:rPr lang="en-US" altLang="en-US" sz="2600" i="1" dirty="0">
                <a:solidFill>
                  <a:srgbClr val="C00000"/>
                </a:solidFill>
              </a:rPr>
              <a:t>summing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over transitions from incoming states, compute the </a:t>
            </a:r>
            <a:r>
              <a:rPr lang="en-US" altLang="en-US" sz="2600" i="1" dirty="0">
                <a:solidFill>
                  <a:srgbClr val="C00000"/>
                </a:solidFill>
              </a:rPr>
              <a:t>maximum</a:t>
            </a:r>
          </a:p>
          <a:p>
            <a:endParaRPr lang="en-US" altLang="en-US" sz="2600" dirty="0"/>
          </a:p>
          <a:p>
            <a:r>
              <a:rPr lang="en-US" altLang="en-US" sz="2600" dirty="0"/>
              <a:t>Forward: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r>
              <a:rPr lang="en-US" altLang="en-US" sz="2600" dirty="0"/>
              <a:t>Viterbi Recursion:</a:t>
            </a:r>
          </a:p>
          <a:p>
            <a:endParaRPr lang="en-US" altLang="en-US" sz="2600" dirty="0"/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>
            <p:extLst/>
          </p:nvPr>
        </p:nvGraphicFramePr>
        <p:xfrm>
          <a:off x="1806575" y="3449638"/>
          <a:ext cx="41973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481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449638"/>
                        <a:ext cx="419735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/>
          <p:cNvGraphicFramePr>
            <a:graphicFrameLocks noChangeAspect="1"/>
          </p:cNvGraphicFramePr>
          <p:nvPr>
            <p:extLst/>
          </p:nvPr>
        </p:nvGraphicFramePr>
        <p:xfrm>
          <a:off x="1881188" y="4914900"/>
          <a:ext cx="41735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6" imgW="1854000" imgH="355320" progId="Equation.DSMT4">
                  <p:embed/>
                </p:oleObj>
              </mc:Choice>
              <mc:Fallback>
                <p:oleObj name="Equation" r:id="rId6" imgW="1854000" imgH="355320" progId="Equation.DSMT4">
                  <p:embed/>
                  <p:pic>
                    <p:nvPicPr>
                      <p:cNvPr id="481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914900"/>
                        <a:ext cx="41735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B4B9C429-4C7D-4CC8-B658-B8ACF3ACF7A0}" type="slidenum">
              <a:rPr lang="en-US" altLang="en-US" sz="1400" smtClean="0">
                <a:solidFill>
                  <a:srgbClr val="000000"/>
                </a:solidFill>
              </a:rPr>
              <a:pPr/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POS tagging good for?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Speech synthesis: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How to pronounce </a:t>
            </a:r>
            <a:r>
              <a:rPr lang="en-US" altLang="en-US" sz="1800" dirty="0">
                <a:latin typeface="Comic Sans MS" pitchFamily="1" charset="0"/>
              </a:rPr>
              <a:t>“</a:t>
            </a:r>
            <a:r>
              <a:rPr lang="en-US" altLang="en-US" sz="1800" dirty="0"/>
              <a:t>lead</a:t>
            </a:r>
            <a:r>
              <a:rPr lang="en-US" altLang="en-US" sz="1800" dirty="0">
                <a:latin typeface="Comic Sans MS" pitchFamily="1" charset="0"/>
              </a:rPr>
              <a:t>”</a:t>
            </a:r>
            <a:r>
              <a:rPr lang="en-US" altLang="en-US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INsult</a:t>
            </a:r>
            <a:r>
              <a:rPr lang="en-US" altLang="en-US" sz="1800" dirty="0"/>
              <a:t> 		</a:t>
            </a:r>
            <a:r>
              <a:rPr lang="en-US" altLang="en-US" sz="1800" dirty="0" err="1"/>
              <a:t>inSULT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OBject</a:t>
            </a:r>
            <a:r>
              <a:rPr lang="en-US" altLang="en-US" sz="1800" dirty="0"/>
              <a:t>	 	</a:t>
            </a:r>
            <a:r>
              <a:rPr lang="en-US" altLang="en-US" sz="1800" dirty="0" err="1"/>
              <a:t>obJECT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OVERflow</a:t>
            </a:r>
            <a:r>
              <a:rPr lang="en-US" altLang="en-US" sz="1800" dirty="0"/>
              <a:t> 	</a:t>
            </a:r>
            <a:r>
              <a:rPr lang="en-US" altLang="en-US" sz="1800" dirty="0" err="1"/>
              <a:t>overFLOW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DIScount</a:t>
            </a:r>
            <a:r>
              <a:rPr lang="en-US" altLang="en-US" sz="1800" dirty="0"/>
              <a:t>		</a:t>
            </a:r>
            <a:r>
              <a:rPr lang="en-US" altLang="en-US" sz="1800" dirty="0" err="1"/>
              <a:t>disCOUNT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CONtent</a:t>
            </a:r>
            <a:r>
              <a:rPr lang="en-US" altLang="en-US" sz="1800" dirty="0"/>
              <a:t> 		content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translations of nouns and verbs are different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Stemming for search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Knowing a word is a V tells you it gets past tense, participles, etc.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Can search for “walk”, can get “walked”, “walking,…</a:t>
            </a:r>
          </a:p>
        </p:txBody>
      </p:sp>
    </p:spTree>
    <p:extLst>
      <p:ext uri="{BB962C8B-B14F-4D97-AF65-F5344CB8AC3E}">
        <p14:creationId xmlns:p14="http://schemas.microsoft.com/office/powerpoint/2010/main" val="20518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3E257481-D634-4017-B295-68E48107BAF6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Core Idea of Viterbi Algorithm</a:t>
            </a:r>
          </a:p>
        </p:txBody>
      </p:sp>
      <p:pic>
        <p:nvPicPr>
          <p:cNvPr id="4915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295400"/>
            <a:ext cx="7035800" cy="4572000"/>
          </a:xfr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quite what we want….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458201" cy="4572000"/>
          </a:xfrm>
        </p:spPr>
        <p:txBody>
          <a:bodyPr/>
          <a:lstStyle/>
          <a:p>
            <a:r>
              <a:rPr lang="en-US" dirty="0"/>
              <a:t>Viterbi recursion computes the </a:t>
            </a:r>
            <a:r>
              <a:rPr lang="en-US" i="1" dirty="0">
                <a:solidFill>
                  <a:srgbClr val="C00000"/>
                </a:solidFill>
              </a:rPr>
              <a:t>maximum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probability</a:t>
            </a:r>
            <a:r>
              <a:rPr lang="en-US" dirty="0"/>
              <a:t> to state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at time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given that </a:t>
            </a:r>
            <a:r>
              <a:rPr lang="en-US" altLang="en-US" dirty="0"/>
              <a:t>the partial observation 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has been </a:t>
            </a:r>
            <a:r>
              <a:rPr lang="en-US" altLang="en-US" dirty="0"/>
              <a:t>generated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dirty="0"/>
              <a:t>But we want the </a:t>
            </a:r>
            <a:r>
              <a:rPr lang="en-US" i="1" dirty="0">
                <a:solidFill>
                  <a:srgbClr val="C00000"/>
                </a:solidFill>
              </a:rPr>
              <a:t>path itself </a:t>
            </a:r>
            <a:r>
              <a:rPr lang="en-US" dirty="0"/>
              <a:t>that gives the maximum probability</a:t>
            </a:r>
          </a:p>
          <a:p>
            <a:r>
              <a:rPr lang="en-US" i="1" dirty="0"/>
              <a:t>Solution:  </a:t>
            </a:r>
          </a:p>
          <a:p>
            <a:pPr marL="85725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2400" b="1" i="1" dirty="0"/>
              <a:t>Keep </a:t>
            </a:r>
            <a:r>
              <a:rPr lang="en-US" sz="2400" b="1" i="1" dirty="0" err="1"/>
              <a:t>backpointers</a:t>
            </a:r>
            <a:endParaRPr lang="en-US" sz="2400" b="1" i="1" dirty="0"/>
          </a:p>
          <a:p>
            <a:pPr marL="85725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2400" b="1" i="1" dirty="0"/>
              <a:t>Find                       , i.e. the most probable final state</a:t>
            </a:r>
          </a:p>
          <a:p>
            <a:pPr marL="85725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2400" b="1" i="1" dirty="0"/>
              <a:t>Chase </a:t>
            </a:r>
            <a:r>
              <a:rPr lang="en-US" sz="2400" b="1" i="1" dirty="0" err="1"/>
              <a:t>backpointers</a:t>
            </a:r>
            <a:r>
              <a:rPr lang="en-US" sz="2400" b="1" i="1" dirty="0"/>
              <a:t> from state j at time T to find state sequence (backwards)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79A96955-6965-4BBB-9B7E-4084095AF1A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22599" y="2503394"/>
          <a:ext cx="41735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3" imgW="1854000" imgH="355320" progId="Equation.DSMT4">
                  <p:embed/>
                </p:oleObj>
              </mc:Choice>
              <mc:Fallback>
                <p:oleObj name="Equation" r:id="rId3" imgW="1854000" imgH="3553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99" y="2503394"/>
                        <a:ext cx="41735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34436"/>
              </p:ext>
            </p:extLst>
          </p:nvPr>
        </p:nvGraphicFramePr>
        <p:xfrm>
          <a:off x="2324067" y="5048329"/>
          <a:ext cx="1951221" cy="65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5" imgW="876240" imgH="291960" progId="Equation.DSMT4">
                  <p:embed/>
                </p:oleObj>
              </mc:Choice>
              <mc:Fallback>
                <p:oleObj name="Equation" r:id="rId5" imgW="87624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067" y="5048329"/>
                        <a:ext cx="1951221" cy="65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942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latin typeface="Times New Roman" pitchFamily="-112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-112" charset="0"/>
              </a:rPr>
              <a:t>       </a:t>
            </a:r>
            <a:fld id="{A9322FF9-E796-4D80-AE85-B7881F1CD792}" type="slidenum">
              <a:rPr lang="en-US" altLang="en-US" sz="1400" b="0" smtClean="0"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b="0">
              <a:latin typeface="Times New Roman" pitchFamily="-112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Viterbi Algorithm (For Notes)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2600" dirty="0"/>
              <a:t>Initialization:</a:t>
            </a:r>
          </a:p>
          <a:p>
            <a:r>
              <a:rPr lang="en-US" altLang="en-US" sz="2600" dirty="0"/>
              <a:t>Induction: 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pPr marL="457200" lvl="1" indent="0">
              <a:buNone/>
            </a:pPr>
            <a:endParaRPr lang="en-US" altLang="en-US" sz="1100" dirty="0"/>
          </a:p>
          <a:p>
            <a:pPr marL="457200" lvl="1" indent="0">
              <a:buNone/>
            </a:pPr>
            <a:r>
              <a:rPr lang="en-US" altLang="en-US" sz="2200" dirty="0"/>
              <a:t>					</a:t>
            </a:r>
            <a:r>
              <a:rPr lang="en-US" altLang="en-US" sz="2200" i="1" dirty="0">
                <a:solidFill>
                  <a:srgbClr val="C00000"/>
                </a:solidFill>
              </a:rPr>
              <a:t>    </a:t>
            </a:r>
            <a:r>
              <a:rPr lang="en-US" altLang="en-US" sz="2400" b="1" i="1" dirty="0">
                <a:solidFill>
                  <a:srgbClr val="C00000"/>
                </a:solidFill>
              </a:rPr>
              <a:t>(</a:t>
            </a:r>
            <a:r>
              <a:rPr lang="en-US" altLang="en-US" sz="2400" b="1" i="1" dirty="0" err="1">
                <a:solidFill>
                  <a:srgbClr val="C00000"/>
                </a:solidFill>
              </a:rPr>
              <a:t>Backpointers</a:t>
            </a:r>
            <a:r>
              <a:rPr lang="en-US" altLang="en-US" sz="2400" b="1" i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en-US" i="1" dirty="0">
                <a:solidFill>
                  <a:srgbClr val="C0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en-US" sz="1200" dirty="0"/>
              <a:t>  </a:t>
            </a:r>
            <a:endParaRPr lang="en-US" altLang="en-US" sz="1100" dirty="0"/>
          </a:p>
          <a:p>
            <a:r>
              <a:rPr lang="en-US" altLang="en-US" sz="2600" dirty="0"/>
              <a:t>Termination:				</a:t>
            </a:r>
            <a:r>
              <a:rPr lang="en-US" altLang="en-US" i="1" dirty="0">
                <a:solidFill>
                  <a:srgbClr val="C00000"/>
                </a:solidFill>
              </a:rPr>
              <a:t>(Final state!)</a:t>
            </a:r>
          </a:p>
          <a:p>
            <a:endParaRPr lang="en-US" altLang="en-US" sz="2600" dirty="0"/>
          </a:p>
          <a:p>
            <a:r>
              <a:rPr lang="en-US" altLang="en-US" sz="2600" dirty="0" err="1"/>
              <a:t>Backpointer</a:t>
            </a:r>
            <a:r>
              <a:rPr lang="en-US" altLang="en-US" sz="2600" dirty="0"/>
              <a:t> path: </a:t>
            </a:r>
          </a:p>
          <a:p>
            <a:endParaRPr lang="en-US" altLang="en-US" sz="2600" dirty="0"/>
          </a:p>
        </p:txBody>
      </p:sp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3325813" y="1304925"/>
          <a:ext cx="37480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5" name="Equation" r:id="rId4" imgW="1562100" imgH="203200" progId="Equation.3">
                  <p:embed/>
                </p:oleObj>
              </mc:Choice>
              <mc:Fallback>
                <p:oleObj name="Equation" r:id="rId4" imgW="1562100" imgH="203200" progId="Equation.3">
                  <p:embed/>
                  <p:pic>
                    <p:nvPicPr>
                      <p:cNvPr id="501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304925"/>
                        <a:ext cx="37480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>
            <p:extLst/>
          </p:nvPr>
        </p:nvGraphicFramePr>
        <p:xfrm>
          <a:off x="1220788" y="2206625"/>
          <a:ext cx="4629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6" name="Equation" r:id="rId6" imgW="1828800" imgH="355320" progId="Equation.DSMT4">
                  <p:embed/>
                </p:oleObj>
              </mc:Choice>
              <mc:Fallback>
                <p:oleObj name="Equation" r:id="rId6" imgW="1828800" imgH="355320" progId="Equation.DSMT4">
                  <p:embed/>
                  <p:pic>
                    <p:nvPicPr>
                      <p:cNvPr id="501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206625"/>
                        <a:ext cx="4629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>
            <p:extLst/>
          </p:nvPr>
        </p:nvGraphicFramePr>
        <p:xfrm>
          <a:off x="6038849" y="2758888"/>
          <a:ext cx="29241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7" name="Equation" r:id="rId8" imgW="1155600" imgH="203040" progId="Equation.3">
                  <p:embed/>
                </p:oleObj>
              </mc:Choice>
              <mc:Fallback>
                <p:oleObj name="Equation" r:id="rId8" imgW="1155600" imgH="203040" progId="Equation.3">
                  <p:embed/>
                  <p:pic>
                    <p:nvPicPr>
                      <p:cNvPr id="501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49" y="2758888"/>
                        <a:ext cx="29241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"/>
          <p:cNvGraphicFramePr>
            <a:graphicFrameLocks noChangeAspect="1"/>
          </p:cNvGraphicFramePr>
          <p:nvPr>
            <p:extLst/>
          </p:nvPr>
        </p:nvGraphicFramePr>
        <p:xfrm>
          <a:off x="3325813" y="4428938"/>
          <a:ext cx="28289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" name="Equation" r:id="rId10" imgW="1117600" imgH="292100" progId="Equation.3">
                  <p:embed/>
                </p:oleObj>
              </mc:Choice>
              <mc:Fallback>
                <p:oleObj name="Equation" r:id="rId10" imgW="1117600" imgH="292100" progId="Equation.3">
                  <p:embed/>
                  <p:pic>
                    <p:nvPicPr>
                      <p:cNvPr id="501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4428938"/>
                        <a:ext cx="28289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9"/>
          <p:cNvGraphicFramePr>
            <a:graphicFrameLocks noChangeAspect="1"/>
          </p:cNvGraphicFramePr>
          <p:nvPr>
            <p:extLst/>
          </p:nvPr>
        </p:nvGraphicFramePr>
        <p:xfrm>
          <a:off x="4086225" y="5409078"/>
          <a:ext cx="4371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Equation" r:id="rId12" imgW="1727200" imgH="203200" progId="Equation.3">
                  <p:embed/>
                </p:oleObj>
              </mc:Choice>
              <mc:Fallback>
                <p:oleObj name="Equation" r:id="rId12" imgW="1727200" imgH="203200" progId="Equation.3">
                  <p:embed/>
                  <p:pic>
                    <p:nvPicPr>
                      <p:cNvPr id="5018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5409078"/>
                        <a:ext cx="4371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1341437" y="3159591"/>
          <a:ext cx="41925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0" name="Equation" r:id="rId14" imgW="1676160" imgH="406080" progId="Equation.DSMT4">
                  <p:embed/>
                </p:oleObj>
              </mc:Choice>
              <mc:Fallback>
                <p:oleObj name="Equation" r:id="rId14" imgW="1676160" imgH="406080" progId="Equation.DSMT4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7" y="3159591"/>
                        <a:ext cx="41925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Equivalent Problem in Bioinformatics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35372" y="1237818"/>
            <a:ext cx="3810000" cy="4572000"/>
          </a:xfrm>
        </p:spPr>
        <p:txBody>
          <a:bodyPr/>
          <a:lstStyle/>
          <a:p>
            <a:r>
              <a:rPr lang="en-US" altLang="en-US" sz="2000" dirty="0"/>
              <a:t>From a sequence of amino acids (primary structure):  ATCPLELLLD</a:t>
            </a:r>
          </a:p>
          <a:p>
            <a:endParaRPr lang="en-US" altLang="en-US" sz="2000" dirty="0"/>
          </a:p>
          <a:p>
            <a:r>
              <a:rPr lang="en-US" altLang="en-US" sz="2000" dirty="0"/>
              <a:t>Infer secondary structure (features of the 3D structure, like helices, sheets, etc.): HHHBBBBBC..</a:t>
            </a:r>
          </a:p>
        </p:txBody>
      </p:sp>
      <p:sp>
        <p:nvSpPr>
          <p:cNvPr id="18434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-112" charset="0"/>
              </a:rPr>
              <a:t>CIS 421/521 - Intro to AI </a:t>
            </a:r>
            <a:endParaRPr lang="en-US" altLang="en-US" sz="1400" b="0" dirty="0">
              <a:solidFill>
                <a:srgbClr val="000000"/>
              </a:solidFill>
              <a:latin typeface="Times New Roman" pitchFamily="-112" charset="0"/>
            </a:endParaRP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-112" charset="2"/>
              <a:buChar char="·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-112" charset="0"/>
              </a:rPr>
              <a:t>       </a:t>
            </a:r>
            <a:fld id="{89E923C2-843B-4B9C-8CF8-E19A5609AC90}" type="slidenum">
              <a:rPr lang="en-US" altLang="en-US" sz="1400" b="0" smtClean="0">
                <a:solidFill>
                  <a:srgbClr val="000000"/>
                </a:solidFill>
                <a:latin typeface="Times New Roman" pitchFamily="-11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b="0">
              <a:solidFill>
                <a:srgbClr val="000000"/>
              </a:solidFill>
              <a:latin typeface="Times New Roman" pitchFamily="-11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521" y="1237818"/>
            <a:ext cx="3259051" cy="5125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65" y="4474863"/>
            <a:ext cx="520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from: </a:t>
            </a:r>
          </a:p>
          <a:p>
            <a:r>
              <a:rPr lang="en-US" sz="1600" dirty="0"/>
              <a:t>http://www.particlesciences.com/news/technical-briefs/2009/protein-structure.html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5ECE0589-0A8A-4920-B57A-C7051AC64FBF}" type="slidenum">
              <a:rPr lang="en-US" altLang="en-US" sz="1400" smtClean="0">
                <a:solidFill>
                  <a:srgbClr val="000000"/>
                </a:solidFill>
              </a:rPr>
              <a:pPr/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Methods to Determine Part of Speech Tags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Old Solution: </a:t>
            </a:r>
            <a:r>
              <a:rPr lang="en-US" altLang="en-US" i="1" dirty="0">
                <a:solidFill>
                  <a:schemeClr val="accent2"/>
                </a:solidFill>
              </a:rPr>
              <a:t>Depth First search. </a:t>
            </a:r>
          </a:p>
          <a:p>
            <a:pPr lvl="1"/>
            <a:r>
              <a:rPr lang="en-US" altLang="en-US" sz="2400" dirty="0"/>
              <a:t> If each of </a:t>
            </a:r>
            <a:r>
              <a:rPr lang="en-US" altLang="en-US" sz="2400" i="1" dirty="0"/>
              <a:t>n </a:t>
            </a:r>
            <a:r>
              <a:rPr lang="en-US" altLang="en-US" sz="2400" dirty="0"/>
              <a:t>word tokens has </a:t>
            </a:r>
            <a:r>
              <a:rPr lang="en-US" altLang="en-US" sz="2400" i="1" dirty="0"/>
              <a:t>k</a:t>
            </a:r>
            <a:r>
              <a:rPr lang="en-US" altLang="en-US" sz="2400" dirty="0"/>
              <a:t> tags on average, try the </a:t>
            </a:r>
            <a:r>
              <a:rPr lang="en-US" altLang="en-US" sz="2400" i="1" dirty="0" err="1"/>
              <a:t>k</a:t>
            </a:r>
            <a:r>
              <a:rPr lang="en-US" altLang="en-US" sz="2400" i="1" baseline="30000" dirty="0" err="1"/>
              <a:t>n</a:t>
            </a:r>
            <a:r>
              <a:rPr lang="en-US" altLang="en-US" sz="2400" dirty="0"/>
              <a:t> combinations until one works.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Machine Learning Solutions: </a:t>
            </a:r>
            <a:r>
              <a:rPr lang="en-US" altLang="en-US" i="1" dirty="0">
                <a:solidFill>
                  <a:schemeClr val="accent2"/>
                </a:solidFill>
              </a:rPr>
              <a:t>Automatically learn </a:t>
            </a:r>
            <a:r>
              <a:rPr lang="en-US" altLang="en-US" dirty="0"/>
              <a:t>Part of Speech (POS) assignment.</a:t>
            </a:r>
          </a:p>
          <a:p>
            <a:pPr lvl="1"/>
            <a:r>
              <a:rPr lang="en-US" altLang="en-US" dirty="0"/>
              <a:t>The best techniques achieve 97+% accuracy per word on new materials, </a:t>
            </a:r>
          </a:p>
          <a:p>
            <a:pPr lvl="2"/>
            <a:r>
              <a:rPr lang="en-US" altLang="en-US" dirty="0"/>
              <a:t>given a POS-tagged training corpus of 10</a:t>
            </a:r>
            <a:r>
              <a:rPr lang="en-US" altLang="en-US" baseline="30000" dirty="0"/>
              <a:t>6</a:t>
            </a:r>
            <a:r>
              <a:rPr lang="en-US" altLang="en-US" dirty="0"/>
              <a:t> tokens </a:t>
            </a:r>
          </a:p>
          <a:p>
            <a:pPr lvl="2"/>
            <a:r>
              <a:rPr lang="en-US" altLang="en-US" dirty="0"/>
              <a:t>with 3% inconsistency in the training corpus</a:t>
            </a:r>
          </a:p>
          <a:p>
            <a:pPr lvl="2"/>
            <a:r>
              <a:rPr lang="en-US" altLang="en-US" dirty="0"/>
              <a:t>on a set of ~40 POS tags (Penn Treebank Tag Set)</a:t>
            </a:r>
          </a:p>
        </p:txBody>
      </p:sp>
    </p:spTree>
    <p:extLst>
      <p:ext uri="{BB962C8B-B14F-4D97-AF65-F5344CB8AC3E}">
        <p14:creationId xmlns:p14="http://schemas.microsoft.com/office/powerpoint/2010/main" val="42351615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58E31A5A-B0FC-4DE5-9A7D-18DBF15B87D1}" type="slidenum">
              <a:rPr lang="en-US" altLang="en-US" sz="1400" smtClean="0">
                <a:solidFill>
                  <a:srgbClr val="000000"/>
                </a:solidFill>
              </a:rPr>
              <a:pPr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Statistical Approaches: Idea 1</a:t>
            </a:r>
          </a:p>
        </p:txBody>
      </p:sp>
      <p:pic>
        <p:nvPicPr>
          <p:cNvPr id="2253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524000"/>
            <a:ext cx="7291387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8070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F9EECA4D-1DFF-4B63-B89B-7442FCAC69F6}" type="slidenum">
              <a:rPr lang="en-US" altLang="en-US" sz="1400" smtClean="0">
                <a:solidFill>
                  <a:srgbClr val="000000"/>
                </a:solidFill>
              </a:rPr>
              <a:pPr/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 dirty="0"/>
              <a:t>Statistical Approaches: Idea 2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-112" charset="2"/>
              <a:buNone/>
            </a:pPr>
            <a:r>
              <a:rPr lang="en-US" altLang="en-US" dirty="0"/>
              <a:t>For a string of words</a:t>
            </a:r>
          </a:p>
          <a:p>
            <a:pPr algn="ctr">
              <a:buFont typeface="Symbol" pitchFamily="-112" charset="2"/>
              <a:buNone/>
            </a:pPr>
            <a:r>
              <a:rPr lang="en-US" altLang="en-US" dirty="0"/>
              <a:t>	</a:t>
            </a:r>
            <a:r>
              <a:rPr lang="en-US" altLang="en-US" sz="2800" i="1" dirty="0">
                <a:latin typeface="Century Schoolbook" panose="02040604050505020304" pitchFamily="18" charset="0"/>
              </a:rPr>
              <a:t>W = w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1</a:t>
            </a:r>
            <a:r>
              <a:rPr lang="en-US" altLang="en-US" sz="2800" i="1" dirty="0">
                <a:latin typeface="Century Schoolbook" panose="02040604050505020304" pitchFamily="18" charset="0"/>
              </a:rPr>
              <a:t>w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2</a:t>
            </a:r>
            <a:r>
              <a:rPr lang="en-US" altLang="en-US" sz="2800" i="1" dirty="0">
                <a:latin typeface="Century Schoolbook" panose="02040604050505020304" pitchFamily="18" charset="0"/>
              </a:rPr>
              <a:t>w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3</a:t>
            </a:r>
            <a:r>
              <a:rPr lang="en-US" altLang="en-US" sz="2800" i="1" dirty="0">
                <a:latin typeface="Century Schoolbook" panose="02040604050505020304" pitchFamily="18" charset="0"/>
              </a:rPr>
              <a:t>…</a:t>
            </a:r>
            <a:r>
              <a:rPr lang="en-US" altLang="en-US" sz="2800" i="1" dirty="0" err="1">
                <a:latin typeface="Century Schoolbook" panose="02040604050505020304" pitchFamily="18" charset="0"/>
              </a:rPr>
              <a:t>w</a:t>
            </a:r>
            <a:r>
              <a:rPr lang="en-US" altLang="en-US" sz="2800" i="1" baseline="-25000" dirty="0" err="1">
                <a:latin typeface="Century Schoolbook" panose="02040604050505020304" pitchFamily="18" charset="0"/>
              </a:rPr>
              <a:t>n</a:t>
            </a:r>
            <a:endParaRPr lang="en-US" altLang="en-US" sz="2800" i="1" baseline="-25000" dirty="0">
              <a:latin typeface="Century Schoolbook" panose="02040604050505020304" pitchFamily="18" charset="0"/>
            </a:endParaRPr>
          </a:p>
          <a:p>
            <a:pPr algn="ctr">
              <a:buFont typeface="Symbol" pitchFamily="-112" charset="2"/>
              <a:buNone/>
            </a:pPr>
            <a:endParaRPr lang="en-US" altLang="en-US" sz="2800" baseline="-25000" dirty="0"/>
          </a:p>
          <a:p>
            <a:pPr>
              <a:buFont typeface="Symbol" pitchFamily="-112" charset="2"/>
              <a:buNone/>
            </a:pPr>
            <a:r>
              <a:rPr lang="en-US" altLang="en-US" dirty="0"/>
              <a:t>find the string of POS tags</a:t>
            </a:r>
          </a:p>
          <a:p>
            <a:pPr algn="ctr">
              <a:buFont typeface="Symbol" pitchFamily="-112" charset="2"/>
              <a:buNone/>
            </a:pPr>
            <a:r>
              <a:rPr lang="en-US" altLang="en-US" sz="2800" i="1" dirty="0">
                <a:latin typeface="Century Schoolbook" panose="02040604050505020304" pitchFamily="18" charset="0"/>
              </a:rPr>
              <a:t>T = t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1 </a:t>
            </a:r>
            <a:r>
              <a:rPr lang="en-US" altLang="en-US" sz="2800" i="1" dirty="0">
                <a:latin typeface="Century Schoolbook" panose="02040604050505020304" pitchFamily="18" charset="0"/>
              </a:rPr>
              <a:t>t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2 </a:t>
            </a:r>
            <a:r>
              <a:rPr lang="en-US" altLang="en-US" sz="2800" i="1" dirty="0">
                <a:latin typeface="Century Schoolbook" panose="02040604050505020304" pitchFamily="18" charset="0"/>
              </a:rPr>
              <a:t>t</a:t>
            </a:r>
            <a:r>
              <a:rPr lang="en-US" altLang="en-US" sz="2800" i="1" baseline="-25000" dirty="0">
                <a:latin typeface="Century Schoolbook" panose="02040604050505020304" pitchFamily="18" charset="0"/>
              </a:rPr>
              <a:t>3 </a:t>
            </a:r>
            <a:r>
              <a:rPr lang="en-US" altLang="en-US" sz="2800" i="1" dirty="0">
                <a:latin typeface="Century Schoolbook" panose="02040604050505020304" pitchFamily="18" charset="0"/>
              </a:rPr>
              <a:t>…</a:t>
            </a:r>
            <a:r>
              <a:rPr lang="en-US" altLang="en-US" sz="2800" i="1" dirty="0" err="1">
                <a:latin typeface="Century Schoolbook" panose="02040604050505020304" pitchFamily="18" charset="0"/>
              </a:rPr>
              <a:t>t</a:t>
            </a:r>
            <a:r>
              <a:rPr lang="en-US" altLang="en-US" sz="2800" i="1" baseline="-25000" dirty="0" err="1">
                <a:latin typeface="Century Schoolbook" panose="02040604050505020304" pitchFamily="18" charset="0"/>
              </a:rPr>
              <a:t>n</a:t>
            </a:r>
            <a:endParaRPr lang="en-US" altLang="en-US" sz="2800" i="1" baseline="-25000" dirty="0">
              <a:latin typeface="Century Schoolbook" panose="02040604050505020304" pitchFamily="18" charset="0"/>
            </a:endParaRPr>
          </a:p>
          <a:p>
            <a:pPr algn="ctr">
              <a:buFont typeface="Symbol" pitchFamily="-112" charset="2"/>
              <a:buNone/>
            </a:pPr>
            <a:endParaRPr lang="en-US" altLang="en-US" sz="2800" baseline="-25000" dirty="0"/>
          </a:p>
          <a:p>
            <a:pPr>
              <a:buFont typeface="Symbol" pitchFamily="-112" charset="2"/>
              <a:buNone/>
            </a:pPr>
            <a:r>
              <a:rPr lang="en-US" altLang="en-US" dirty="0"/>
              <a:t>which maximizes </a:t>
            </a:r>
            <a:r>
              <a:rPr lang="en-US" altLang="en-US" i="1" dirty="0">
                <a:latin typeface="Century Schoolbook" panose="02040604050505020304" pitchFamily="18" charset="0"/>
              </a:rPr>
              <a:t>P(T|W)</a:t>
            </a:r>
          </a:p>
          <a:p>
            <a:pPr lvl="1"/>
            <a:r>
              <a:rPr lang="en-US" altLang="en-US" sz="2400" dirty="0"/>
              <a:t>i.e., the most likely POS tag </a:t>
            </a:r>
            <a:r>
              <a:rPr lang="en-US" altLang="en-US" sz="2400" i="1" dirty="0">
                <a:latin typeface="Century Schoolbook" panose="02040604050505020304" pitchFamily="18" charset="0"/>
              </a:rPr>
              <a:t>t</a:t>
            </a:r>
            <a:r>
              <a:rPr lang="en-US" altLang="en-US" sz="2400" i="1" baseline="-25000" dirty="0">
                <a:latin typeface="Century Schoolbook" panose="02040604050505020304" pitchFamily="18" charset="0"/>
              </a:rPr>
              <a:t>i</a:t>
            </a:r>
            <a:r>
              <a:rPr lang="en-US" altLang="en-US" sz="2400" dirty="0"/>
              <a:t> for each word </a:t>
            </a:r>
            <a:r>
              <a:rPr lang="en-US" altLang="en-US" sz="2400" i="1" dirty="0" err="1">
                <a:latin typeface="Century Schoolbook" panose="02040604050505020304" pitchFamily="18" charset="0"/>
              </a:rPr>
              <a:t>w</a:t>
            </a:r>
            <a:r>
              <a:rPr lang="en-US" altLang="en-US" sz="2400" i="1" baseline="-250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2400" dirty="0"/>
              <a:t> given its surrounding context</a:t>
            </a:r>
          </a:p>
          <a:p>
            <a:pPr algn="ctr">
              <a:buFont typeface="Symbol" pitchFamily="-11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302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54993708-995C-4243-A05F-2E838575E15E}" type="slidenum">
              <a:rPr lang="en-US" altLang="en-US" sz="1400" smtClean="0">
                <a:solidFill>
                  <a:srgbClr val="000000"/>
                </a:solidFill>
              </a:rPr>
              <a:pPr/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The Sparse Data Problem …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295400"/>
            <a:ext cx="8010525" cy="4572000"/>
          </a:xfrm>
        </p:spPr>
        <p:txBody>
          <a:bodyPr/>
          <a:lstStyle/>
          <a:p>
            <a:pPr>
              <a:buFont typeface="Symbol" pitchFamily="-112" charset="2"/>
              <a:buNone/>
            </a:pPr>
            <a:r>
              <a:rPr lang="en-US" altLang="en-US" dirty="0"/>
              <a:t>A Simple, </a:t>
            </a:r>
            <a:r>
              <a:rPr lang="en-US" altLang="en-US" i="1" dirty="0"/>
              <a:t>Impossible</a:t>
            </a:r>
            <a:r>
              <a:rPr lang="en-US" altLang="en-US" dirty="0"/>
              <a:t> Approach to Compute </a:t>
            </a:r>
            <a:r>
              <a:rPr lang="en-US" altLang="en-US" i="1" dirty="0">
                <a:latin typeface="Century Schoolbook" panose="02040604050505020304" pitchFamily="18" charset="0"/>
              </a:rPr>
              <a:t>P(T|W):</a:t>
            </a:r>
          </a:p>
          <a:p>
            <a:pPr>
              <a:buFont typeface="Symbol" pitchFamily="-112" charset="2"/>
              <a:buNone/>
            </a:pPr>
            <a:endParaRPr lang="en-US" altLang="en-US" dirty="0"/>
          </a:p>
          <a:p>
            <a:pPr>
              <a:buFont typeface="Symbol" pitchFamily="-112" charset="2"/>
              <a:buNone/>
            </a:pPr>
            <a:endParaRPr lang="en-US" altLang="en-US" dirty="0"/>
          </a:p>
          <a:p>
            <a:pPr marL="457200" indent="-457200">
              <a:buFont typeface="Symbol" pitchFamily="-112" charset="2"/>
              <a:buAutoNum type="arabicPeriod"/>
            </a:pPr>
            <a:r>
              <a:rPr lang="en-US" altLang="en-US" dirty="0"/>
              <a:t>Find all instances of the string "heat oil in a large pot" in a </a:t>
            </a:r>
            <a:r>
              <a:rPr lang="en-US" altLang="en-US" i="1" dirty="0"/>
              <a:t>tagged</a:t>
            </a:r>
            <a:r>
              <a:rPr lang="en-US" altLang="en-US" dirty="0"/>
              <a:t> training corpus</a:t>
            </a:r>
          </a:p>
          <a:p>
            <a:pPr marL="457200" indent="-457200">
              <a:buFont typeface="Symbol" pitchFamily="-112" charset="2"/>
              <a:buAutoNum type="arabicPeriod"/>
            </a:pPr>
            <a:r>
              <a:rPr lang="en-US" altLang="en-US" dirty="0"/>
              <a:t>Pick the </a:t>
            </a:r>
            <a:r>
              <a:rPr lang="en-US" altLang="en-US" i="1" dirty="0"/>
              <a:t>most common tag assignment </a:t>
            </a:r>
            <a:r>
              <a:rPr lang="en-US" altLang="en-US" dirty="0"/>
              <a:t>for that string.</a:t>
            </a:r>
          </a:p>
        </p:txBody>
      </p:sp>
    </p:spTree>
    <p:extLst>
      <p:ext uri="{BB962C8B-B14F-4D97-AF65-F5344CB8AC3E}">
        <p14:creationId xmlns:p14="http://schemas.microsoft.com/office/powerpoint/2010/main" val="36849675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MMj0336519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7969">
            <a:off x="3760772" y="43351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682" y="609600"/>
            <a:ext cx="8707030" cy="457200"/>
          </a:xfrm>
        </p:spPr>
        <p:txBody>
          <a:bodyPr/>
          <a:lstStyle/>
          <a:p>
            <a:r>
              <a:rPr lang="en-US" altLang="en-US" sz="2800" dirty="0"/>
              <a:t>One more time: A </a:t>
            </a:r>
            <a:r>
              <a:rPr lang="en-US" altLang="en-US" sz="2800" dirty="0">
                <a:solidFill>
                  <a:srgbClr val="008000"/>
                </a:solidFill>
              </a:rPr>
              <a:t>BOTEC</a:t>
            </a:r>
            <a:r>
              <a:rPr lang="en-US" altLang="en-US" sz="2800" dirty="0">
                <a:solidFill>
                  <a:srgbClr val="FFFF99"/>
                </a:solidFill>
              </a:rPr>
              <a:t> </a:t>
            </a:r>
            <a:r>
              <a:rPr lang="en-US" altLang="en-US" sz="2800" dirty="0"/>
              <a:t>Estimate of What Works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CIS 421/521 - Intro to AI 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       </a:t>
            </a:r>
            <a:fld id="{F845BF0D-C169-4AFB-BEFA-9B46EE1EDAAF}" type="slidenum">
              <a:rPr lang="en-US" altLang="en-US" sz="1400" smtClean="0">
                <a:solidFill>
                  <a:srgbClr val="000000"/>
                </a:solidFill>
              </a:rPr>
              <a:pPr/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What parameters can we estimate with a million words of hand tagged training data?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Assume the best case: a distribution of 5000 words and 40 part of speech tags with a distribution not far from uniform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We can get reasonable estimates of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/>
              <a:t>Tag </a:t>
            </a:r>
            <a:r>
              <a:rPr lang="en-US" altLang="en-US" sz="2000" dirty="0"/>
              <a:t>bigrams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/>
              <a:t>Word x tag pairs</a:t>
            </a:r>
          </a:p>
        </p:txBody>
      </p:sp>
      <p:pic>
        <p:nvPicPr>
          <p:cNvPr id="2560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667000"/>
            <a:ext cx="54419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 flipH="1">
            <a:off x="6750424" y="3186392"/>
            <a:ext cx="430306" cy="2510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6687671" y="4471427"/>
            <a:ext cx="430306" cy="2510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6687671" y="2926696"/>
            <a:ext cx="430306" cy="2510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96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3\bin\emacs.exe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79"/>
  <p:tag name="DEFAULTHEIGHT" val="3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setlength{\textwidth}{9in}&#10;&#10;\setlength{\parindent}{0in}&#10;\setlength{\parskip}{.1in}&#10;\hyphenpenalty 10000&#10;\boldmath&#10;\newcommand{\bi}{\begin{itemize}\item}&#10;\newcommand{\ei}{\end{itemize}}&#10;\newcommand{\vs}{\vspace{.05in}}&#10;\newcommand{\vsb}{\vspace{.1in}}&#10;&#10;{\bf Simply assign each word its most likely POS.  &#10;&#10;Success rate: 91\%!}&#10;&#10;\vsb&#10;\begin{center}&#10;\begin{tabular}{|c||c|c|c|} \hline&#10;{\bf Word} &amp;\multicolumn{3}{|c|}{\bf POS listings in Brown}\\ \hline\hline&#10;heat &amp;noun/89 &amp;{\bf verb/5} &amp; \\\hline&#10;oil &amp;{\bf noun/87} &amp;&amp;\\\hline&#10;in &amp;{\bf prep/20731} &amp;noun/1 &amp;adv/462 \\\hline&#10;a &amp;{\bf det/22943} &amp;noun/50 &amp;noun-proper/30\\\hline&#10;large &amp;{\bf adj/354} &amp;noun/2 &amp;adv/5\\\hline&#10;pot &amp;{\bf noun/27} &amp;&amp;\\ \hline&#10;\end{tabular}&#10;\end{center}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9"/>
  <p:tag name="BOXHEIGHT" val="373"/>
  <p:tag name="BOXFONT" val="10"/>
  <p:tag name="BOXWRAP" val="False"/>
  <p:tag name="WORKAROUNDTRANSPARENCYBUG" val="False"/>
  <p:tag name="ALLOWFONTSUBSTITUTION" val="False"/>
  <p:tag name="BITMAPFORMAT" val="pngmono"/>
  <p:tag name="ORIGWIDTH" val="520"/>
  <p:tag name="PICTUREFILESIZE" val="1550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begin{center}&#10;\begin{tabular}{|c|c|c|}\hline&#10;{\bf Event}&amp; {\bf Count} &amp;{\bf Estimate Quality?} \\ \hline&#10;tags &amp; 40 &amp; Excellent\\&#10;tag bigrams &amp; 1600 &amp; Excellent\\&#10;tag trigrams &amp; 64,000 &amp; OK\\&#10;tag 4-grams &amp; 2.5M &amp; Poor \\ \hline&#10;words &amp; 5000 &amp; Very Good \\&#10;word bigrams  &amp;25M &amp; Poor\\ \hline&#10;word $x$ tag pairs &amp; 200,000 &amp; OK \\ \hline&#10;\end{tabular}&#10;\end{center}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379"/>
  <p:tag name="BOXHEIGHT" val="373"/>
  <p:tag name="BOXFONT" val="10"/>
  <p:tag name="BOXWRAP" val="False"/>
  <p:tag name="WORKAROUNDTRANSPARENCYBUG" val="False"/>
  <p:tag name="ALLOWFONTSUBSTITUTION" val="False"/>
  <p:tag name="BITMAPFORMAT" val="png256"/>
  <p:tag name="ORIGWIDTH" val="509"/>
  <p:tag name="PICTUREFILESIZE" val="209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begin{eqnarray*} &#10;P(T)*P(W|T)&amp;=&amp;\\&#10;             &amp; &amp; P(t_1) * P(t_2|t_1) * P(t_3| t_2) * \ldots * P(t_n |t_{n-1}) *\\&#10;             &amp; &amp; P(w_1|t_1) * P(w_2|t_2) * \ldots * P(w_n |t_n)   &#10;\end{eqnarray*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9"/>
  <p:tag name="BOXHEIGHT" val="373"/>
  <p:tag name="BOXFONT" val="10"/>
  <p:tag name="BOXWRAP" val="False"/>
  <p:tag name="WORKAROUNDTRANSPARENCYBUG" val="False"/>
  <p:tag name="ALLOWFONTSUBSTITUTION" val="False"/>
  <p:tag name="BITMAPFORMAT" val="pngmono"/>
  <p:tag name="ORIGWIDTH" val="633"/>
  <p:tag name="PICTUREFILESIZE" val="522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{\bf To estimate $ \bf P(t_i|t_{i-1})$:} \[\frac{Count(t_{i-1}t_i)}{Count(t_{i-1})}\]&#10;&#10;{\bf To estimate $\bf P(w_i|t_i)$:} &#10;\[\frac{Count(\mbox{ $w_i$ tagged $t_i$})}%&#10;{Count(\mbox{ all words tagged $t_i$})}\]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9"/>
  <p:tag name="BOXHEIGHT" val="37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706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etlength{\parindent}{0in}&#10;\setlength{\parskip}{.1in}&#10;\hyphenpenalty 10000&#10;\boldmath&#10;\newcommand{\bi}{\begin{itemize}\item}&#10;\newcommand{\ei}{\end{itemize}}&#10;\newcommand{\vs}{\vspace{.2in}}&#10;\newcommand{\vsb}{\vspace{.5in}}&#10;&#10;\bi Starts in some initial state $t_1$ with&#10;probability $\pi(t_1)$, &#10;&#10;\item On each move goes from state $t_i$ to state&#10;$t_j$ according to transition probability $a(t_i,t_j)$.   &#10;&#10;\item At each state&#10;$t_i$, it emits a symbol $w_k$ according to the emit probabilities&#10;$b(t_i,w_k)$.&#10;&#10;\ei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9"/>
  <p:tag name="BOXHEIGHT" val="373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08873"/>
</p:tagLst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Penn-2007</Template>
  <TotalTime>1616</TotalTime>
  <Words>1332</Words>
  <Application>Microsoft Macintosh PowerPoint</Application>
  <PresentationFormat>On-screen Show (4:3)</PresentationFormat>
  <Paragraphs>380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Century Schoolbook</vt:lpstr>
      <vt:lpstr>Comic Sans MS</vt:lpstr>
      <vt:lpstr>Symbol</vt:lpstr>
      <vt:lpstr>Times</vt:lpstr>
      <vt:lpstr>Times New Roman</vt:lpstr>
      <vt:lpstr>2_bbn-upenn</vt:lpstr>
      <vt:lpstr>Equation</vt:lpstr>
      <vt:lpstr>Hidden Markov Models  </vt:lpstr>
      <vt:lpstr>An NLP task– Determining Part of Speech Tags</vt:lpstr>
      <vt:lpstr>What is POS tagging good for?</vt:lpstr>
      <vt:lpstr>Equivalent Problem in Bioinformatics</vt:lpstr>
      <vt:lpstr>Methods to Determine Part of Speech Tags</vt:lpstr>
      <vt:lpstr>Statistical Approaches: Idea 1</vt:lpstr>
      <vt:lpstr>Statistical Approaches: Idea 2</vt:lpstr>
      <vt:lpstr>The Sparse Data Problem …</vt:lpstr>
      <vt:lpstr>One more time: A BOTEC Estimate of What Works</vt:lpstr>
      <vt:lpstr>Review: Bayes’ Rule</vt:lpstr>
      <vt:lpstr>Bayes Rule plus Markov Assumptions  yields a practical POS tagger!</vt:lpstr>
      <vt:lpstr>II. Compute P(T) just like P(W) last lecture</vt:lpstr>
      <vt:lpstr>III. To compute P(W|T): </vt:lpstr>
      <vt:lpstr>Training and Performance</vt:lpstr>
      <vt:lpstr>Hidden Markov Models</vt:lpstr>
      <vt:lpstr>Viewed as a generator, an HMM:</vt:lpstr>
      <vt:lpstr>Summary: Recognition using an HMM</vt:lpstr>
      <vt:lpstr>Practical Tagging using HMMs</vt:lpstr>
      <vt:lpstr>The three basic HMM problems  </vt:lpstr>
      <vt:lpstr>Parameters of an HMM</vt:lpstr>
      <vt:lpstr>The Three Basic HMM Problems</vt:lpstr>
      <vt:lpstr>Problem 1: Probability of an Observation Sequence</vt:lpstr>
      <vt:lpstr>The Crucial Data Structure: The Trellis</vt:lpstr>
      <vt:lpstr>Forward Probabilities: </vt:lpstr>
      <vt:lpstr>Forward Algorithm: Induction step</vt:lpstr>
      <vt:lpstr>Forward Algorithm</vt:lpstr>
      <vt:lpstr>Forward Algorithm Complexity</vt:lpstr>
      <vt:lpstr>Problem 2: Decoding </vt:lpstr>
      <vt:lpstr>Viterbi Algorithm: Recursion step</vt:lpstr>
      <vt:lpstr>Core Idea of Viterbi Algorithm</vt:lpstr>
      <vt:lpstr>Not quite what we want….</vt:lpstr>
      <vt:lpstr>Viterbi Algorithm (For Notes)</vt:lpstr>
    </vt:vector>
  </TitlesOfParts>
  <Company>University of Pennsylvania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Multi-lingual, Parallel-processing Statistical Parsing Engine</dc:title>
  <dc:creator>Mitchell Marcus</dc:creator>
  <cp:lastModifiedBy>Callison-Burch, Christopher</cp:lastModifiedBy>
  <cp:revision>301</cp:revision>
  <cp:lastPrinted>2001-02-02T03:30:34Z</cp:lastPrinted>
  <dcterms:created xsi:type="dcterms:W3CDTF">2004-01-13T18:21:23Z</dcterms:created>
  <dcterms:modified xsi:type="dcterms:W3CDTF">2018-10-29T15:38:12Z</dcterms:modified>
</cp:coreProperties>
</file>