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50"/>
  </p:notesMasterIdLst>
  <p:handoutMasterIdLst>
    <p:handoutMasterId r:id="rId51"/>
  </p:handoutMasterIdLst>
  <p:sldIdLst>
    <p:sldId id="535" r:id="rId2"/>
    <p:sldId id="582" r:id="rId3"/>
    <p:sldId id="536" r:id="rId4"/>
    <p:sldId id="542" r:id="rId5"/>
    <p:sldId id="508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33" r:id="rId15"/>
    <p:sldId id="467" r:id="rId16"/>
    <p:sldId id="560" r:id="rId17"/>
    <p:sldId id="565" r:id="rId18"/>
    <p:sldId id="409" r:id="rId19"/>
    <p:sldId id="561" r:id="rId20"/>
    <p:sldId id="562" r:id="rId21"/>
    <p:sldId id="563" r:id="rId22"/>
    <p:sldId id="564" r:id="rId23"/>
    <p:sldId id="410" r:id="rId24"/>
    <p:sldId id="570" r:id="rId25"/>
    <p:sldId id="479" r:id="rId26"/>
    <p:sldId id="489" r:id="rId27"/>
    <p:sldId id="413" r:id="rId28"/>
    <p:sldId id="414" r:id="rId29"/>
    <p:sldId id="415" r:id="rId30"/>
    <p:sldId id="401" r:id="rId31"/>
    <p:sldId id="317" r:id="rId32"/>
    <p:sldId id="571" r:id="rId33"/>
    <p:sldId id="572" r:id="rId34"/>
    <p:sldId id="573" r:id="rId35"/>
    <p:sldId id="574" r:id="rId36"/>
    <p:sldId id="575" r:id="rId37"/>
    <p:sldId id="576" r:id="rId38"/>
    <p:sldId id="578" r:id="rId39"/>
    <p:sldId id="577" r:id="rId40"/>
    <p:sldId id="579" r:id="rId41"/>
    <p:sldId id="580" r:id="rId42"/>
    <p:sldId id="581" r:id="rId43"/>
    <p:sldId id="345" r:id="rId44"/>
    <p:sldId id="416" r:id="rId45"/>
    <p:sldId id="346" r:id="rId46"/>
    <p:sldId id="343" r:id="rId47"/>
    <p:sldId id="344" r:id="rId48"/>
    <p:sldId id="569" r:id="rId49"/>
  </p:sldIdLst>
  <p:sldSz cx="9144000" cy="6858000" type="screen4x3"/>
  <p:notesSz cx="7077075" cy="9363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0"/>
    <p:restoredTop sz="94681"/>
  </p:normalViewPr>
  <p:slideViewPr>
    <p:cSldViewPr showGuides="1">
      <p:cViewPr varScale="1">
        <p:scale>
          <a:sx n="132" d="100"/>
          <a:sy n="132" d="100"/>
        </p:scale>
        <p:origin x="14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2" d="100"/>
          <a:sy n="92" d="100"/>
        </p:scale>
        <p:origin x="-2648" y="-120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56" Type="http://schemas.microsoft.com/office/2015/10/relationships/revisionInfo" Target="revisionInfo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>
                <a:latin typeface="Times New Roman" charset="0"/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8E3417A-0B30-40F4-B5C3-22A560562A22}" type="datetime1">
              <a:rPr lang="en-US"/>
              <a:pPr>
                <a:defRPr/>
              </a:pPr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175"/>
            <a:ext cx="3067050" cy="468313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>
                <a:latin typeface="Times New Roman" charset="0"/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893175"/>
            <a:ext cx="3067050" cy="468313"/>
          </a:xfrm>
          <a:prstGeom prst="rect">
            <a:avLst/>
          </a:prstGeom>
        </p:spPr>
        <p:txBody>
          <a:bodyPr vert="horz" wrap="square" lIns="93936" tIns="46968" rIns="93936" bIns="4696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A4CF77C-4DF1-4CF3-A057-BBBD31019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09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8438" y="0"/>
            <a:ext cx="30670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1675"/>
            <a:ext cx="4683125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448175"/>
            <a:ext cx="5661025" cy="421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93175"/>
            <a:ext cx="30670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8" rIns="93936" bIns="4696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8438" y="8893175"/>
            <a:ext cx="30670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8" rIns="93936" bIns="469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AED2B65-C0D5-4B7B-8425-0F9E1EB8E3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14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996F55F6-D0E2-4062-B19D-33C0339B3093}" type="slidenum">
              <a:rPr lang="en-US" altLang="en-US" sz="1200" smtClean="0">
                <a:latin typeface="Arial" charset="0"/>
              </a:rPr>
              <a:pPr/>
              <a:t>1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961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19330AE5-C1ED-4347-8169-57ED88E7AADA}" type="slidenum">
              <a:rPr lang="en-US" altLang="en-US" sz="1200" smtClean="0">
                <a:latin typeface="Arial" charset="0"/>
              </a:rPr>
              <a:pPr/>
              <a:t>11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785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87CCFBEB-5AA9-420C-97BB-FBA3CFE1C5CA}" type="slidenum">
              <a:rPr lang="en-US" altLang="en-US" sz="1200" smtClean="0">
                <a:latin typeface="Arial" charset="0"/>
              </a:rPr>
              <a:pPr/>
              <a:t>12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622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BE478750-CF16-41F7-B601-64CDA2C98A90}" type="slidenum">
              <a:rPr lang="en-US" altLang="en-US" sz="1200" smtClean="0">
                <a:latin typeface="Arial" charset="0"/>
              </a:rPr>
              <a:pPr/>
              <a:t>13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029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117FE5AE-3D9D-44B7-A382-37B9158033F0}" type="slidenum">
              <a:rPr lang="en-US" altLang="en-US" sz="1200" smtClean="0">
                <a:latin typeface="Arial" charset="0"/>
              </a:rPr>
              <a:pPr/>
              <a:t>14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7995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CA4CD7A-4BAA-46F1-AF0F-09F0AC61FB18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AC-3 is the name of the algorithm because it was the third algorithm developed in the paper.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5649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FBAD440C-C955-4B0D-811E-796F8D310ECA}" type="slidenum">
              <a:rPr lang="en-US" altLang="en-US" sz="1200" smtClean="0">
                <a:latin typeface="Arial" charset="0"/>
              </a:rPr>
              <a:pPr/>
              <a:t>17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545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894" indent="-285728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2914" indent="-228582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079" indent="-228582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244" indent="-228582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410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576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8741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5906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36EB0BAD-F42B-4E60-A12D-E109976409F4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255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894" indent="-285728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2914" indent="-228582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079" indent="-228582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244" indent="-228582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410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576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8741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5906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880B55FA-C704-4958-BB4D-F01CD81D7F0E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233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1200" dirty="0" smtClean="0"/>
          </a:p>
          <a:p>
            <a:pPr eaLnBrk="1" hangingPunct="1">
              <a:lnSpc>
                <a:spcPct val="80000"/>
              </a:lnSpc>
            </a:pPr>
            <a:endParaRPr lang="en-US" sz="1200" dirty="0" smtClean="0"/>
          </a:p>
          <a:p>
            <a:pPr eaLnBrk="1" hangingPunct="1">
              <a:lnSpc>
                <a:spcPct val="80000"/>
              </a:lnSpc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9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56BC2A6A-45CA-44B4-84DD-B64EE57F8D2F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43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BE2CB39F-09C9-4EFE-AEE9-920FCB2F4D98}" type="slidenum">
              <a:rPr lang="en-US" altLang="en-US" sz="1200" smtClean="0">
                <a:latin typeface="Arial" charset="0"/>
              </a:rPr>
              <a:pPr/>
              <a:t>3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394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70A894C8-E6FC-433E-BFC1-340F93F0C69F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755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894" indent="-285728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2914" indent="-228582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079" indent="-228582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244" indent="-228582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410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576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8741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5906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B2BEFD0-3B85-4B09-A53E-E259C6CB386D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205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33143" indent="-281978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27912" indent="-225582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79077" indent="-225582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30242" indent="-225582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81407" indent="-22558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32572" indent="-22558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383737" indent="-22558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34902" indent="-22558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EF3D1788-E811-4FB9-AC4B-CDE4C8466B36}" type="slidenum">
              <a:rPr lang="en-US" altLang="en-US" sz="1200">
                <a:latin typeface="Arial" charset="0"/>
              </a:rPr>
              <a:pPr/>
              <a:t>28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Here the queue is actually a set.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619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1298CE4A-6A43-471E-BB4F-1C8048235F42}" type="slidenum">
              <a:rPr lang="en-US" altLang="en-US" sz="1200" smtClean="0"/>
              <a:pPr/>
              <a:t>29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547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33143" indent="-281978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27912" indent="-225582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79077" indent="-225582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30242" indent="-225582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81407" indent="-22558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32572" indent="-22558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383737" indent="-22558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34902" indent="-22558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C3291C75-EC5A-4A21-A03E-3664D36F85E6}" type="slidenum">
              <a:rPr lang="en-US" altLang="en-US" sz="1200">
                <a:solidFill>
                  <a:prstClr val="black"/>
                </a:solidFill>
                <a:latin typeface="Arial" charset="0"/>
              </a:rPr>
              <a:pPr/>
              <a:t>30</a:t>
            </a:fld>
            <a:endParaRPr lang="en-US" alt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516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BB9DE68A-CE89-4286-B45B-F61AFB40CAD5}" type="slidenum">
              <a:rPr lang="en-US" altLang="en-US" sz="1200" smtClean="0">
                <a:latin typeface="Arial" charset="0"/>
              </a:rPr>
              <a:pPr/>
              <a:t>31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629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81376-9A36-40B0-85E2-52E3358E90D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59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894" indent="-285728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2914" indent="-228582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079" indent="-228582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244" indent="-228582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410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576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8741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5906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C82F4268-03C3-4CE8-A5D4-976621A79543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913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FBAD440C-C955-4B0D-811E-796F8D310ECA}" type="slidenum">
              <a:rPr lang="en-US" altLang="en-US" sz="1200" smtClean="0">
                <a:latin typeface="Arial" charset="0"/>
              </a:rPr>
              <a:pPr/>
              <a:t>4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652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2E0C339A-5E03-46A6-8744-14BB53FE487A}" type="slidenum">
              <a:rPr lang="en-US" altLang="en-US" sz="1200" smtClean="0">
                <a:latin typeface="Arial" charset="0"/>
              </a:rPr>
              <a:pPr/>
              <a:t>5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555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C3B665AD-B8F8-4566-8F71-A3114C20220F}" type="slidenum">
              <a:rPr lang="en-US" altLang="en-US" sz="1200" smtClean="0">
                <a:latin typeface="Arial" charset="0"/>
              </a:rPr>
              <a:pPr/>
              <a:t>6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42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4196E079-4978-4B22-B1D8-C3365025FF8D}" type="slidenum">
              <a:rPr lang="en-US" altLang="en-US" sz="1200" smtClean="0">
                <a:latin typeface="Arial" charset="0"/>
              </a:rPr>
              <a:pPr/>
              <a:t>7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955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F12D15C2-0D41-4095-9A48-5C172A2C99B1}" type="slidenum">
              <a:rPr lang="en-US" altLang="en-US" sz="1200" smtClean="0">
                <a:latin typeface="Arial" charset="0"/>
              </a:rPr>
              <a:pPr/>
              <a:t>8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5813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ADDF8B68-33FB-4D57-95B4-63FC675FD35F}" type="slidenum">
              <a:rPr lang="en-US" altLang="en-US" sz="1200" smtClean="0">
                <a:latin typeface="Arial" charset="0"/>
              </a:rPr>
              <a:pPr/>
              <a:t>9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829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3EC38DE8-1020-45D6-9219-77421E786DCC}" type="slidenum">
              <a:rPr lang="en-US" altLang="en-US" sz="1200" smtClean="0">
                <a:latin typeface="Arial" charset="0"/>
              </a:rPr>
              <a:pPr/>
              <a:t>10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32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87388" y="1143000"/>
            <a:ext cx="7770812" cy="0"/>
          </a:xfrm>
          <a:prstGeom prst="line">
            <a:avLst/>
          </a:prstGeom>
          <a:noFill/>
          <a:ln w="12700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75388"/>
            <a:ext cx="12192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>
              <a:buFont typeface="Symbol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latin typeface="+mn-lt"/>
                <a:ea typeface="Arial" charset="0"/>
              </a:defRPr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A21C4-44A0-4113-B1AA-6C9B49CD1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7705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Arial" charset="0"/>
              </a:defRPr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</a:t>
            </a:r>
            <a:fld id="{D4BF1EA7-3C41-4986-B58E-38B4825205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084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Arial" charset="0"/>
              </a:defRPr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</a:t>
            </a:r>
            <a:fld id="{B48B11D6-44C8-4049-8B4A-E968CF01F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4186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Arial" charset="0"/>
              </a:defRPr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</a:t>
            </a:r>
            <a:fld id="{7FB74ED0-4E21-44E7-B6BC-4F02BDC50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661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Arial" charset="0"/>
              </a:defRPr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</a:t>
            </a:r>
            <a:fld id="{631C9254-E2ED-4182-9826-EAB5C32B0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466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Arial" charset="0"/>
              </a:defRPr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</a:t>
            </a:r>
            <a:fld id="{16A3F6B9-110C-41C0-8F19-576718841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3357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Arial" charset="0"/>
              </a:defRPr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</a:t>
            </a:r>
            <a:fld id="{59ADA884-450A-4FF4-A688-9C81D5CBF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545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Arial" charset="0"/>
              </a:defRPr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</a:t>
            </a:r>
            <a:fld id="{17BCF611-5637-461A-BD0B-C1F993C1B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945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Arial" charset="0"/>
              </a:defRPr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</a:t>
            </a:r>
            <a:fld id="{93FF197D-0127-445B-B62A-DE9D76406B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854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Arial" charset="0"/>
              </a:defRPr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</a:t>
            </a:r>
            <a:fld id="{30425981-D8E5-4880-A0FE-D44583B4C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11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Arial" charset="0"/>
              </a:defRPr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</a:t>
            </a:r>
            <a:fld id="{D73DC954-3409-42AA-A5A4-AB491A7F4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4897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Arial" charset="0"/>
              </a:defRPr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</a:t>
            </a:r>
            <a:fld id="{95454A2D-EFEC-4BB0-9101-A89E20C5E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322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      </a:t>
            </a:r>
            <a:fld id="{8BD71605-4F87-405A-94BC-089F588DC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87388" y="1143000"/>
            <a:ext cx="7770812" cy="0"/>
          </a:xfrm>
          <a:prstGeom prst="line">
            <a:avLst/>
          </a:prstGeom>
          <a:noFill/>
          <a:ln w="12700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75388"/>
            <a:ext cx="12192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</p:sldLayoutIdLst>
  <p:transition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Font typeface="Symbol" pitchFamily="18" charset="2"/>
        <a:buChar char="·"/>
        <a:defRPr sz="2400" b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•"/>
        <a:defRPr sz="20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—"/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–"/>
        <a:defRPr sz="16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FDCBEF-3750-4195-9633-2C88223DFBEF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b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320451"/>
            <a:ext cx="3886200" cy="2280000"/>
          </a:xfrm>
        </p:spPr>
        <p:txBody>
          <a:bodyPr/>
          <a:lstStyle/>
          <a:p>
            <a:r>
              <a:rPr lang="en-US" altLang="en-US" dirty="0"/>
              <a:t>Constraint Satisfaction Problems II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en-US"/>
              <a:t>AIMA: Chapter 6</a:t>
            </a:r>
          </a:p>
        </p:txBody>
      </p:sp>
      <p:pic>
        <p:nvPicPr>
          <p:cNvPr id="6" name="Picture 9" descr="http://aima.cs.berkeley.edu/cove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320450"/>
            <a:ext cx="3719237" cy="482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6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7" name="Picture 4" descr="australia-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12738"/>
            <a:ext cx="22098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0BAEC7BD-8ADE-4F86-AB59-3B95C35F96A9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b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Heuristic 4: Forward checking 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Idea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Keep track of </a:t>
            </a:r>
            <a:r>
              <a:rPr lang="en-US" altLang="en-US" i="1" dirty="0"/>
              <a:t>remaining</a:t>
            </a:r>
            <a:r>
              <a:rPr lang="en-US" altLang="en-US" dirty="0"/>
              <a:t> legal values for </a:t>
            </a:r>
            <a:r>
              <a:rPr lang="en-US" altLang="en-US" i="1" dirty="0"/>
              <a:t>unassigned</a:t>
            </a:r>
            <a:r>
              <a:rPr lang="en-US" altLang="en-US" dirty="0"/>
              <a:t> variables</a:t>
            </a:r>
          </a:p>
          <a:p>
            <a:pPr lvl="1"/>
            <a:r>
              <a:rPr lang="en-US" altLang="en-US" dirty="0"/>
              <a:t>Terminate search when any unassigned variable has no remaining legal values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 algn="ctr">
              <a:buNone/>
            </a:pPr>
            <a:r>
              <a:rPr lang="en-US" altLang="en-US" i="1" dirty="0">
                <a:solidFill>
                  <a:srgbClr val="C00000"/>
                </a:solidFill>
              </a:rPr>
              <a:t>(A first step towards Arc Consistency &amp; AC-3)</a:t>
            </a:r>
          </a:p>
          <a:p>
            <a:pPr lvl="1"/>
            <a:endParaRPr lang="en-US" altLang="en-US" dirty="0"/>
          </a:p>
        </p:txBody>
      </p:sp>
      <p:pic>
        <p:nvPicPr>
          <p:cNvPr id="35846" name="Picture 4" descr="forward-checking-progress1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048000"/>
            <a:ext cx="51339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peech Bubble: Rectangle with Corners Rounded 2"/>
          <p:cNvSpPr/>
          <p:nvPr/>
        </p:nvSpPr>
        <p:spPr bwMode="auto">
          <a:xfrm>
            <a:off x="304800" y="3581400"/>
            <a:ext cx="1295400" cy="866775"/>
          </a:xfrm>
          <a:prstGeom prst="wedgeRoundRectCallout">
            <a:avLst>
              <a:gd name="adj1" fmla="val 73511"/>
              <a:gd name="adj2" fmla="val 24968"/>
              <a:gd name="adj3" fmla="val 16667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2" name="Speech Bubble: Rectangle with Corners Rounded 1"/>
          <p:cNvSpPr/>
          <p:nvPr/>
        </p:nvSpPr>
        <p:spPr bwMode="auto">
          <a:xfrm>
            <a:off x="256626" y="4562475"/>
            <a:ext cx="1343574" cy="1190625"/>
          </a:xfrm>
          <a:prstGeom prst="wedgeRoundRectCallout">
            <a:avLst>
              <a:gd name="adj1" fmla="val 81253"/>
              <a:gd name="adj2" fmla="val -71900"/>
              <a:gd name="adj3" fmla="val 16667"/>
            </a:avLst>
          </a:prstGeom>
          <a:solidFill>
            <a:srgbClr val="00B0F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New data </a:t>
            </a:r>
            <a:b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structure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03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1" name="Picture 4" descr="australia-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12738"/>
            <a:ext cx="22098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56E1C098-BB94-4EED-B4DE-446C39F48A5F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b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checking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620000" cy="4572000"/>
          </a:xfrm>
        </p:spPr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Idea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Keep track of remaining legal values for unassigned variables</a:t>
            </a:r>
          </a:p>
          <a:p>
            <a:pPr lvl="1"/>
            <a:r>
              <a:rPr lang="en-US" altLang="en-US" dirty="0"/>
              <a:t>Terminate search when any unassigned variable has no remaining legal values</a:t>
            </a:r>
          </a:p>
          <a:p>
            <a:pPr lvl="1"/>
            <a:endParaRPr lang="en-US" altLang="en-US" dirty="0"/>
          </a:p>
        </p:txBody>
      </p:sp>
      <p:pic>
        <p:nvPicPr>
          <p:cNvPr id="36870" name="Picture 4" descr="forward-checking-progress2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048000"/>
            <a:ext cx="51339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2743200" y="4495800"/>
            <a:ext cx="685800" cy="247650"/>
          </a:xfrm>
          <a:prstGeom prst="rect">
            <a:avLst/>
          </a:prstGeom>
          <a:solidFill>
            <a:srgbClr val="FFC000">
              <a:alpha val="33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715000" y="4495800"/>
            <a:ext cx="685800" cy="247650"/>
          </a:xfrm>
          <a:prstGeom prst="rect">
            <a:avLst/>
          </a:prstGeom>
          <a:solidFill>
            <a:srgbClr val="FFC000">
              <a:alpha val="33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3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5" name="Picture 4" descr="australia-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12738"/>
            <a:ext cx="22098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DE6EF79D-6085-4D93-BAD9-2D6482136D3D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b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checking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Idea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Keep track of remaining legal values for unassigned variables</a:t>
            </a:r>
          </a:p>
          <a:p>
            <a:pPr lvl="1"/>
            <a:r>
              <a:rPr lang="en-US" altLang="en-US" dirty="0"/>
              <a:t>Terminate search when any unassigned variable has no remaining legal values</a:t>
            </a:r>
          </a:p>
          <a:p>
            <a:pPr lvl="1"/>
            <a:endParaRPr lang="en-US" altLang="en-US" dirty="0"/>
          </a:p>
        </p:txBody>
      </p:sp>
      <p:pic>
        <p:nvPicPr>
          <p:cNvPr id="37894" name="Picture 4" descr="forward-checking-progress3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048000"/>
            <a:ext cx="51339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5638800" y="4781550"/>
            <a:ext cx="685800" cy="247650"/>
          </a:xfrm>
          <a:prstGeom prst="rect">
            <a:avLst/>
          </a:prstGeom>
          <a:solidFill>
            <a:srgbClr val="FFC000">
              <a:alpha val="33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93394" y="4781550"/>
            <a:ext cx="685800" cy="247650"/>
          </a:xfrm>
          <a:prstGeom prst="rect">
            <a:avLst/>
          </a:prstGeom>
          <a:solidFill>
            <a:srgbClr val="FFC000">
              <a:alpha val="33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594" y="4746381"/>
            <a:ext cx="682811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19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9" name="Picture 4" descr="australia-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12738"/>
            <a:ext cx="22098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/>
              <a:t>       </a:t>
            </a:r>
            <a:fld id="{6370C1C5-92C2-4244-BED2-565D8E984A0A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b="0" dirty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checking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Idea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Keep track of remaining legal values for unassigned variables</a:t>
            </a:r>
          </a:p>
          <a:p>
            <a:pPr lvl="1"/>
            <a:r>
              <a:rPr lang="en-US" altLang="en-US" dirty="0"/>
              <a:t>Terminate search when any unassigned variable has no remaining legal values</a:t>
            </a:r>
          </a:p>
          <a:p>
            <a:pPr lvl="1"/>
            <a:endParaRPr lang="en-US" altLang="en-US" sz="600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 algn="ctr">
              <a:buNone/>
            </a:pPr>
            <a:r>
              <a:rPr lang="en-US" altLang="en-US" sz="2000" dirty="0"/>
              <a:t>Terminate!  No possible value for SA</a:t>
            </a:r>
          </a:p>
        </p:txBody>
      </p:sp>
      <p:pic>
        <p:nvPicPr>
          <p:cNvPr id="38918" name="Picture 4" descr="forward-checking-progress4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048000"/>
            <a:ext cx="51339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5716191" y="5076825"/>
            <a:ext cx="685800" cy="247650"/>
          </a:xfrm>
          <a:prstGeom prst="rect">
            <a:avLst/>
          </a:prstGeom>
          <a:solidFill>
            <a:srgbClr val="FFC000">
              <a:alpha val="33000"/>
            </a:srgbClr>
          </a:solidFill>
          <a:ln w="82550" cap="flat" cmpd="sng" algn="ctr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0000"/>
                </a:gs>
              </a:gsLst>
              <a:path path="rect">
                <a:fillToRect l="100000" t="100000"/>
              </a:path>
              <a:tileRect r="-100000" b="-100000"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93394" y="5065103"/>
            <a:ext cx="685800" cy="247650"/>
          </a:xfrm>
          <a:prstGeom prst="rect">
            <a:avLst/>
          </a:prstGeom>
          <a:solidFill>
            <a:srgbClr val="FFC000">
              <a:alpha val="33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23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ustralia-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76343"/>
            <a:ext cx="2028825" cy="167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C03D8526-E1BB-49BD-AF33-71858B0AA3BF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 b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Towards Constraint propagation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4572000"/>
          </a:xfrm>
        </p:spPr>
        <p:txBody>
          <a:bodyPr/>
          <a:lstStyle/>
          <a:p>
            <a:r>
              <a:rPr lang="en-US" altLang="en-US" dirty="0"/>
              <a:t>Forward checking propagates information from </a:t>
            </a:r>
            <a:r>
              <a:rPr lang="en-US" altLang="en-US" i="1" dirty="0"/>
              <a:t>assigned</a:t>
            </a:r>
            <a:r>
              <a:rPr lang="en-US" altLang="en-US" dirty="0"/>
              <a:t> to </a:t>
            </a:r>
            <a:r>
              <a:rPr lang="en-US" altLang="en-US" i="1" dirty="0"/>
              <a:t>unassigned</a:t>
            </a:r>
            <a:r>
              <a:rPr lang="en-US" altLang="en-US" dirty="0"/>
              <a:t> variables, but doesn't provide early detection for all failures:</a:t>
            </a:r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pPr>
              <a:buFont typeface="Symbol" pitchFamily="18" charset="2"/>
              <a:buNone/>
            </a:pPr>
            <a:endParaRPr lang="en-US" altLang="en-US" sz="1800" dirty="0"/>
          </a:p>
          <a:p>
            <a:endParaRPr lang="en-US" altLang="en-US" sz="1800" dirty="0"/>
          </a:p>
          <a:p>
            <a:r>
              <a:rPr lang="en-US" altLang="en-US" dirty="0"/>
              <a:t>NT and SA cannot both be blue!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Constraint propagation</a:t>
            </a:r>
            <a:r>
              <a:rPr lang="en-US" altLang="en-US" dirty="0"/>
              <a:t> goes beyond forward checking &amp; repeatedly enforces constraints locally</a:t>
            </a:r>
          </a:p>
        </p:txBody>
      </p:sp>
      <p:pic>
        <p:nvPicPr>
          <p:cNvPr id="52230" name="Picture 4" descr="forward-checking-progress3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67000"/>
            <a:ext cx="51339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929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CIS 421/521 - Intro to AI</a:t>
            </a:r>
            <a:endParaRPr lang="en-US" altLang="en-US" sz="1400" b="0" dirty="0">
              <a:latin typeface="Times New Roman" pitchFamily="18" charset="0"/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68DF90-6AC7-4959-9E5B-2375305D5488}" type="slidenum">
              <a:rPr lang="en-US" altLang="en-US" sz="1400" b="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Arc Consistency, </a:t>
            </a:r>
            <a:br>
              <a:rPr lang="en-US" altLang="en-US" dirty="0"/>
            </a:br>
            <a:r>
              <a:rPr lang="en-US" altLang="en-US" dirty="0"/>
              <a:t>Constraint Propagation &amp; AC-3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857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Idea 3 </a:t>
            </a:r>
            <a:r>
              <a:rPr lang="en-US" altLang="en-US" i="1" dirty="0"/>
              <a:t>(big </a:t>
            </a:r>
            <a:r>
              <a:rPr lang="en-US" altLang="en-US" dirty="0"/>
              <a:t>idea)</a:t>
            </a:r>
            <a:r>
              <a:rPr lang="en-US" altLang="en-US" i="1" dirty="0"/>
              <a:t>:</a:t>
            </a:r>
            <a:r>
              <a:rPr lang="en-US" altLang="en-US" dirty="0"/>
              <a:t> </a:t>
            </a:r>
            <a:r>
              <a:rPr lang="en-US" altLang="en-US" i="1" dirty="0">
                <a:solidFill>
                  <a:srgbClr val="C00000"/>
                </a:solidFill>
              </a:rPr>
              <a:t>Inference</a:t>
            </a:r>
            <a:r>
              <a:rPr lang="en-US" altLang="en-US" dirty="0"/>
              <a:t> in CSPs 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5410200"/>
          </a:xfrm>
        </p:spPr>
        <p:txBody>
          <a:bodyPr/>
          <a:lstStyle/>
          <a:p>
            <a:r>
              <a:rPr lang="en-US" altLang="en-US" sz="2200" dirty="0"/>
              <a:t>CSP solvers combine search </a:t>
            </a:r>
            <a:r>
              <a:rPr lang="en-US" altLang="en-US" sz="2200" i="1" dirty="0"/>
              <a:t>and inference</a:t>
            </a:r>
          </a:p>
          <a:p>
            <a:pPr lvl="1"/>
            <a:r>
              <a:rPr lang="en-US" altLang="en-US" dirty="0"/>
              <a:t>Search </a:t>
            </a:r>
          </a:p>
          <a:p>
            <a:pPr lvl="2"/>
            <a:r>
              <a:rPr lang="en-US" altLang="en-US" dirty="0"/>
              <a:t>assigning a value to a variable</a:t>
            </a:r>
          </a:p>
          <a:p>
            <a:pPr lvl="1"/>
            <a:r>
              <a:rPr lang="en-US" altLang="en-US" sz="24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propagation (inference)</a:t>
            </a:r>
          </a:p>
          <a:p>
            <a:pPr lvl="2"/>
            <a:r>
              <a:rPr lang="en-US" altLang="en-US" dirty="0"/>
              <a:t>Eliminates possible values for a variable </a:t>
            </a:r>
            <a:br>
              <a:rPr lang="en-US" altLang="en-US" dirty="0"/>
            </a:br>
            <a:r>
              <a:rPr lang="en-US" altLang="en-US" dirty="0"/>
              <a:t>if the value would violate </a:t>
            </a:r>
            <a:r>
              <a:rPr lang="en-US" altLang="en-US" dirty="0">
                <a:solidFill>
                  <a:srgbClr val="0000FF"/>
                </a:solidFill>
              </a:rPr>
              <a:t>local consistency</a:t>
            </a:r>
          </a:p>
          <a:p>
            <a:pPr lvl="1"/>
            <a:r>
              <a:rPr lang="en-US" altLang="en-US" i="1" dirty="0"/>
              <a:t>Can do inference first, or intertwine it with search</a:t>
            </a:r>
          </a:p>
          <a:p>
            <a:pPr lvl="2"/>
            <a:r>
              <a:rPr lang="en-US" altLang="en-US" dirty="0"/>
              <a:t>You’ll investigate this in the Sudoku homework</a:t>
            </a:r>
          </a:p>
          <a:p>
            <a:r>
              <a:rPr lang="en-US" altLang="en-US" sz="2200" dirty="0"/>
              <a:t>Local consistency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</a:rPr>
              <a:t>Node consistency</a:t>
            </a:r>
            <a:r>
              <a:rPr lang="en-US" altLang="en-US" dirty="0"/>
              <a:t>: satisfies unary constraints</a:t>
            </a:r>
          </a:p>
          <a:p>
            <a:pPr lvl="2"/>
            <a:r>
              <a:rPr lang="en-US" altLang="en-US" dirty="0"/>
              <a:t>This is trivial!</a:t>
            </a:r>
          </a:p>
          <a:p>
            <a:pPr lvl="1"/>
            <a:r>
              <a:rPr lang="en-US" altLang="en-US" sz="24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 consistency</a:t>
            </a:r>
            <a:r>
              <a:rPr lang="en-US" altLang="en-US" dirty="0"/>
              <a:t>: satisfies binary constraints</a:t>
            </a:r>
          </a:p>
          <a:p>
            <a:pPr lvl="2"/>
            <a:r>
              <a:rPr lang="en-US" altLang="en-US" i="1" dirty="0"/>
              <a:t>(X</a:t>
            </a:r>
            <a:r>
              <a:rPr lang="en-US" altLang="en-US" i="1" baseline="-25000" dirty="0"/>
              <a:t>i</a:t>
            </a:r>
            <a:r>
              <a:rPr lang="en-US" altLang="en-US" dirty="0"/>
              <a:t> is arc-consistent w.r.t.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if for every value </a:t>
            </a:r>
            <a:r>
              <a:rPr lang="en-US" altLang="en-US" i="1" dirty="0"/>
              <a:t>v </a:t>
            </a:r>
            <a:r>
              <a:rPr lang="en-US" altLang="en-US" dirty="0"/>
              <a:t>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, </a:t>
            </a:r>
            <a:r>
              <a:rPr lang="en-US" altLang="en-US" dirty="0"/>
              <a:t>there is some value </a:t>
            </a:r>
            <a:r>
              <a:rPr lang="en-US" altLang="en-US" i="1" dirty="0"/>
              <a:t>w</a:t>
            </a:r>
            <a:r>
              <a:rPr lang="en-US" altLang="en-US" dirty="0"/>
              <a:t> in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that satisfies the binary constraint on the arc between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and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</a:t>
            </a:r>
          </a:p>
          <a:p>
            <a:endParaRPr lang="en-US" altLang="en-US" dirty="0"/>
          </a:p>
        </p:txBody>
      </p:sp>
      <p:sp>
        <p:nvSpPr>
          <p:cNvPr id="9318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421/521 - Intro to AI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1E30C15F-0446-4953-B9AC-F82C40D2095E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87501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1"/>
          <p:cNvGrpSpPr>
            <a:grpSpLocks/>
          </p:cNvGrpSpPr>
          <p:nvPr/>
        </p:nvGrpSpPr>
        <p:grpSpPr bwMode="auto">
          <a:xfrm>
            <a:off x="5753100" y="2267530"/>
            <a:ext cx="3276600" cy="2809875"/>
            <a:chOff x="5582602" y="2362292"/>
            <a:chExt cx="3276600" cy="2809875"/>
          </a:xfrm>
        </p:grpSpPr>
        <p:pic>
          <p:nvPicPr>
            <p:cNvPr id="2048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1" t="13994" r="3999"/>
            <a:stretch>
              <a:fillRect/>
            </a:stretch>
          </p:blipFill>
          <p:spPr bwMode="auto">
            <a:xfrm>
              <a:off x="5582602" y="2362292"/>
              <a:ext cx="3276600" cy="280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9" name="Text Box 7"/>
            <p:cNvSpPr txBox="1">
              <a:spLocks noChangeArrowheads="1"/>
            </p:cNvSpPr>
            <p:nvPr/>
          </p:nvSpPr>
          <p:spPr bwMode="auto">
            <a:xfrm rot="-1760480">
              <a:off x="5942914" y="2686587"/>
              <a:ext cx="914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0" i="1"/>
                <a:t>WA </a:t>
              </a:r>
              <a:r>
                <a:rPr lang="en-US" altLang="en-US" sz="1200" b="0" i="1">
                  <a:sym typeface="Symbol" pitchFamily="18" charset="2"/>
                </a:rPr>
                <a:t> NT</a:t>
              </a:r>
            </a:p>
          </p:txBody>
        </p:sp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 rot="1474959">
              <a:off x="6019114" y="3524787"/>
              <a:ext cx="914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0" i="1"/>
                <a:t>WA </a:t>
              </a:r>
              <a:r>
                <a:rPr lang="en-US" altLang="en-US" sz="1200" b="0" i="1">
                  <a:sym typeface="Symbol" pitchFamily="18" charset="2"/>
                </a:rPr>
                <a:t> SA</a:t>
              </a:r>
            </a:p>
          </p:txBody>
        </p:sp>
        <p:sp>
          <p:nvSpPr>
            <p:cNvPr id="20491" name="Text Box 10"/>
            <p:cNvSpPr txBox="1">
              <a:spLocks noChangeArrowheads="1"/>
            </p:cNvSpPr>
            <p:nvPr/>
          </p:nvSpPr>
          <p:spPr bwMode="auto">
            <a:xfrm rot="4957574">
              <a:off x="6842233" y="3158868"/>
              <a:ext cx="914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0" i="1"/>
                <a:t>NT </a:t>
              </a:r>
              <a:r>
                <a:rPr lang="en-US" altLang="en-US" sz="1200" b="0" i="1">
                  <a:sym typeface="Symbol" pitchFamily="18" charset="2"/>
                </a:rPr>
                <a:t> SA</a:t>
              </a: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 rot="632895">
              <a:off x="7238314" y="2610387"/>
              <a:ext cx="914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0" i="1"/>
                <a:t>NT </a:t>
              </a:r>
              <a:r>
                <a:rPr lang="en-US" altLang="en-US" sz="1200" b="0" i="1">
                  <a:sym typeface="Symbol" pitchFamily="18" charset="2"/>
                </a:rPr>
                <a:t> Q</a:t>
              </a:r>
            </a:p>
          </p:txBody>
        </p:sp>
      </p:grpSp>
      <p:sp>
        <p:nvSpPr>
          <p:cNvPr id="2765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02D16E60-C322-4D7B-AB7C-033BB11C9BA5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 b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Review: CSP Representations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6705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Constraint graph: 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nodes </a:t>
            </a:r>
            <a:r>
              <a:rPr lang="en-US" altLang="en-US" dirty="0"/>
              <a:t>are variables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>
                <a:solidFill>
                  <a:srgbClr val="FF0000"/>
                </a:solidFill>
              </a:rPr>
              <a:t>edges are constraints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5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</p:txBody>
      </p:sp>
      <p:pic>
        <p:nvPicPr>
          <p:cNvPr id="20487" name="Picture 4" descr="australia-solu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175" y="592912"/>
            <a:ext cx="22098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945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CIS 421/521 - Intro to AI</a:t>
            </a:r>
            <a:endParaRPr lang="en-US" altLang="en-US" sz="1400" b="0" i="1" dirty="0">
              <a:latin typeface="Times New Roman" pitchFamily="18" charset="0"/>
            </a:endParaRP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Times New Roman" pitchFamily="18" charset="0"/>
              </a:rPr>
              <a:t>       </a:t>
            </a:r>
            <a:fld id="{B8BCE0F4-80A9-4437-89AB-0FA9207012B2}" type="slidenum">
              <a:rPr lang="en-US" altLang="en-US" sz="1400" b="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 b="0" dirty="0">
              <a:latin typeface="Times New Roman" pitchFamily="18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0919"/>
            <a:ext cx="8382000" cy="457200"/>
          </a:xfrm>
        </p:spPr>
        <p:txBody>
          <a:bodyPr/>
          <a:lstStyle/>
          <a:p>
            <a:r>
              <a:rPr lang="en-US" altLang="en-US" dirty="0"/>
              <a:t>Edges to Arcs:</a:t>
            </a:r>
            <a:br>
              <a:rPr lang="en-US" altLang="en-US" dirty="0"/>
            </a:br>
            <a:r>
              <a:rPr lang="en-US" altLang="en-US" dirty="0"/>
              <a:t>From Constraint Graph </a:t>
            </a:r>
            <a:r>
              <a:rPr lang="en-US" altLang="en-US"/>
              <a:t>to </a:t>
            </a:r>
            <a:r>
              <a:rPr lang="en-US" altLang="en-US" smtClean="0"/>
              <a:t>Directed Graph</a:t>
            </a:r>
            <a:endParaRPr lang="en-US" altLang="en-US" i="1" dirty="0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2860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Given a pair of nodes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0" i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connected by a constraint </a:t>
            </a:r>
            <a:r>
              <a:rPr lang="en-US" altLang="en-US" i="1" dirty="0">
                <a:solidFill>
                  <a:srgbClr val="C00000"/>
                </a:solidFill>
              </a:rPr>
              <a:t>edge</a:t>
            </a:r>
            <a:r>
              <a:rPr lang="en-US" altLang="en-US" dirty="0">
                <a:solidFill>
                  <a:srgbClr val="000000"/>
                </a:solidFill>
              </a:rPr>
              <a:t>, we represent this not by a single undirected edge, but a </a:t>
            </a:r>
            <a:r>
              <a:rPr lang="en-US" altLang="en-US" i="1" dirty="0">
                <a:solidFill>
                  <a:srgbClr val="C00000"/>
                </a:solidFill>
              </a:rPr>
              <a:t>pair</a:t>
            </a:r>
            <a:r>
              <a:rPr lang="en-US" altLang="en-US" i="1" dirty="0">
                <a:solidFill>
                  <a:srgbClr val="000000"/>
                </a:solidFill>
              </a:rPr>
              <a:t> of </a:t>
            </a:r>
            <a:r>
              <a:rPr lang="en-US" altLang="en-US" i="1" dirty="0">
                <a:solidFill>
                  <a:srgbClr val="C00000"/>
                </a:solidFill>
              </a:rPr>
              <a:t>directed arcs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altLang="en-US" b="1" dirty="0"/>
              <a:t>For a connected pair of nodes </a:t>
            </a:r>
            <a:r>
              <a:rPr lang="en-US" alt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i="1" dirty="0"/>
              <a:t> </a:t>
            </a:r>
            <a:r>
              <a:rPr lang="en-US" altLang="en-US" b="1" dirty="0"/>
              <a:t>and </a:t>
            </a:r>
            <a:r>
              <a:rPr lang="en-US" alt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/>
              <a:t>, there are </a:t>
            </a:r>
            <a:r>
              <a:rPr lang="en-US" altLang="en-US" b="1" i="1" dirty="0">
                <a:solidFill>
                  <a:schemeClr val="accent2"/>
                </a:solidFill>
              </a:rPr>
              <a:t>two </a:t>
            </a:r>
            <a:r>
              <a:rPr lang="en-US" altLang="en-US" b="1" dirty="0"/>
              <a:t>arcs that connect them: </a:t>
            </a:r>
            <a:r>
              <a:rPr lang="en-US" altLang="en-US" b="1" i="1" dirty="0">
                <a:solidFill>
                  <a:schemeClr val="accent2"/>
                </a:solidFill>
              </a:rPr>
              <a:t>(</a:t>
            </a:r>
            <a:r>
              <a:rPr lang="en-US" altLang="en-US" b="1" i="1" dirty="0" err="1">
                <a:solidFill>
                  <a:schemeClr val="accent2"/>
                </a:solidFill>
              </a:rPr>
              <a:t>i,j</a:t>
            </a:r>
            <a:r>
              <a:rPr lang="en-US" altLang="en-US" b="1" i="1" dirty="0">
                <a:solidFill>
                  <a:schemeClr val="accent2"/>
                </a:solidFill>
              </a:rPr>
              <a:t>) </a:t>
            </a:r>
            <a:r>
              <a:rPr lang="en-US" altLang="en-US" b="1" dirty="0"/>
              <a:t>and </a:t>
            </a:r>
            <a:r>
              <a:rPr lang="en-US" altLang="en-US" b="1" i="1" dirty="0">
                <a:solidFill>
                  <a:schemeClr val="accent2"/>
                </a:solidFill>
              </a:rPr>
              <a:t>(</a:t>
            </a:r>
            <a:r>
              <a:rPr lang="en-US" altLang="en-US" b="1" i="1" dirty="0" err="1">
                <a:solidFill>
                  <a:schemeClr val="accent2"/>
                </a:solidFill>
              </a:rPr>
              <a:t>j,i</a:t>
            </a:r>
            <a:r>
              <a:rPr lang="en-US" altLang="en-US" b="1" i="1" dirty="0">
                <a:solidFill>
                  <a:schemeClr val="accent2"/>
                </a:solidFill>
              </a:rPr>
              <a:t>).</a:t>
            </a:r>
            <a:endParaRPr lang="en-US" altLang="en-US" b="1" i="1" dirty="0"/>
          </a:p>
          <a:p>
            <a:endParaRPr lang="en-US" altLang="en-US" dirty="0"/>
          </a:p>
          <a:p>
            <a:pPr>
              <a:buFont typeface="Symbol" pitchFamily="18" charset="2"/>
              <a:buNone/>
            </a:pPr>
            <a:endParaRPr lang="en-US" altLang="en-US" dirty="0"/>
          </a:p>
        </p:txBody>
      </p:sp>
      <p:grpSp>
        <p:nvGrpSpPr>
          <p:cNvPr id="48134" name="Group 15"/>
          <p:cNvGrpSpPr>
            <a:grpSpLocks/>
          </p:cNvGrpSpPr>
          <p:nvPr/>
        </p:nvGrpSpPr>
        <p:grpSpPr bwMode="auto">
          <a:xfrm>
            <a:off x="5390450" y="3538151"/>
            <a:ext cx="3352800" cy="2560638"/>
            <a:chOff x="1824" y="2304"/>
            <a:chExt cx="2112" cy="1613"/>
          </a:xfrm>
        </p:grpSpPr>
        <p:grpSp>
          <p:nvGrpSpPr>
            <p:cNvPr id="48135" name="Group 9"/>
            <p:cNvGrpSpPr>
              <a:grpSpLocks/>
            </p:cNvGrpSpPr>
            <p:nvPr/>
          </p:nvGrpSpPr>
          <p:grpSpPr bwMode="auto">
            <a:xfrm>
              <a:off x="1824" y="2880"/>
              <a:ext cx="2112" cy="576"/>
              <a:chOff x="1056" y="2592"/>
              <a:chExt cx="2112" cy="576"/>
            </a:xfrm>
          </p:grpSpPr>
          <p:sp>
            <p:nvSpPr>
              <p:cNvPr id="48140" name="Oval 5"/>
              <p:cNvSpPr>
                <a:spLocks noChangeArrowheads="1"/>
              </p:cNvSpPr>
              <p:nvPr/>
            </p:nvSpPr>
            <p:spPr bwMode="auto">
              <a:xfrm>
                <a:off x="1056" y="259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8141" name="Oval 6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cxnSp>
            <p:nvCxnSpPr>
              <p:cNvPr id="48142" name="AutoShape 7"/>
              <p:cNvCxnSpPr>
                <a:cxnSpLocks noChangeShapeType="1"/>
                <a:stCxn id="48140" idx="7"/>
                <a:endCxn id="48141" idx="1"/>
              </p:cNvCxnSpPr>
              <p:nvPr/>
            </p:nvCxnSpPr>
            <p:spPr bwMode="auto">
              <a:xfrm rot="5400000" flipV="1">
                <a:off x="2111" y="2113"/>
                <a:ext cx="1" cy="1128"/>
              </a:xfrm>
              <a:prstGeom prst="curvedConnector3">
                <a:avLst>
                  <a:gd name="adj1" fmla="val -22800009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43" name="AutoShape 8"/>
              <p:cNvCxnSpPr>
                <a:cxnSpLocks noChangeShapeType="1"/>
                <a:stCxn id="48141" idx="3"/>
                <a:endCxn id="48140" idx="5"/>
              </p:cNvCxnSpPr>
              <p:nvPr/>
            </p:nvCxnSpPr>
            <p:spPr bwMode="auto">
              <a:xfrm rot="5400000">
                <a:off x="2111" y="2521"/>
                <a:ext cx="1" cy="1128"/>
              </a:xfrm>
              <a:prstGeom prst="curvedConnector3">
                <a:avLst>
                  <a:gd name="adj1" fmla="val 22800009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8136" name="Text Box 10"/>
            <p:cNvSpPr txBox="1">
              <a:spLocks noChangeArrowheads="1"/>
            </p:cNvSpPr>
            <p:nvPr/>
          </p:nvSpPr>
          <p:spPr bwMode="auto">
            <a:xfrm>
              <a:off x="1968" y="2976"/>
              <a:ext cx="34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32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32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en-US" sz="3200" b="0" i="1" dirty="0">
                <a:latin typeface="Times New Roman" pitchFamily="18" charset="0"/>
              </a:endParaRPr>
            </a:p>
          </p:txBody>
        </p:sp>
        <p:sp>
          <p:nvSpPr>
            <p:cNvPr id="48137" name="Text Box 11"/>
            <p:cNvSpPr txBox="1">
              <a:spLocks noChangeArrowheads="1"/>
            </p:cNvSpPr>
            <p:nvPr/>
          </p:nvSpPr>
          <p:spPr bwMode="auto">
            <a:xfrm>
              <a:off x="3504" y="2976"/>
              <a:ext cx="38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32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32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en-US" sz="3200" b="0" i="1" dirty="0">
                <a:latin typeface="Times New Roman" pitchFamily="18" charset="0"/>
              </a:endParaRPr>
            </a:p>
          </p:txBody>
        </p:sp>
        <p:sp>
          <p:nvSpPr>
            <p:cNvPr id="48138" name="Text Box 12"/>
            <p:cNvSpPr txBox="1">
              <a:spLocks noChangeArrowheads="1"/>
            </p:cNvSpPr>
            <p:nvPr/>
          </p:nvSpPr>
          <p:spPr bwMode="auto">
            <a:xfrm>
              <a:off x="2616" y="2304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3200" b="0" i="1" dirty="0">
                  <a:latin typeface="Times New Roman" pitchFamily="18" charset="0"/>
                </a:rPr>
                <a:t>(</a:t>
              </a:r>
              <a:r>
                <a:rPr lang="en-US" altLang="en-US" sz="3200" b="0" i="1" dirty="0" err="1">
                  <a:latin typeface="Times New Roman" pitchFamily="18" charset="0"/>
                </a:rPr>
                <a:t>i,j</a:t>
              </a:r>
              <a:r>
                <a:rPr lang="en-US" altLang="en-US" sz="3200" b="0" i="1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48139" name="Text Box 14"/>
            <p:cNvSpPr txBox="1">
              <a:spLocks noChangeArrowheads="1"/>
            </p:cNvSpPr>
            <p:nvPr/>
          </p:nvSpPr>
          <p:spPr bwMode="auto">
            <a:xfrm>
              <a:off x="2616" y="3552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3200" b="0" i="1">
                  <a:latin typeface="Times New Roman" pitchFamily="18" charset="0"/>
                </a:rPr>
                <a:t>(j,i)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23107" y="4304717"/>
            <a:ext cx="93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ym typeface="Symbol" panose="05050102010706020507" pitchFamily="18" charset="2"/>
              </a:rPr>
              <a:t></a:t>
            </a:r>
            <a:endParaRPr lang="en-US" sz="6000" b="1" dirty="0"/>
          </a:p>
        </p:txBody>
      </p:sp>
      <p:grpSp>
        <p:nvGrpSpPr>
          <p:cNvPr id="35" name="Group 9"/>
          <p:cNvGrpSpPr>
            <a:grpSpLocks/>
          </p:cNvGrpSpPr>
          <p:nvPr/>
        </p:nvGrpSpPr>
        <p:grpSpPr bwMode="auto">
          <a:xfrm>
            <a:off x="648698" y="4452551"/>
            <a:ext cx="3352800" cy="914400"/>
            <a:chOff x="1056" y="2592"/>
            <a:chExt cx="2112" cy="576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1056" y="259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2592" y="259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</p:grp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877298" y="4604951"/>
            <a:ext cx="552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3200" b="0" i="1" dirty="0">
              <a:latin typeface="Times New Roman" pitchFamily="18" charset="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315698" y="4604951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en-US" sz="3200" b="0" i="1" dirty="0">
              <a:latin typeface="Times New Roman" pitchFamily="18" charset="0"/>
            </a:endParaRPr>
          </a:p>
        </p:txBody>
      </p:sp>
      <p:cxnSp>
        <p:nvCxnSpPr>
          <p:cNvPr id="6" name="Straight Connector 5"/>
          <p:cNvCxnSpPr>
            <a:stCxn id="40" idx="6"/>
            <a:endCxn id="41" idx="2"/>
          </p:cNvCxnSpPr>
          <p:nvPr/>
        </p:nvCxnSpPr>
        <p:spPr bwMode="auto">
          <a:xfrm>
            <a:off x="1563098" y="4909751"/>
            <a:ext cx="1524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8841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CIS 421/521 - Intro to AI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622D-C9B6-457B-933B-DDA81ED69A0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 consistency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Simplest form of propagation makes each arc </a:t>
            </a:r>
            <a:r>
              <a:rPr lang="en-US" altLang="en-US" sz="2400" dirty="0">
                <a:solidFill>
                  <a:schemeClr val="accent2"/>
                </a:solidFill>
              </a:rPr>
              <a:t>consistent</a:t>
            </a:r>
            <a:endParaRPr lang="en-US" altLang="en-US" sz="2400" dirty="0"/>
          </a:p>
          <a:p>
            <a:r>
              <a:rPr lang="en-US" altLang="en-US" sz="2400" i="1" dirty="0"/>
              <a:t>X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i="1" dirty="0"/>
              <a:t>Y</a:t>
            </a:r>
            <a:r>
              <a:rPr lang="en-US" altLang="en-US" sz="2400" dirty="0"/>
              <a:t> is consistent </a:t>
            </a:r>
            <a:r>
              <a:rPr lang="en-US" altLang="en-US" sz="2400" dirty="0" err="1"/>
              <a:t>iff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000" dirty="0"/>
              <a:t>for </a:t>
            </a:r>
            <a:r>
              <a:rPr lang="en-US" altLang="en-US" sz="2000" dirty="0">
                <a:solidFill>
                  <a:srgbClr val="FF0000"/>
                </a:solidFill>
              </a:rPr>
              <a:t>every</a:t>
            </a:r>
            <a:r>
              <a:rPr lang="en-US" altLang="en-US" sz="2000" dirty="0"/>
              <a:t> value </a:t>
            </a:r>
            <a:r>
              <a:rPr lang="en-US" altLang="en-US" sz="2000" i="1" dirty="0"/>
              <a:t>x </a:t>
            </a:r>
            <a:r>
              <a:rPr lang="en-US" altLang="en-US" sz="2000" dirty="0"/>
              <a:t>of </a:t>
            </a:r>
            <a:r>
              <a:rPr lang="en-US" altLang="en-US" sz="2000" i="1" dirty="0"/>
              <a:t>X </a:t>
            </a:r>
            <a:r>
              <a:rPr lang="en-US" altLang="en-US" sz="2000" dirty="0"/>
              <a:t>there is </a:t>
            </a:r>
            <a:r>
              <a:rPr lang="en-US" altLang="en-US" sz="2000" dirty="0">
                <a:solidFill>
                  <a:srgbClr val="FF0000"/>
                </a:solidFill>
              </a:rPr>
              <a:t>some</a:t>
            </a:r>
            <a:r>
              <a:rPr lang="en-US" altLang="en-US" sz="2000" dirty="0"/>
              <a:t> allowed </a:t>
            </a:r>
            <a:r>
              <a:rPr lang="en-US" altLang="en-US" sz="2000" i="1" dirty="0"/>
              <a:t>y</a:t>
            </a:r>
            <a:endParaRPr lang="en-US" altLang="en-US" sz="2000" dirty="0"/>
          </a:p>
        </p:txBody>
      </p:sp>
      <p:pic>
        <p:nvPicPr>
          <p:cNvPr id="50182" name="Picture 6" descr="ac-example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2971800"/>
            <a:ext cx="513397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129ED00-DCCD-4CCD-BE36-E1BD00B8C40F}"/>
              </a:ext>
            </a:extLst>
          </p:cNvPr>
          <p:cNvSpPr/>
          <p:nvPr/>
        </p:nvSpPr>
        <p:spPr bwMode="auto">
          <a:xfrm>
            <a:off x="4495800" y="4393385"/>
            <a:ext cx="1676400" cy="3405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2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Search For?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1828801"/>
            <a:ext cx="8534400" cy="3546873"/>
          </a:xfrm>
        </p:spPr>
        <p:txBody>
          <a:bodyPr/>
          <a:lstStyle/>
          <a:p>
            <a:pPr eaLnBrk="1" hangingPunct="1"/>
            <a:r>
              <a:rPr lang="en-US" sz="1800" dirty="0"/>
              <a:t>Assumptions about the world: a single agent, deterministic actions, fully observed state, discrete state space</a:t>
            </a:r>
          </a:p>
          <a:p>
            <a:pPr lvl="1"/>
            <a:endParaRPr lang="en-US" sz="1500" dirty="0"/>
          </a:p>
          <a:p>
            <a:pPr eaLnBrk="1" hangingPunct="1"/>
            <a:r>
              <a:rPr lang="en-US" sz="1800" dirty="0"/>
              <a:t>Planning: sequences of actions</a:t>
            </a:r>
          </a:p>
          <a:p>
            <a:pPr lvl="1" eaLnBrk="1" hangingPunct="1"/>
            <a:r>
              <a:rPr lang="en-US" sz="1500" dirty="0"/>
              <a:t>The path to the goal is the important thing</a:t>
            </a:r>
          </a:p>
          <a:p>
            <a:pPr lvl="1" eaLnBrk="1" hangingPunct="1"/>
            <a:r>
              <a:rPr lang="en-US" sz="1500" dirty="0"/>
              <a:t>Paths have various costs, depths</a:t>
            </a:r>
          </a:p>
          <a:p>
            <a:pPr lvl="1" eaLnBrk="1" hangingPunct="1"/>
            <a:r>
              <a:rPr lang="en-US" sz="1500" dirty="0"/>
              <a:t>Heuristics give problem-specific guidance</a:t>
            </a:r>
          </a:p>
          <a:p>
            <a:pPr lvl="1" eaLnBrk="1" hangingPunct="1"/>
            <a:endParaRPr lang="en-US" sz="1500" dirty="0"/>
          </a:p>
          <a:p>
            <a:pPr eaLnBrk="1" hangingPunct="1"/>
            <a:r>
              <a:rPr lang="en-US" sz="1800" dirty="0"/>
              <a:t>Identification: assignments to variables</a:t>
            </a:r>
          </a:p>
          <a:p>
            <a:pPr lvl="1" eaLnBrk="1" hangingPunct="1"/>
            <a:r>
              <a:rPr lang="en-US" sz="1500" dirty="0"/>
              <a:t>The goal itself is important, not the path</a:t>
            </a:r>
          </a:p>
          <a:p>
            <a:pPr lvl="1" eaLnBrk="1" hangingPunct="1"/>
            <a:r>
              <a:rPr lang="en-US" sz="1500" dirty="0"/>
              <a:t>All paths at the same depth (for some formulations)</a:t>
            </a:r>
          </a:p>
          <a:p>
            <a:pPr lvl="1" eaLnBrk="1" hangingPunct="1"/>
            <a:r>
              <a:rPr lang="en-US" sz="1500" dirty="0"/>
              <a:t>CSPs are specialized for identification problems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6516" y="3715347"/>
            <a:ext cx="2300288" cy="1999060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5697141" y="2268844"/>
            <a:ext cx="2532459" cy="1671422"/>
            <a:chOff x="7596188" y="1882124"/>
            <a:chExt cx="3376612" cy="2228563"/>
          </a:xfrm>
        </p:grpSpPr>
        <p:sp>
          <p:nvSpPr>
            <p:cNvPr id="7" name="Rectangle 6"/>
            <p:cNvSpPr/>
            <p:nvPr/>
          </p:nvSpPr>
          <p:spPr>
            <a:xfrm>
              <a:off x="7772401" y="1905001"/>
              <a:ext cx="1524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96188" y="1882124"/>
              <a:ext cx="3376612" cy="2228563"/>
            </a:xfrm>
            <a:prstGeom prst="rect">
              <a:avLst/>
            </a:prstGeom>
            <a:noFill/>
          </p:spPr>
        </p:pic>
      </p:grpSp>
      <p:sp>
        <p:nvSpPr>
          <p:cNvPr id="12" name="TextBox 11"/>
          <p:cNvSpPr txBox="1"/>
          <p:nvPr/>
        </p:nvSpPr>
        <p:spPr bwMode="auto">
          <a:xfrm>
            <a:off x="489256" y="6327213"/>
            <a:ext cx="3143250" cy="3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rtlCol="0" anchor="ctr">
            <a:spAutoFit/>
          </a:bodyPr>
          <a:lstStyle/>
          <a:p>
            <a:pPr algn="ctr"/>
            <a:r>
              <a:rPr lang="en-US" sz="1050" dirty="0"/>
              <a:t>Slide credit: </a:t>
            </a:r>
            <a:r>
              <a:rPr lang="en-US" sz="1050" dirty="0">
                <a:latin typeface="Calibri"/>
                <a:cs typeface="Calibri"/>
              </a:rPr>
              <a:t>Dan Klein and Pieter </a:t>
            </a:r>
            <a:r>
              <a:rPr lang="en-US" sz="1050" dirty="0" err="1">
                <a:latin typeface="Calibri"/>
                <a:cs typeface="Calibri"/>
              </a:rPr>
              <a:t>Abbeel</a:t>
            </a:r>
            <a:endParaRPr lang="en-US" sz="1050" dirty="0">
              <a:latin typeface="Calibri"/>
              <a:cs typeface="Calibri"/>
            </a:endParaRPr>
          </a:p>
          <a:p>
            <a:pPr algn="ctr"/>
            <a:r>
              <a:rPr lang="en-US" sz="1050" dirty="0">
                <a:latin typeface="Calibri"/>
                <a:cs typeface="Calibri"/>
              </a:rPr>
              <a:t>http://</a:t>
            </a:r>
            <a:r>
              <a:rPr lang="en-US" sz="1050" dirty="0" err="1">
                <a:latin typeface="Calibri"/>
                <a:cs typeface="Calibri"/>
              </a:rPr>
              <a:t>ai.berkeley.edu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14990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CIS 421/521 - Intro to AI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7D16-C5BE-4F45-B74C-1BC2C6D9EBF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 consistency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Simplest form of propagation makes each arc </a:t>
            </a:r>
            <a:r>
              <a:rPr lang="en-US" altLang="en-US" sz="2400" dirty="0">
                <a:solidFill>
                  <a:schemeClr val="accent2"/>
                </a:solidFill>
              </a:rPr>
              <a:t>consistent</a:t>
            </a:r>
            <a:endParaRPr lang="en-US" altLang="en-US" sz="2400" dirty="0"/>
          </a:p>
          <a:p>
            <a:pPr lvl="0"/>
            <a:r>
              <a:rPr lang="en-US" altLang="en-US" i="1" dirty="0">
                <a:solidFill>
                  <a:srgbClr val="000000"/>
                </a:solidFill>
              </a:rPr>
              <a:t>X </a:t>
            </a:r>
            <a:r>
              <a:rPr lang="en-US" altLang="en-US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i="1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</a:rPr>
              <a:t> is consistent </a:t>
            </a:r>
            <a:r>
              <a:rPr lang="en-US" altLang="en-US" dirty="0" err="1">
                <a:solidFill>
                  <a:srgbClr val="000000"/>
                </a:solidFill>
              </a:rPr>
              <a:t>iff</a:t>
            </a:r>
            <a:r>
              <a:rPr lang="en-US" altLang="en-US" dirty="0">
                <a:solidFill>
                  <a:srgbClr val="000000"/>
                </a:solidFill>
              </a:rPr>
              <a:t/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sz="2000" dirty="0">
                <a:solidFill>
                  <a:srgbClr val="000000"/>
                </a:solidFill>
              </a:rPr>
              <a:t>for </a:t>
            </a:r>
            <a:r>
              <a:rPr lang="en-US" altLang="en-US" sz="2000" dirty="0">
                <a:solidFill>
                  <a:srgbClr val="FF0000"/>
                </a:solidFill>
              </a:rPr>
              <a:t>every</a:t>
            </a:r>
            <a:r>
              <a:rPr lang="en-US" altLang="en-US" sz="2000" dirty="0">
                <a:solidFill>
                  <a:srgbClr val="000000"/>
                </a:solidFill>
              </a:rPr>
              <a:t> value </a:t>
            </a:r>
            <a:r>
              <a:rPr lang="en-US" altLang="en-US" sz="2000" i="1" dirty="0">
                <a:solidFill>
                  <a:srgbClr val="000000"/>
                </a:solidFill>
              </a:rPr>
              <a:t>x </a:t>
            </a:r>
            <a:r>
              <a:rPr lang="en-US" altLang="en-US" sz="2000" dirty="0">
                <a:solidFill>
                  <a:srgbClr val="000000"/>
                </a:solidFill>
              </a:rPr>
              <a:t>of </a:t>
            </a:r>
            <a:r>
              <a:rPr lang="en-US" altLang="en-US" sz="2000" i="1" dirty="0">
                <a:solidFill>
                  <a:srgbClr val="000000"/>
                </a:solidFill>
              </a:rPr>
              <a:t>X </a:t>
            </a:r>
            <a:r>
              <a:rPr lang="en-US" altLang="en-US" sz="2000" dirty="0">
                <a:solidFill>
                  <a:srgbClr val="000000"/>
                </a:solidFill>
              </a:rPr>
              <a:t>there is </a:t>
            </a:r>
            <a:r>
              <a:rPr lang="en-US" altLang="en-US" sz="2000" dirty="0">
                <a:solidFill>
                  <a:srgbClr val="FF0000"/>
                </a:solidFill>
              </a:rPr>
              <a:t>some</a:t>
            </a:r>
            <a:r>
              <a:rPr lang="en-US" altLang="en-US" sz="2000" dirty="0">
                <a:solidFill>
                  <a:srgbClr val="000000"/>
                </a:solidFill>
              </a:rPr>
              <a:t> allowed </a:t>
            </a:r>
            <a:r>
              <a:rPr lang="en-US" altLang="en-US" sz="2000" i="1" dirty="0">
                <a:solidFill>
                  <a:srgbClr val="000000"/>
                </a:solidFill>
              </a:rPr>
              <a:t>y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/>
              <a:t>
</a:t>
            </a:r>
          </a:p>
        </p:txBody>
      </p:sp>
      <p:pic>
        <p:nvPicPr>
          <p:cNvPr id="29702" name="Picture 6" descr="ac-example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2971800"/>
            <a:ext cx="513397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349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CIS 421/521 - Intro to AI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6F29-444A-420F-918A-C8EAB9CC20F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 consistency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572000"/>
          </a:xfrm>
        </p:spPr>
        <p:txBody>
          <a:bodyPr/>
          <a:lstStyle/>
          <a:p>
            <a:r>
              <a:rPr lang="en-US" altLang="en-US" sz="2400" dirty="0"/>
              <a:t>Simplest form of propagation makes each arc </a:t>
            </a:r>
            <a:r>
              <a:rPr lang="en-US" altLang="en-US" sz="2400" dirty="0">
                <a:solidFill>
                  <a:schemeClr val="accent2"/>
                </a:solidFill>
              </a:rPr>
              <a:t>consistent</a:t>
            </a:r>
            <a:endParaRPr lang="en-US" altLang="en-US" sz="2400" dirty="0"/>
          </a:p>
          <a:p>
            <a:pPr lvl="0"/>
            <a:r>
              <a:rPr lang="en-US" altLang="en-US" i="1" dirty="0">
                <a:solidFill>
                  <a:srgbClr val="000000"/>
                </a:solidFill>
              </a:rPr>
              <a:t>X </a:t>
            </a:r>
            <a:r>
              <a:rPr lang="en-US" altLang="en-US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i="1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</a:rPr>
              <a:t> is consistent </a:t>
            </a:r>
            <a:r>
              <a:rPr lang="en-US" altLang="en-US" dirty="0" err="1">
                <a:solidFill>
                  <a:srgbClr val="000000"/>
                </a:solidFill>
              </a:rPr>
              <a:t>iff</a:t>
            </a:r>
            <a:r>
              <a:rPr lang="en-US" altLang="en-US" dirty="0">
                <a:solidFill>
                  <a:srgbClr val="000000"/>
                </a:solidFill>
              </a:rPr>
              <a:t/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sz="2000" dirty="0">
                <a:solidFill>
                  <a:srgbClr val="000000"/>
                </a:solidFill>
              </a:rPr>
              <a:t>for </a:t>
            </a:r>
            <a:r>
              <a:rPr lang="en-US" altLang="en-US" sz="2000" dirty="0">
                <a:solidFill>
                  <a:srgbClr val="FF0000"/>
                </a:solidFill>
              </a:rPr>
              <a:t>every</a:t>
            </a:r>
            <a:r>
              <a:rPr lang="en-US" altLang="en-US" sz="2000" dirty="0">
                <a:solidFill>
                  <a:srgbClr val="000000"/>
                </a:solidFill>
              </a:rPr>
              <a:t> value </a:t>
            </a:r>
            <a:r>
              <a:rPr lang="en-US" altLang="en-US" sz="2000" i="1" dirty="0">
                <a:solidFill>
                  <a:srgbClr val="000000"/>
                </a:solidFill>
              </a:rPr>
              <a:t>x </a:t>
            </a:r>
            <a:r>
              <a:rPr lang="en-US" altLang="en-US" sz="2000" dirty="0">
                <a:solidFill>
                  <a:srgbClr val="000000"/>
                </a:solidFill>
              </a:rPr>
              <a:t>of </a:t>
            </a:r>
            <a:r>
              <a:rPr lang="en-US" altLang="en-US" sz="2000" i="1" dirty="0">
                <a:solidFill>
                  <a:srgbClr val="000000"/>
                </a:solidFill>
              </a:rPr>
              <a:t>X </a:t>
            </a:r>
            <a:r>
              <a:rPr lang="en-US" altLang="en-US" sz="2000" dirty="0">
                <a:solidFill>
                  <a:srgbClr val="000000"/>
                </a:solidFill>
              </a:rPr>
              <a:t>there is </a:t>
            </a:r>
            <a:r>
              <a:rPr lang="en-US" altLang="en-US" sz="2000" dirty="0">
                <a:solidFill>
                  <a:srgbClr val="FF0000"/>
                </a:solidFill>
              </a:rPr>
              <a:t>some</a:t>
            </a:r>
            <a:r>
              <a:rPr lang="en-US" altLang="en-US" sz="2000" dirty="0">
                <a:solidFill>
                  <a:srgbClr val="000000"/>
                </a:solidFill>
              </a:rPr>
              <a:t> allowed </a:t>
            </a:r>
            <a:r>
              <a:rPr lang="en-US" altLang="en-US" sz="2000" i="1" dirty="0">
                <a:solidFill>
                  <a:srgbClr val="000000"/>
                </a:solidFill>
              </a:rPr>
              <a:t>y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/>
              <a:t>
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sz="1800" dirty="0"/>
          </a:p>
          <a:p>
            <a:r>
              <a:rPr lang="en-US" altLang="en-US" sz="2200" dirty="0"/>
              <a:t>If </a:t>
            </a:r>
            <a:r>
              <a:rPr lang="en-US" altLang="en-US" sz="2200" i="1" dirty="0"/>
              <a:t>X</a:t>
            </a:r>
            <a:r>
              <a:rPr lang="en-US" altLang="en-US" sz="2200" dirty="0"/>
              <a:t> loses a value, recheck neighbors of </a:t>
            </a:r>
            <a:r>
              <a:rPr lang="en-US" altLang="en-US" sz="2200" i="1" dirty="0"/>
              <a:t>X</a:t>
            </a:r>
            <a:r>
              <a:rPr lang="en-US" altLang="en-US" sz="2200" dirty="0"/>
              <a:t> </a:t>
            </a:r>
          </a:p>
        </p:txBody>
      </p:sp>
      <p:pic>
        <p:nvPicPr>
          <p:cNvPr id="48134" name="Picture 6" descr="ac-example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2971800"/>
            <a:ext cx="513397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166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CIS 421/521 - Intro to AI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B52-A771-463A-BEBB-7F1D823FCC9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 consistency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4572000"/>
          </a:xfrm>
        </p:spPr>
        <p:txBody>
          <a:bodyPr/>
          <a:lstStyle/>
          <a:p>
            <a:r>
              <a:rPr lang="en-US" altLang="en-US" sz="2400" dirty="0"/>
              <a:t>Simplest form of propagation makes each arc </a:t>
            </a:r>
            <a:r>
              <a:rPr lang="en-US" altLang="en-US" sz="2400" dirty="0">
                <a:solidFill>
                  <a:schemeClr val="accent2"/>
                </a:solidFill>
              </a:rPr>
              <a:t>consistent</a:t>
            </a:r>
            <a:endParaRPr lang="en-US" altLang="en-US" sz="2400" dirty="0"/>
          </a:p>
          <a:p>
            <a:pPr lvl="0"/>
            <a:r>
              <a:rPr lang="en-US" altLang="en-US" i="1" dirty="0">
                <a:solidFill>
                  <a:srgbClr val="000000"/>
                </a:solidFill>
              </a:rPr>
              <a:t>X </a:t>
            </a:r>
            <a:r>
              <a:rPr lang="en-US" altLang="en-US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i="1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</a:rPr>
              <a:t> is consistent </a:t>
            </a:r>
            <a:r>
              <a:rPr lang="en-US" altLang="en-US" dirty="0" err="1">
                <a:solidFill>
                  <a:srgbClr val="000000"/>
                </a:solidFill>
              </a:rPr>
              <a:t>iff</a:t>
            </a:r>
            <a:r>
              <a:rPr lang="en-US" altLang="en-US" dirty="0">
                <a:solidFill>
                  <a:srgbClr val="000000"/>
                </a:solidFill>
              </a:rPr>
              <a:t/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sz="2000" dirty="0">
                <a:solidFill>
                  <a:srgbClr val="000000"/>
                </a:solidFill>
              </a:rPr>
              <a:t>for </a:t>
            </a:r>
            <a:r>
              <a:rPr lang="en-US" altLang="en-US" sz="2000" dirty="0">
                <a:solidFill>
                  <a:srgbClr val="FF0000"/>
                </a:solidFill>
              </a:rPr>
              <a:t>every</a:t>
            </a:r>
            <a:r>
              <a:rPr lang="en-US" altLang="en-US" sz="2000" dirty="0">
                <a:solidFill>
                  <a:srgbClr val="000000"/>
                </a:solidFill>
              </a:rPr>
              <a:t> value </a:t>
            </a:r>
            <a:r>
              <a:rPr lang="en-US" altLang="en-US" sz="2000" i="1" dirty="0">
                <a:solidFill>
                  <a:srgbClr val="000000"/>
                </a:solidFill>
              </a:rPr>
              <a:t>x </a:t>
            </a:r>
            <a:r>
              <a:rPr lang="en-US" altLang="en-US" sz="2000" dirty="0">
                <a:solidFill>
                  <a:srgbClr val="000000"/>
                </a:solidFill>
              </a:rPr>
              <a:t>of </a:t>
            </a:r>
            <a:r>
              <a:rPr lang="en-US" altLang="en-US" sz="2000" i="1" dirty="0">
                <a:solidFill>
                  <a:srgbClr val="000000"/>
                </a:solidFill>
              </a:rPr>
              <a:t>X </a:t>
            </a:r>
            <a:r>
              <a:rPr lang="en-US" altLang="en-US" sz="2000" dirty="0">
                <a:solidFill>
                  <a:srgbClr val="000000"/>
                </a:solidFill>
              </a:rPr>
              <a:t>there is </a:t>
            </a:r>
            <a:r>
              <a:rPr lang="en-US" altLang="en-US" sz="2000" dirty="0">
                <a:solidFill>
                  <a:srgbClr val="FF0000"/>
                </a:solidFill>
              </a:rPr>
              <a:t>some</a:t>
            </a:r>
            <a:r>
              <a:rPr lang="en-US" altLang="en-US" sz="2000" dirty="0">
                <a:solidFill>
                  <a:srgbClr val="000000"/>
                </a:solidFill>
              </a:rPr>
              <a:t> allowed </a:t>
            </a:r>
            <a:r>
              <a:rPr lang="en-US" altLang="en-US" sz="2000" i="1" dirty="0">
                <a:solidFill>
                  <a:srgbClr val="000000"/>
                </a:solidFill>
              </a:rPr>
              <a:t>y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/>
              <a:t>
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sz="1800" dirty="0"/>
          </a:p>
          <a:p>
            <a:r>
              <a:rPr lang="en-US" altLang="en-US" sz="2200" dirty="0"/>
              <a:t>If </a:t>
            </a:r>
            <a:r>
              <a:rPr lang="en-US" altLang="en-US" sz="2200" i="1" dirty="0"/>
              <a:t>X</a:t>
            </a:r>
            <a:r>
              <a:rPr lang="en-US" altLang="en-US" sz="2200" dirty="0"/>
              <a:t> loses a value, we need to recheck neighbors of </a:t>
            </a:r>
            <a:r>
              <a:rPr lang="en-US" altLang="en-US" sz="2200" i="1" dirty="0"/>
              <a:t>X</a:t>
            </a:r>
            <a:r>
              <a:rPr lang="en-US" altLang="en-US" sz="2200" dirty="0"/>
              <a:t> </a:t>
            </a:r>
          </a:p>
          <a:p>
            <a:r>
              <a:rPr lang="en-US" altLang="en-US" sz="2200" dirty="0"/>
              <a:t>Detects failure earlier than forward checking
Can be run as a preprocessor or after each </a:t>
            </a:r>
            <a:r>
              <a:rPr lang="en-US" altLang="en-US" sz="2400" dirty="0"/>
              <a:t>assignment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
</a:t>
            </a:r>
          </a:p>
        </p:txBody>
      </p:sp>
      <p:pic>
        <p:nvPicPr>
          <p:cNvPr id="49158" name="Picture 6" descr="ac-example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2971800"/>
            <a:ext cx="513397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763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CIS 421/521 - Intro to AI</a:t>
            </a:r>
            <a:endParaRPr lang="en-US" altLang="en-US" sz="1400" b="0" dirty="0">
              <a:latin typeface="Times New Roman" pitchFamily="18" charset="0"/>
            </a:endParaRP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       </a:t>
            </a:r>
            <a:fld id="{AAC9923B-D042-4A2A-BBEC-F11825A8D3E2}" type="slidenum">
              <a:rPr lang="en-US" altLang="en-US" sz="1400" b="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 Consistency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572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An arc </a:t>
            </a:r>
            <a:r>
              <a:rPr lang="en-US" altLang="en-US" sz="2000" i="1" dirty="0"/>
              <a:t>(</a:t>
            </a:r>
            <a:r>
              <a:rPr lang="en-US" altLang="en-US" sz="2000" i="1" dirty="0" err="1">
                <a:latin typeface="Times New Roman" pitchFamily="18" charset="0"/>
              </a:rPr>
              <a:t>i,j</a:t>
            </a:r>
            <a:r>
              <a:rPr lang="en-US" altLang="en-US" sz="2000" i="1" dirty="0"/>
              <a:t>) is </a:t>
            </a:r>
            <a:r>
              <a:rPr lang="en-US" altLang="en-US" sz="2000" dirty="0">
                <a:solidFill>
                  <a:schemeClr val="accent2"/>
                </a:solidFill>
              </a:rPr>
              <a:t>arc consistent</a:t>
            </a:r>
            <a:r>
              <a:rPr lang="en-US" altLang="en-US" sz="2000" dirty="0"/>
              <a:t> if and only if every value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i="1" dirty="0"/>
              <a:t> </a:t>
            </a:r>
            <a:r>
              <a:rPr lang="en-US" altLang="en-US" sz="2000" dirty="0"/>
              <a:t>on </a:t>
            </a:r>
            <a:r>
              <a:rPr lang="en-US" altLang="en-US" sz="2000" i="1" dirty="0">
                <a:latin typeface="Times New Roman" pitchFamily="18" charset="0"/>
              </a:rPr>
              <a:t>X</a:t>
            </a:r>
            <a:r>
              <a:rPr lang="en-US" altLang="en-US" sz="2000" i="1" baseline="-25000" dirty="0">
                <a:latin typeface="Times New Roman" pitchFamily="18" charset="0"/>
              </a:rPr>
              <a:t>i</a:t>
            </a:r>
            <a:r>
              <a:rPr lang="en-US" altLang="en-US" sz="2000" dirty="0"/>
              <a:t> is consistent with some label on </a:t>
            </a:r>
            <a:r>
              <a:rPr lang="en-US" altLang="en-US" sz="2000" i="1" dirty="0" err="1">
                <a:latin typeface="Times New Roman" pitchFamily="18" charset="0"/>
              </a:rPr>
              <a:t>X</a:t>
            </a:r>
            <a:r>
              <a:rPr lang="en-US" altLang="en-US" sz="2000" i="1" baseline="-25000" dirty="0" err="1">
                <a:latin typeface="Times New Roman" pitchFamily="18" charset="0"/>
              </a:rPr>
              <a:t>j</a:t>
            </a:r>
            <a:r>
              <a:rPr lang="en-US" altLang="en-US" sz="2000" i="1" dirty="0"/>
              <a:t>.</a:t>
            </a:r>
          </a:p>
          <a:p>
            <a:pPr marL="457200" indent="-457200">
              <a:lnSpc>
                <a:spcPct val="90000"/>
              </a:lnSpc>
            </a:pPr>
            <a:endParaRPr lang="en-US" altLang="en-US" sz="2000" i="1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To make an arc </a:t>
            </a:r>
            <a:r>
              <a:rPr lang="en-US" altLang="en-US" sz="2000" i="1" dirty="0"/>
              <a:t>(</a:t>
            </a:r>
            <a:r>
              <a:rPr lang="en-US" altLang="en-US" sz="2000" i="1" dirty="0" err="1">
                <a:latin typeface="Times New Roman" pitchFamily="18" charset="0"/>
              </a:rPr>
              <a:t>i,j</a:t>
            </a:r>
            <a:r>
              <a:rPr lang="en-US" altLang="en-US" sz="2000" i="1" dirty="0"/>
              <a:t>) </a:t>
            </a:r>
            <a:r>
              <a:rPr lang="en-US" altLang="en-US" sz="2000" dirty="0"/>
              <a:t>arc consistent, </a:t>
            </a:r>
            <a:br>
              <a:rPr lang="en-US" altLang="en-US" sz="2000" dirty="0"/>
            </a:br>
            <a:r>
              <a:rPr lang="en-US" altLang="en-US" sz="2000" dirty="0"/>
              <a:t>	for</a:t>
            </a:r>
            <a:r>
              <a:rPr lang="en-US" altLang="en-US" sz="2000" i="1" dirty="0"/>
              <a:t> </a:t>
            </a:r>
            <a:r>
              <a:rPr lang="en-US" altLang="en-US" sz="2000" dirty="0"/>
              <a:t>each value </a:t>
            </a:r>
            <a:r>
              <a:rPr lang="en-US" altLang="en-US" sz="2000" i="1" dirty="0">
                <a:latin typeface="Times New Roman" pitchFamily="18" charset="0"/>
              </a:rPr>
              <a:t>v</a:t>
            </a:r>
            <a:r>
              <a:rPr lang="en-US" altLang="en-US" sz="2000" dirty="0">
                <a:latin typeface="Times New Roman" pitchFamily="18" charset="0"/>
              </a:rPr>
              <a:t> </a:t>
            </a:r>
            <a:r>
              <a:rPr lang="en-US" altLang="en-US" sz="2000" dirty="0"/>
              <a:t>on </a:t>
            </a:r>
            <a:r>
              <a:rPr lang="en-US" altLang="en-US" sz="2000" i="1" dirty="0">
                <a:latin typeface="Times New Roman" pitchFamily="18" charset="0"/>
              </a:rPr>
              <a:t>X</a:t>
            </a:r>
            <a:r>
              <a:rPr lang="en-US" altLang="en-US" sz="2000" i="1" baseline="-25000" dirty="0">
                <a:latin typeface="Times New Roman" pitchFamily="18" charset="0"/>
              </a:rPr>
              <a:t>i </a:t>
            </a:r>
            <a:r>
              <a:rPr lang="en-US" altLang="en-US" sz="2000" dirty="0"/>
              <a:t>, </a:t>
            </a:r>
            <a:br>
              <a:rPr lang="en-US" altLang="en-US" sz="2000" dirty="0"/>
            </a:br>
            <a:r>
              <a:rPr lang="en-US" altLang="en-US" sz="2000" dirty="0"/>
              <a:t>		if there is no label on </a:t>
            </a:r>
            <a:r>
              <a:rPr lang="en-US" altLang="en-US" sz="2000" i="1" dirty="0" err="1">
                <a:latin typeface="Times New Roman" pitchFamily="18" charset="0"/>
              </a:rPr>
              <a:t>X</a:t>
            </a:r>
            <a:r>
              <a:rPr lang="en-US" altLang="en-US" sz="2000" i="1" baseline="-25000" dirty="0" err="1">
                <a:latin typeface="Times New Roman" pitchFamily="18" charset="0"/>
              </a:rPr>
              <a:t>j</a:t>
            </a:r>
            <a:r>
              <a:rPr lang="en-US" altLang="en-US" sz="2000" i="1" baseline="-25000" dirty="0">
                <a:latin typeface="Times New Roman" pitchFamily="18" charset="0"/>
              </a:rPr>
              <a:t>  </a:t>
            </a:r>
            <a:r>
              <a:rPr lang="en-US" altLang="en-US" sz="2000" dirty="0"/>
              <a:t>consistent with </a:t>
            </a:r>
            <a:r>
              <a:rPr lang="en-US" altLang="en-US" sz="2000" i="1" dirty="0">
                <a:latin typeface="Times New Roman" pitchFamily="18" charset="0"/>
              </a:rPr>
              <a:t>v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i="1" dirty="0">
                <a:latin typeface="Times New Roman" pitchFamily="18" charset="0"/>
              </a:rPr>
              <a:t>		</a:t>
            </a:r>
            <a:r>
              <a:rPr lang="en-US" altLang="en-US" sz="2000" dirty="0"/>
              <a:t>then</a:t>
            </a:r>
            <a:r>
              <a:rPr lang="en-US" altLang="en-US" sz="2000" i="1" dirty="0"/>
              <a:t> </a:t>
            </a:r>
            <a:r>
              <a:rPr lang="en-US" altLang="en-US" sz="2000" dirty="0"/>
              <a:t>remove </a:t>
            </a:r>
            <a:r>
              <a:rPr lang="en-US" altLang="en-US" sz="2000" i="1" dirty="0">
                <a:latin typeface="Times New Roman" pitchFamily="18" charset="0"/>
              </a:rPr>
              <a:t>v</a:t>
            </a:r>
            <a:r>
              <a:rPr lang="en-US" altLang="en-US" sz="2000" i="1" dirty="0"/>
              <a:t> </a:t>
            </a:r>
            <a:r>
              <a:rPr lang="en-US" altLang="en-US" sz="2000" dirty="0"/>
              <a:t>from </a:t>
            </a:r>
            <a:r>
              <a:rPr lang="en-US" altLang="en-US" sz="2000" i="1" dirty="0">
                <a:latin typeface="Times New Roman" pitchFamily="18" charset="0"/>
              </a:rPr>
              <a:t>X</a:t>
            </a:r>
            <a:r>
              <a:rPr lang="en-US" altLang="en-US" sz="2000" i="1" baseline="-25000" dirty="0">
                <a:latin typeface="Times New Roman" pitchFamily="18" charset="0"/>
              </a:rPr>
              <a:t>i</a:t>
            </a:r>
          </a:p>
          <a:p>
            <a:pPr marL="457200" indent="-457200">
              <a:lnSpc>
                <a:spcPct val="90000"/>
              </a:lnSpc>
            </a:pPr>
            <a:endParaRPr lang="en-US" altLang="en-US" sz="2000" i="1" baseline="-25000" dirty="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en-US" sz="2000" dirty="0"/>
              <a:t>Given </a:t>
            </a:r>
            <a:r>
              <a:rPr lang="en-US" altLang="en-US" sz="2000" i="1" dirty="0"/>
              <a:t>d </a:t>
            </a:r>
            <a:r>
              <a:rPr lang="en-US" altLang="en-US" sz="2000" dirty="0"/>
              <a:t>values, checking arc (</a:t>
            </a:r>
            <a:r>
              <a:rPr lang="en-US" altLang="en-US" sz="2000" dirty="0" err="1"/>
              <a:t>i,j</a:t>
            </a:r>
            <a:r>
              <a:rPr lang="en-US" altLang="en-US" sz="2000" dirty="0"/>
              <a:t>) takes </a:t>
            </a:r>
            <a:r>
              <a:rPr lang="en-US" altLang="en-US" sz="2000" i="1" dirty="0">
                <a:solidFill>
                  <a:schemeClr val="accent2"/>
                </a:solidFill>
              </a:rPr>
              <a:t>O(d</a:t>
            </a:r>
            <a:r>
              <a:rPr lang="en-US" altLang="en-US" sz="2000" i="1" baseline="30000" dirty="0">
                <a:solidFill>
                  <a:schemeClr val="accent2"/>
                </a:solidFill>
              </a:rPr>
              <a:t>2</a:t>
            </a:r>
            <a:r>
              <a:rPr lang="en-US" altLang="en-US" sz="2000" i="1" dirty="0">
                <a:solidFill>
                  <a:schemeClr val="accent2"/>
                </a:solidFill>
              </a:rPr>
              <a:t>)</a:t>
            </a:r>
            <a:r>
              <a:rPr lang="en-US" altLang="en-US" sz="2000" i="1" dirty="0"/>
              <a:t> </a:t>
            </a:r>
            <a:r>
              <a:rPr lang="en-US" altLang="en-US" sz="2000" dirty="0"/>
              <a:t>time worst case</a:t>
            </a: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5359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The Waltz Algorithm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943100"/>
            <a:ext cx="4114800" cy="3714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The Waltz algorithm is for interpreting line drawings of solid </a:t>
            </a:r>
            <a:r>
              <a:rPr lang="en-US" sz="1800" dirty="0" err="1"/>
              <a:t>polyhedra</a:t>
            </a:r>
            <a:r>
              <a:rPr lang="en-US" sz="1800" dirty="0"/>
              <a:t> as 3D objects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An early example of an AI computation posed as a CSP 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569" y="3285345"/>
            <a:ext cx="4409880" cy="2439618"/>
          </a:xfrm>
          <a:prstGeom prst="rect">
            <a:avLst/>
          </a:prstGeom>
          <a:noFill/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914900" y="4286250"/>
            <a:ext cx="41148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marL="257156" indent="-25715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800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Approach:</a:t>
            </a:r>
          </a:p>
          <a:p>
            <a:pPr marL="600038" lvl="1" indent="-257156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500" kern="0" dirty="0">
                <a:latin typeface="Calibri" pitchFamily="34" charset="0"/>
                <a:cs typeface="+mn-cs"/>
              </a:rPr>
              <a:t>Each intersection is a variable</a:t>
            </a:r>
          </a:p>
          <a:p>
            <a:pPr marL="600038" lvl="1" indent="-257156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500" kern="0" dirty="0">
                <a:latin typeface="Calibri" pitchFamily="34" charset="0"/>
                <a:cs typeface="+mn-cs"/>
              </a:rPr>
              <a:t>Adjacent intersections impose constraints on each other</a:t>
            </a:r>
          </a:p>
          <a:p>
            <a:pPr marL="600038" lvl="1" indent="-257156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500" kern="0" dirty="0">
                <a:latin typeface="Calibri" pitchFamily="34" charset="0"/>
                <a:cs typeface="+mn-cs"/>
              </a:rPr>
              <a:t>Solutions are physically realizable 3D interpretations</a:t>
            </a:r>
            <a:endParaRPr lang="en-US" sz="1500" kern="0" dirty="0">
              <a:solidFill>
                <a:schemeClr val="accent2"/>
              </a:solidFill>
              <a:latin typeface="Calibri" pitchFamily="34" charset="0"/>
              <a:cs typeface="+mn-cs"/>
            </a:endParaRPr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6527006" y="3469481"/>
            <a:ext cx="571500" cy="457200"/>
            <a:chOff x="1296" y="2736"/>
            <a:chExt cx="480" cy="528"/>
          </a:xfrm>
        </p:grpSpPr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1536" y="273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1536" y="3024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>
              <a:off x="1296" y="3024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7041356" y="3469482"/>
            <a:ext cx="400050" cy="48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/>
              <a:t>?</a:t>
            </a:r>
          </a:p>
        </p:txBody>
      </p:sp>
      <p:pic>
        <p:nvPicPr>
          <p:cNvPr id="20" name="Picture 19" descr="Waltz-ful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1" y="2057401"/>
            <a:ext cx="1414463" cy="133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Waltz-partial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999" y="2440782"/>
            <a:ext cx="607219" cy="52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 bwMode="auto">
          <a:xfrm>
            <a:off x="228600" y="6205511"/>
            <a:ext cx="3140796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rtlCol="0" anchor="ctr">
            <a:spAutoFit/>
          </a:bodyPr>
          <a:lstStyle/>
          <a:p>
            <a:pPr algn="ctr"/>
            <a:r>
              <a:rPr lang="en-US" sz="1400" dirty="0" smtClean="0"/>
              <a:t>Slide credit: </a:t>
            </a:r>
            <a:r>
              <a:rPr lang="en-US" sz="1400" dirty="0">
                <a:latin typeface="Calibri"/>
                <a:cs typeface="Calibri"/>
              </a:rPr>
              <a:t>Dan Klein and Pieter </a:t>
            </a:r>
            <a:r>
              <a:rPr lang="en-US" sz="1400" dirty="0" err="1" smtClean="0">
                <a:latin typeface="Calibri"/>
                <a:cs typeface="Calibri"/>
              </a:rPr>
              <a:t>Abbeel</a:t>
            </a:r>
            <a:endParaRPr lang="en-US" sz="1400" dirty="0" smtClean="0">
              <a:latin typeface="Calibri"/>
              <a:cs typeface="Calibri"/>
            </a:endParaRPr>
          </a:p>
          <a:p>
            <a:pPr algn="ctr"/>
            <a:r>
              <a:rPr lang="en-US" sz="1400" dirty="0">
                <a:latin typeface="Calibri"/>
                <a:cs typeface="Calibri"/>
              </a:rPr>
              <a:t>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5670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CIS 421/521 - Intro to AI</a:t>
            </a:r>
            <a:endParaRPr lang="en-US" altLang="en-US" sz="1400" b="0" dirty="0">
              <a:latin typeface="Times New Roman" pitchFamily="18" charset="0"/>
            </a:endParaRP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       </a:t>
            </a:r>
            <a:fld id="{D9FCF78F-EFE2-4BEF-AE15-FC6D549E5D7F}" type="slidenum">
              <a:rPr lang="en-US" altLang="en-US" sz="1400" b="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7772400" cy="457200"/>
          </a:xfrm>
        </p:spPr>
        <p:txBody>
          <a:bodyPr/>
          <a:lstStyle/>
          <a:p>
            <a:r>
              <a:rPr lang="en-US" altLang="en-US" dirty="0"/>
              <a:t>Replacing Search:</a:t>
            </a:r>
            <a:br>
              <a:rPr lang="en-US" altLang="en-US" dirty="0"/>
            </a:br>
            <a:r>
              <a:rPr lang="en-US" altLang="en-US" dirty="0"/>
              <a:t>Constraint Propagation Invented…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n-US" sz="2800" dirty="0"/>
              <a:t>Dave Waltz’s insight: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By</a:t>
            </a:r>
            <a:r>
              <a:rPr lang="en-US" altLang="en-US" dirty="0">
                <a:latin typeface="Cooper Black" pitchFamily="18" charset="0"/>
              </a:rPr>
              <a:t> </a:t>
            </a:r>
            <a:r>
              <a:rPr lang="en-US" altLang="en-US" b="0" i="1" dirty="0">
                <a:solidFill>
                  <a:schemeClr val="accent2"/>
                </a:solidFill>
                <a:latin typeface="Cooper Black" pitchFamily="18" charset="0"/>
              </a:rPr>
              <a:t>iterating </a:t>
            </a:r>
            <a:r>
              <a:rPr lang="en-US" altLang="en-US" dirty="0"/>
              <a:t>over the graph, the arc-consistency </a:t>
            </a:r>
            <a:r>
              <a:rPr lang="en-US" altLang="en-US" b="0" i="1" dirty="0">
                <a:solidFill>
                  <a:schemeClr val="accent2"/>
                </a:solidFill>
              </a:rPr>
              <a:t>constraints </a:t>
            </a:r>
            <a:r>
              <a:rPr lang="en-US" altLang="en-US" dirty="0"/>
              <a:t>can be </a:t>
            </a:r>
            <a:r>
              <a:rPr lang="en-US" altLang="en-US" b="0" i="1" dirty="0">
                <a:solidFill>
                  <a:schemeClr val="accent2"/>
                </a:solidFill>
              </a:rPr>
              <a:t>propagated </a:t>
            </a:r>
            <a:r>
              <a:rPr lang="en-US" altLang="en-US" dirty="0"/>
              <a:t>along arcs of the graph.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rgbClr val="C00000"/>
                </a:solidFill>
              </a:rPr>
              <a:t>Search</a:t>
            </a:r>
            <a:r>
              <a:rPr lang="en-US" altLang="en-US" dirty="0"/>
              <a:t>:  Use constraints to </a:t>
            </a:r>
            <a:r>
              <a:rPr lang="en-US" altLang="en-US" i="1" dirty="0">
                <a:solidFill>
                  <a:srgbClr val="C00000"/>
                </a:solidFill>
              </a:rPr>
              <a:t>add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labels to find </a:t>
            </a:r>
            <a:r>
              <a:rPr lang="en-US" altLang="en-US" i="1" dirty="0">
                <a:solidFill>
                  <a:srgbClr val="C00000"/>
                </a:solidFill>
              </a:rPr>
              <a:t>one</a:t>
            </a:r>
            <a:r>
              <a:rPr lang="en-US" altLang="en-US" i="1" dirty="0"/>
              <a:t> solution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rgbClr val="C00000"/>
                </a:solidFill>
              </a:rPr>
              <a:t>Constraint</a:t>
            </a:r>
            <a:r>
              <a:rPr lang="en-US" altLang="en-US" dirty="0"/>
              <a:t> </a:t>
            </a:r>
            <a:r>
              <a:rPr lang="en-US" altLang="en-US" i="1" dirty="0">
                <a:solidFill>
                  <a:srgbClr val="C00000"/>
                </a:solidFill>
              </a:rPr>
              <a:t>Propagation</a:t>
            </a:r>
            <a:r>
              <a:rPr lang="en-US" altLang="en-US" dirty="0"/>
              <a:t>:  Use constraints to </a:t>
            </a:r>
            <a:r>
              <a:rPr lang="en-US" altLang="en-US" i="1" dirty="0">
                <a:solidFill>
                  <a:srgbClr val="C00000"/>
                </a:solidFill>
              </a:rPr>
              <a:t>eliminate</a:t>
            </a:r>
            <a:r>
              <a:rPr lang="en-US" altLang="en-US" i="1" dirty="0"/>
              <a:t> labels </a:t>
            </a:r>
            <a:r>
              <a:rPr lang="en-US" altLang="en-US" dirty="0"/>
              <a:t>to simultaneously find </a:t>
            </a:r>
            <a:r>
              <a:rPr lang="en-US" altLang="en-US" i="1" dirty="0">
                <a:solidFill>
                  <a:srgbClr val="C00000"/>
                </a:solidFill>
              </a:rPr>
              <a:t>all</a:t>
            </a:r>
            <a:r>
              <a:rPr lang="en-US" altLang="en-US" i="1" dirty="0"/>
              <a:t> solutions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430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8600"/>
            <a:ext cx="1362075" cy="187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9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CIS 421/521 - Intro to AI</a:t>
            </a:r>
            <a:endParaRPr lang="en-US" altLang="en-US" sz="1400" b="0" dirty="0">
              <a:latin typeface="Times New Roman" pitchFamily="18" charset="0"/>
            </a:endParaRP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       </a:t>
            </a:r>
            <a:fld id="{4B429C45-D9AF-4A9F-A1BE-2189CEA9EC95}" type="slidenum">
              <a:rPr lang="en-US" altLang="en-US" sz="1400" b="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en-US" sz="2800" dirty="0"/>
              <a:t>The Waltz/</a:t>
            </a:r>
            <a:r>
              <a:rPr lang="en-US" altLang="en-US" sz="2800" dirty="0" err="1"/>
              <a:t>Mackworth</a:t>
            </a:r>
            <a:r>
              <a:rPr lang="en-US" altLang="en-US" sz="2800" dirty="0"/>
              <a:t> Constraint Propagation Algorithm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Symbol" pitchFamily="18" charset="2"/>
              <a:buAutoNum type="arabicPeriod"/>
            </a:pPr>
            <a:r>
              <a:rPr lang="en-US" altLang="en-US" dirty="0"/>
              <a:t>Assign </a:t>
            </a:r>
            <a:r>
              <a:rPr lang="en-US" altLang="en-US" i="1" dirty="0"/>
              <a:t>every </a:t>
            </a:r>
            <a:r>
              <a:rPr lang="en-US" altLang="en-US" dirty="0"/>
              <a:t>node in the constraint graph a set of </a:t>
            </a:r>
            <a:r>
              <a:rPr lang="en-US" altLang="en-US" i="1" dirty="0"/>
              <a:t>all</a:t>
            </a:r>
            <a:r>
              <a:rPr lang="en-US" altLang="en-US" dirty="0"/>
              <a:t> possible values </a:t>
            </a: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altLang="en-US" dirty="0"/>
              <a:t>Repeat until there is no change in the set of values associated with any node:</a:t>
            </a:r>
          </a:p>
          <a:p>
            <a:pPr marL="838200" lvl="1" indent="-381000">
              <a:buFont typeface="Symbol" pitchFamily="18" charset="2"/>
              <a:buAutoNum type="arabicPeriod" startAt="3"/>
            </a:pPr>
            <a:r>
              <a:rPr lang="en-US" altLang="en-US" sz="2400" dirty="0"/>
              <a:t>For each node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/>
              <a:t>:</a:t>
            </a:r>
          </a:p>
          <a:p>
            <a:pPr marL="1257300" lvl="2" indent="-342900">
              <a:buFont typeface="Symbol" pitchFamily="18" charset="2"/>
              <a:buAutoNum type="arabicPeriod" startAt="4"/>
            </a:pPr>
            <a:r>
              <a:rPr lang="en-US" altLang="en-US" sz="2400" dirty="0"/>
              <a:t>For each neighboring node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i="1" dirty="0"/>
              <a:t> </a:t>
            </a:r>
            <a:r>
              <a:rPr lang="en-US" altLang="en-US" sz="2400" dirty="0"/>
              <a:t> in the picture:</a:t>
            </a:r>
          </a:p>
          <a:p>
            <a:pPr marL="1676400" lvl="3" indent="-304800">
              <a:buFont typeface="Symbol" pitchFamily="18" charset="2"/>
              <a:buAutoNum type="arabicPeriod" startAt="5"/>
            </a:pPr>
            <a:r>
              <a:rPr lang="en-US" altLang="en-US" sz="2400" dirty="0"/>
              <a:t>Remove any value from 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 which is not arc consistent with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i="1" dirty="0"/>
              <a:t>. </a:t>
            </a:r>
            <a:r>
              <a:rPr lang="en-US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2555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CIS 421/521 - Intro to AI</a:t>
            </a:r>
            <a:endParaRPr lang="en-US" altLang="en-US" sz="1400" b="0" dirty="0">
              <a:latin typeface="Times New Roman" pitchFamily="18" charset="0"/>
            </a:endParaRP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       </a:t>
            </a:r>
            <a:fld id="{05C98766-2FAF-49D4-8C0E-E9A6DF21BD0D}" type="slidenum">
              <a:rPr lang="en-US" altLang="en-US" sz="1400" b="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Inefficiencies: Towards AC-3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572000"/>
          </a:xfrm>
        </p:spPr>
        <p:txBody>
          <a:bodyPr/>
          <a:lstStyle/>
          <a:p>
            <a:pPr marL="457200" indent="-457200">
              <a:buFont typeface="Symbol" pitchFamily="18" charset="2"/>
              <a:buAutoNum type="arabicPeriod"/>
            </a:pPr>
            <a:r>
              <a:rPr lang="en-US" altLang="en-US" dirty="0"/>
              <a:t>At each iteration, we only need to examine those </a:t>
            </a:r>
            <a:r>
              <a:rPr lang="en-US" altLang="en-US" i="1" dirty="0">
                <a:latin typeface="Times New Roman" pitchFamily="18" charset="0"/>
              </a:rPr>
              <a:t>X</a:t>
            </a:r>
            <a:r>
              <a:rPr lang="en-US" altLang="en-US" i="1" baseline="-25000" dirty="0">
                <a:latin typeface="Times New Roman" pitchFamily="18" charset="0"/>
              </a:rPr>
              <a:t>i  </a:t>
            </a:r>
            <a:r>
              <a:rPr lang="en-US" altLang="en-US" b="0" i="1" dirty="0">
                <a:solidFill>
                  <a:schemeClr val="accent2"/>
                </a:solidFill>
              </a:rPr>
              <a:t>where at least one neighbor of </a:t>
            </a:r>
            <a:r>
              <a:rPr lang="en-US" altLang="en-US" i="1" dirty="0">
                <a:solidFill>
                  <a:schemeClr val="accent6"/>
                </a:solidFill>
                <a:latin typeface="Times New Roman" pitchFamily="18" charset="0"/>
              </a:rPr>
              <a:t>X</a:t>
            </a:r>
            <a:r>
              <a:rPr lang="en-US" altLang="en-US" i="1" baseline="-25000" dirty="0">
                <a:solidFill>
                  <a:schemeClr val="accent6"/>
                </a:solidFill>
                <a:latin typeface="Times New Roman" pitchFamily="18" charset="0"/>
              </a:rPr>
              <a:t>i  </a:t>
            </a:r>
            <a:r>
              <a:rPr lang="en-US" altLang="en-US" b="0" i="1" dirty="0">
                <a:solidFill>
                  <a:schemeClr val="accent2"/>
                </a:solidFill>
              </a:rPr>
              <a:t>has lost a value </a:t>
            </a:r>
            <a:r>
              <a:rPr lang="en-US" altLang="en-US" dirty="0"/>
              <a:t>in the previous iteration.</a:t>
            </a: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altLang="en-US" dirty="0"/>
              <a:t>If </a:t>
            </a:r>
            <a:r>
              <a:rPr lang="en-US" altLang="en-US" i="1" dirty="0">
                <a:latin typeface="Times New Roman" pitchFamily="18" charset="0"/>
              </a:rPr>
              <a:t>X</a:t>
            </a:r>
            <a:r>
              <a:rPr lang="en-US" altLang="en-US" i="1" baseline="-25000" dirty="0">
                <a:latin typeface="Times New Roman" pitchFamily="18" charset="0"/>
              </a:rPr>
              <a:t>i </a:t>
            </a:r>
            <a:r>
              <a:rPr lang="en-US" altLang="en-US" dirty="0"/>
              <a:t>loses a value only because of arc inconsistencies with</a:t>
            </a:r>
            <a:r>
              <a:rPr lang="en-US" altLang="en-US" i="1" dirty="0">
                <a:latin typeface="Times New Roman" pitchFamily="18" charset="0"/>
              </a:rPr>
              <a:t> </a:t>
            </a:r>
            <a:r>
              <a:rPr lang="en-US" altLang="en-US" i="1" dirty="0" err="1">
                <a:latin typeface="Times New Roman" pitchFamily="18" charset="0"/>
              </a:rPr>
              <a:t>X</a:t>
            </a:r>
            <a:r>
              <a:rPr lang="en-US" altLang="en-US" i="1" baseline="-25000" dirty="0" err="1">
                <a:latin typeface="Times New Roman" pitchFamily="18" charset="0"/>
              </a:rPr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we </a:t>
            </a:r>
            <a:r>
              <a:rPr lang="en-US" altLang="en-US" b="0" i="1" dirty="0">
                <a:solidFill>
                  <a:schemeClr val="accent2"/>
                </a:solidFill>
              </a:rPr>
              <a:t>don’t need to check </a:t>
            </a:r>
            <a:r>
              <a:rPr lang="en-US" altLang="en-US" i="1" dirty="0" err="1">
                <a:latin typeface="Times New Roman" pitchFamily="18" charset="0"/>
              </a:rPr>
              <a:t>X</a:t>
            </a:r>
            <a:r>
              <a:rPr lang="en-US" altLang="en-US" i="1" baseline="-25000" dirty="0" err="1">
                <a:latin typeface="Times New Roman" pitchFamily="18" charset="0"/>
              </a:rPr>
              <a:t>j</a:t>
            </a:r>
            <a:r>
              <a:rPr lang="en-US" altLang="en-US" i="1" baseline="-25000" dirty="0">
                <a:latin typeface="Times New Roman" pitchFamily="18" charset="0"/>
              </a:rPr>
              <a:t>  </a:t>
            </a:r>
            <a:r>
              <a:rPr lang="en-US" altLang="en-US" dirty="0"/>
              <a:t>on the next iteration.</a:t>
            </a:r>
            <a:r>
              <a:rPr lang="en-US" altLang="en-US" i="1" dirty="0"/>
              <a:t> </a:t>
            </a: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altLang="en-US" dirty="0"/>
              <a:t>Removing a value on </a:t>
            </a:r>
            <a:r>
              <a:rPr lang="en-US" altLang="en-US" i="1" dirty="0">
                <a:latin typeface="Times New Roman" pitchFamily="18" charset="0"/>
              </a:rPr>
              <a:t>X</a:t>
            </a:r>
            <a:r>
              <a:rPr lang="en-US" altLang="en-US" i="1" baseline="-25000" dirty="0">
                <a:latin typeface="Times New Roman" pitchFamily="18" charset="0"/>
              </a:rPr>
              <a:t>i</a:t>
            </a:r>
            <a:r>
              <a:rPr lang="en-US" altLang="en-US" i="1" dirty="0">
                <a:latin typeface="Times New Roman" pitchFamily="18" charset="0"/>
              </a:rPr>
              <a:t> </a:t>
            </a:r>
            <a:r>
              <a:rPr lang="en-US" altLang="en-US" dirty="0"/>
              <a:t>can only make </a:t>
            </a:r>
            <a:r>
              <a:rPr lang="en-US" altLang="en-US" i="1" dirty="0" err="1">
                <a:latin typeface="Times New Roman" pitchFamily="18" charset="0"/>
              </a:rPr>
              <a:t>X</a:t>
            </a:r>
            <a:r>
              <a:rPr lang="en-US" altLang="en-US" i="1" baseline="-25000" dirty="0" err="1">
                <a:latin typeface="Times New Roman" pitchFamily="18" charset="0"/>
              </a:rPr>
              <a:t>j</a:t>
            </a:r>
            <a:r>
              <a:rPr lang="en-US" altLang="en-US" i="1" baseline="-25000" dirty="0">
                <a:latin typeface="Times New Roman" pitchFamily="18" charset="0"/>
              </a:rPr>
              <a:t>  </a:t>
            </a:r>
            <a:r>
              <a:rPr lang="en-US" altLang="en-US" dirty="0"/>
              <a:t>arc-inconsistent with respect to </a:t>
            </a:r>
            <a:r>
              <a:rPr lang="en-US" altLang="en-US" i="1" dirty="0">
                <a:latin typeface="Times New Roman" pitchFamily="18" charset="0"/>
              </a:rPr>
              <a:t>X</a:t>
            </a:r>
            <a:r>
              <a:rPr lang="en-US" altLang="en-US" i="1" baseline="-25000" dirty="0">
                <a:latin typeface="Times New Roman" pitchFamily="18" charset="0"/>
              </a:rPr>
              <a:t>i  </a:t>
            </a:r>
            <a:r>
              <a:rPr lang="en-US" altLang="en-US" dirty="0"/>
              <a:t>itself. Thus, we only need to check that </a:t>
            </a:r>
            <a:r>
              <a:rPr lang="en-US" altLang="en-US" b="0" i="1" dirty="0">
                <a:solidFill>
                  <a:schemeClr val="accent2"/>
                </a:solidFill>
              </a:rPr>
              <a:t>(</a:t>
            </a:r>
            <a:r>
              <a:rPr lang="en-US" altLang="en-US" b="0" i="1" dirty="0" err="1">
                <a:solidFill>
                  <a:schemeClr val="accent2"/>
                </a:solidFill>
              </a:rPr>
              <a:t>j,i</a:t>
            </a:r>
            <a:r>
              <a:rPr lang="en-US" altLang="en-US" b="0" i="1" dirty="0">
                <a:solidFill>
                  <a:schemeClr val="accent2"/>
                </a:solidFill>
              </a:rPr>
              <a:t>) </a:t>
            </a:r>
            <a:r>
              <a:rPr lang="en-US" altLang="en-US" dirty="0"/>
              <a:t>is still arc-consistent.</a:t>
            </a:r>
          </a:p>
          <a:p>
            <a:pPr marL="457200" indent="-457200">
              <a:buFont typeface="Symbol" pitchFamily="18" charset="2"/>
              <a:buAutoNum type="arabicPeriod"/>
            </a:pPr>
            <a:endParaRPr lang="en-US" altLang="en-US" dirty="0"/>
          </a:p>
          <a:p>
            <a:pPr marL="457200" indent="-457200">
              <a:buFont typeface="Symbol" pitchFamily="18" charset="2"/>
              <a:buNone/>
            </a:pPr>
            <a:r>
              <a:rPr lang="en-US" altLang="en-US" dirty="0"/>
              <a:t>These insights lead a much better algorithm...</a:t>
            </a:r>
          </a:p>
        </p:txBody>
      </p:sp>
    </p:spTree>
    <p:extLst>
      <p:ext uri="{BB962C8B-B14F-4D97-AF65-F5344CB8AC3E}">
        <p14:creationId xmlns:p14="http://schemas.microsoft.com/office/powerpoint/2010/main" val="2855417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FF87CAF1-09B6-4B0A-92D3-B93D6BF29F94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 b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29600" cy="50292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en-US" sz="1600" b="0" dirty="0"/>
              <a:t>function</a:t>
            </a:r>
            <a:r>
              <a:rPr lang="en-US" altLang="en-US" sz="1600" dirty="0"/>
              <a:t> AC-3(</a:t>
            </a:r>
            <a:r>
              <a:rPr lang="en-US" altLang="en-US" sz="1600" i="1" dirty="0" err="1"/>
              <a:t>csp</a:t>
            </a:r>
            <a:r>
              <a:rPr lang="en-US" altLang="en-US" sz="1600" dirty="0"/>
              <a:t>) </a:t>
            </a:r>
            <a:r>
              <a:rPr lang="en-US" altLang="en-US" sz="1600" b="0" dirty="0"/>
              <a:t>return</a:t>
            </a:r>
            <a:r>
              <a:rPr lang="en-US" altLang="en-US" sz="1600" dirty="0"/>
              <a:t> the CSP, possibly with reduced domains</a:t>
            </a:r>
          </a:p>
          <a:p>
            <a:pPr>
              <a:buFont typeface="Symbol" pitchFamily="18" charset="2"/>
              <a:buNone/>
            </a:pPr>
            <a:r>
              <a:rPr lang="en-US" altLang="en-US" sz="1600" dirty="0"/>
              <a:t>	</a:t>
            </a:r>
            <a:r>
              <a:rPr lang="en-US" altLang="en-US" sz="1600" b="0" dirty="0"/>
              <a:t>inputs</a:t>
            </a:r>
            <a:r>
              <a:rPr lang="en-US" altLang="en-US" sz="1600" dirty="0"/>
              <a:t>: </a:t>
            </a:r>
            <a:r>
              <a:rPr lang="en-US" altLang="en-US" sz="1600" i="1" dirty="0" err="1"/>
              <a:t>csp</a:t>
            </a:r>
            <a:r>
              <a:rPr lang="en-US" altLang="en-US" sz="1600" dirty="0"/>
              <a:t>, a binary </a:t>
            </a:r>
            <a:r>
              <a:rPr lang="en-US" altLang="en-US" sz="1600" dirty="0" err="1"/>
              <a:t>csp</a:t>
            </a:r>
            <a:r>
              <a:rPr lang="en-US" altLang="en-US" sz="1600" dirty="0"/>
              <a:t> with variables </a:t>
            </a:r>
            <a:r>
              <a:rPr lang="en-US" altLang="en-US" sz="1600" i="1" dirty="0"/>
              <a:t>{X</a:t>
            </a:r>
            <a:r>
              <a:rPr lang="en-US" altLang="en-US" sz="1600" i="1" baseline="-25000" dirty="0"/>
              <a:t>1</a:t>
            </a:r>
            <a:r>
              <a:rPr lang="en-US" altLang="en-US" sz="1600" i="1" dirty="0"/>
              <a:t>, X</a:t>
            </a:r>
            <a:r>
              <a:rPr lang="en-US" altLang="en-US" sz="1600" i="1" baseline="-25000" dirty="0"/>
              <a:t>2</a:t>
            </a:r>
            <a:r>
              <a:rPr lang="en-US" altLang="en-US" sz="1600" i="1" dirty="0"/>
              <a:t>, …, </a:t>
            </a:r>
            <a:r>
              <a:rPr lang="en-US" altLang="en-US" sz="1600" i="1" dirty="0" err="1"/>
              <a:t>X</a:t>
            </a:r>
            <a:r>
              <a:rPr lang="en-US" altLang="en-US" sz="1600" i="1" baseline="-25000" dirty="0" err="1"/>
              <a:t>n</a:t>
            </a:r>
            <a:r>
              <a:rPr lang="en-US" altLang="en-US" sz="1600" i="1" dirty="0"/>
              <a:t>}</a:t>
            </a:r>
            <a:r>
              <a:rPr lang="en-US" altLang="en-US" sz="1600" dirty="0"/>
              <a:t>	</a:t>
            </a:r>
          </a:p>
          <a:p>
            <a:pPr>
              <a:buFont typeface="Symbol" pitchFamily="18" charset="2"/>
              <a:buNone/>
            </a:pPr>
            <a:r>
              <a:rPr lang="en-US" altLang="en-US" sz="1600" dirty="0"/>
              <a:t>	</a:t>
            </a:r>
            <a:r>
              <a:rPr lang="en-US" altLang="en-US" sz="1600" b="0" dirty="0"/>
              <a:t>local variables: </a:t>
            </a:r>
            <a:r>
              <a:rPr lang="en-US" altLang="en-US" sz="1600" i="1" dirty="0"/>
              <a:t>queue, </a:t>
            </a:r>
            <a:r>
              <a:rPr lang="en-US" altLang="en-US" sz="1600" dirty="0"/>
              <a:t>a queue of arcs initially the arcs in</a:t>
            </a:r>
            <a:r>
              <a:rPr lang="en-US" altLang="en-US" sz="1600" i="1" dirty="0"/>
              <a:t> </a:t>
            </a:r>
            <a:r>
              <a:rPr lang="en-US" altLang="en-US" sz="1600" i="1" dirty="0" err="1"/>
              <a:t>csp</a:t>
            </a:r>
            <a:endParaRPr lang="en-US" altLang="en-US" sz="1600" dirty="0"/>
          </a:p>
          <a:p>
            <a:pPr>
              <a:buFont typeface="Symbol" pitchFamily="18" charset="2"/>
              <a:buNone/>
            </a:pPr>
            <a:r>
              <a:rPr lang="en-US" altLang="en-US" sz="1600" dirty="0"/>
              <a:t>	</a:t>
            </a:r>
            <a:r>
              <a:rPr lang="en-US" altLang="en-US" sz="1600" b="0" dirty="0"/>
              <a:t>while</a:t>
            </a:r>
            <a:r>
              <a:rPr lang="en-US" altLang="en-US" sz="1600" dirty="0"/>
              <a:t> queue is not empty </a:t>
            </a:r>
            <a:r>
              <a:rPr lang="en-US" altLang="en-US" sz="1600" b="0" dirty="0"/>
              <a:t>do</a:t>
            </a:r>
          </a:p>
          <a:p>
            <a:pPr>
              <a:buFont typeface="Symbol" pitchFamily="18" charset="2"/>
              <a:buNone/>
            </a:pPr>
            <a:r>
              <a:rPr lang="en-US" altLang="en-US" sz="1600" b="0" dirty="0"/>
              <a:t>		(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i</a:t>
            </a:r>
            <a:r>
              <a:rPr lang="en-US" altLang="en-US" sz="1600" i="1" dirty="0"/>
              <a:t>, </a:t>
            </a:r>
            <a:r>
              <a:rPr lang="en-US" altLang="en-US" sz="1600" i="1" dirty="0" err="1"/>
              <a:t>X</a:t>
            </a:r>
            <a:r>
              <a:rPr lang="en-US" altLang="en-US" sz="1600" i="1" baseline="-25000" dirty="0" err="1"/>
              <a:t>j</a:t>
            </a:r>
            <a:r>
              <a:rPr lang="en-US" altLang="en-US" sz="1600" b="0" dirty="0"/>
              <a:t>) </a:t>
            </a:r>
            <a:r>
              <a:rPr lang="en-US" altLang="en-US" sz="1600" dirty="0">
                <a:sym typeface="Symbol" pitchFamily="18" charset="2"/>
              </a:rPr>
              <a:t> REMOVE-FIRST(</a:t>
            </a:r>
            <a:r>
              <a:rPr lang="en-US" altLang="en-US" sz="1600" i="1" dirty="0">
                <a:sym typeface="Symbol" pitchFamily="18" charset="2"/>
              </a:rPr>
              <a:t>queue</a:t>
            </a:r>
            <a:r>
              <a:rPr lang="en-US" altLang="en-US" sz="1600" dirty="0">
                <a:sym typeface="Symbol" pitchFamily="18" charset="2"/>
              </a:rPr>
              <a:t>)</a:t>
            </a:r>
            <a:endParaRPr lang="en-US" altLang="en-US" sz="1600" dirty="0"/>
          </a:p>
          <a:p>
            <a:pPr>
              <a:buFont typeface="Symbol" pitchFamily="18" charset="2"/>
              <a:buNone/>
            </a:pPr>
            <a:r>
              <a:rPr lang="en-US" altLang="en-US" sz="1600" dirty="0"/>
              <a:t>		</a:t>
            </a:r>
            <a:r>
              <a:rPr lang="en-US" altLang="en-US" sz="1600" b="0" dirty="0"/>
              <a:t>if</a:t>
            </a:r>
            <a:r>
              <a:rPr lang="en-US" altLang="en-US" sz="1600" dirty="0"/>
              <a:t> REMOVE-INCONSISTENT-VALUES(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i</a:t>
            </a:r>
            <a:r>
              <a:rPr lang="en-US" altLang="en-US" sz="1600" i="1" dirty="0"/>
              <a:t>, </a:t>
            </a:r>
            <a:r>
              <a:rPr lang="en-US" altLang="en-US" sz="1600" i="1" dirty="0" err="1"/>
              <a:t>X</a:t>
            </a:r>
            <a:r>
              <a:rPr lang="en-US" altLang="en-US" sz="1600" i="1" baseline="-25000" dirty="0" err="1"/>
              <a:t>j</a:t>
            </a:r>
            <a:r>
              <a:rPr lang="en-US" altLang="en-US" sz="1600" dirty="0"/>
              <a:t>)</a:t>
            </a:r>
            <a:r>
              <a:rPr lang="en-US" altLang="en-US" sz="1600" i="1" dirty="0"/>
              <a:t>  </a:t>
            </a:r>
            <a:r>
              <a:rPr lang="en-US" altLang="en-US" sz="1600" b="0" dirty="0"/>
              <a:t>then</a:t>
            </a:r>
          </a:p>
          <a:p>
            <a:pPr>
              <a:buFont typeface="Symbol" pitchFamily="18" charset="2"/>
              <a:buNone/>
            </a:pPr>
            <a:r>
              <a:rPr lang="en-US" altLang="en-US" sz="1600" dirty="0"/>
              <a:t>			</a:t>
            </a:r>
            <a:r>
              <a:rPr lang="en-US" altLang="en-US" sz="1600" b="0" dirty="0"/>
              <a:t>for each </a:t>
            </a:r>
            <a:r>
              <a:rPr lang="en-US" altLang="en-US" sz="1600" i="1" dirty="0" err="1"/>
              <a:t>X</a:t>
            </a:r>
            <a:r>
              <a:rPr lang="en-US" altLang="en-US" sz="1600" i="1" baseline="-25000" dirty="0" err="1"/>
              <a:t>k</a:t>
            </a:r>
            <a:r>
              <a:rPr lang="en-US" altLang="en-US" sz="1600" i="1" dirty="0"/>
              <a:t> </a:t>
            </a:r>
            <a:r>
              <a:rPr lang="en-US" altLang="en-US" sz="1600" b="0" dirty="0"/>
              <a:t>in </a:t>
            </a:r>
            <a:r>
              <a:rPr lang="en-US" altLang="en-US" sz="1600" dirty="0"/>
              <a:t>NEIGHBORS[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i</a:t>
            </a:r>
            <a:r>
              <a:rPr lang="en-US" altLang="en-US" sz="1600" i="1" dirty="0"/>
              <a:t> </a:t>
            </a:r>
            <a:r>
              <a:rPr lang="en-US" altLang="en-US" sz="1600" dirty="0"/>
              <a:t>] – {</a:t>
            </a:r>
            <a:r>
              <a:rPr lang="en-US" altLang="en-US" sz="1600" dirty="0" err="1"/>
              <a:t>X</a:t>
            </a:r>
            <a:r>
              <a:rPr lang="en-US" altLang="en-US" sz="1600" baseline="-25000" dirty="0" err="1"/>
              <a:t>j</a:t>
            </a:r>
            <a:r>
              <a:rPr lang="en-US" altLang="en-US" sz="1600" dirty="0"/>
              <a:t>} </a:t>
            </a:r>
            <a:r>
              <a:rPr lang="en-US" altLang="en-US" sz="1600" b="0" dirty="0"/>
              <a:t>do </a:t>
            </a:r>
            <a:r>
              <a:rPr lang="en-US" altLang="en-US" sz="1600" dirty="0"/>
              <a:t>					add </a:t>
            </a:r>
            <a:r>
              <a:rPr lang="en-US" altLang="en-US" sz="1600" b="0" dirty="0"/>
              <a:t>(</a:t>
            </a:r>
            <a:r>
              <a:rPr lang="en-US" altLang="en-US" sz="1600" i="1" dirty="0" err="1"/>
              <a:t>X</a:t>
            </a:r>
            <a:r>
              <a:rPr lang="en-US" altLang="en-US" sz="1600" i="1" baseline="-25000" dirty="0" err="1"/>
              <a:t>k</a:t>
            </a:r>
            <a:r>
              <a:rPr lang="en-US" altLang="en-US" sz="1600" i="1" dirty="0"/>
              <a:t>, X</a:t>
            </a:r>
            <a:r>
              <a:rPr lang="en-US" altLang="en-US" sz="1600" i="1" baseline="-25000" dirty="0"/>
              <a:t>i</a:t>
            </a:r>
            <a:r>
              <a:rPr lang="en-US" altLang="en-US" sz="1600" b="0" dirty="0"/>
              <a:t>) </a:t>
            </a:r>
            <a:r>
              <a:rPr lang="en-US" altLang="en-US" sz="1600" dirty="0"/>
              <a:t>to queue </a:t>
            </a:r>
            <a:endParaRPr lang="en-US" altLang="en-US" sz="1600" dirty="0">
              <a:solidFill>
                <a:srgbClr val="C00000"/>
              </a:solidFill>
            </a:endParaRPr>
          </a:p>
          <a:p>
            <a:pPr>
              <a:buFont typeface="Symbol" pitchFamily="18" charset="2"/>
              <a:buNone/>
            </a:pPr>
            <a:endParaRPr lang="en-US" altLang="en-US" sz="1600" b="0" dirty="0"/>
          </a:p>
          <a:p>
            <a:pPr>
              <a:buFont typeface="Symbol" pitchFamily="18" charset="2"/>
              <a:buNone/>
            </a:pPr>
            <a:r>
              <a:rPr lang="en-US" altLang="en-US" sz="1600" b="0" dirty="0"/>
              <a:t>function</a:t>
            </a:r>
            <a:r>
              <a:rPr lang="en-US" altLang="en-US" sz="1600" dirty="0"/>
              <a:t> REMOVE-INCONSISTENT-VALUES(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i</a:t>
            </a:r>
            <a:r>
              <a:rPr lang="en-US" altLang="en-US" sz="1600" i="1" dirty="0"/>
              <a:t>, </a:t>
            </a:r>
            <a:r>
              <a:rPr lang="en-US" altLang="en-US" sz="1600" i="1" dirty="0" err="1"/>
              <a:t>X</a:t>
            </a:r>
            <a:r>
              <a:rPr lang="en-US" altLang="en-US" sz="1600" i="1" baseline="-25000" dirty="0" err="1"/>
              <a:t>j</a:t>
            </a:r>
            <a:r>
              <a:rPr lang="en-US" altLang="en-US" sz="1600" dirty="0"/>
              <a:t>) </a:t>
            </a:r>
            <a:r>
              <a:rPr lang="en-US" altLang="en-US" sz="1600" b="0" dirty="0"/>
              <a:t>return</a:t>
            </a:r>
            <a:r>
              <a:rPr lang="en-US" altLang="en-US" sz="1600" dirty="0"/>
              <a:t> </a:t>
            </a:r>
            <a:r>
              <a:rPr lang="en-US" altLang="en-US" sz="1600" i="1" dirty="0"/>
              <a:t>true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iff</a:t>
            </a:r>
            <a:r>
              <a:rPr lang="en-US" altLang="en-US" sz="1600" dirty="0"/>
              <a:t> we remove a value</a:t>
            </a:r>
          </a:p>
          <a:p>
            <a:pPr>
              <a:buFont typeface="Symbol" pitchFamily="18" charset="2"/>
              <a:buNone/>
            </a:pPr>
            <a:r>
              <a:rPr lang="en-US" altLang="en-US" sz="1600" dirty="0"/>
              <a:t>	</a:t>
            </a:r>
            <a:r>
              <a:rPr lang="en-US" altLang="en-US" sz="1600" i="1" dirty="0"/>
              <a:t>removed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  </a:t>
            </a:r>
            <a:r>
              <a:rPr lang="en-US" altLang="en-US" sz="1600" i="1" dirty="0"/>
              <a:t>false</a:t>
            </a:r>
            <a:endParaRPr lang="en-US" altLang="en-US" sz="1600" dirty="0"/>
          </a:p>
          <a:p>
            <a:pPr>
              <a:buFont typeface="Symbol" pitchFamily="18" charset="2"/>
              <a:buNone/>
            </a:pPr>
            <a:r>
              <a:rPr lang="en-US" altLang="en-US" sz="1600" dirty="0"/>
              <a:t>	</a:t>
            </a:r>
            <a:r>
              <a:rPr lang="en-US" altLang="en-US" sz="1600" b="0" dirty="0"/>
              <a:t>for each</a:t>
            </a:r>
            <a:r>
              <a:rPr lang="en-US" altLang="en-US" sz="1600" dirty="0"/>
              <a:t> </a:t>
            </a:r>
            <a:r>
              <a:rPr lang="en-US" altLang="en-US" sz="1600" i="1" dirty="0"/>
              <a:t>x</a:t>
            </a:r>
            <a:r>
              <a:rPr lang="en-US" altLang="en-US" sz="1600" dirty="0"/>
              <a:t> </a:t>
            </a:r>
            <a:r>
              <a:rPr lang="en-US" altLang="en-US" sz="1600" b="0" dirty="0"/>
              <a:t>in</a:t>
            </a:r>
            <a:r>
              <a:rPr lang="en-US" altLang="en-US" sz="1600" dirty="0"/>
              <a:t> DOMAIN[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i</a:t>
            </a:r>
            <a:r>
              <a:rPr lang="en-US" altLang="en-US" sz="1600" dirty="0"/>
              <a:t>] </a:t>
            </a:r>
            <a:r>
              <a:rPr lang="en-US" altLang="en-US" sz="1600" b="0" dirty="0"/>
              <a:t>do</a:t>
            </a:r>
          </a:p>
          <a:p>
            <a:pPr>
              <a:buFont typeface="Symbol" pitchFamily="18" charset="2"/>
              <a:buNone/>
            </a:pPr>
            <a:r>
              <a:rPr lang="en-US" altLang="en-US" sz="1600" dirty="0"/>
              <a:t>		</a:t>
            </a:r>
            <a:r>
              <a:rPr lang="en-US" altLang="en-US" sz="1600" b="0" dirty="0"/>
              <a:t>if</a:t>
            </a:r>
            <a:r>
              <a:rPr lang="en-US" altLang="en-US" sz="1600" dirty="0"/>
              <a:t> no value </a:t>
            </a:r>
            <a:r>
              <a:rPr lang="en-US" altLang="en-US" sz="1600" i="1" dirty="0"/>
              <a:t>y </a:t>
            </a:r>
            <a:r>
              <a:rPr lang="en-US" altLang="en-US" sz="1600" dirty="0"/>
              <a:t>in</a:t>
            </a:r>
            <a:r>
              <a:rPr lang="en-US" altLang="en-US" sz="1600" i="1" dirty="0"/>
              <a:t> </a:t>
            </a:r>
            <a:r>
              <a:rPr lang="en-US" altLang="en-US" sz="1600" dirty="0"/>
              <a:t>DOMAIN[</a:t>
            </a:r>
            <a:r>
              <a:rPr lang="en-US" altLang="en-US" sz="1600" i="1" dirty="0" err="1"/>
              <a:t>X</a:t>
            </a:r>
            <a:r>
              <a:rPr lang="en-US" altLang="en-US" sz="1600" i="1" baseline="-25000" dirty="0" err="1"/>
              <a:t>j</a:t>
            </a:r>
            <a:r>
              <a:rPr lang="en-US" altLang="en-US" sz="1600" dirty="0"/>
              <a:t>]</a:t>
            </a:r>
            <a:r>
              <a:rPr lang="en-US" altLang="en-US" sz="1600" i="1" dirty="0"/>
              <a:t> </a:t>
            </a:r>
            <a:r>
              <a:rPr lang="en-US" altLang="en-US" sz="1600" dirty="0"/>
              <a:t>allows (</a:t>
            </a:r>
            <a:r>
              <a:rPr lang="en-US" altLang="en-US" sz="1600" dirty="0" err="1"/>
              <a:t>x,y</a:t>
            </a:r>
            <a:r>
              <a:rPr lang="en-US" altLang="en-US" sz="1600" dirty="0"/>
              <a:t>) to satisfy </a:t>
            </a:r>
            <a:br>
              <a:rPr lang="en-US" altLang="en-US" sz="1600" dirty="0"/>
            </a:br>
            <a:r>
              <a:rPr lang="en-US" altLang="en-US" sz="1600" dirty="0"/>
              <a:t>		the constraints between 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i</a:t>
            </a:r>
            <a:r>
              <a:rPr lang="en-US" altLang="en-US" sz="1600" dirty="0"/>
              <a:t> and </a:t>
            </a:r>
            <a:r>
              <a:rPr lang="en-US" altLang="en-US" sz="1600" i="1" dirty="0" err="1"/>
              <a:t>X</a:t>
            </a:r>
            <a:r>
              <a:rPr lang="en-US" altLang="en-US" sz="1600" i="1" baseline="-25000" dirty="0" err="1"/>
              <a:t>j</a:t>
            </a:r>
            <a:endParaRPr lang="en-US" altLang="en-US" sz="1600" dirty="0"/>
          </a:p>
          <a:p>
            <a:pPr>
              <a:buFont typeface="Symbol" pitchFamily="18" charset="2"/>
              <a:buNone/>
            </a:pPr>
            <a:r>
              <a:rPr lang="en-US" altLang="en-US" sz="1600" dirty="0"/>
              <a:t>		</a:t>
            </a:r>
            <a:r>
              <a:rPr lang="en-US" altLang="en-US" sz="1600" b="0" dirty="0"/>
              <a:t>then delete </a:t>
            </a:r>
            <a:r>
              <a:rPr lang="en-US" altLang="en-US" sz="1600" dirty="0"/>
              <a:t>x from DOMAIN[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i</a:t>
            </a:r>
            <a:r>
              <a:rPr lang="en-US" altLang="en-US" sz="1600" dirty="0"/>
              <a:t>]; </a:t>
            </a:r>
            <a:r>
              <a:rPr lang="en-US" altLang="en-US" sz="1600" i="1" dirty="0"/>
              <a:t>removed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  </a:t>
            </a:r>
            <a:r>
              <a:rPr lang="en-US" altLang="en-US" sz="1600" i="1" dirty="0"/>
              <a:t>true</a:t>
            </a:r>
          </a:p>
          <a:p>
            <a:pPr>
              <a:buFont typeface="Symbol" pitchFamily="18" charset="2"/>
              <a:buNone/>
            </a:pPr>
            <a:r>
              <a:rPr lang="en-US" altLang="en-US" sz="1600" b="0" dirty="0"/>
              <a:t>	return </a:t>
            </a:r>
            <a:r>
              <a:rPr lang="en-US" altLang="en-US" sz="1600" i="1" dirty="0"/>
              <a:t>removed</a:t>
            </a:r>
          </a:p>
          <a:p>
            <a:pPr>
              <a:buFont typeface="Symbol" pitchFamily="18" charset="2"/>
              <a:buNone/>
            </a:pPr>
            <a:endParaRPr lang="en-US" altLang="en-US" sz="1400" i="1" dirty="0"/>
          </a:p>
          <a:p>
            <a:pPr>
              <a:buFont typeface="Symbol" pitchFamily="18" charset="2"/>
              <a:buNone/>
            </a:pPr>
            <a:endParaRPr lang="en-US" altLang="en-US" sz="1400" b="0" dirty="0"/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000066"/>
                </a:solidFill>
              </a:rPr>
              <a:t>AC-3</a:t>
            </a:r>
          </a:p>
        </p:txBody>
      </p:sp>
      <p:sp>
        <p:nvSpPr>
          <p:cNvPr id="55303" name="Text Box 9"/>
          <p:cNvSpPr txBox="1"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21028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CIS 421/521 - Intro to AI</a:t>
            </a:r>
            <a:endParaRPr lang="en-US" altLang="en-US" sz="1400" b="0" dirty="0">
              <a:latin typeface="Times New Roman" pitchFamily="18" charset="0"/>
            </a:endParaRP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       </a:t>
            </a:r>
            <a:fld id="{822A210F-D5C3-4903-BC47-A661E57DF468}" type="slidenum">
              <a:rPr lang="en-US" altLang="en-US" sz="1400" b="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AC-3: Worst Case Complexity Analysis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All nodes can be connected to </a:t>
            </a:r>
            <a:r>
              <a:rPr lang="en-US" altLang="en-US" sz="2000" b="0" i="1" dirty="0">
                <a:solidFill>
                  <a:schemeClr val="accent2"/>
                </a:solidFill>
              </a:rPr>
              <a:t>every </a:t>
            </a:r>
            <a:r>
              <a:rPr lang="en-US" altLang="en-US" sz="2000" dirty="0"/>
              <a:t>other node, </a:t>
            </a:r>
          </a:p>
          <a:p>
            <a:pPr lvl="1"/>
            <a:r>
              <a:rPr lang="en-US" altLang="en-US" sz="1800" dirty="0"/>
              <a:t>so each of</a:t>
            </a:r>
            <a:r>
              <a:rPr lang="en-US" altLang="en-US" sz="1800" b="1" dirty="0"/>
              <a:t> </a:t>
            </a:r>
            <a:r>
              <a:rPr lang="en-US" altLang="en-US" sz="1800" b="1" i="1" dirty="0"/>
              <a:t>n</a:t>
            </a:r>
            <a:r>
              <a:rPr lang="en-US" altLang="en-US" sz="1800" dirty="0"/>
              <a:t> nodes must be compared against </a:t>
            </a:r>
            <a:r>
              <a:rPr lang="en-US" altLang="en-US" sz="1800" b="1" i="1" dirty="0"/>
              <a:t>n-1</a:t>
            </a:r>
            <a:r>
              <a:rPr lang="en-US" altLang="en-US" sz="1800" dirty="0"/>
              <a:t> other nodes, </a:t>
            </a:r>
          </a:p>
          <a:p>
            <a:pPr lvl="1"/>
            <a:r>
              <a:rPr lang="en-US" altLang="en-US" sz="1800" dirty="0"/>
              <a:t>so total # of arcs is </a:t>
            </a:r>
            <a:r>
              <a:rPr lang="en-US" altLang="en-US" sz="1800" b="1" i="1" dirty="0"/>
              <a:t>2*</a:t>
            </a:r>
            <a:r>
              <a:rPr lang="en-US" altLang="en-US" sz="1800" b="1" i="1" dirty="0">
                <a:solidFill>
                  <a:schemeClr val="accent2"/>
                </a:solidFill>
              </a:rPr>
              <a:t>n*(n-1), i.e. O(n</a:t>
            </a:r>
            <a:r>
              <a:rPr lang="en-US" altLang="en-US" sz="1800" b="1" i="1" baseline="30000" dirty="0">
                <a:solidFill>
                  <a:schemeClr val="accent2"/>
                </a:solidFill>
              </a:rPr>
              <a:t>2</a:t>
            </a:r>
            <a:r>
              <a:rPr lang="en-US" altLang="en-US" sz="1800" b="1" i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en-US" sz="2000" dirty="0"/>
              <a:t>If there are </a:t>
            </a:r>
            <a:r>
              <a:rPr lang="en-US" altLang="en-US" sz="2000" i="1" dirty="0"/>
              <a:t>d </a:t>
            </a:r>
            <a:r>
              <a:rPr lang="en-US" altLang="en-US" sz="2000" dirty="0"/>
              <a:t>values, checking arc (</a:t>
            </a:r>
            <a:r>
              <a:rPr lang="en-US" altLang="en-US" sz="2000" dirty="0" err="1"/>
              <a:t>i,j</a:t>
            </a:r>
            <a:r>
              <a:rPr lang="en-US" altLang="en-US" sz="2000" dirty="0"/>
              <a:t>) takes </a:t>
            </a:r>
            <a:r>
              <a:rPr lang="en-US" altLang="en-US" sz="2000" i="1" dirty="0">
                <a:solidFill>
                  <a:schemeClr val="accent2"/>
                </a:solidFill>
              </a:rPr>
              <a:t>O(d</a:t>
            </a:r>
            <a:r>
              <a:rPr lang="en-US" altLang="en-US" sz="2000" i="1" baseline="30000" dirty="0">
                <a:solidFill>
                  <a:schemeClr val="accent2"/>
                </a:solidFill>
              </a:rPr>
              <a:t>2</a:t>
            </a:r>
            <a:r>
              <a:rPr lang="en-US" altLang="en-US" sz="2000" i="1" dirty="0">
                <a:solidFill>
                  <a:schemeClr val="accent2"/>
                </a:solidFill>
              </a:rPr>
              <a:t>)</a:t>
            </a:r>
            <a:r>
              <a:rPr lang="en-US" altLang="en-US" sz="2000" i="1" dirty="0"/>
              <a:t> </a:t>
            </a:r>
            <a:r>
              <a:rPr lang="en-US" altLang="en-US" sz="2000" dirty="0"/>
              <a:t>time</a:t>
            </a:r>
          </a:p>
          <a:p>
            <a:r>
              <a:rPr lang="en-US" altLang="en-US" sz="2000" dirty="0"/>
              <a:t>Each arc (</a:t>
            </a:r>
            <a:r>
              <a:rPr lang="en-US" altLang="en-US" sz="2000" dirty="0" err="1"/>
              <a:t>i,j</a:t>
            </a:r>
            <a:r>
              <a:rPr lang="en-US" altLang="en-US" sz="2000" dirty="0"/>
              <a:t>) can only be inserted into the queue </a:t>
            </a:r>
            <a:r>
              <a:rPr lang="en-US" altLang="en-US" sz="2000" i="1" dirty="0">
                <a:solidFill>
                  <a:schemeClr val="accent2"/>
                </a:solidFill>
              </a:rPr>
              <a:t>d</a:t>
            </a:r>
            <a:r>
              <a:rPr lang="en-US" altLang="en-US" sz="2000" dirty="0"/>
              <a:t> times</a:t>
            </a:r>
          </a:p>
          <a:p>
            <a:r>
              <a:rPr lang="en-US" altLang="en-US" sz="2000" dirty="0"/>
              <a:t>Worst case complexity: </a:t>
            </a:r>
            <a:r>
              <a:rPr lang="en-US" altLang="en-US" sz="2000" i="1" dirty="0">
                <a:solidFill>
                  <a:schemeClr val="accent2"/>
                </a:solidFill>
              </a:rPr>
              <a:t>O(n</a:t>
            </a:r>
            <a:r>
              <a:rPr lang="en-US" altLang="en-US" sz="2000" i="1" baseline="30000" dirty="0">
                <a:solidFill>
                  <a:schemeClr val="accent2"/>
                </a:solidFill>
              </a:rPr>
              <a:t>2</a:t>
            </a:r>
            <a:r>
              <a:rPr lang="en-US" altLang="en-US" sz="2000" i="1" dirty="0">
                <a:solidFill>
                  <a:schemeClr val="accent2"/>
                </a:solidFill>
              </a:rPr>
              <a:t>d</a:t>
            </a:r>
            <a:r>
              <a:rPr lang="en-US" altLang="en-US" sz="2000" i="1" baseline="30000" dirty="0">
                <a:solidFill>
                  <a:schemeClr val="accent2"/>
                </a:solidFill>
              </a:rPr>
              <a:t>3</a:t>
            </a:r>
            <a:r>
              <a:rPr lang="en-US" altLang="en-US" sz="2000" i="1" dirty="0">
                <a:solidFill>
                  <a:schemeClr val="accent2"/>
                </a:solidFill>
              </a:rPr>
              <a:t>)</a:t>
            </a:r>
          </a:p>
          <a:p>
            <a:endParaRPr lang="en-US" altLang="en-US" sz="2000" i="1" dirty="0">
              <a:solidFill>
                <a:schemeClr val="accent2"/>
              </a:solidFill>
            </a:endParaRPr>
          </a:p>
          <a:p>
            <a:pPr>
              <a:buFont typeface="Symbol" pitchFamily="18" charset="2"/>
              <a:buNone/>
            </a:pPr>
            <a:r>
              <a:rPr lang="en-US" altLang="en-US" sz="2000" dirty="0"/>
              <a:t>(For </a:t>
            </a:r>
            <a:r>
              <a:rPr lang="en-US" altLang="en-US" sz="2000" b="0" i="1" dirty="0">
                <a:solidFill>
                  <a:schemeClr val="accent2"/>
                </a:solidFill>
              </a:rPr>
              <a:t>planar </a:t>
            </a:r>
            <a:r>
              <a:rPr lang="en-US" altLang="en-US" sz="2000" dirty="0"/>
              <a:t>constraint graphs, the number of arcs can only be </a:t>
            </a:r>
            <a:r>
              <a:rPr lang="en-US" altLang="en-US" sz="2000" b="0" i="1" dirty="0">
                <a:solidFill>
                  <a:schemeClr val="accent2"/>
                </a:solidFill>
              </a:rPr>
              <a:t>linear in N and </a:t>
            </a:r>
            <a:r>
              <a:rPr lang="en-US" altLang="en-US" sz="2000" dirty="0"/>
              <a:t>the time complexity is only </a:t>
            </a:r>
            <a:r>
              <a:rPr lang="en-US" altLang="en-US" sz="2000" b="0" i="1" dirty="0">
                <a:solidFill>
                  <a:schemeClr val="accent2"/>
                </a:solidFill>
              </a:rPr>
              <a:t>O(nd</a:t>
            </a:r>
            <a:r>
              <a:rPr lang="en-US" altLang="en-US" sz="2000" b="0" i="1" baseline="30000" dirty="0">
                <a:solidFill>
                  <a:schemeClr val="accent2"/>
                </a:solidFill>
              </a:rPr>
              <a:t>3</a:t>
            </a:r>
            <a:r>
              <a:rPr lang="en-US" altLang="en-US" sz="2000" b="0" i="1" dirty="0">
                <a:solidFill>
                  <a:schemeClr val="accent2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155047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74C95EEB-EB72-427B-92F3-04461D578F32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b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Review: Constraint Satisfaction Problems</a:t>
            </a:r>
            <a:endParaRPr lang="en-US" altLang="en-US" dirty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572000"/>
          </a:xfrm>
        </p:spPr>
        <p:txBody>
          <a:bodyPr/>
          <a:lstStyle/>
          <a:p>
            <a:pPr marL="0" indent="0">
              <a:buFont typeface="Symbol" pitchFamily="18" charset="2"/>
              <a:buNone/>
            </a:pPr>
            <a:r>
              <a:rPr lang="en-US" altLang="en-US" dirty="0"/>
              <a:t>A CSP consists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en-US" sz="2400" i="1" dirty="0">
                <a:solidFill>
                  <a:schemeClr val="accent2"/>
                </a:solidFill>
              </a:rPr>
              <a:t>Finite set of variables </a:t>
            </a:r>
            <a:r>
              <a:rPr lang="en-US" altLang="en-US" sz="2400" i="1" dirty="0">
                <a:latin typeface="Times New Roman" pitchFamily="18" charset="0"/>
              </a:rPr>
              <a:t>X</a:t>
            </a:r>
            <a:r>
              <a:rPr lang="en-US" altLang="en-US" sz="2400" i="1" baseline="-25000" dirty="0">
                <a:latin typeface="Times New Roman" pitchFamily="18" charset="0"/>
              </a:rPr>
              <a:t>1</a:t>
            </a:r>
            <a:r>
              <a:rPr lang="en-US" altLang="en-US" sz="2400" i="1" dirty="0">
                <a:latin typeface="Times New Roman" pitchFamily="18" charset="0"/>
              </a:rPr>
              <a:t>, X</a:t>
            </a:r>
            <a:r>
              <a:rPr lang="en-US" altLang="en-US" sz="2400" i="1" baseline="-25000" dirty="0">
                <a:latin typeface="Times New Roman" pitchFamily="18" charset="0"/>
              </a:rPr>
              <a:t>2</a:t>
            </a:r>
            <a:r>
              <a:rPr lang="en-US" altLang="en-US" sz="2400" i="1" dirty="0">
                <a:latin typeface="Times New Roman" pitchFamily="18" charset="0"/>
              </a:rPr>
              <a:t>, …, </a:t>
            </a:r>
            <a:r>
              <a:rPr lang="en-US" altLang="en-US" sz="2400" i="1" dirty="0" err="1">
                <a:latin typeface="Times New Roman" pitchFamily="18" charset="0"/>
              </a:rPr>
              <a:t>X</a:t>
            </a:r>
            <a:r>
              <a:rPr lang="en-US" altLang="en-US" sz="2400" i="1" baseline="-25000" dirty="0" err="1">
                <a:latin typeface="Times New Roman" pitchFamily="18" charset="0"/>
              </a:rPr>
              <a:t>n</a:t>
            </a:r>
            <a:r>
              <a:rPr lang="en-US" altLang="en-US" sz="2400" i="1" baseline="-25000" dirty="0">
                <a:latin typeface="Times New Roman" pitchFamily="18" charset="0"/>
              </a:rPr>
              <a:t> </a:t>
            </a:r>
            <a:r>
              <a:rPr lang="en-US" altLang="en-US" sz="2400" i="1" dirty="0">
                <a:latin typeface="Times New Roman" pitchFamily="18" charset="0"/>
              </a:rPr>
              <a:t> 		      </a:t>
            </a:r>
            <a:endParaRPr lang="en-US" altLang="en-US" i="1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en-US" sz="2400" i="1" dirty="0">
                <a:solidFill>
                  <a:schemeClr val="accent2"/>
                </a:solidFill>
              </a:rPr>
              <a:t>Nonempty </a:t>
            </a:r>
            <a:r>
              <a:rPr lang="en-US" altLang="en-US" sz="2400" b="1" i="1" dirty="0">
                <a:solidFill>
                  <a:schemeClr val="accent2"/>
                </a:solidFill>
              </a:rPr>
              <a:t>domain</a:t>
            </a:r>
            <a:r>
              <a:rPr lang="en-US" altLang="en-US" sz="2400" i="1" dirty="0">
                <a:solidFill>
                  <a:schemeClr val="accent2"/>
                </a:solidFill>
              </a:rPr>
              <a:t> of possible values </a:t>
            </a:r>
            <a:r>
              <a:rPr lang="en-US" altLang="en-US" sz="2400" dirty="0"/>
              <a:t>for each variable </a:t>
            </a:r>
            <a:br>
              <a:rPr lang="en-US" altLang="en-US" sz="2400" dirty="0"/>
            </a:br>
            <a:r>
              <a:rPr lang="en-US" altLang="en-US" sz="2400" i="1" dirty="0">
                <a:latin typeface="Times New Roman" pitchFamily="18" charset="0"/>
              </a:rPr>
              <a:t>D</a:t>
            </a:r>
            <a:r>
              <a:rPr lang="en-US" altLang="en-US" sz="2400" i="1" baseline="-25000" dirty="0">
                <a:latin typeface="Times New Roman" pitchFamily="18" charset="0"/>
              </a:rPr>
              <a:t>1</a:t>
            </a:r>
            <a:r>
              <a:rPr lang="en-US" altLang="en-US" sz="2400" i="1" dirty="0">
                <a:latin typeface="Times New Roman" pitchFamily="18" charset="0"/>
              </a:rPr>
              <a:t>, D</a:t>
            </a:r>
            <a:r>
              <a:rPr lang="en-US" altLang="en-US" sz="2400" i="1" baseline="-25000" dirty="0">
                <a:latin typeface="Times New Roman" pitchFamily="18" charset="0"/>
              </a:rPr>
              <a:t>2</a:t>
            </a:r>
            <a:r>
              <a:rPr lang="en-US" altLang="en-US" sz="2400" i="1" dirty="0">
                <a:latin typeface="Times New Roman" pitchFamily="18" charset="0"/>
              </a:rPr>
              <a:t>, … </a:t>
            </a:r>
            <a:r>
              <a:rPr lang="en-US" altLang="en-US" sz="2400" i="1" dirty="0" err="1">
                <a:latin typeface="Times New Roman" pitchFamily="18" charset="0"/>
              </a:rPr>
              <a:t>D</a:t>
            </a:r>
            <a:r>
              <a:rPr lang="en-US" altLang="en-US" sz="2400" i="1" baseline="-25000" dirty="0" err="1">
                <a:latin typeface="Times New Roman" pitchFamily="18" charset="0"/>
              </a:rPr>
              <a:t>n</a:t>
            </a:r>
            <a:r>
              <a:rPr lang="en-US" altLang="en-US" sz="2400" i="1" dirty="0">
                <a:latin typeface="Times New Roman" pitchFamily="18" charset="0"/>
              </a:rPr>
              <a:t> </a:t>
            </a:r>
            <a:r>
              <a:rPr lang="en-US" altLang="en-US" sz="2400" i="1" dirty="0">
                <a:solidFill>
                  <a:schemeClr val="accent2"/>
                </a:solidFill>
              </a:rPr>
              <a:t>where</a:t>
            </a:r>
            <a:r>
              <a:rPr lang="en-US" altLang="en-US" sz="2400" i="1" dirty="0">
                <a:solidFill>
                  <a:srgbClr val="C00000"/>
                </a:solidFill>
              </a:rPr>
              <a:t> </a:t>
            </a:r>
            <a:r>
              <a:rPr lang="en-US" altLang="en-US" sz="2400" i="1" dirty="0">
                <a:latin typeface="Times New Roman" pitchFamily="18" charset="0"/>
              </a:rPr>
              <a:t>D</a:t>
            </a:r>
            <a:r>
              <a:rPr lang="en-US" altLang="en-US" sz="2400" i="1" baseline="-25000" dirty="0">
                <a:latin typeface="Times New Roman" pitchFamily="18" charset="0"/>
              </a:rPr>
              <a:t>i</a:t>
            </a:r>
            <a:r>
              <a:rPr lang="en-US" altLang="en-US" sz="2400" i="1" dirty="0">
                <a:latin typeface="Times New Roman" pitchFamily="18" charset="0"/>
              </a:rPr>
              <a:t> = {v</a:t>
            </a:r>
            <a:r>
              <a:rPr lang="en-US" altLang="en-US" sz="2400" i="1" baseline="-25000" dirty="0">
                <a:latin typeface="Times New Roman" pitchFamily="18" charset="0"/>
              </a:rPr>
              <a:t>1</a:t>
            </a:r>
            <a:r>
              <a:rPr lang="en-US" altLang="en-US" sz="2400" i="1" dirty="0">
                <a:latin typeface="Times New Roman" pitchFamily="18" charset="0"/>
              </a:rPr>
              <a:t>, …, </a:t>
            </a:r>
            <a:r>
              <a:rPr lang="en-US" altLang="en-US" sz="2400" i="1" dirty="0" err="1">
                <a:latin typeface="Times New Roman" pitchFamily="18" charset="0"/>
              </a:rPr>
              <a:t>v</a:t>
            </a:r>
            <a:r>
              <a:rPr lang="en-US" altLang="en-US" sz="2400" i="1" baseline="-25000" dirty="0" err="1">
                <a:latin typeface="Times New Roman" pitchFamily="18" charset="0"/>
              </a:rPr>
              <a:t>k</a:t>
            </a:r>
            <a:r>
              <a:rPr lang="en-US" altLang="en-US" sz="2400" i="1" dirty="0">
                <a:latin typeface="Times New Roman" pitchFamily="18" charset="0"/>
              </a:rPr>
              <a:t>}</a:t>
            </a:r>
            <a:r>
              <a:rPr lang="en-US" altLang="en-US" sz="2000" i="1" dirty="0">
                <a:latin typeface="Times New Roman" pitchFamily="18" charset="0"/>
              </a:rPr>
              <a:t>	        	       </a:t>
            </a:r>
            <a:endParaRPr lang="en-US" altLang="en-US" sz="2000" i="1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en-US" sz="2400" i="1" dirty="0">
                <a:solidFill>
                  <a:schemeClr val="accent2"/>
                </a:solidFill>
              </a:rPr>
              <a:t>Finite set of constraints </a:t>
            </a:r>
            <a:r>
              <a:rPr lang="en-US" altLang="en-US" sz="2400" i="1" dirty="0">
                <a:latin typeface="Times New Roman" pitchFamily="18" charset="0"/>
              </a:rPr>
              <a:t>C</a:t>
            </a:r>
            <a:r>
              <a:rPr lang="en-US" altLang="en-US" sz="2400" i="1" baseline="-25000" dirty="0">
                <a:latin typeface="Times New Roman" pitchFamily="18" charset="0"/>
              </a:rPr>
              <a:t>1</a:t>
            </a:r>
            <a:r>
              <a:rPr lang="en-US" altLang="en-US" sz="2400" i="1" dirty="0">
                <a:latin typeface="Times New Roman" pitchFamily="18" charset="0"/>
              </a:rPr>
              <a:t>, C</a:t>
            </a:r>
            <a:r>
              <a:rPr lang="en-US" altLang="en-US" sz="2400" i="1" baseline="-25000" dirty="0">
                <a:latin typeface="Times New Roman" pitchFamily="18" charset="0"/>
              </a:rPr>
              <a:t>2</a:t>
            </a:r>
            <a:r>
              <a:rPr lang="en-US" altLang="en-US" sz="2400" i="1" dirty="0">
                <a:latin typeface="Times New Roman" pitchFamily="18" charset="0"/>
              </a:rPr>
              <a:t>, …, C</a:t>
            </a:r>
            <a:r>
              <a:rPr lang="en-US" altLang="en-US" sz="2400" i="1" baseline="-25000" dirty="0">
                <a:latin typeface="Times New Roman" pitchFamily="18" charset="0"/>
              </a:rPr>
              <a:t>m 	</a:t>
            </a:r>
            <a:endParaRPr lang="en-US" altLang="en-US" dirty="0">
              <a:latin typeface="Times New Roman" pitchFamily="18" charset="0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/>
              <a:t>Each </a:t>
            </a:r>
            <a:r>
              <a:rPr lang="en-US" altLang="en-US" sz="2000" i="1" dirty="0">
                <a:solidFill>
                  <a:schemeClr val="accent2"/>
                </a:solidFill>
              </a:rPr>
              <a:t>constraint </a:t>
            </a:r>
            <a:r>
              <a:rPr lang="en-US" altLang="en-US" sz="2000" i="1" dirty="0">
                <a:solidFill>
                  <a:schemeClr val="accent2"/>
                </a:solidFill>
                <a:latin typeface="Times New Roman" pitchFamily="18" charset="0"/>
              </a:rPr>
              <a:t>C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altLang="en-US" sz="2000" i="1" dirty="0">
                <a:solidFill>
                  <a:schemeClr val="accent2"/>
                </a:solidFill>
              </a:rPr>
              <a:t> </a:t>
            </a:r>
            <a:r>
              <a:rPr lang="en-US" altLang="en-US" sz="2000" dirty="0"/>
              <a:t>limits the values that variables can take.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/>
              <a:t>A </a:t>
            </a:r>
            <a:r>
              <a:rPr lang="en-US" altLang="en-US" sz="2000" i="1" dirty="0">
                <a:solidFill>
                  <a:schemeClr val="accent2"/>
                </a:solidFill>
              </a:rPr>
              <a:t>state </a:t>
            </a:r>
            <a:r>
              <a:rPr lang="en-US" altLang="en-US" sz="2000" dirty="0"/>
              <a:t>is defined as an </a:t>
            </a:r>
            <a:r>
              <a:rPr lang="en-US" altLang="en-US" sz="2000" i="1" dirty="0">
                <a:solidFill>
                  <a:schemeClr val="accent2"/>
                </a:solidFill>
              </a:rPr>
              <a:t>assignment </a:t>
            </a:r>
            <a:r>
              <a:rPr lang="en-US" altLang="en-US" sz="2000" dirty="0"/>
              <a:t>of values to some or all variables.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2000" dirty="0"/>
              <a:t>A </a:t>
            </a:r>
            <a:r>
              <a:rPr lang="en-US" altLang="en-US" sz="2000" i="1" dirty="0">
                <a:solidFill>
                  <a:schemeClr val="accent2"/>
                </a:solidFill>
              </a:rPr>
              <a:t>solution </a:t>
            </a:r>
            <a:r>
              <a:rPr lang="en-US" altLang="en-US" sz="2000" dirty="0"/>
              <a:t>to a CSP is a </a:t>
            </a:r>
            <a:r>
              <a:rPr lang="en-US" altLang="en-US" sz="2000" i="1" dirty="0">
                <a:solidFill>
                  <a:schemeClr val="accent2"/>
                </a:solidFill>
              </a:rPr>
              <a:t>complete, </a:t>
            </a:r>
            <a:r>
              <a:rPr lang="en-US" altLang="en-US" sz="2000" dirty="0"/>
              <a:t>  </a:t>
            </a:r>
            <a:r>
              <a:rPr lang="en-US" altLang="en-US" sz="2000" i="1" dirty="0">
                <a:solidFill>
                  <a:schemeClr val="accent2"/>
                </a:solidFill>
              </a:rPr>
              <a:t>consistent</a:t>
            </a:r>
            <a:r>
              <a:rPr lang="en-US" altLang="en-US" sz="2000" dirty="0"/>
              <a:t> assignment, where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en-US" sz="1800" dirty="0"/>
              <a:t>A </a:t>
            </a:r>
            <a:r>
              <a:rPr lang="en-US" altLang="en-US" sz="1800" i="1" dirty="0">
                <a:solidFill>
                  <a:schemeClr val="accent2"/>
                </a:solidFill>
              </a:rPr>
              <a:t>consistent </a:t>
            </a:r>
            <a:r>
              <a:rPr lang="en-US" altLang="en-US" sz="1800" dirty="0"/>
              <a:t>assignment does not violate the constraints. 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en-US" sz="1800" dirty="0"/>
              <a:t>An assignment is </a:t>
            </a:r>
            <a:r>
              <a:rPr lang="en-US" altLang="en-US" sz="1800" i="1" dirty="0">
                <a:solidFill>
                  <a:schemeClr val="accent2"/>
                </a:solidFill>
              </a:rPr>
              <a:t>complete </a:t>
            </a:r>
            <a:r>
              <a:rPr lang="en-US" altLang="en-US" sz="1800" dirty="0"/>
              <a:t>when every variable is assigned a value. </a:t>
            </a:r>
          </a:p>
          <a:p>
            <a:pPr>
              <a:spcAft>
                <a:spcPts val="600"/>
              </a:spcAft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654180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CIS 421/521 - Intro to AI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</a:rPr>
              <a:t>       </a:t>
            </a:r>
            <a:fld id="{67BAF2FA-C9DA-4650-97D2-D58A28BA9506}" type="slidenum">
              <a:rPr lang="en-US" altLang="en-US" sz="1400" b="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 b="0">
              <a:solidFill>
                <a:srgbClr val="000000"/>
              </a:solidFill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search for CSPs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Hill-climbing, simulated annealing typically work with "complete" states, i.e., all variables assigned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To apply to CSPs: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allow states with unsatisfied constraints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operators </a:t>
            </a:r>
            <a:r>
              <a:rPr lang="en-US" altLang="en-US">
                <a:solidFill>
                  <a:srgbClr val="FF0000"/>
                </a:solidFill>
              </a:rPr>
              <a:t>reassign</a:t>
            </a:r>
            <a:r>
              <a:rPr lang="en-US" altLang="en-US"/>
              <a:t> variable values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Variable selection: randomly select any conflicted variable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Value selection by </a:t>
            </a:r>
            <a:r>
              <a:rPr lang="en-US" altLang="en-US">
                <a:solidFill>
                  <a:srgbClr val="FF0000"/>
                </a:solidFill>
              </a:rPr>
              <a:t>min-conflicts </a:t>
            </a:r>
            <a:r>
              <a:rPr lang="en-US" altLang="en-US"/>
              <a:t>heuristic: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choose value that violates the fewest constraints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i.e., hill-climb with </a:t>
            </a:r>
            <a:r>
              <a:rPr lang="en-US" altLang="en-US" i="1"/>
              <a:t>h(n) </a:t>
            </a:r>
            <a:r>
              <a:rPr lang="en-US" altLang="en-US"/>
              <a:t>= total number of violated constraints</a:t>
            </a:r>
          </a:p>
        </p:txBody>
      </p:sp>
    </p:spTree>
    <p:extLst>
      <p:ext uri="{BB962C8B-B14F-4D97-AF65-F5344CB8AC3E}">
        <p14:creationId xmlns:p14="http://schemas.microsoft.com/office/powerpoint/2010/main" val="310837248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2C53C513-CBDD-429B-ACC4-6DE7D393B170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 b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n-queens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States</a:t>
            </a:r>
            <a:r>
              <a:rPr lang="en-US" altLang="en-US" dirty="0"/>
              <a:t>: 4 queens in 4 columns (4</a:t>
            </a:r>
            <a:r>
              <a:rPr lang="en-US" altLang="en-US" baseline="30000" dirty="0"/>
              <a:t>4</a:t>
            </a:r>
            <a:r>
              <a:rPr lang="en-US" altLang="en-US" dirty="0"/>
              <a:t> = 256 states)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Actions</a:t>
            </a:r>
            <a:r>
              <a:rPr lang="en-US" altLang="en-US" dirty="0"/>
              <a:t>: move queen in column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Goal test</a:t>
            </a:r>
            <a:r>
              <a:rPr lang="en-US" altLang="en-US" dirty="0"/>
              <a:t>: no attacks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Evaluation</a:t>
            </a:r>
            <a:r>
              <a:rPr lang="en-US" altLang="en-US" dirty="0"/>
              <a:t>: </a:t>
            </a:r>
            <a:r>
              <a:rPr lang="en-US" altLang="en-US" i="1" dirty="0"/>
              <a:t>h(n) </a:t>
            </a:r>
            <a:r>
              <a:rPr lang="en-US" altLang="en-US" dirty="0"/>
              <a:t>= number of attacks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Given random initial state, local min-conflicts can solve </a:t>
            </a:r>
            <a:r>
              <a:rPr lang="en-US" altLang="en-US" i="1" dirty="0"/>
              <a:t>n</a:t>
            </a:r>
            <a:r>
              <a:rPr lang="en-US" altLang="en-US" dirty="0"/>
              <a:t>-queens in almost constant time for arbitrary </a:t>
            </a:r>
            <a:r>
              <a:rPr lang="en-US" altLang="en-US" i="1" dirty="0"/>
              <a:t>n</a:t>
            </a:r>
            <a:r>
              <a:rPr lang="en-US" altLang="en-US" dirty="0"/>
              <a:t> with high probability (e.g., </a:t>
            </a:r>
            <a:r>
              <a:rPr lang="en-US" altLang="en-US" i="1" dirty="0"/>
              <a:t>n</a:t>
            </a:r>
            <a:r>
              <a:rPr lang="en-US" altLang="en-US" dirty="0"/>
              <a:t> = 10,000,000)</a:t>
            </a:r>
          </a:p>
        </p:txBody>
      </p:sp>
      <p:pic>
        <p:nvPicPr>
          <p:cNvPr id="60422" name="Picture 4" descr="4queens-itera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5791200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 Structure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057400"/>
            <a:ext cx="542925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Extreme case: independent </a:t>
            </a:r>
            <a:r>
              <a:rPr lang="en-US" sz="1800" dirty="0" err="1"/>
              <a:t>subproblems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500" dirty="0"/>
              <a:t>Example: Tasmania and mainland do not interact</a:t>
            </a: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Independent </a:t>
            </a:r>
            <a:r>
              <a:rPr lang="en-US" sz="1800" dirty="0" err="1"/>
              <a:t>subproblems</a:t>
            </a:r>
            <a:r>
              <a:rPr lang="en-US" sz="1800" dirty="0"/>
              <a:t> are identifiable as connected components of constraint graph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Suppose a graph of n variables can be broken into </a:t>
            </a:r>
            <a:r>
              <a:rPr lang="en-US" sz="1800" dirty="0" err="1"/>
              <a:t>subproblems</a:t>
            </a:r>
            <a:r>
              <a:rPr lang="en-US" sz="1800" dirty="0"/>
              <a:t> </a:t>
            </a:r>
            <a:r>
              <a:rPr lang="mr-IN" sz="1800" dirty="0" smtClean="0"/>
              <a:t>–</a:t>
            </a:r>
            <a:r>
              <a:rPr lang="en-US" sz="1800" dirty="0" smtClean="0"/>
              <a:t> could that help us speed up the computation? </a:t>
            </a:r>
            <a:endParaRPr lang="en-US" sz="1500" dirty="0" smtClean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6451" y="1964533"/>
            <a:ext cx="2711054" cy="237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 bwMode="auto">
          <a:xfrm>
            <a:off x="489256" y="6327213"/>
            <a:ext cx="3143250" cy="3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rtlCol="0" anchor="ctr">
            <a:spAutoFit/>
          </a:bodyPr>
          <a:lstStyle/>
          <a:p>
            <a:pPr algn="ctr"/>
            <a:r>
              <a:rPr lang="en-US" sz="1050" dirty="0"/>
              <a:t>Slide credit: </a:t>
            </a:r>
            <a:r>
              <a:rPr lang="en-US" sz="1050" dirty="0">
                <a:latin typeface="Calibri"/>
                <a:cs typeface="Calibri"/>
              </a:rPr>
              <a:t>Dan Klein and Pieter </a:t>
            </a:r>
            <a:r>
              <a:rPr lang="en-US" sz="1050" dirty="0" err="1">
                <a:latin typeface="Calibri"/>
                <a:cs typeface="Calibri"/>
              </a:rPr>
              <a:t>Abbeel</a:t>
            </a:r>
            <a:endParaRPr lang="en-US" sz="1050" dirty="0">
              <a:latin typeface="Calibri"/>
              <a:cs typeface="Calibri"/>
            </a:endParaRPr>
          </a:p>
          <a:p>
            <a:pPr algn="ctr"/>
            <a:r>
              <a:rPr lang="en-US" sz="1050" dirty="0">
                <a:latin typeface="Calibri"/>
                <a:cs typeface="Calibri"/>
              </a:rPr>
              <a:t>http://</a:t>
            </a:r>
            <a:r>
              <a:rPr lang="en-US" sz="1050" dirty="0" err="1">
                <a:latin typeface="Calibri"/>
                <a:cs typeface="Calibri"/>
              </a:rPr>
              <a:t>ai.berkeley.edu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62915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Tree-Structured CSPs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05002"/>
            <a:ext cx="8496300" cy="354687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Theorem: if the constraint graph has no loops, the CSP can be solved in O(n d</a:t>
            </a:r>
            <a:r>
              <a:rPr lang="en-US" sz="1800" baseline="30000" dirty="0"/>
              <a:t>2</a:t>
            </a:r>
            <a:r>
              <a:rPr lang="en-US" sz="1800" dirty="0"/>
              <a:t>) </a:t>
            </a:r>
            <a:r>
              <a:rPr lang="en-US" sz="1800" dirty="0" smtClean="0"/>
              <a:t>time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This property also applies to probabilistic reasoning (later): an example of the relation between syntactic restrictions and the complexity of reasoning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4650" y="1885951"/>
            <a:ext cx="3314700" cy="190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 bwMode="auto">
          <a:xfrm>
            <a:off x="489256" y="6327213"/>
            <a:ext cx="3143250" cy="3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rtlCol="0" anchor="ctr">
            <a:spAutoFit/>
          </a:bodyPr>
          <a:lstStyle/>
          <a:p>
            <a:pPr algn="ctr"/>
            <a:r>
              <a:rPr lang="en-US" sz="1050" dirty="0"/>
              <a:t>Slide credit: </a:t>
            </a:r>
            <a:r>
              <a:rPr lang="en-US" sz="1050" dirty="0">
                <a:latin typeface="Calibri"/>
                <a:cs typeface="Calibri"/>
              </a:rPr>
              <a:t>Dan Klein and Pieter </a:t>
            </a:r>
            <a:r>
              <a:rPr lang="en-US" sz="1050" dirty="0" err="1">
                <a:latin typeface="Calibri"/>
                <a:cs typeface="Calibri"/>
              </a:rPr>
              <a:t>Abbeel</a:t>
            </a:r>
            <a:endParaRPr lang="en-US" sz="1050" dirty="0">
              <a:latin typeface="Calibri"/>
              <a:cs typeface="Calibri"/>
            </a:endParaRPr>
          </a:p>
          <a:p>
            <a:pPr algn="ctr"/>
            <a:r>
              <a:rPr lang="en-US" sz="1050" dirty="0">
                <a:latin typeface="Calibri"/>
                <a:cs typeface="Calibri"/>
              </a:rPr>
              <a:t>http://</a:t>
            </a:r>
            <a:r>
              <a:rPr lang="en-US" sz="1050" dirty="0" err="1">
                <a:latin typeface="Calibri"/>
                <a:cs typeface="Calibri"/>
              </a:rPr>
              <a:t>ai.berkeley.edu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71630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0043" y="3030124"/>
            <a:ext cx="2136885" cy="2407478"/>
          </a:xfrm>
          <a:prstGeom prst="rect">
            <a:avLst/>
          </a:prstGeom>
          <a:noFill/>
        </p:spPr>
      </p:pic>
      <p:sp>
        <p:nvSpPr>
          <p:cNvPr id="35" name="Rectangle 34"/>
          <p:cNvSpPr/>
          <p:nvPr/>
        </p:nvSpPr>
        <p:spPr>
          <a:xfrm>
            <a:off x="3143250" y="2571750"/>
            <a:ext cx="26289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 sz="18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Tree-Structured CSPs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828800"/>
            <a:ext cx="8229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dirty="0"/>
              <a:t>Algorithm for tree-structured CSPs: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Order: Choose a root variable, order variables so that parents precede children</a:t>
            </a:r>
          </a:p>
          <a:p>
            <a:pPr eaLnBrk="1" hangingPunct="1">
              <a:lnSpc>
                <a:spcPct val="80000"/>
              </a:lnSpc>
            </a:pPr>
            <a:endParaRPr lang="en-US" sz="2100" dirty="0"/>
          </a:p>
          <a:p>
            <a:pPr eaLnBrk="1" hangingPunct="1">
              <a:lnSpc>
                <a:spcPct val="80000"/>
              </a:lnSpc>
            </a:pPr>
            <a:endParaRPr lang="en-US" sz="2100" dirty="0"/>
          </a:p>
          <a:p>
            <a:pPr eaLnBrk="1" hangingPunct="1">
              <a:lnSpc>
                <a:spcPct val="80000"/>
              </a:lnSpc>
            </a:pPr>
            <a:endParaRPr lang="en-US" sz="2100" dirty="0"/>
          </a:p>
          <a:p>
            <a:pPr eaLnBrk="1" hangingPunct="1">
              <a:lnSpc>
                <a:spcPct val="80000"/>
              </a:lnSpc>
            </a:pPr>
            <a:endParaRPr lang="en-US" sz="2100" dirty="0"/>
          </a:p>
          <a:p>
            <a:pPr eaLnBrk="1" hangingPunct="1">
              <a:lnSpc>
                <a:spcPct val="80000"/>
              </a:lnSpc>
            </a:pPr>
            <a:endParaRPr lang="en-US" sz="2100" dirty="0"/>
          </a:p>
          <a:p>
            <a:pPr eaLnBrk="1" hangingPunct="1">
              <a:lnSpc>
                <a:spcPct val="80000"/>
              </a:lnSpc>
            </a:pPr>
            <a:endParaRPr lang="en-US" sz="21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Remove backward: For </a:t>
            </a:r>
            <a:r>
              <a:rPr lang="en-US" sz="1800" dirty="0" err="1"/>
              <a:t>i</a:t>
            </a:r>
            <a:r>
              <a:rPr lang="en-US" sz="1800" dirty="0"/>
              <a:t> = n : 2, apply </a:t>
            </a:r>
            <a:r>
              <a:rPr lang="en-US" sz="1800" dirty="0" err="1"/>
              <a:t>RemoveInconsistent</a:t>
            </a:r>
            <a:r>
              <a:rPr lang="en-US" sz="1800" dirty="0"/>
              <a:t>(Parent(X</a:t>
            </a:r>
            <a:r>
              <a:rPr lang="en-US" sz="1800" baseline="-25000" dirty="0"/>
              <a:t>i</a:t>
            </a:r>
            <a:r>
              <a:rPr lang="en-US" sz="1800" dirty="0"/>
              <a:t>),X</a:t>
            </a:r>
            <a:r>
              <a:rPr lang="en-US" sz="1800" baseline="-25000" dirty="0"/>
              <a:t>i</a:t>
            </a:r>
            <a:r>
              <a:rPr lang="en-US" sz="18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Assign forward: For </a:t>
            </a:r>
            <a:r>
              <a:rPr lang="en-US" sz="1800" dirty="0" err="1"/>
              <a:t>i</a:t>
            </a:r>
            <a:r>
              <a:rPr lang="en-US" sz="1800" dirty="0"/>
              <a:t> = 1 : n, assign X</a:t>
            </a:r>
            <a:r>
              <a:rPr lang="en-US" sz="1800" baseline="-25000" dirty="0"/>
              <a:t>i</a:t>
            </a:r>
            <a:r>
              <a:rPr lang="en-US" sz="1800" dirty="0"/>
              <a:t> consistently with Parent(X</a:t>
            </a:r>
            <a:r>
              <a:rPr lang="en-US" sz="1800" baseline="-25000" dirty="0"/>
              <a:t>i</a:t>
            </a:r>
            <a:r>
              <a:rPr lang="en-US" sz="1800" dirty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900" dirty="0"/>
          </a:p>
          <a:p>
            <a:pPr eaLnBrk="1" hangingPunct="1">
              <a:lnSpc>
                <a:spcPct val="80000"/>
              </a:lnSpc>
            </a:pPr>
            <a:r>
              <a:rPr lang="en-US" sz="2100" dirty="0"/>
              <a:t>Runtime: O(n d</a:t>
            </a:r>
            <a:r>
              <a:rPr lang="en-US" sz="2100" baseline="30000" dirty="0"/>
              <a:t>2</a:t>
            </a:r>
            <a:r>
              <a:rPr lang="en-US" sz="2100" dirty="0"/>
              <a:t>)  (why?)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1260" y="2571750"/>
            <a:ext cx="4039791" cy="82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2951" y="2712244"/>
            <a:ext cx="1908572" cy="109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589858" y="3398043"/>
            <a:ext cx="171450" cy="17145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7" tIns="34289" rIns="68577" bIns="34289" anchor="ctr"/>
          <a:lstStyle/>
          <a:p>
            <a:endParaRPr lang="en-US" sz="1800"/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5275658" y="3626643"/>
            <a:ext cx="171450" cy="17145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7" tIns="34289" rIns="68577" bIns="34289" anchor="ctr"/>
          <a:lstStyle/>
          <a:p>
            <a:endParaRPr lang="en-US" sz="1800"/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auto">
          <a:xfrm>
            <a:off x="5275658" y="3855243"/>
            <a:ext cx="171450" cy="17145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7" tIns="34289" rIns="68577" bIns="34289" anchor="ctr"/>
          <a:lstStyle/>
          <a:p>
            <a:endParaRPr lang="en-US" sz="1800"/>
          </a:p>
        </p:txBody>
      </p:sp>
      <p:sp>
        <p:nvSpPr>
          <p:cNvPr id="22537" name="Rectangle 13"/>
          <p:cNvSpPr>
            <a:spLocks noChangeArrowheads="1"/>
          </p:cNvSpPr>
          <p:nvPr/>
        </p:nvSpPr>
        <p:spPr bwMode="auto">
          <a:xfrm>
            <a:off x="5961458" y="3626643"/>
            <a:ext cx="171450" cy="17145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7" tIns="34289" rIns="68577" bIns="34289" anchor="ctr"/>
          <a:lstStyle/>
          <a:p>
            <a:endParaRPr lang="en-US" sz="1800"/>
          </a:p>
        </p:txBody>
      </p:sp>
      <p:sp>
        <p:nvSpPr>
          <p:cNvPr id="22538" name="Rectangle 15"/>
          <p:cNvSpPr>
            <a:spLocks noChangeArrowheads="1"/>
          </p:cNvSpPr>
          <p:nvPr/>
        </p:nvSpPr>
        <p:spPr bwMode="auto">
          <a:xfrm>
            <a:off x="6647258" y="3398043"/>
            <a:ext cx="171450" cy="17145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7" tIns="34289" rIns="68577" bIns="34289" anchor="ctr"/>
          <a:lstStyle/>
          <a:p>
            <a:endParaRPr lang="en-US" sz="1800"/>
          </a:p>
        </p:txBody>
      </p:sp>
      <p:sp>
        <p:nvSpPr>
          <p:cNvPr id="22539" name="Rectangle 16"/>
          <p:cNvSpPr>
            <a:spLocks noChangeArrowheads="1"/>
          </p:cNvSpPr>
          <p:nvPr/>
        </p:nvSpPr>
        <p:spPr bwMode="auto">
          <a:xfrm>
            <a:off x="6647258" y="3626643"/>
            <a:ext cx="171450" cy="17145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7" tIns="34289" rIns="68577" bIns="34289" anchor="ctr"/>
          <a:lstStyle/>
          <a:p>
            <a:endParaRPr lang="en-US" sz="1800"/>
          </a:p>
        </p:txBody>
      </p:sp>
      <p:sp>
        <p:nvSpPr>
          <p:cNvPr id="22540" name="Rectangle 17"/>
          <p:cNvSpPr>
            <a:spLocks noChangeArrowheads="1"/>
          </p:cNvSpPr>
          <p:nvPr/>
        </p:nvSpPr>
        <p:spPr bwMode="auto">
          <a:xfrm>
            <a:off x="6647258" y="3855243"/>
            <a:ext cx="171450" cy="17145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7" tIns="34289" rIns="68577" bIns="34289" anchor="ctr"/>
          <a:lstStyle/>
          <a:p>
            <a:endParaRPr lang="en-US" sz="1800"/>
          </a:p>
        </p:txBody>
      </p:sp>
      <p:sp>
        <p:nvSpPr>
          <p:cNvPr id="22541" name="Rectangle 19"/>
          <p:cNvSpPr>
            <a:spLocks noChangeArrowheads="1"/>
          </p:cNvSpPr>
          <p:nvPr/>
        </p:nvSpPr>
        <p:spPr bwMode="auto">
          <a:xfrm>
            <a:off x="7333058" y="3626643"/>
            <a:ext cx="171450" cy="17145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7" tIns="34289" rIns="68577" bIns="34289" anchor="ctr"/>
          <a:lstStyle/>
          <a:p>
            <a:endParaRPr lang="en-US" sz="1800"/>
          </a:p>
        </p:txBody>
      </p:sp>
      <p:sp>
        <p:nvSpPr>
          <p:cNvPr id="22542" name="Rectangle 20"/>
          <p:cNvSpPr>
            <a:spLocks noChangeArrowheads="1"/>
          </p:cNvSpPr>
          <p:nvPr/>
        </p:nvSpPr>
        <p:spPr bwMode="auto">
          <a:xfrm>
            <a:off x="7333058" y="3855243"/>
            <a:ext cx="171450" cy="17145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7" tIns="34289" rIns="68577" bIns="34289" anchor="ctr"/>
          <a:lstStyle/>
          <a:p>
            <a:endParaRPr lang="en-US" sz="1800"/>
          </a:p>
        </p:txBody>
      </p:sp>
      <p:sp>
        <p:nvSpPr>
          <p:cNvPr id="22543" name="Rectangle 23"/>
          <p:cNvSpPr>
            <a:spLocks noChangeArrowheads="1"/>
          </p:cNvSpPr>
          <p:nvPr/>
        </p:nvSpPr>
        <p:spPr bwMode="auto">
          <a:xfrm>
            <a:off x="8018858" y="3855243"/>
            <a:ext cx="171450" cy="17145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7" tIns="34289" rIns="68577" bIns="34289" anchor="ctr"/>
          <a:lstStyle/>
          <a:p>
            <a:endParaRPr lang="en-US" sz="1800"/>
          </a:p>
        </p:txBody>
      </p:sp>
      <p:sp>
        <p:nvSpPr>
          <p:cNvPr id="22544" name="Rectangle 24"/>
          <p:cNvSpPr>
            <a:spLocks noChangeArrowheads="1"/>
          </p:cNvSpPr>
          <p:nvPr/>
        </p:nvSpPr>
        <p:spPr bwMode="auto">
          <a:xfrm>
            <a:off x="4589858" y="3855243"/>
            <a:ext cx="171450" cy="17145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7" tIns="34289" rIns="68577" bIns="34289" anchor="ctr"/>
          <a:lstStyle/>
          <a:p>
            <a:endParaRPr lang="en-US" sz="180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879872" y="3124199"/>
            <a:ext cx="1657350" cy="753666"/>
            <a:chOff x="6553200" y="1981200"/>
            <a:chExt cx="2209800" cy="1004637"/>
          </a:xfrm>
        </p:grpSpPr>
        <p:sp>
          <p:nvSpPr>
            <p:cNvPr id="18451" name="Rectangle 6"/>
            <p:cNvSpPr>
              <a:spLocks noChangeArrowheads="1"/>
            </p:cNvSpPr>
            <p:nvPr/>
          </p:nvSpPr>
          <p:spPr bwMode="auto">
            <a:xfrm>
              <a:off x="6553200" y="1981200"/>
              <a:ext cx="90237" cy="90237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52" name="Rectangle 24"/>
            <p:cNvSpPr>
              <a:spLocks noChangeArrowheads="1"/>
            </p:cNvSpPr>
            <p:nvPr/>
          </p:nvSpPr>
          <p:spPr bwMode="auto">
            <a:xfrm>
              <a:off x="6643437" y="1981200"/>
              <a:ext cx="90237" cy="90237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53" name="Rectangle 10"/>
            <p:cNvSpPr>
              <a:spLocks noChangeArrowheads="1"/>
            </p:cNvSpPr>
            <p:nvPr/>
          </p:nvSpPr>
          <p:spPr bwMode="auto">
            <a:xfrm>
              <a:off x="8672763" y="1981200"/>
              <a:ext cx="90237" cy="902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54" name="Rectangle 11"/>
            <p:cNvSpPr>
              <a:spLocks noChangeArrowheads="1"/>
            </p:cNvSpPr>
            <p:nvPr/>
          </p:nvSpPr>
          <p:spPr bwMode="auto">
            <a:xfrm>
              <a:off x="8582526" y="1981200"/>
              <a:ext cx="90237" cy="90237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55" name="Rectangle 13"/>
            <p:cNvSpPr>
              <a:spLocks noChangeArrowheads="1"/>
            </p:cNvSpPr>
            <p:nvPr/>
          </p:nvSpPr>
          <p:spPr bwMode="auto">
            <a:xfrm>
              <a:off x="6553200" y="2895600"/>
              <a:ext cx="90237" cy="902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56" name="Rectangle 15"/>
            <p:cNvSpPr>
              <a:spLocks noChangeArrowheads="1"/>
            </p:cNvSpPr>
            <p:nvPr/>
          </p:nvSpPr>
          <p:spPr bwMode="auto">
            <a:xfrm>
              <a:off x="7882690" y="2424363"/>
              <a:ext cx="90237" cy="90237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57" name="Rectangle 16"/>
            <p:cNvSpPr>
              <a:spLocks noChangeArrowheads="1"/>
            </p:cNvSpPr>
            <p:nvPr/>
          </p:nvSpPr>
          <p:spPr bwMode="auto">
            <a:xfrm>
              <a:off x="7972927" y="2424363"/>
              <a:ext cx="90237" cy="902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58" name="Rectangle 17"/>
            <p:cNvSpPr>
              <a:spLocks noChangeArrowheads="1"/>
            </p:cNvSpPr>
            <p:nvPr/>
          </p:nvSpPr>
          <p:spPr bwMode="auto">
            <a:xfrm>
              <a:off x="8063163" y="2424363"/>
              <a:ext cx="90237" cy="90237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59" name="Rectangle 19"/>
            <p:cNvSpPr>
              <a:spLocks noChangeArrowheads="1"/>
            </p:cNvSpPr>
            <p:nvPr/>
          </p:nvSpPr>
          <p:spPr bwMode="auto">
            <a:xfrm>
              <a:off x="7148763" y="2424363"/>
              <a:ext cx="90237" cy="902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60" name="Rectangle 20"/>
            <p:cNvSpPr>
              <a:spLocks noChangeArrowheads="1"/>
            </p:cNvSpPr>
            <p:nvPr/>
          </p:nvSpPr>
          <p:spPr bwMode="auto">
            <a:xfrm>
              <a:off x="7239000" y="2424363"/>
              <a:ext cx="90237" cy="90237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61" name="Rectangle 23"/>
            <p:cNvSpPr>
              <a:spLocks noChangeArrowheads="1"/>
            </p:cNvSpPr>
            <p:nvPr/>
          </p:nvSpPr>
          <p:spPr bwMode="auto">
            <a:xfrm>
              <a:off x="8610600" y="2895600"/>
              <a:ext cx="90237" cy="90237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7373" y="4914901"/>
            <a:ext cx="2379710" cy="994574"/>
          </a:xfrm>
          <a:prstGeom prst="rect">
            <a:avLst/>
          </a:prstGeom>
          <a:noFill/>
        </p:spPr>
      </p:pic>
      <p:sp>
        <p:nvSpPr>
          <p:cNvPr id="31" name="Right Arrow 30"/>
          <p:cNvSpPr/>
          <p:nvPr/>
        </p:nvSpPr>
        <p:spPr>
          <a:xfrm>
            <a:off x="3143250" y="2940843"/>
            <a:ext cx="742950" cy="800100"/>
          </a:xfrm>
          <a:prstGeom prst="rightArrow">
            <a:avLst/>
          </a:prstGeom>
          <a:solidFill>
            <a:srgbClr val="6699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 bwMode="auto">
          <a:xfrm>
            <a:off x="489256" y="6327213"/>
            <a:ext cx="3143250" cy="3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rtlCol="0" anchor="ctr">
            <a:spAutoFit/>
          </a:bodyPr>
          <a:lstStyle/>
          <a:p>
            <a:pPr algn="ctr"/>
            <a:r>
              <a:rPr lang="en-US" sz="1050" dirty="0"/>
              <a:t>Slide credit: </a:t>
            </a:r>
            <a:r>
              <a:rPr lang="en-US" sz="1050" dirty="0">
                <a:latin typeface="Calibri"/>
                <a:cs typeface="Calibri"/>
              </a:rPr>
              <a:t>Dan Klein and Pieter </a:t>
            </a:r>
            <a:r>
              <a:rPr lang="en-US" sz="1050" dirty="0" err="1">
                <a:latin typeface="Calibri"/>
                <a:cs typeface="Calibri"/>
              </a:rPr>
              <a:t>Abbeel</a:t>
            </a:r>
            <a:endParaRPr lang="en-US" sz="1050" dirty="0">
              <a:latin typeface="Calibri"/>
              <a:cs typeface="Calibri"/>
            </a:endParaRPr>
          </a:p>
          <a:p>
            <a:pPr algn="ctr"/>
            <a:r>
              <a:rPr lang="en-US" sz="1050" dirty="0">
                <a:latin typeface="Calibri"/>
                <a:cs typeface="Calibri"/>
              </a:rPr>
              <a:t>http://</a:t>
            </a:r>
            <a:r>
              <a:rPr lang="en-US" sz="1050" dirty="0" err="1">
                <a:latin typeface="Calibri"/>
                <a:cs typeface="Calibri"/>
              </a:rPr>
              <a:t>ai.berkeley.edu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39924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2534" grpId="0" animBg="1"/>
      <p:bldP spid="22535" grpId="0" animBg="1"/>
      <p:bldP spid="22536" grpId="0" animBg="1"/>
      <p:bldP spid="22537" grpId="0" animBg="1"/>
      <p:bldP spid="22538" grpId="0" animBg="1"/>
      <p:bldP spid="22539" grpId="0" animBg="1"/>
      <p:bldP spid="22540" grpId="0" animBg="1"/>
      <p:bldP spid="22541" grpId="0" animBg="1"/>
      <p:bldP spid="22542" grpId="0" animBg="1"/>
      <p:bldP spid="22543" grpId="0" animBg="1"/>
      <p:bldP spid="22544" grpId="0" animBg="1"/>
      <p:bldP spid="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Tree-Structured CSPs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885950"/>
            <a:ext cx="8515350" cy="3714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Claim 1: After backward pass, all root-to-leaf arcs are consistent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Proof: Each X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/>
              <a:t>Y was made consistent at one point and Y’s domain could not have been reduced thereafter (because Y’s children were processed before Y)</a:t>
            </a:r>
          </a:p>
          <a:p>
            <a:pPr lvl="2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Claim 2: If root-to-leaf arcs are consistent, forward assignment will not backtrack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Proof: Induction on position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Why doesn’t this algorithm work with cycles in the constraint graph</a:t>
            </a:r>
            <a:r>
              <a:rPr lang="en-US" sz="1800" dirty="0" smtClean="0"/>
              <a:t>?</a:t>
            </a:r>
            <a:endParaRPr lang="en-US" sz="1800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301" y="2914650"/>
            <a:ext cx="4319201" cy="88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 bwMode="auto">
          <a:xfrm>
            <a:off x="489256" y="6312702"/>
            <a:ext cx="3143250" cy="3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rtlCol="0" anchor="ctr">
            <a:spAutoFit/>
          </a:bodyPr>
          <a:lstStyle/>
          <a:p>
            <a:pPr algn="ctr"/>
            <a:r>
              <a:rPr lang="en-US" sz="1050" dirty="0"/>
              <a:t>Slide credit: </a:t>
            </a:r>
            <a:r>
              <a:rPr lang="en-US" sz="1050" dirty="0">
                <a:latin typeface="Calibri"/>
                <a:cs typeface="Calibri"/>
              </a:rPr>
              <a:t>Dan Klein and Pieter </a:t>
            </a:r>
            <a:r>
              <a:rPr lang="en-US" sz="1050" dirty="0" err="1">
                <a:latin typeface="Calibri"/>
                <a:cs typeface="Calibri"/>
              </a:rPr>
              <a:t>Abbeel</a:t>
            </a:r>
            <a:endParaRPr lang="en-US" sz="1050" dirty="0">
              <a:latin typeface="Calibri"/>
              <a:cs typeface="Calibri"/>
            </a:endParaRPr>
          </a:p>
          <a:p>
            <a:pPr algn="ctr"/>
            <a:r>
              <a:rPr lang="en-US" sz="1050" dirty="0">
                <a:latin typeface="Calibri"/>
                <a:cs typeface="Calibri"/>
              </a:rPr>
              <a:t>http://</a:t>
            </a:r>
            <a:r>
              <a:rPr lang="en-US" sz="1050" dirty="0" err="1">
                <a:latin typeface="Calibri"/>
                <a:cs typeface="Calibri"/>
              </a:rPr>
              <a:t>ai.berkeley.edu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957899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Structure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960" y="1950218"/>
            <a:ext cx="7457741" cy="367194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 bwMode="auto">
          <a:xfrm>
            <a:off x="489256" y="6327213"/>
            <a:ext cx="3143250" cy="3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rtlCol="0" anchor="ctr">
            <a:spAutoFit/>
          </a:bodyPr>
          <a:lstStyle/>
          <a:p>
            <a:pPr algn="ctr"/>
            <a:r>
              <a:rPr lang="en-US" sz="1050" dirty="0"/>
              <a:t>Slide credit: </a:t>
            </a:r>
            <a:r>
              <a:rPr lang="en-US" sz="1050" dirty="0">
                <a:latin typeface="Calibri"/>
                <a:cs typeface="Calibri"/>
              </a:rPr>
              <a:t>Dan Klein and Pieter </a:t>
            </a:r>
            <a:r>
              <a:rPr lang="en-US" sz="1050" dirty="0" err="1">
                <a:latin typeface="Calibri"/>
                <a:cs typeface="Calibri"/>
              </a:rPr>
              <a:t>Abbeel</a:t>
            </a:r>
            <a:endParaRPr lang="en-US" sz="1050" dirty="0">
              <a:latin typeface="Calibri"/>
              <a:cs typeface="Calibri"/>
            </a:endParaRPr>
          </a:p>
          <a:p>
            <a:pPr algn="ctr"/>
            <a:r>
              <a:rPr lang="en-US" sz="1050" dirty="0">
                <a:latin typeface="Calibri"/>
                <a:cs typeface="Calibri"/>
              </a:rPr>
              <a:t>http://</a:t>
            </a:r>
            <a:r>
              <a:rPr lang="en-US" sz="1050" dirty="0" err="1">
                <a:latin typeface="Calibri"/>
                <a:cs typeface="Calibri"/>
              </a:rPr>
              <a:t>ai.berkeley.edu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18267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Nearly Tree-Structured CSPs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4171950"/>
            <a:ext cx="8401050" cy="14859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dirty="0"/>
              <a:t>Conditioning: instantiate a variable, prune its neighbors' domains</a:t>
            </a:r>
          </a:p>
          <a:p>
            <a:pPr lvl="4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r>
              <a:rPr lang="en-US" sz="2100" dirty="0" err="1"/>
              <a:t>Cutset</a:t>
            </a:r>
            <a:r>
              <a:rPr lang="en-US" sz="2100" dirty="0"/>
              <a:t> conditioning: instantiate (in all ways) a set of variables such that the remaining constraint graph is a tree</a:t>
            </a:r>
          </a:p>
          <a:p>
            <a:pPr lvl="4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r>
              <a:rPr lang="en-US" sz="2100" dirty="0" err="1"/>
              <a:t>Cutset</a:t>
            </a:r>
            <a:r>
              <a:rPr lang="en-US" sz="2100" dirty="0"/>
              <a:t> size c gives runtime O( (d</a:t>
            </a:r>
            <a:r>
              <a:rPr lang="en-US" sz="2100" baseline="30000" dirty="0"/>
              <a:t>c</a:t>
            </a:r>
            <a:r>
              <a:rPr lang="en-US" sz="2100" dirty="0"/>
              <a:t>) (n-c) d</a:t>
            </a:r>
            <a:r>
              <a:rPr lang="en-US" sz="2100" baseline="30000" dirty="0"/>
              <a:t>2 </a:t>
            </a:r>
            <a:r>
              <a:rPr lang="en-US" sz="2100" dirty="0"/>
              <a:t>), very fast for small c</a:t>
            </a:r>
          </a:p>
          <a:p>
            <a:pPr eaLnBrk="1" hangingPunct="1">
              <a:lnSpc>
                <a:spcPct val="80000"/>
              </a:lnSpc>
            </a:pPr>
            <a:endParaRPr lang="en-US" sz="2100" dirty="0"/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2391" y="1885950"/>
            <a:ext cx="5275660" cy="208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 bwMode="auto">
          <a:xfrm>
            <a:off x="489256" y="6327213"/>
            <a:ext cx="3143250" cy="3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rtlCol="0" anchor="ctr">
            <a:spAutoFit/>
          </a:bodyPr>
          <a:lstStyle/>
          <a:p>
            <a:pPr algn="ctr"/>
            <a:r>
              <a:rPr lang="en-US" sz="1050" dirty="0"/>
              <a:t>Slide credit: </a:t>
            </a:r>
            <a:r>
              <a:rPr lang="en-US" sz="1050" dirty="0">
                <a:latin typeface="Calibri"/>
                <a:cs typeface="Calibri"/>
              </a:rPr>
              <a:t>Dan Klein and Pieter </a:t>
            </a:r>
            <a:r>
              <a:rPr lang="en-US" sz="1050" dirty="0" err="1">
                <a:latin typeface="Calibri"/>
                <a:cs typeface="Calibri"/>
              </a:rPr>
              <a:t>Abbeel</a:t>
            </a:r>
            <a:endParaRPr lang="en-US" sz="1050" dirty="0">
              <a:latin typeface="Calibri"/>
              <a:cs typeface="Calibri"/>
            </a:endParaRPr>
          </a:p>
          <a:p>
            <a:pPr algn="ctr"/>
            <a:r>
              <a:rPr lang="en-US" sz="1050" dirty="0">
                <a:latin typeface="Calibri"/>
                <a:cs typeface="Calibri"/>
              </a:rPr>
              <a:t>http://</a:t>
            </a:r>
            <a:r>
              <a:rPr lang="en-US" sz="1050" dirty="0" err="1">
                <a:latin typeface="Calibri"/>
                <a:cs typeface="Calibri"/>
              </a:rPr>
              <a:t>ai.berkeley.edu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28637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Cutset</a:t>
            </a:r>
            <a:r>
              <a:rPr lang="en-US" dirty="0" smtClean="0"/>
              <a:t>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smallest </a:t>
            </a:r>
            <a:r>
              <a:rPr lang="en-US" dirty="0" err="1" smtClean="0"/>
              <a:t>cutset</a:t>
            </a:r>
            <a:r>
              <a:rPr lang="en-US" dirty="0" smtClean="0"/>
              <a:t> for the graph below.</a:t>
            </a:r>
            <a:endParaRPr lang="en-US" dirty="0"/>
          </a:p>
        </p:txBody>
      </p:sp>
      <p:pic>
        <p:nvPicPr>
          <p:cNvPr id="5" name="Picture 4" descr="cutset-qui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2628900"/>
            <a:ext cx="4191000" cy="251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489256" y="6327213"/>
            <a:ext cx="3143250" cy="3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rtlCol="0" anchor="ctr">
            <a:spAutoFit/>
          </a:bodyPr>
          <a:lstStyle/>
          <a:p>
            <a:pPr algn="ctr"/>
            <a:r>
              <a:rPr lang="en-US" sz="1050" dirty="0"/>
              <a:t>Slide credit: </a:t>
            </a:r>
            <a:r>
              <a:rPr lang="en-US" sz="1050" dirty="0">
                <a:latin typeface="Calibri"/>
                <a:cs typeface="Calibri"/>
              </a:rPr>
              <a:t>Dan Klein and Pieter </a:t>
            </a:r>
            <a:r>
              <a:rPr lang="en-US" sz="1050" dirty="0" err="1">
                <a:latin typeface="Calibri"/>
                <a:cs typeface="Calibri"/>
              </a:rPr>
              <a:t>Abbeel</a:t>
            </a:r>
            <a:endParaRPr lang="en-US" sz="1050" dirty="0">
              <a:latin typeface="Calibri"/>
              <a:cs typeface="Calibri"/>
            </a:endParaRPr>
          </a:p>
          <a:p>
            <a:pPr algn="ctr"/>
            <a:r>
              <a:rPr lang="en-US" sz="1050" dirty="0">
                <a:latin typeface="Calibri"/>
                <a:cs typeface="Calibri"/>
              </a:rPr>
              <a:t>http://</a:t>
            </a:r>
            <a:r>
              <a:rPr lang="en-US" sz="1050" dirty="0" err="1">
                <a:latin typeface="Calibri"/>
                <a:cs typeface="Calibri"/>
              </a:rPr>
              <a:t>ai.berkeley.edu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75441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Cutset</a:t>
            </a:r>
            <a:r>
              <a:rPr lang="en-US" dirty="0" smtClean="0"/>
              <a:t> Conditioning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090746" y="2010899"/>
            <a:ext cx="1310054" cy="846603"/>
            <a:chOff x="2677783" y="3378723"/>
            <a:chExt cx="3189617" cy="2061243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 l="153" t="932" r="54502" b="25000"/>
            <a:stretch>
              <a:fillRect/>
            </a:stretch>
          </p:blipFill>
          <p:spPr bwMode="auto">
            <a:xfrm>
              <a:off x="2677783" y="3378723"/>
              <a:ext cx="3189617" cy="2061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Oval 7"/>
            <p:cNvSpPr/>
            <p:nvPr/>
          </p:nvSpPr>
          <p:spPr>
            <a:xfrm>
              <a:off x="3927232" y="4387360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61437" y="4378700"/>
              <a:ext cx="1007110" cy="53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dirty="0">
                  <a:latin typeface="Calibri" pitchFamily="34" charset="0"/>
                </a:rPr>
                <a:t>SA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78065" y="3095026"/>
            <a:ext cx="1308187" cy="848325"/>
            <a:chOff x="2682328" y="3374530"/>
            <a:chExt cx="3185072" cy="2065436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 l="218" t="781" r="54502" b="25000"/>
            <a:stretch>
              <a:fillRect/>
            </a:stretch>
          </p:blipFill>
          <p:spPr bwMode="auto">
            <a:xfrm>
              <a:off x="2682328" y="3374530"/>
              <a:ext cx="3185072" cy="2065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val 12"/>
            <p:cNvSpPr/>
            <p:nvPr/>
          </p:nvSpPr>
          <p:spPr>
            <a:xfrm>
              <a:off x="3927232" y="4387360"/>
              <a:ext cx="457200" cy="457200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61437" y="4378700"/>
              <a:ext cx="1007111" cy="53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dirty="0">
                  <a:latin typeface="Calibri" pitchFamily="34" charset="0"/>
                </a:rPr>
                <a:t>SA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93710" y="3093147"/>
            <a:ext cx="1307059" cy="850204"/>
            <a:chOff x="2685074" y="3369956"/>
            <a:chExt cx="3182326" cy="2070010"/>
          </a:xfrm>
        </p:grpSpPr>
        <p:pic>
          <p:nvPicPr>
            <p:cNvPr id="16" name="Picture 15"/>
            <p:cNvPicPr>
              <a:picLocks noChangeAspect="1" noChangeArrowheads="1"/>
            </p:cNvPicPr>
            <p:nvPr/>
          </p:nvPicPr>
          <p:blipFill>
            <a:blip r:embed="rId2" cstate="print"/>
            <a:srcRect l="257" t="616" r="54502" b="25000"/>
            <a:stretch>
              <a:fillRect/>
            </a:stretch>
          </p:blipFill>
          <p:spPr bwMode="auto">
            <a:xfrm>
              <a:off x="2685074" y="3369956"/>
              <a:ext cx="3182326" cy="2070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Oval 16"/>
            <p:cNvSpPr/>
            <p:nvPr/>
          </p:nvSpPr>
          <p:spPr>
            <a:xfrm>
              <a:off x="3927232" y="4387360"/>
              <a:ext cx="457200" cy="4572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61437" y="4378700"/>
              <a:ext cx="1007111" cy="53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dirty="0">
                  <a:latin typeface="Calibri" pitchFamily="34" charset="0"/>
                </a:rPr>
                <a:t>SA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09356" y="3095026"/>
            <a:ext cx="1305995" cy="848325"/>
            <a:chOff x="2687663" y="3374530"/>
            <a:chExt cx="3179737" cy="2065436"/>
          </a:xfrm>
        </p:grpSpPr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2" cstate="print"/>
            <a:srcRect l="294" t="781" r="54502" b="25000"/>
            <a:stretch>
              <a:fillRect/>
            </a:stretch>
          </p:blipFill>
          <p:spPr bwMode="auto">
            <a:xfrm>
              <a:off x="2687663" y="3374530"/>
              <a:ext cx="3179737" cy="2065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Oval 20"/>
            <p:cNvSpPr/>
            <p:nvPr/>
          </p:nvSpPr>
          <p:spPr>
            <a:xfrm>
              <a:off x="3927232" y="4387360"/>
              <a:ext cx="457200" cy="4572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61438" y="4378700"/>
              <a:ext cx="1007109" cy="53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dirty="0">
                  <a:latin typeface="Calibri" pitchFamily="34" charset="0"/>
                </a:rPr>
                <a:t>SA</a:t>
              </a:r>
            </a:p>
          </p:txBody>
        </p:sp>
      </p:grp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2" cstate="print"/>
          <a:srcRect l="55169" t="1345" b="24863"/>
          <a:stretch>
            <a:fillRect/>
          </a:stretch>
        </p:blipFill>
        <p:spPr bwMode="auto">
          <a:xfrm>
            <a:off x="2938606" y="4415895"/>
            <a:ext cx="1290462" cy="8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 cstate="print"/>
          <a:srcRect l="55245" t="686" b="24863"/>
          <a:stretch>
            <a:fillRect/>
          </a:stretch>
        </p:blipFill>
        <p:spPr bwMode="auto">
          <a:xfrm>
            <a:off x="5112498" y="4408378"/>
            <a:ext cx="1288270" cy="84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/>
          <a:srcRect l="55123" t="1016" b="24863"/>
          <a:stretch>
            <a:fillRect/>
          </a:stretch>
        </p:blipFill>
        <p:spPr bwMode="auto">
          <a:xfrm>
            <a:off x="7209355" y="4412138"/>
            <a:ext cx="1291784" cy="84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>
          <a:xfrm flipH="1">
            <a:off x="4057618" y="2686050"/>
            <a:ext cx="1028700" cy="342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5068" y="2628901"/>
            <a:ext cx="1028700" cy="3789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14968" y="2686050"/>
            <a:ext cx="0" cy="342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71500" y="2743201"/>
            <a:ext cx="1943100" cy="9556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Instantiate the </a:t>
            </a:r>
            <a:r>
              <a:rPr lang="en-US" sz="1800" dirty="0" err="1">
                <a:solidFill>
                  <a:schemeClr val="tx1"/>
                </a:solidFill>
                <a:latin typeface="Calibri" pitchFamily="34" charset="0"/>
              </a:rPr>
              <a:t>cutset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 (all possible ways)</a:t>
            </a:r>
            <a:endParaRPr lang="en-US" sz="18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1500" y="3829050"/>
            <a:ext cx="1943100" cy="8572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Compute residual CSP for each assignment</a:t>
            </a:r>
            <a:endParaRPr lang="en-US" sz="18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71500" y="4833089"/>
            <a:ext cx="1943100" cy="12382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Solve the residual CSPs (tree structured)</a:t>
            </a:r>
            <a:endParaRPr lang="en-US" sz="18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71500" y="2057400"/>
            <a:ext cx="1943100" cy="5555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Choose a </a:t>
            </a:r>
            <a:r>
              <a:rPr lang="en-US" sz="1800" dirty="0" err="1">
                <a:solidFill>
                  <a:schemeClr val="tx1"/>
                </a:solidFill>
                <a:latin typeface="Calibri" pitchFamily="34" charset="0"/>
              </a:rPr>
              <a:t>cutset</a:t>
            </a:r>
            <a:endParaRPr lang="en-US" sz="18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00450" y="3886200"/>
            <a:ext cx="0" cy="342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715000" y="3886200"/>
            <a:ext cx="0" cy="342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829550" y="3886200"/>
            <a:ext cx="0" cy="342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489256" y="6324600"/>
            <a:ext cx="3143250" cy="3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rtlCol="0" anchor="ctr">
            <a:spAutoFit/>
          </a:bodyPr>
          <a:lstStyle/>
          <a:p>
            <a:pPr algn="ctr"/>
            <a:r>
              <a:rPr lang="en-US" sz="1050" dirty="0"/>
              <a:t>Slide credit: </a:t>
            </a:r>
            <a:r>
              <a:rPr lang="en-US" sz="1050" dirty="0">
                <a:latin typeface="Calibri"/>
                <a:cs typeface="Calibri"/>
              </a:rPr>
              <a:t>Dan Klein and Pieter </a:t>
            </a:r>
            <a:r>
              <a:rPr lang="en-US" sz="1050" dirty="0" err="1">
                <a:latin typeface="Calibri"/>
                <a:cs typeface="Calibri"/>
              </a:rPr>
              <a:t>Abbeel</a:t>
            </a:r>
            <a:endParaRPr lang="en-US" sz="1050" dirty="0">
              <a:latin typeface="Calibri"/>
              <a:cs typeface="Calibri"/>
            </a:endParaRPr>
          </a:p>
          <a:p>
            <a:pPr algn="ctr"/>
            <a:r>
              <a:rPr lang="en-US" sz="1050" dirty="0">
                <a:latin typeface="Calibri"/>
                <a:cs typeface="Calibri"/>
              </a:rPr>
              <a:t>http://</a:t>
            </a:r>
            <a:r>
              <a:rPr lang="en-US" sz="1050" dirty="0" err="1">
                <a:latin typeface="Calibri"/>
                <a:cs typeface="Calibri"/>
              </a:rPr>
              <a:t>ai.berkeley.edu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78320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1"/>
          <p:cNvGrpSpPr>
            <a:grpSpLocks/>
          </p:cNvGrpSpPr>
          <p:nvPr/>
        </p:nvGrpSpPr>
        <p:grpSpPr bwMode="auto">
          <a:xfrm>
            <a:off x="5943600" y="2971800"/>
            <a:ext cx="3276600" cy="2809875"/>
            <a:chOff x="5582602" y="2362292"/>
            <a:chExt cx="3276600" cy="2809875"/>
          </a:xfrm>
        </p:grpSpPr>
        <p:pic>
          <p:nvPicPr>
            <p:cNvPr id="2048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1" t="13994" r="3999"/>
            <a:stretch>
              <a:fillRect/>
            </a:stretch>
          </p:blipFill>
          <p:spPr bwMode="auto">
            <a:xfrm>
              <a:off x="5582602" y="2362292"/>
              <a:ext cx="3276600" cy="280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9" name="Text Box 7"/>
            <p:cNvSpPr txBox="1">
              <a:spLocks noChangeArrowheads="1"/>
            </p:cNvSpPr>
            <p:nvPr/>
          </p:nvSpPr>
          <p:spPr bwMode="auto">
            <a:xfrm rot="-1760480">
              <a:off x="5942914" y="2686587"/>
              <a:ext cx="914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0" i="1"/>
                <a:t>WA </a:t>
              </a:r>
              <a:r>
                <a:rPr lang="en-US" altLang="en-US" sz="1200" b="0" i="1">
                  <a:sym typeface="Symbol" pitchFamily="18" charset="2"/>
                </a:rPr>
                <a:t> NT</a:t>
              </a:r>
            </a:p>
          </p:txBody>
        </p:sp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 rot="1474959">
              <a:off x="6019114" y="3524787"/>
              <a:ext cx="914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0" i="1"/>
                <a:t>WA </a:t>
              </a:r>
              <a:r>
                <a:rPr lang="en-US" altLang="en-US" sz="1200" b="0" i="1">
                  <a:sym typeface="Symbol" pitchFamily="18" charset="2"/>
                </a:rPr>
                <a:t> SA</a:t>
              </a:r>
            </a:p>
          </p:txBody>
        </p:sp>
        <p:sp>
          <p:nvSpPr>
            <p:cNvPr id="20491" name="Text Box 10"/>
            <p:cNvSpPr txBox="1">
              <a:spLocks noChangeArrowheads="1"/>
            </p:cNvSpPr>
            <p:nvPr/>
          </p:nvSpPr>
          <p:spPr bwMode="auto">
            <a:xfrm rot="4957574">
              <a:off x="6842233" y="3158868"/>
              <a:ext cx="914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0" i="1"/>
                <a:t>NT </a:t>
              </a:r>
              <a:r>
                <a:rPr lang="en-US" altLang="en-US" sz="1200" b="0" i="1">
                  <a:sym typeface="Symbol" pitchFamily="18" charset="2"/>
                </a:rPr>
                <a:t> SA</a:t>
              </a: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 rot="632895">
              <a:off x="7238314" y="2610387"/>
              <a:ext cx="914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0" i="1" dirty="0"/>
                <a:t>NT </a:t>
              </a:r>
              <a:r>
                <a:rPr lang="en-US" altLang="en-US" sz="1200" b="0" i="1" dirty="0">
                  <a:sym typeface="Symbol" pitchFamily="18" charset="2"/>
                </a:rPr>
                <a:t> Q</a:t>
              </a:r>
            </a:p>
          </p:txBody>
        </p:sp>
      </p:grpSp>
      <p:sp>
        <p:nvSpPr>
          <p:cNvPr id="2765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02D16E60-C322-4D7B-AB7C-033BB11C9BA5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b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Review: CSP Representations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6705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Constraint graph: 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nodes </a:t>
            </a:r>
            <a:r>
              <a:rPr lang="en-US" altLang="en-US" dirty="0"/>
              <a:t>are variables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edges </a:t>
            </a:r>
            <a:r>
              <a:rPr lang="en-US" altLang="en-US" dirty="0"/>
              <a:t>are  (binary)  constraints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Standard representation pattern: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variables with values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b="1" i="1" dirty="0">
              <a:solidFill>
                <a:schemeClr val="accent2"/>
              </a:solidFill>
              <a:cs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Constraint graph </a:t>
            </a:r>
            <a:r>
              <a:rPr lang="en-US" altLang="en-US" sz="2000" dirty="0"/>
              <a:t>simplifies search.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e.g. Tasmania is an independent </a:t>
            </a:r>
            <a:r>
              <a:rPr lang="en-US" altLang="en-US" b="1" dirty="0" err="1"/>
              <a:t>subproblem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This problem: A binary CSP: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constraint relates two variables</a:t>
            </a:r>
          </a:p>
          <a:p>
            <a:pPr>
              <a:lnSpc>
                <a:spcPct val="90000"/>
              </a:lnSpc>
            </a:pPr>
            <a:endParaRPr lang="en-US" altLang="en-US" sz="25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</p:txBody>
      </p:sp>
      <p:pic>
        <p:nvPicPr>
          <p:cNvPr id="20487" name="Picture 4" descr="australia-solu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777" y="935928"/>
            <a:ext cx="22098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684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028700" y="3371849"/>
            <a:ext cx="1257300" cy="14287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Decomposition*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 cstate="print"/>
          <a:srcRect l="585" t="953" b="24023"/>
          <a:stretch>
            <a:fillRect/>
          </a:stretch>
        </p:blipFill>
        <p:spPr bwMode="auto">
          <a:xfrm>
            <a:off x="6416187" y="1793632"/>
            <a:ext cx="2613514" cy="173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85750" y="1828800"/>
            <a:ext cx="5943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7" tIns="34289" rIns="68577" bIns="34289"/>
          <a:lstStyle/>
          <a:p>
            <a:pPr marL="257162" indent="-257162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500" kern="0" dirty="0">
                <a:solidFill>
                  <a:schemeClr val="accent2"/>
                </a:solidFill>
                <a:latin typeface="Calibri" pitchFamily="34" charset="0"/>
              </a:rPr>
              <a:t>Idea: create a tree-structured graph of mega-variables</a:t>
            </a:r>
          </a:p>
          <a:p>
            <a:pPr marL="257162" indent="-257162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500" kern="0" dirty="0">
                <a:solidFill>
                  <a:schemeClr val="accent2"/>
                </a:solidFill>
                <a:latin typeface="Calibri" pitchFamily="34" charset="0"/>
              </a:rPr>
              <a:t>Each mega-variable encodes part of the original CSP</a:t>
            </a:r>
          </a:p>
          <a:p>
            <a:pPr marL="257162" indent="-257162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500" kern="0" dirty="0" err="1">
                <a:solidFill>
                  <a:schemeClr val="accent2"/>
                </a:solidFill>
                <a:latin typeface="Calibri" pitchFamily="34" charset="0"/>
              </a:rPr>
              <a:t>Subproblems</a:t>
            </a:r>
            <a:r>
              <a:rPr lang="en-US" sz="1500" kern="0" dirty="0">
                <a:solidFill>
                  <a:schemeClr val="accent2"/>
                </a:solidFill>
                <a:latin typeface="Calibri" pitchFamily="34" charset="0"/>
              </a:rPr>
              <a:t> overlap to ensure consistent solutions</a:t>
            </a:r>
          </a:p>
          <a:p>
            <a:pPr marL="257162" indent="-257162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500" kern="0" dirty="0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34" name="Straight Connector 33"/>
          <p:cNvCxnSpPr>
            <a:stCxn id="26" idx="3"/>
            <a:endCxn id="91" idx="1"/>
          </p:cNvCxnSpPr>
          <p:nvPr/>
        </p:nvCxnSpPr>
        <p:spPr>
          <a:xfrm>
            <a:off x="2286000" y="4086224"/>
            <a:ext cx="2857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485900" y="3086101"/>
            <a:ext cx="45720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7" tIns="34289" rIns="68577" bIns="34289">
            <a:spAutoFit/>
          </a:bodyPr>
          <a:lstStyle/>
          <a:p>
            <a:r>
              <a:rPr lang="en-US" sz="1800">
                <a:solidFill>
                  <a:srgbClr val="C00000"/>
                </a:solidFill>
              </a:rPr>
              <a:t>M1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3028950" y="3086101"/>
            <a:ext cx="45720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7" tIns="34289" rIns="68577" bIns="34289">
            <a:spAutoFit/>
          </a:bodyPr>
          <a:lstStyle/>
          <a:p>
            <a:r>
              <a:rPr lang="en-US" sz="1800">
                <a:solidFill>
                  <a:srgbClr val="3333FF"/>
                </a:solidFill>
              </a:rPr>
              <a:t>M2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572000" y="3086101"/>
            <a:ext cx="45720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7" tIns="34289" rIns="68577" bIns="34289">
            <a:spAutoFit/>
          </a:bodyPr>
          <a:lstStyle/>
          <a:p>
            <a:r>
              <a:rPr lang="en-US" sz="1800"/>
              <a:t>M3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115050" y="3086101"/>
            <a:ext cx="45720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7" tIns="34289" rIns="68577" bIns="34289">
            <a:spAutoFit/>
          </a:bodyPr>
          <a:lstStyle/>
          <a:p>
            <a:r>
              <a:rPr lang="en-US" sz="1800"/>
              <a:t>M4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742950" y="4875610"/>
            <a:ext cx="3371850" cy="58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7" tIns="34289" rIns="68577" bIns="34289">
            <a:spAutoFit/>
          </a:bodyPr>
          <a:lstStyle/>
          <a:p>
            <a:r>
              <a:rPr lang="en-US" sz="1125" dirty="0">
                <a:solidFill>
                  <a:srgbClr val="C00000"/>
                </a:solidFill>
              </a:rPr>
              <a:t>         {(WA=</a:t>
            </a:r>
            <a:r>
              <a:rPr lang="en-US" sz="1125" dirty="0" err="1">
                <a:solidFill>
                  <a:srgbClr val="C00000"/>
                </a:solidFill>
              </a:rPr>
              <a:t>r,SA</a:t>
            </a:r>
            <a:r>
              <a:rPr lang="en-US" sz="1125" dirty="0">
                <a:solidFill>
                  <a:srgbClr val="C00000"/>
                </a:solidFill>
              </a:rPr>
              <a:t>=</a:t>
            </a:r>
            <a:r>
              <a:rPr lang="en-US" sz="1125" dirty="0" err="1">
                <a:solidFill>
                  <a:srgbClr val="C00000"/>
                </a:solidFill>
              </a:rPr>
              <a:t>g,NT</a:t>
            </a:r>
            <a:r>
              <a:rPr lang="en-US" sz="1125" dirty="0">
                <a:solidFill>
                  <a:srgbClr val="C00000"/>
                </a:solidFill>
              </a:rPr>
              <a:t>=b),      </a:t>
            </a:r>
          </a:p>
          <a:p>
            <a:r>
              <a:rPr lang="en-US" sz="1125" dirty="0">
                <a:solidFill>
                  <a:srgbClr val="C00000"/>
                </a:solidFill>
              </a:rPr>
              <a:t>          (WA=</a:t>
            </a:r>
            <a:r>
              <a:rPr lang="en-US" sz="1125" dirty="0" err="1">
                <a:solidFill>
                  <a:srgbClr val="C00000"/>
                </a:solidFill>
              </a:rPr>
              <a:t>b,SA</a:t>
            </a:r>
            <a:r>
              <a:rPr lang="en-US" sz="1125" dirty="0">
                <a:solidFill>
                  <a:srgbClr val="C00000"/>
                </a:solidFill>
              </a:rPr>
              <a:t>=</a:t>
            </a:r>
            <a:r>
              <a:rPr lang="en-US" sz="1125" dirty="0" err="1">
                <a:solidFill>
                  <a:srgbClr val="C00000"/>
                </a:solidFill>
              </a:rPr>
              <a:t>r,NT</a:t>
            </a:r>
            <a:r>
              <a:rPr lang="en-US" sz="1125" dirty="0">
                <a:solidFill>
                  <a:srgbClr val="C00000"/>
                </a:solidFill>
              </a:rPr>
              <a:t>=g),</a:t>
            </a:r>
          </a:p>
          <a:p>
            <a:r>
              <a:rPr lang="en-US" sz="1125" dirty="0">
                <a:solidFill>
                  <a:srgbClr val="C00000"/>
                </a:solidFill>
              </a:rPr>
              <a:t>          …}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2286000" y="4875610"/>
            <a:ext cx="2343150" cy="58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7" tIns="34289" rIns="68577" bIns="34289">
            <a:spAutoFit/>
          </a:bodyPr>
          <a:lstStyle/>
          <a:p>
            <a:r>
              <a:rPr lang="en-US" sz="1125" dirty="0">
                <a:solidFill>
                  <a:srgbClr val="3333FF"/>
                </a:solidFill>
              </a:rPr>
              <a:t>         {(NT=</a:t>
            </a:r>
            <a:r>
              <a:rPr lang="en-US" sz="1125" dirty="0" err="1">
                <a:solidFill>
                  <a:srgbClr val="3333FF"/>
                </a:solidFill>
              </a:rPr>
              <a:t>r,SA</a:t>
            </a:r>
            <a:r>
              <a:rPr lang="en-US" sz="1125" dirty="0">
                <a:solidFill>
                  <a:srgbClr val="3333FF"/>
                </a:solidFill>
              </a:rPr>
              <a:t>=</a:t>
            </a:r>
            <a:r>
              <a:rPr lang="en-US" sz="1125" dirty="0" err="1">
                <a:solidFill>
                  <a:srgbClr val="3333FF"/>
                </a:solidFill>
              </a:rPr>
              <a:t>g,Q</a:t>
            </a:r>
            <a:r>
              <a:rPr lang="en-US" sz="1125" dirty="0">
                <a:solidFill>
                  <a:srgbClr val="3333FF"/>
                </a:solidFill>
              </a:rPr>
              <a:t>=b),</a:t>
            </a:r>
          </a:p>
          <a:p>
            <a:r>
              <a:rPr lang="en-US" sz="1125" dirty="0">
                <a:solidFill>
                  <a:srgbClr val="3333FF"/>
                </a:solidFill>
              </a:rPr>
              <a:t>          (NT=</a:t>
            </a:r>
            <a:r>
              <a:rPr lang="en-US" sz="1125" dirty="0" err="1">
                <a:solidFill>
                  <a:srgbClr val="3333FF"/>
                </a:solidFill>
              </a:rPr>
              <a:t>b,SA</a:t>
            </a:r>
            <a:r>
              <a:rPr lang="en-US" sz="1125" dirty="0">
                <a:solidFill>
                  <a:srgbClr val="3333FF"/>
                </a:solidFill>
              </a:rPr>
              <a:t>=</a:t>
            </a:r>
            <a:r>
              <a:rPr lang="en-US" sz="1125" dirty="0" err="1">
                <a:solidFill>
                  <a:srgbClr val="3333FF"/>
                </a:solidFill>
              </a:rPr>
              <a:t>g,Q</a:t>
            </a:r>
            <a:r>
              <a:rPr lang="en-US" sz="1125" dirty="0">
                <a:solidFill>
                  <a:srgbClr val="3333FF"/>
                </a:solidFill>
              </a:rPr>
              <a:t>=r),</a:t>
            </a:r>
          </a:p>
          <a:p>
            <a:r>
              <a:rPr lang="en-US" sz="1125" dirty="0">
                <a:solidFill>
                  <a:srgbClr val="3333FF"/>
                </a:solidFill>
              </a:rPr>
              <a:t>          …}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286250" y="4914900"/>
            <a:ext cx="4572000" cy="43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7" tIns="34289" rIns="68577" bIns="34289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Agree: 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C00000"/>
                </a:solidFill>
              </a:rPr>
              <a:t>M1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3333FF"/>
                </a:solidFill>
              </a:rPr>
              <a:t>M2</a:t>
            </a:r>
            <a:r>
              <a:rPr lang="en-US" sz="1200" dirty="0"/>
              <a:t>) </a:t>
            </a:r>
            <a:r>
              <a:rPr lang="en-US" sz="1200" dirty="0">
                <a:sym typeface="Symbol" pitchFamily="18" charset="2"/>
              </a:rPr>
              <a:t> </a:t>
            </a:r>
          </a:p>
          <a:p>
            <a:r>
              <a:rPr lang="en-US" sz="1200" dirty="0">
                <a:sym typeface="Symbol" pitchFamily="18" charset="2"/>
              </a:rPr>
              <a:t>        </a:t>
            </a:r>
            <a:r>
              <a:rPr lang="en-US" sz="1200" dirty="0"/>
              <a:t>{(</a:t>
            </a:r>
            <a:r>
              <a:rPr lang="en-US" sz="900" dirty="0">
                <a:solidFill>
                  <a:srgbClr val="C00000"/>
                </a:solidFill>
              </a:rPr>
              <a:t>(WA=</a:t>
            </a:r>
            <a:r>
              <a:rPr lang="en-US" sz="900" dirty="0" err="1">
                <a:solidFill>
                  <a:srgbClr val="C00000"/>
                </a:solidFill>
              </a:rPr>
              <a:t>g,SA</a:t>
            </a:r>
            <a:r>
              <a:rPr lang="en-US" sz="900" dirty="0">
                <a:solidFill>
                  <a:srgbClr val="C00000"/>
                </a:solidFill>
              </a:rPr>
              <a:t>=</a:t>
            </a:r>
            <a:r>
              <a:rPr lang="en-US" sz="900" dirty="0" err="1">
                <a:solidFill>
                  <a:srgbClr val="C00000"/>
                </a:solidFill>
              </a:rPr>
              <a:t>g,NT</a:t>
            </a:r>
            <a:r>
              <a:rPr lang="en-US" sz="900" dirty="0">
                <a:solidFill>
                  <a:srgbClr val="C00000"/>
                </a:solidFill>
              </a:rPr>
              <a:t>=g)</a:t>
            </a:r>
            <a:r>
              <a:rPr lang="en-US" sz="900" dirty="0"/>
              <a:t>, </a:t>
            </a:r>
            <a:r>
              <a:rPr lang="en-US" sz="900" dirty="0">
                <a:solidFill>
                  <a:srgbClr val="3333FF"/>
                </a:solidFill>
              </a:rPr>
              <a:t>(NT=</a:t>
            </a:r>
            <a:r>
              <a:rPr lang="en-US" sz="900" dirty="0" err="1">
                <a:solidFill>
                  <a:srgbClr val="3333FF"/>
                </a:solidFill>
              </a:rPr>
              <a:t>g,SA</a:t>
            </a:r>
            <a:r>
              <a:rPr lang="en-US" sz="900" dirty="0">
                <a:solidFill>
                  <a:srgbClr val="3333FF"/>
                </a:solidFill>
              </a:rPr>
              <a:t>=</a:t>
            </a:r>
            <a:r>
              <a:rPr lang="en-US" sz="900" dirty="0" err="1">
                <a:solidFill>
                  <a:srgbClr val="3333FF"/>
                </a:solidFill>
              </a:rPr>
              <a:t>g,Q</a:t>
            </a:r>
            <a:r>
              <a:rPr lang="en-US" sz="900" dirty="0">
                <a:solidFill>
                  <a:srgbClr val="3333FF"/>
                </a:solidFill>
              </a:rPr>
              <a:t>=g)</a:t>
            </a:r>
            <a:r>
              <a:rPr lang="en-US" sz="1200" dirty="0"/>
              <a:t>),  …}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 rot="5400000">
            <a:off x="1618060" y="4210952"/>
            <a:ext cx="1657350" cy="207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7" tIns="34289" rIns="68577" bIns="34289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  <a:sym typeface="Symbol" pitchFamily="18" charset="2"/>
              </a:rPr>
              <a:t>Agree on    shared </a:t>
            </a:r>
            <a:r>
              <a:rPr lang="en-US" sz="900" dirty="0" err="1">
                <a:solidFill>
                  <a:srgbClr val="7030A0"/>
                </a:solidFill>
                <a:sym typeface="Symbol" pitchFamily="18" charset="2"/>
              </a:rPr>
              <a:t>vars</a:t>
            </a:r>
            <a:endParaRPr lang="en-US" sz="900" dirty="0">
              <a:solidFill>
                <a:srgbClr val="7030A0"/>
              </a:solidFill>
            </a:endParaRPr>
          </a:p>
        </p:txBody>
      </p:sp>
      <p:grpSp>
        <p:nvGrpSpPr>
          <p:cNvPr id="2" name="Group 139"/>
          <p:cNvGrpSpPr>
            <a:grpSpLocks/>
          </p:cNvGrpSpPr>
          <p:nvPr/>
        </p:nvGrpSpPr>
        <p:grpSpPr bwMode="auto">
          <a:xfrm>
            <a:off x="1085850" y="3482578"/>
            <a:ext cx="1200150" cy="1089422"/>
            <a:chOff x="685800" y="3653136"/>
            <a:chExt cx="1600200" cy="1452265"/>
          </a:xfrm>
        </p:grpSpPr>
        <p:sp>
          <p:nvSpPr>
            <p:cNvPr id="7" name="Oval 6"/>
            <p:cNvSpPr/>
            <p:nvPr/>
          </p:nvSpPr>
          <p:spPr>
            <a:xfrm>
              <a:off x="1600200" y="3734081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NT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143000" y="4495926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SA</a:t>
              </a:r>
            </a:p>
          </p:txBody>
        </p:sp>
        <p:cxnSp>
          <p:nvCxnSpPr>
            <p:cNvPr id="10" name="Straight Connector 9"/>
            <p:cNvCxnSpPr>
              <a:stCxn id="8" idx="7"/>
              <a:endCxn id="7" idx="4"/>
            </p:cNvCxnSpPr>
            <p:nvPr/>
          </p:nvCxnSpPr>
          <p:spPr>
            <a:xfrm rot="5400000" flipH="1" flipV="1">
              <a:off x="1663725" y="4343532"/>
              <a:ext cx="241251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61" name="TextBox 45"/>
            <p:cNvSpPr txBox="1">
              <a:spLocks noChangeArrowheads="1"/>
            </p:cNvSpPr>
            <p:nvPr/>
          </p:nvSpPr>
          <p:spPr bwMode="auto">
            <a:xfrm>
              <a:off x="1295400" y="3653136"/>
              <a:ext cx="533400" cy="492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>
                  <a:sym typeface="Symbol" pitchFamily="18" charset="2"/>
                </a:rPr>
                <a:t></a:t>
              </a:r>
              <a:endParaRPr lang="en-US" sz="1800" b="1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685800" y="3734081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WA</a:t>
              </a:r>
            </a:p>
          </p:txBody>
        </p:sp>
        <p:cxnSp>
          <p:nvCxnSpPr>
            <p:cNvPr id="75" name="Straight Connector 74"/>
            <p:cNvCxnSpPr>
              <a:stCxn id="74" idx="4"/>
              <a:endCxn id="8" idx="1"/>
            </p:cNvCxnSpPr>
            <p:nvPr/>
          </p:nvCxnSpPr>
          <p:spPr>
            <a:xfrm rot="16200000" flipH="1">
              <a:off x="990625" y="4343532"/>
              <a:ext cx="241251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74" idx="6"/>
              <a:endCxn id="7" idx="2"/>
            </p:cNvCxnSpPr>
            <p:nvPr/>
          </p:nvCxnSpPr>
          <p:spPr>
            <a:xfrm flipV="1">
              <a:off x="1295400" y="4038819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65" name="TextBox 88"/>
            <p:cNvSpPr txBox="1">
              <a:spLocks noChangeArrowheads="1"/>
            </p:cNvSpPr>
            <p:nvPr/>
          </p:nvSpPr>
          <p:spPr bwMode="auto">
            <a:xfrm>
              <a:off x="762000" y="4262736"/>
              <a:ext cx="533400" cy="492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>
                  <a:sym typeface="Symbol" pitchFamily="18" charset="2"/>
                </a:rPr>
                <a:t></a:t>
              </a:r>
              <a:endParaRPr lang="en-US" sz="1800" b="1" dirty="0"/>
            </a:p>
          </p:txBody>
        </p:sp>
        <p:sp>
          <p:nvSpPr>
            <p:cNvPr id="21566" name="TextBox 89"/>
            <p:cNvSpPr txBox="1">
              <a:spLocks noChangeArrowheads="1"/>
            </p:cNvSpPr>
            <p:nvPr/>
          </p:nvSpPr>
          <p:spPr bwMode="auto">
            <a:xfrm>
              <a:off x="1752600" y="4267201"/>
              <a:ext cx="533400" cy="492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>
                  <a:sym typeface="Symbol" pitchFamily="18" charset="2"/>
                </a:rPr>
                <a:t></a:t>
              </a:r>
              <a:endParaRPr lang="en-US" sz="1800" b="1" dirty="0"/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2571750" y="3371849"/>
            <a:ext cx="1257300" cy="14287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endParaRPr lang="en-US" sz="1800"/>
          </a:p>
        </p:txBody>
      </p:sp>
      <p:grpSp>
        <p:nvGrpSpPr>
          <p:cNvPr id="3" name="Group 140"/>
          <p:cNvGrpSpPr>
            <a:grpSpLocks/>
          </p:cNvGrpSpPr>
          <p:nvPr/>
        </p:nvGrpSpPr>
        <p:grpSpPr bwMode="auto">
          <a:xfrm>
            <a:off x="2628900" y="3482578"/>
            <a:ext cx="1200150" cy="1089422"/>
            <a:chOff x="2743200" y="3653137"/>
            <a:chExt cx="1600200" cy="1452265"/>
          </a:xfrm>
        </p:grpSpPr>
        <p:sp>
          <p:nvSpPr>
            <p:cNvPr id="92" name="Oval 91"/>
            <p:cNvSpPr/>
            <p:nvPr/>
          </p:nvSpPr>
          <p:spPr>
            <a:xfrm>
              <a:off x="3657600" y="3734082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93" name="Oval 92"/>
            <p:cNvSpPr/>
            <p:nvPr/>
          </p:nvSpPr>
          <p:spPr>
            <a:xfrm>
              <a:off x="3200400" y="4495927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SA</a:t>
              </a:r>
            </a:p>
          </p:txBody>
        </p:sp>
        <p:cxnSp>
          <p:nvCxnSpPr>
            <p:cNvPr id="94" name="Straight Connector 93"/>
            <p:cNvCxnSpPr>
              <a:stCxn id="93" idx="7"/>
              <a:endCxn id="92" idx="4"/>
            </p:cNvCxnSpPr>
            <p:nvPr/>
          </p:nvCxnSpPr>
          <p:spPr>
            <a:xfrm rot="5400000" flipH="1" flipV="1">
              <a:off x="3721125" y="4343533"/>
              <a:ext cx="241251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52" name="TextBox 94"/>
            <p:cNvSpPr txBox="1">
              <a:spLocks noChangeArrowheads="1"/>
            </p:cNvSpPr>
            <p:nvPr/>
          </p:nvSpPr>
          <p:spPr bwMode="auto">
            <a:xfrm>
              <a:off x="3352800" y="3653137"/>
              <a:ext cx="533400" cy="492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>
                  <a:sym typeface="Symbol" pitchFamily="18" charset="2"/>
                </a:rPr>
                <a:t></a:t>
              </a:r>
              <a:endParaRPr lang="en-US" sz="1800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2743200" y="3734082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NT</a:t>
              </a:r>
            </a:p>
          </p:txBody>
        </p:sp>
        <p:cxnSp>
          <p:nvCxnSpPr>
            <p:cNvPr id="97" name="Straight Connector 96"/>
            <p:cNvCxnSpPr>
              <a:stCxn id="96" idx="4"/>
              <a:endCxn id="93" idx="1"/>
            </p:cNvCxnSpPr>
            <p:nvPr/>
          </p:nvCxnSpPr>
          <p:spPr>
            <a:xfrm rot="16200000" flipH="1">
              <a:off x="3048025" y="4343533"/>
              <a:ext cx="241251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6" idx="6"/>
              <a:endCxn id="92" idx="2"/>
            </p:cNvCxnSpPr>
            <p:nvPr/>
          </p:nvCxnSpPr>
          <p:spPr>
            <a:xfrm flipV="1">
              <a:off x="3352800" y="403882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56" name="TextBox 98"/>
            <p:cNvSpPr txBox="1">
              <a:spLocks noChangeArrowheads="1"/>
            </p:cNvSpPr>
            <p:nvPr/>
          </p:nvSpPr>
          <p:spPr bwMode="auto">
            <a:xfrm>
              <a:off x="2819400" y="4262737"/>
              <a:ext cx="533400" cy="492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>
                  <a:sym typeface="Symbol" pitchFamily="18" charset="2"/>
                </a:rPr>
                <a:t></a:t>
              </a:r>
              <a:endParaRPr lang="en-US" sz="1800" b="1" dirty="0"/>
            </a:p>
          </p:txBody>
        </p:sp>
        <p:sp>
          <p:nvSpPr>
            <p:cNvPr id="21557" name="TextBox 99"/>
            <p:cNvSpPr txBox="1">
              <a:spLocks noChangeArrowheads="1"/>
            </p:cNvSpPr>
            <p:nvPr/>
          </p:nvSpPr>
          <p:spPr bwMode="auto">
            <a:xfrm>
              <a:off x="3810000" y="4267202"/>
              <a:ext cx="533400" cy="492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>
                  <a:sym typeface="Symbol" pitchFamily="18" charset="2"/>
                </a:rPr>
                <a:t></a:t>
              </a:r>
              <a:endParaRPr lang="en-US" sz="1800" b="1" dirty="0"/>
            </a:p>
          </p:txBody>
        </p:sp>
      </p:grpSp>
      <p:cxnSp>
        <p:nvCxnSpPr>
          <p:cNvPr id="102" name="Straight Connector 101"/>
          <p:cNvCxnSpPr>
            <a:stCxn id="91" idx="3"/>
            <a:endCxn id="104" idx="1"/>
          </p:cNvCxnSpPr>
          <p:nvPr/>
        </p:nvCxnSpPr>
        <p:spPr>
          <a:xfrm flipV="1">
            <a:off x="3829050" y="4086224"/>
            <a:ext cx="2857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>
            <a:spLocks noChangeArrowheads="1"/>
          </p:cNvSpPr>
          <p:nvPr/>
        </p:nvSpPr>
        <p:spPr bwMode="auto">
          <a:xfrm rot="5400000">
            <a:off x="3161110" y="4210952"/>
            <a:ext cx="1657350" cy="207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7" tIns="34289" rIns="68577" bIns="34289">
            <a:spAutoFit/>
          </a:bodyPr>
          <a:lstStyle/>
          <a:p>
            <a:r>
              <a:rPr lang="en-US" sz="900" dirty="0">
                <a:sym typeface="Symbol" pitchFamily="18" charset="2"/>
              </a:rPr>
              <a:t>Agree on    shared </a:t>
            </a:r>
            <a:r>
              <a:rPr lang="en-US" sz="900" dirty="0" err="1">
                <a:sym typeface="Symbol" pitchFamily="18" charset="2"/>
              </a:rPr>
              <a:t>vars</a:t>
            </a:r>
            <a:endParaRPr lang="en-US" sz="900" dirty="0"/>
          </a:p>
        </p:txBody>
      </p:sp>
      <p:sp>
        <p:nvSpPr>
          <p:cNvPr id="104" name="Rounded Rectangle 103"/>
          <p:cNvSpPr/>
          <p:nvPr/>
        </p:nvSpPr>
        <p:spPr>
          <a:xfrm>
            <a:off x="4114800" y="3371849"/>
            <a:ext cx="1257300" cy="14287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endParaRPr lang="en-US" sz="1800"/>
          </a:p>
        </p:txBody>
      </p:sp>
      <p:grpSp>
        <p:nvGrpSpPr>
          <p:cNvPr id="4" name="Group 141"/>
          <p:cNvGrpSpPr>
            <a:grpSpLocks/>
          </p:cNvGrpSpPr>
          <p:nvPr/>
        </p:nvGrpSpPr>
        <p:grpSpPr bwMode="auto">
          <a:xfrm>
            <a:off x="4171950" y="3482578"/>
            <a:ext cx="1200150" cy="1089422"/>
            <a:chOff x="4800600" y="3653136"/>
            <a:chExt cx="1600200" cy="1452265"/>
          </a:xfrm>
        </p:grpSpPr>
        <p:sp>
          <p:nvSpPr>
            <p:cNvPr id="105" name="Oval 104"/>
            <p:cNvSpPr/>
            <p:nvPr/>
          </p:nvSpPr>
          <p:spPr>
            <a:xfrm>
              <a:off x="5715000" y="3734081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25" dirty="0">
                  <a:solidFill>
                    <a:schemeClr val="tx1"/>
                  </a:solidFill>
                  <a:latin typeface="Arial Narrow" pitchFamily="34" charset="0"/>
                </a:rPr>
                <a:t>NSW</a:t>
              </a:r>
            </a:p>
          </p:txBody>
        </p:sp>
        <p:sp>
          <p:nvSpPr>
            <p:cNvPr id="106" name="Oval 105"/>
            <p:cNvSpPr/>
            <p:nvPr/>
          </p:nvSpPr>
          <p:spPr>
            <a:xfrm>
              <a:off x="5257800" y="4495926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SA</a:t>
              </a:r>
            </a:p>
          </p:txBody>
        </p:sp>
        <p:cxnSp>
          <p:nvCxnSpPr>
            <p:cNvPr id="107" name="Straight Connector 106"/>
            <p:cNvCxnSpPr>
              <a:stCxn id="106" idx="7"/>
              <a:endCxn id="105" idx="4"/>
            </p:cNvCxnSpPr>
            <p:nvPr/>
          </p:nvCxnSpPr>
          <p:spPr>
            <a:xfrm rot="5400000" flipH="1" flipV="1">
              <a:off x="5778525" y="4343532"/>
              <a:ext cx="241251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07"/>
            <p:cNvSpPr txBox="1">
              <a:spLocks noChangeArrowheads="1"/>
            </p:cNvSpPr>
            <p:nvPr/>
          </p:nvSpPr>
          <p:spPr bwMode="auto">
            <a:xfrm>
              <a:off x="5410200" y="3653136"/>
              <a:ext cx="533400" cy="492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>
                  <a:sym typeface="Symbol" pitchFamily="18" charset="2"/>
                </a:rPr>
                <a:t></a:t>
              </a:r>
              <a:endParaRPr lang="en-US" sz="1800" b="1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4800600" y="3734081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Q</a:t>
              </a:r>
            </a:p>
          </p:txBody>
        </p:sp>
        <p:cxnSp>
          <p:nvCxnSpPr>
            <p:cNvPr id="110" name="Straight Connector 109"/>
            <p:cNvCxnSpPr>
              <a:stCxn id="109" idx="4"/>
              <a:endCxn id="106" idx="1"/>
            </p:cNvCxnSpPr>
            <p:nvPr/>
          </p:nvCxnSpPr>
          <p:spPr>
            <a:xfrm rot="16200000" flipH="1">
              <a:off x="5105425" y="4343532"/>
              <a:ext cx="241251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9" idx="6"/>
              <a:endCxn id="105" idx="2"/>
            </p:cNvCxnSpPr>
            <p:nvPr/>
          </p:nvCxnSpPr>
          <p:spPr>
            <a:xfrm flipV="1">
              <a:off x="5410200" y="4038819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7" name="TextBox 111"/>
            <p:cNvSpPr txBox="1">
              <a:spLocks noChangeArrowheads="1"/>
            </p:cNvSpPr>
            <p:nvPr/>
          </p:nvSpPr>
          <p:spPr bwMode="auto">
            <a:xfrm>
              <a:off x="4876800" y="4262736"/>
              <a:ext cx="533400" cy="492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>
                  <a:sym typeface="Symbol" pitchFamily="18" charset="2"/>
                </a:rPr>
                <a:t></a:t>
              </a:r>
              <a:endParaRPr lang="en-US" sz="1800" b="1" dirty="0"/>
            </a:p>
          </p:txBody>
        </p:sp>
        <p:sp>
          <p:nvSpPr>
            <p:cNvPr id="21548" name="TextBox 112"/>
            <p:cNvSpPr txBox="1">
              <a:spLocks noChangeArrowheads="1"/>
            </p:cNvSpPr>
            <p:nvPr/>
          </p:nvSpPr>
          <p:spPr bwMode="auto">
            <a:xfrm>
              <a:off x="5867400" y="4267201"/>
              <a:ext cx="533400" cy="492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>
                  <a:sym typeface="Symbol" pitchFamily="18" charset="2"/>
                </a:rPr>
                <a:t></a:t>
              </a:r>
              <a:endParaRPr lang="en-US" sz="1800" b="1" dirty="0"/>
            </a:p>
          </p:txBody>
        </p:sp>
      </p:grpSp>
      <p:cxnSp>
        <p:nvCxnSpPr>
          <p:cNvPr id="116" name="Straight Connector 115"/>
          <p:cNvCxnSpPr>
            <a:endCxn id="118" idx="1"/>
          </p:cNvCxnSpPr>
          <p:nvPr/>
        </p:nvCxnSpPr>
        <p:spPr>
          <a:xfrm>
            <a:off x="5372100" y="4086224"/>
            <a:ext cx="2857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>
            <a:spLocks noChangeArrowheads="1"/>
          </p:cNvSpPr>
          <p:nvPr/>
        </p:nvSpPr>
        <p:spPr bwMode="auto">
          <a:xfrm rot="5400000">
            <a:off x="4704160" y="4210952"/>
            <a:ext cx="1657350" cy="207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7" tIns="34289" rIns="68577" bIns="34289">
            <a:spAutoFit/>
          </a:bodyPr>
          <a:lstStyle/>
          <a:p>
            <a:r>
              <a:rPr lang="en-US" sz="900" dirty="0">
                <a:sym typeface="Symbol" pitchFamily="18" charset="2"/>
              </a:rPr>
              <a:t>Agree on    shared </a:t>
            </a:r>
            <a:r>
              <a:rPr lang="en-US" sz="900" dirty="0" err="1">
                <a:sym typeface="Symbol" pitchFamily="18" charset="2"/>
              </a:rPr>
              <a:t>vars</a:t>
            </a:r>
            <a:endParaRPr lang="en-US" sz="900" dirty="0"/>
          </a:p>
        </p:txBody>
      </p:sp>
      <p:sp>
        <p:nvSpPr>
          <p:cNvPr id="118" name="Rounded Rectangle 117"/>
          <p:cNvSpPr/>
          <p:nvPr/>
        </p:nvSpPr>
        <p:spPr>
          <a:xfrm>
            <a:off x="5657850" y="3371849"/>
            <a:ext cx="1257300" cy="14287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endParaRPr lang="en-US" sz="1800"/>
          </a:p>
        </p:txBody>
      </p:sp>
      <p:grpSp>
        <p:nvGrpSpPr>
          <p:cNvPr id="5" name="Group 142"/>
          <p:cNvGrpSpPr>
            <a:grpSpLocks/>
          </p:cNvGrpSpPr>
          <p:nvPr/>
        </p:nvGrpSpPr>
        <p:grpSpPr bwMode="auto">
          <a:xfrm>
            <a:off x="5715000" y="3482578"/>
            <a:ext cx="1200150" cy="1089422"/>
            <a:chOff x="6858000" y="3653138"/>
            <a:chExt cx="1600200" cy="1452265"/>
          </a:xfrm>
        </p:grpSpPr>
        <p:sp>
          <p:nvSpPr>
            <p:cNvPr id="119" name="Oval 118"/>
            <p:cNvSpPr/>
            <p:nvPr/>
          </p:nvSpPr>
          <p:spPr>
            <a:xfrm>
              <a:off x="7772400" y="3734083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120" name="Oval 119"/>
            <p:cNvSpPr/>
            <p:nvPr/>
          </p:nvSpPr>
          <p:spPr>
            <a:xfrm>
              <a:off x="7315200" y="4495928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SA</a:t>
              </a:r>
            </a:p>
          </p:txBody>
        </p:sp>
        <p:cxnSp>
          <p:nvCxnSpPr>
            <p:cNvPr id="121" name="Straight Connector 120"/>
            <p:cNvCxnSpPr>
              <a:stCxn id="120" idx="7"/>
              <a:endCxn id="119" idx="4"/>
            </p:cNvCxnSpPr>
            <p:nvPr/>
          </p:nvCxnSpPr>
          <p:spPr>
            <a:xfrm rot="5400000" flipH="1" flipV="1">
              <a:off x="7835925" y="4343534"/>
              <a:ext cx="241251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34" name="TextBox 121"/>
            <p:cNvSpPr txBox="1">
              <a:spLocks noChangeArrowheads="1"/>
            </p:cNvSpPr>
            <p:nvPr/>
          </p:nvSpPr>
          <p:spPr bwMode="auto">
            <a:xfrm>
              <a:off x="7467600" y="3653138"/>
              <a:ext cx="533400" cy="492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>
                  <a:sym typeface="Symbol" pitchFamily="18" charset="2"/>
                </a:rPr>
                <a:t></a:t>
              </a:r>
              <a:endParaRPr lang="en-US" sz="18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858000" y="3734083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25" dirty="0">
                  <a:solidFill>
                    <a:schemeClr val="tx1"/>
                  </a:solidFill>
                  <a:latin typeface="Arial Narrow" pitchFamily="34" charset="0"/>
                </a:rPr>
                <a:t>NSW</a:t>
              </a:r>
            </a:p>
          </p:txBody>
        </p:sp>
        <p:cxnSp>
          <p:nvCxnSpPr>
            <p:cNvPr id="124" name="Straight Connector 123"/>
            <p:cNvCxnSpPr>
              <a:stCxn id="123" idx="4"/>
              <a:endCxn id="120" idx="1"/>
            </p:cNvCxnSpPr>
            <p:nvPr/>
          </p:nvCxnSpPr>
          <p:spPr>
            <a:xfrm rot="16200000" flipH="1">
              <a:off x="7162825" y="4343534"/>
              <a:ext cx="241251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3" idx="6"/>
              <a:endCxn id="119" idx="2"/>
            </p:cNvCxnSpPr>
            <p:nvPr/>
          </p:nvCxnSpPr>
          <p:spPr>
            <a:xfrm flipV="1">
              <a:off x="7467600" y="4038821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38" name="TextBox 125"/>
            <p:cNvSpPr txBox="1">
              <a:spLocks noChangeArrowheads="1"/>
            </p:cNvSpPr>
            <p:nvPr/>
          </p:nvSpPr>
          <p:spPr bwMode="auto">
            <a:xfrm>
              <a:off x="6934200" y="4262738"/>
              <a:ext cx="533400" cy="492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>
                  <a:sym typeface="Symbol" pitchFamily="18" charset="2"/>
                </a:rPr>
                <a:t></a:t>
              </a:r>
              <a:endParaRPr lang="en-US" sz="1800" b="1" dirty="0"/>
            </a:p>
          </p:txBody>
        </p:sp>
        <p:sp>
          <p:nvSpPr>
            <p:cNvPr id="21539" name="TextBox 126"/>
            <p:cNvSpPr txBox="1">
              <a:spLocks noChangeArrowheads="1"/>
            </p:cNvSpPr>
            <p:nvPr/>
          </p:nvSpPr>
          <p:spPr bwMode="auto">
            <a:xfrm>
              <a:off x="7924800" y="4267203"/>
              <a:ext cx="533400" cy="492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>
                  <a:sym typeface="Symbol" pitchFamily="18" charset="2"/>
                </a:rPr>
                <a:t></a:t>
              </a:r>
              <a:endParaRPr lang="en-US" sz="1800" b="1" dirty="0"/>
            </a:p>
          </p:txBody>
        </p:sp>
      </p:grpSp>
      <p:sp>
        <p:nvSpPr>
          <p:cNvPr id="63" name="TextBox 62"/>
          <p:cNvSpPr txBox="1"/>
          <p:nvPr/>
        </p:nvSpPr>
        <p:spPr bwMode="auto">
          <a:xfrm>
            <a:off x="489256" y="6327213"/>
            <a:ext cx="3143250" cy="3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rtlCol="0" anchor="ctr">
            <a:spAutoFit/>
          </a:bodyPr>
          <a:lstStyle/>
          <a:p>
            <a:pPr algn="ctr"/>
            <a:r>
              <a:rPr lang="en-US" sz="1050" dirty="0"/>
              <a:t>Slide credit: </a:t>
            </a:r>
            <a:r>
              <a:rPr lang="en-US" sz="1050" dirty="0">
                <a:latin typeface="Calibri"/>
                <a:cs typeface="Calibri"/>
              </a:rPr>
              <a:t>Dan Klein and Pieter </a:t>
            </a:r>
            <a:r>
              <a:rPr lang="en-US" sz="1050" dirty="0" err="1">
                <a:latin typeface="Calibri"/>
                <a:cs typeface="Calibri"/>
              </a:rPr>
              <a:t>Abbeel</a:t>
            </a:r>
            <a:endParaRPr lang="en-US" sz="1050" dirty="0">
              <a:latin typeface="Calibri"/>
              <a:cs typeface="Calibri"/>
            </a:endParaRPr>
          </a:p>
          <a:p>
            <a:pPr algn="ctr"/>
            <a:r>
              <a:rPr lang="en-US" sz="1050" dirty="0">
                <a:latin typeface="Calibri"/>
                <a:cs typeface="Calibri"/>
              </a:rPr>
              <a:t>http://</a:t>
            </a:r>
            <a:r>
              <a:rPr lang="en-US" sz="1050" dirty="0" err="1">
                <a:latin typeface="Calibri"/>
                <a:cs typeface="Calibri"/>
              </a:rPr>
              <a:t>ai.berkeley.edu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8378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9" grpId="0"/>
      <p:bldP spid="60" grpId="0"/>
      <p:bldP spid="61" grpId="0"/>
      <p:bldP spid="62" grpId="0"/>
      <p:bldP spid="64" grpId="0"/>
      <p:bldP spid="66" grpId="0"/>
      <p:bldP spid="67" grpId="0"/>
      <p:bldP spid="73" grpId="0"/>
      <p:bldP spid="91" grpId="0" animBg="1"/>
      <p:bldP spid="103" grpId="0"/>
      <p:bldP spid="104" grpId="0" animBg="1"/>
      <p:bldP spid="117" grpId="0"/>
      <p:bldP spid="1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Improvement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8870" y="2034259"/>
            <a:ext cx="7056444" cy="333240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 bwMode="auto">
          <a:xfrm>
            <a:off x="489256" y="6327213"/>
            <a:ext cx="3143250" cy="3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rtlCol="0" anchor="ctr">
            <a:spAutoFit/>
          </a:bodyPr>
          <a:lstStyle/>
          <a:p>
            <a:pPr algn="ctr"/>
            <a:r>
              <a:rPr lang="en-US" sz="1050" dirty="0"/>
              <a:t>Slide credit: </a:t>
            </a:r>
            <a:r>
              <a:rPr lang="en-US" sz="1050" dirty="0">
                <a:latin typeface="Calibri"/>
                <a:cs typeface="Calibri"/>
              </a:rPr>
              <a:t>Dan Klein and Pieter </a:t>
            </a:r>
            <a:r>
              <a:rPr lang="en-US" sz="1050" dirty="0" err="1">
                <a:latin typeface="Calibri"/>
                <a:cs typeface="Calibri"/>
              </a:rPr>
              <a:t>Abbeel</a:t>
            </a:r>
            <a:endParaRPr lang="en-US" sz="1050" dirty="0">
              <a:latin typeface="Calibri"/>
              <a:cs typeface="Calibri"/>
            </a:endParaRPr>
          </a:p>
          <a:p>
            <a:pPr algn="ctr"/>
            <a:r>
              <a:rPr lang="en-US" sz="1050" dirty="0">
                <a:latin typeface="Calibri"/>
                <a:cs typeface="Calibri"/>
              </a:rPr>
              <a:t>http://</a:t>
            </a:r>
            <a:r>
              <a:rPr lang="en-US" sz="1050" dirty="0" err="1">
                <a:latin typeface="Calibri"/>
                <a:cs typeface="Calibri"/>
              </a:rPr>
              <a:t>ai.berkeley.edu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4868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Iterative Algorithms for CSPs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Local search methods typically work with “complete” states, i.e., all variables assigned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To apply to CSPs: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25" dirty="0"/>
              <a:t>Take an assignment with unsatisfied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25" dirty="0"/>
              <a:t>Operators </a:t>
            </a:r>
            <a:r>
              <a:rPr lang="en-US" sz="1725" i="1" dirty="0"/>
              <a:t>reassign </a:t>
            </a:r>
            <a:r>
              <a:rPr lang="en-US" sz="1725" dirty="0"/>
              <a:t>variable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25" dirty="0"/>
              <a:t>No fringe!  Live on the edge.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Algorithm: While not solved,</a:t>
            </a:r>
          </a:p>
          <a:p>
            <a:pPr lvl="1">
              <a:lnSpc>
                <a:spcPct val="80000"/>
              </a:lnSpc>
            </a:pPr>
            <a:r>
              <a:rPr lang="en-US" sz="1725" dirty="0"/>
              <a:t>Variable selection: randomly select any conflicted variable</a:t>
            </a:r>
          </a:p>
          <a:p>
            <a:pPr lvl="1">
              <a:lnSpc>
                <a:spcPct val="80000"/>
              </a:lnSpc>
            </a:pPr>
            <a:r>
              <a:rPr lang="en-US" sz="1725" dirty="0"/>
              <a:t>Value selection: min-conflicts heuristic:</a:t>
            </a:r>
          </a:p>
          <a:p>
            <a:pPr lvl="2">
              <a:lnSpc>
                <a:spcPct val="80000"/>
              </a:lnSpc>
            </a:pPr>
            <a:r>
              <a:rPr lang="en-US" sz="1500" dirty="0"/>
              <a:t>Choose a value that violates the fewest constraints</a:t>
            </a:r>
          </a:p>
          <a:p>
            <a:pPr lvl="2">
              <a:lnSpc>
                <a:spcPct val="80000"/>
              </a:lnSpc>
            </a:pPr>
            <a:r>
              <a:rPr lang="en-US" sz="1500" dirty="0"/>
              <a:t>I.e., hill climb with h(n) = total number of violated constraints</a:t>
            </a:r>
          </a:p>
        </p:txBody>
      </p:sp>
      <p:sp>
        <p:nvSpPr>
          <p:cNvPr id="6" name="Oval 5"/>
          <p:cNvSpPr/>
          <p:nvPr/>
        </p:nvSpPr>
        <p:spPr>
          <a:xfrm>
            <a:off x="5823285" y="2948488"/>
            <a:ext cx="306806" cy="306806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>
          <a:xfrm>
            <a:off x="6436894" y="2948488"/>
            <a:ext cx="306806" cy="306806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 sz="1800"/>
          </a:p>
        </p:txBody>
      </p:sp>
      <p:cxnSp>
        <p:nvCxnSpPr>
          <p:cNvPr id="8" name="Straight Connector 7"/>
          <p:cNvCxnSpPr>
            <a:stCxn id="6" idx="6"/>
            <a:endCxn id="7" idx="2"/>
          </p:cNvCxnSpPr>
          <p:nvPr/>
        </p:nvCxnSpPr>
        <p:spPr>
          <a:xfrm>
            <a:off x="6130090" y="3101891"/>
            <a:ext cx="3068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245142" y="2910139"/>
            <a:ext cx="89740" cy="12809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537785" y="2950744"/>
            <a:ext cx="306806" cy="306806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>
          <a:xfrm>
            <a:off x="8151394" y="2950744"/>
            <a:ext cx="306806" cy="306806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>
            <a:stCxn id="10" idx="6"/>
            <a:endCxn id="11" idx="2"/>
          </p:cNvCxnSpPr>
          <p:nvPr/>
        </p:nvCxnSpPr>
        <p:spPr>
          <a:xfrm>
            <a:off x="7844590" y="3104147"/>
            <a:ext cx="3068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959642" y="2912395"/>
            <a:ext cx="89740" cy="128091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6915150" y="3083844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489256" y="6327213"/>
            <a:ext cx="3143250" cy="3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rtlCol="0" anchor="ctr">
            <a:spAutoFit/>
          </a:bodyPr>
          <a:lstStyle/>
          <a:p>
            <a:pPr algn="ctr"/>
            <a:r>
              <a:rPr lang="en-US" sz="1050" dirty="0"/>
              <a:t>Slide credit: </a:t>
            </a:r>
            <a:r>
              <a:rPr lang="en-US" sz="1050" dirty="0">
                <a:latin typeface="Calibri"/>
                <a:cs typeface="Calibri"/>
              </a:rPr>
              <a:t>Dan Klein and Pieter </a:t>
            </a:r>
            <a:r>
              <a:rPr lang="en-US" sz="1050" dirty="0" err="1">
                <a:latin typeface="Calibri"/>
                <a:cs typeface="Calibri"/>
              </a:rPr>
              <a:t>Abbeel</a:t>
            </a:r>
            <a:endParaRPr lang="en-US" sz="1050" dirty="0">
              <a:latin typeface="Calibri"/>
              <a:cs typeface="Calibri"/>
            </a:endParaRPr>
          </a:p>
          <a:p>
            <a:pPr algn="ctr"/>
            <a:r>
              <a:rPr lang="en-US" sz="1050" dirty="0">
                <a:latin typeface="Calibri"/>
                <a:cs typeface="Calibri"/>
              </a:rPr>
              <a:t>http://</a:t>
            </a:r>
            <a:r>
              <a:rPr lang="en-US" sz="1050" dirty="0" err="1">
                <a:latin typeface="Calibri"/>
                <a:cs typeface="Calibri"/>
              </a:rPr>
              <a:t>ai.berkeley.edu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03453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CSPs can be solved quickly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Completely independent </a:t>
            </a:r>
            <a:r>
              <a:rPr lang="en-US" dirty="0" err="1">
                <a:ea typeface="ＭＳ Ｐゴシック" charset="-128"/>
              </a:rPr>
              <a:t>subproblems</a:t>
            </a:r>
            <a:r>
              <a:rPr lang="en-US" dirty="0">
                <a:ea typeface="ＭＳ Ｐゴシック" charset="-128"/>
              </a:rPr>
              <a:t> </a:t>
            </a:r>
          </a:p>
          <a:p>
            <a:pPr marL="857250" lvl="1" indent="-457200">
              <a:defRPr/>
            </a:pPr>
            <a:r>
              <a:rPr lang="en-US" dirty="0">
                <a:ea typeface="ＭＳ Ｐゴシック" charset="-128"/>
              </a:rPr>
              <a:t>e.g. Australia &amp; Tasmania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Easiest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Constraint graph is a tree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Any two variables are connected by only a single path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Permits solution in time linear in number of variables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Do a topological sort and just march down the list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ＭＳ Ｐゴシック" charset="-128"/>
              </a:rPr>
              <a:t>  A              E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ＭＳ Ｐゴシック" charset="-128"/>
              </a:rPr>
              <a:t>     \           /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ＭＳ Ｐゴシック" charset="-128"/>
              </a:rPr>
              <a:t>		B –  D             A </a:t>
            </a:r>
            <a:r>
              <a:rPr lang="en-US" dirty="0">
                <a:latin typeface="Wingdings" charset="2"/>
                <a:ea typeface="ＭＳ Ｐゴシック" charset="-128"/>
              </a:rPr>
              <a:t></a:t>
            </a:r>
            <a:r>
              <a:rPr lang="en-US" dirty="0">
                <a:ea typeface="ＭＳ Ｐゴシック" charset="-128"/>
              </a:rPr>
              <a:t> B </a:t>
            </a:r>
            <a:r>
              <a:rPr lang="en-US" dirty="0">
                <a:latin typeface="Wingdings" charset="2"/>
                <a:ea typeface="ＭＳ Ｐゴシック" charset="-128"/>
              </a:rPr>
              <a:t></a:t>
            </a:r>
            <a:r>
              <a:rPr lang="en-US" dirty="0">
                <a:ea typeface="ＭＳ Ｐゴシック" charset="-128"/>
              </a:rPr>
              <a:t>  C </a:t>
            </a:r>
            <a:r>
              <a:rPr lang="en-US" dirty="0">
                <a:latin typeface="Wingdings" charset="2"/>
                <a:ea typeface="ＭＳ Ｐゴシック" charset="-128"/>
              </a:rPr>
              <a:t></a:t>
            </a:r>
            <a:r>
              <a:rPr lang="en-US" dirty="0">
                <a:ea typeface="ＭＳ Ｐゴシック" charset="-128"/>
              </a:rPr>
              <a:t> D </a:t>
            </a:r>
            <a:r>
              <a:rPr lang="en-US" dirty="0">
                <a:latin typeface="Wingdings" charset="2"/>
                <a:ea typeface="ＭＳ Ｐゴシック" charset="-128"/>
              </a:rPr>
              <a:t></a:t>
            </a:r>
            <a:r>
              <a:rPr lang="en-US" dirty="0">
                <a:ea typeface="ＭＳ Ｐゴシック" charset="-128"/>
              </a:rPr>
              <a:t>E </a:t>
            </a:r>
            <a:r>
              <a:rPr lang="en-US" dirty="0">
                <a:latin typeface="Wingdings" charset="2"/>
                <a:ea typeface="ＭＳ Ｐゴシック" charset="-128"/>
              </a:rPr>
              <a:t></a:t>
            </a:r>
            <a:r>
              <a:rPr lang="en-US" dirty="0">
                <a:ea typeface="ＭＳ Ｐゴシック" charset="-128"/>
              </a:rPr>
              <a:t> F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ＭＳ Ｐゴシック" charset="-128"/>
              </a:rPr>
              <a:t>    /            \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ＭＳ Ｐゴシック" charset="-128"/>
              </a:rPr>
              <a:t>  C             F</a:t>
            </a:r>
          </a:p>
        </p:txBody>
      </p:sp>
      <p:sp>
        <p:nvSpPr>
          <p:cNvPr id="10547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421/521 - Intro to AI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4772C69A-B61A-4C99-8A68-AF554AA798DE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 b="0"/>
          </a:p>
        </p:txBody>
      </p:sp>
      <p:sp>
        <p:nvSpPr>
          <p:cNvPr id="61446" name="Curved Down Arrow 17"/>
          <p:cNvSpPr>
            <a:spLocks noChangeArrowheads="1"/>
          </p:cNvSpPr>
          <p:nvPr/>
        </p:nvSpPr>
        <p:spPr bwMode="auto">
          <a:xfrm>
            <a:off x="3962400" y="4343400"/>
            <a:ext cx="1219200" cy="381000"/>
          </a:xfrm>
          <a:prstGeom prst="curvedDownArrow">
            <a:avLst>
              <a:gd name="adj1" fmla="val 24993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61447" name="Curved Down Arrow 22"/>
          <p:cNvSpPr>
            <a:spLocks noChangeArrowheads="1"/>
          </p:cNvSpPr>
          <p:nvPr/>
        </p:nvSpPr>
        <p:spPr bwMode="auto">
          <a:xfrm>
            <a:off x="5181600" y="4359275"/>
            <a:ext cx="1219200" cy="381000"/>
          </a:xfrm>
          <a:prstGeom prst="curvedDownArrow">
            <a:avLst>
              <a:gd name="adj1" fmla="val 24993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/>
          <a:lstStyle/>
          <a:p>
            <a:r>
              <a:rPr lang="en-US" altLang="en-US" dirty="0"/>
              <a:t>Beyond binary constraints:</a:t>
            </a:r>
            <a:br>
              <a:rPr lang="en-US" altLang="en-US" dirty="0"/>
            </a:br>
            <a:r>
              <a:rPr lang="en-US" altLang="en-US" dirty="0"/>
              <a:t>Path consistency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34000"/>
          </a:xfrm>
        </p:spPr>
        <p:txBody>
          <a:bodyPr/>
          <a:lstStyle/>
          <a:p>
            <a:pPr lvl="1"/>
            <a:r>
              <a:rPr lang="en-US" altLang="en-US" dirty="0"/>
              <a:t>Generalizes arc-consistency from individual binary constraints to multiple constraints</a:t>
            </a:r>
          </a:p>
          <a:p>
            <a:pPr lvl="1"/>
            <a:r>
              <a:rPr lang="en-US" altLang="en-US" dirty="0"/>
              <a:t>A pair of variables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i="1" dirty="0"/>
              <a:t>, </a:t>
            </a:r>
            <a:r>
              <a:rPr lang="en-US" altLang="en-US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i="1" dirty="0"/>
              <a:t> </a:t>
            </a:r>
            <a:r>
              <a:rPr lang="en-US" altLang="en-US" dirty="0"/>
              <a:t>is path-consistent w.r.t. </a:t>
            </a:r>
            <a:r>
              <a:rPr lang="en-US" altLang="en-US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i="1" dirty="0"/>
              <a:t> </a:t>
            </a:r>
            <a:r>
              <a:rPr lang="en-US" altLang="en-US" dirty="0"/>
              <a:t>if for every assignment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=a</a:t>
            </a:r>
            <a:r>
              <a:rPr lang="en-US" altLang="en-US" i="1" dirty="0"/>
              <a:t>, </a:t>
            </a:r>
            <a:r>
              <a:rPr lang="en-US" altLang="en-US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en-US" altLang="en-US" i="1" dirty="0"/>
              <a:t> </a:t>
            </a:r>
            <a:r>
              <a:rPr lang="en-US" altLang="en-US" dirty="0"/>
              <a:t>consistent with the constraints on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/>
              <a:t>there is an assignment to </a:t>
            </a:r>
            <a:r>
              <a:rPr lang="en-US" altLang="en-US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i="1" dirty="0"/>
              <a:t> </a:t>
            </a:r>
            <a:r>
              <a:rPr lang="en-US" altLang="en-US" dirty="0"/>
              <a:t> that satisfied the constraints on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en-US" dirty="0"/>
              <a:t>Global constraints</a:t>
            </a:r>
          </a:p>
          <a:p>
            <a:pPr lvl="1"/>
            <a:r>
              <a:rPr lang="en-US" altLang="en-US" dirty="0"/>
              <a:t>Can apply to any number of variables</a:t>
            </a:r>
          </a:p>
          <a:p>
            <a:pPr lvl="1"/>
            <a:r>
              <a:rPr lang="en-US" altLang="en-US" dirty="0"/>
              <a:t>E.g., in </a:t>
            </a:r>
            <a:r>
              <a:rPr lang="en-US" altLang="en-US" dirty="0" err="1"/>
              <a:t>Sudoko</a:t>
            </a:r>
            <a:r>
              <a:rPr lang="en-US" altLang="en-US" dirty="0"/>
              <a:t>, all numbers in a row must be different</a:t>
            </a:r>
          </a:p>
          <a:p>
            <a:pPr lvl="1"/>
            <a:r>
              <a:rPr lang="en-US" altLang="en-US" dirty="0"/>
              <a:t>E.g., in </a:t>
            </a:r>
            <a:r>
              <a:rPr lang="en-US" altLang="en-US" dirty="0" err="1"/>
              <a:t>cryptarithmetic</a:t>
            </a:r>
            <a:r>
              <a:rPr lang="en-US" altLang="en-US" dirty="0"/>
              <a:t>, each letter must be a different digit</a:t>
            </a:r>
          </a:p>
          <a:p>
            <a:pPr lvl="1"/>
            <a:r>
              <a:rPr lang="en-US" altLang="en-US" dirty="0"/>
              <a:t>Example algorithm:</a:t>
            </a:r>
          </a:p>
          <a:p>
            <a:pPr lvl="2"/>
            <a:r>
              <a:rPr lang="en-US" altLang="en-US" dirty="0"/>
              <a:t>If any variable has a single possible value, delete that variable from the domains of all other constrained variables</a:t>
            </a:r>
          </a:p>
          <a:p>
            <a:pPr lvl="2"/>
            <a:r>
              <a:rPr lang="en-US" altLang="en-US" dirty="0"/>
              <a:t>If no values are left for any variable, you found a contradiction</a:t>
            </a:r>
          </a:p>
        </p:txBody>
      </p:sp>
      <p:sp>
        <p:nvSpPr>
          <p:cNvPr id="9830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A82271EC-FECA-47CA-8432-1901C8302ED8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03136530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457200"/>
          </a:xfrm>
        </p:spPr>
        <p:txBody>
          <a:bodyPr/>
          <a:lstStyle/>
          <a:p>
            <a:r>
              <a:rPr lang="en-US" altLang="en-US" sz="2800"/>
              <a:t>Simplifying hard CSPs: Cycle Cutsets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4572000"/>
          </a:xfrm>
        </p:spPr>
        <p:txBody>
          <a:bodyPr/>
          <a:lstStyle/>
          <a:p>
            <a:r>
              <a:rPr lang="en-US" altLang="en-US" dirty="0"/>
              <a:t>Constraint graph can be decomposed into a tree</a:t>
            </a:r>
          </a:p>
          <a:p>
            <a:pPr lvl="1"/>
            <a:r>
              <a:rPr lang="en-US" altLang="en-US" dirty="0"/>
              <a:t>Collapse or remove nodes</a:t>
            </a:r>
          </a:p>
          <a:p>
            <a:pPr lvl="1"/>
            <a:r>
              <a:rPr lang="en-US" altLang="en-US" i="1" dirty="0">
                <a:solidFill>
                  <a:srgbClr val="0070C0"/>
                </a:solidFill>
              </a:rPr>
              <a:t>Cycle </a:t>
            </a:r>
            <a:r>
              <a:rPr lang="en-US" altLang="en-US" i="1" dirty="0" err="1">
                <a:solidFill>
                  <a:srgbClr val="0070C0"/>
                </a:solidFill>
              </a:rPr>
              <a:t>cutset</a:t>
            </a:r>
            <a:r>
              <a:rPr lang="en-US" altLang="en-US" i="1" dirty="0">
                <a:solidFill>
                  <a:srgbClr val="0070C0"/>
                </a:solidFill>
              </a:rPr>
              <a:t>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en-US" dirty="0"/>
              <a:t>of a graph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dirty="0"/>
              <a:t>: any subset of vertices of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en-US" dirty="0"/>
              <a:t>that, if removed, leaves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dirty="0"/>
              <a:t> a tree</a:t>
            </a:r>
          </a:p>
          <a:p>
            <a:r>
              <a:rPr lang="en-US" altLang="en-US" dirty="0"/>
              <a:t>Cycle </a:t>
            </a:r>
            <a:r>
              <a:rPr lang="en-US" altLang="en-US" dirty="0" err="1"/>
              <a:t>cutset</a:t>
            </a:r>
            <a:r>
              <a:rPr lang="en-US" altLang="en-US" dirty="0"/>
              <a:t> algorithm</a:t>
            </a:r>
          </a:p>
          <a:p>
            <a:pPr lvl="1"/>
            <a:r>
              <a:rPr lang="en-US" altLang="en-US" dirty="0"/>
              <a:t>Choose some </a:t>
            </a:r>
            <a:r>
              <a:rPr lang="en-US" altLang="en-US" dirty="0" err="1"/>
              <a:t>cutset</a:t>
            </a:r>
            <a:r>
              <a:rPr lang="en-US" altLang="en-US" dirty="0"/>
              <a:t>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For each possible assignment to the variables in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dirty="0"/>
              <a:t> that satisfies all constraints on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lvl="2"/>
            <a:r>
              <a:rPr lang="en-US" altLang="en-US" dirty="0"/>
              <a:t>Remove any values for the domains of the remaining variables that are not consistent with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lvl="2"/>
            <a:r>
              <a:rPr lang="en-US" altLang="en-US" dirty="0"/>
              <a:t>If the remaining CSP has a solution, then you have are done</a:t>
            </a:r>
          </a:p>
          <a:p>
            <a:pPr lvl="1"/>
            <a:r>
              <a:rPr lang="en-US" altLang="en-US" dirty="0"/>
              <a:t>For graph size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/>
              <a:t>, domain size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lvl="2"/>
            <a:r>
              <a:rPr lang="en-US" altLang="en-US" dirty="0"/>
              <a:t>Time complexity for cycle </a:t>
            </a:r>
            <a:r>
              <a:rPr lang="en-US" altLang="en-US" dirty="0" err="1"/>
              <a:t>cutset</a:t>
            </a:r>
            <a:r>
              <a:rPr lang="en-US" altLang="en-US" dirty="0"/>
              <a:t> of size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c: </a:t>
            </a:r>
            <a:br>
              <a:rPr lang="en-US" altLang="en-US" b="1" i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O(d</a:t>
            </a:r>
            <a:r>
              <a:rPr lang="en-US" altLang="en-US" b="1" i="1" baseline="30000" dirty="0">
                <a:latin typeface="Times New Roman" pitchFamily="18" charset="0"/>
                <a:cs typeface="Times New Roman" pitchFamily="18" charset="0"/>
              </a:rPr>
              <a:t>c *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en-US" b="1" i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(n-c)) =  O(d</a:t>
            </a:r>
            <a:r>
              <a:rPr lang="en-US" altLang="en-US" b="1" i="1" baseline="30000" dirty="0">
                <a:latin typeface="Times New Roman" pitchFamily="18" charset="0"/>
                <a:cs typeface="Times New Roman" pitchFamily="18" charset="0"/>
              </a:rPr>
              <a:t>c+2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(n-c))</a:t>
            </a:r>
          </a:p>
        </p:txBody>
      </p:sp>
      <p:sp>
        <p:nvSpPr>
          <p:cNvPr id="10650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C67C2721-C786-4FA8-ACD7-65981C9E5447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 b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Chronological backtracking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DFS does Chronological backtracking</a:t>
            </a:r>
          </a:p>
          <a:p>
            <a:pPr lvl="1"/>
            <a:r>
              <a:rPr lang="en-US" altLang="en-US" dirty="0"/>
              <a:t>If a branch of a search fails, backtrack to the most recent variable assignment and try something different</a:t>
            </a:r>
          </a:p>
          <a:p>
            <a:pPr lvl="1"/>
            <a:r>
              <a:rPr lang="en-US" altLang="en-US" dirty="0"/>
              <a:t>But this variable may not be related to the failure</a:t>
            </a:r>
          </a:p>
          <a:p>
            <a:r>
              <a:rPr lang="en-US" altLang="en-US" dirty="0"/>
              <a:t>Example: Map coloring of Australia</a:t>
            </a:r>
          </a:p>
          <a:p>
            <a:pPr lvl="1"/>
            <a:r>
              <a:rPr lang="en-US" altLang="en-US" dirty="0"/>
              <a:t>Variable order</a:t>
            </a:r>
          </a:p>
          <a:p>
            <a:pPr lvl="2"/>
            <a:r>
              <a:rPr lang="en-US" altLang="en-US" dirty="0"/>
              <a:t>Q, NSW, V, T, SA, WA, NT.</a:t>
            </a:r>
          </a:p>
          <a:p>
            <a:pPr lvl="1"/>
            <a:r>
              <a:rPr lang="en-US" altLang="en-US" dirty="0"/>
              <a:t>Current assignment:</a:t>
            </a:r>
          </a:p>
          <a:p>
            <a:pPr lvl="2"/>
            <a:r>
              <a:rPr lang="en-US" altLang="en-US" dirty="0"/>
              <a:t>Q=red, NWS=green, V=blue, T= red</a:t>
            </a:r>
          </a:p>
          <a:p>
            <a:pPr lvl="1"/>
            <a:r>
              <a:rPr lang="en-US" altLang="en-US" dirty="0"/>
              <a:t>SA cannot be assigned anything</a:t>
            </a:r>
          </a:p>
          <a:p>
            <a:pPr lvl="1"/>
            <a:r>
              <a:rPr lang="en-US" altLang="en-US" dirty="0"/>
              <a:t>But reassigning T does not help!</a:t>
            </a:r>
          </a:p>
        </p:txBody>
      </p:sp>
      <p:sp>
        <p:nvSpPr>
          <p:cNvPr id="9933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7FEF2276-F42F-4324-A697-E6A6419A8B3A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 b="0"/>
          </a:p>
        </p:txBody>
      </p:sp>
      <p:pic>
        <p:nvPicPr>
          <p:cNvPr id="5735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13994" r="3999"/>
          <a:stretch>
            <a:fillRect/>
          </a:stretch>
        </p:blipFill>
        <p:spPr bwMode="auto">
          <a:xfrm>
            <a:off x="6019800" y="3276600"/>
            <a:ext cx="28956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8077200" y="5339973"/>
            <a:ext cx="381000" cy="381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431041" y="4276253"/>
            <a:ext cx="381000" cy="381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999112" y="4733453"/>
            <a:ext cx="381000" cy="381000"/>
          </a:xfrm>
          <a:prstGeom prst="ellipse">
            <a:avLst/>
          </a:prstGeom>
          <a:solidFill>
            <a:srgbClr val="0070C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153400" y="3599506"/>
            <a:ext cx="381000" cy="38100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220894" y="4285306"/>
            <a:ext cx="381000" cy="381000"/>
          </a:xfrm>
          <a:prstGeom prst="ellipse">
            <a:avLst/>
          </a:prstGeom>
          <a:solidFill>
            <a:schemeClr val="bg2">
              <a:lumMod val="50000"/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Backjumping: Improved backtracking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“the conflict set”</a:t>
            </a:r>
          </a:p>
          <a:p>
            <a:pPr lvl="1"/>
            <a:r>
              <a:rPr lang="en-US" altLang="en-US" dirty="0"/>
              <a:t>Those variable assignments that are in conflict</a:t>
            </a:r>
          </a:p>
          <a:p>
            <a:pPr lvl="1"/>
            <a:r>
              <a:rPr lang="en-US" altLang="en-US" dirty="0"/>
              <a:t>Conflict set for SA: {Q=red, NSW=green, V=blue}</a:t>
            </a:r>
          </a:p>
          <a:p>
            <a:r>
              <a:rPr lang="en-US" altLang="en-US" dirty="0"/>
              <a:t>Jump back to reassign one of those conflicting variables</a:t>
            </a:r>
          </a:p>
          <a:p>
            <a:r>
              <a:rPr lang="en-US" altLang="en-US" dirty="0"/>
              <a:t>Forward checking can build the conflict set</a:t>
            </a:r>
          </a:p>
          <a:p>
            <a:pPr lvl="1"/>
            <a:r>
              <a:rPr lang="en-US" altLang="en-US" dirty="0"/>
              <a:t>When a value is deleted from </a:t>
            </a:r>
            <a:r>
              <a:rPr lang="en-US" altLang="en-US"/>
              <a:t>a variable’s </a:t>
            </a:r>
            <a:r>
              <a:rPr lang="en-US" altLang="en-US" dirty="0"/>
              <a:t>domain, add it to its conflict set</a:t>
            </a:r>
          </a:p>
          <a:p>
            <a:pPr lvl="1"/>
            <a:r>
              <a:rPr lang="en-US" altLang="en-US" dirty="0"/>
              <a:t>But </a:t>
            </a:r>
            <a:r>
              <a:rPr lang="en-US" altLang="en-US" dirty="0" err="1"/>
              <a:t>backjumping</a:t>
            </a:r>
            <a:r>
              <a:rPr lang="en-US" altLang="en-US" dirty="0"/>
              <a:t> finds the same conflicts that forward checking does</a:t>
            </a:r>
          </a:p>
          <a:p>
            <a:pPr lvl="1"/>
            <a:r>
              <a:rPr lang="en-US" altLang="en-US" dirty="0"/>
              <a:t>Fix using “conflict-directed </a:t>
            </a:r>
            <a:r>
              <a:rPr lang="en-US" altLang="en-US" dirty="0" err="1"/>
              <a:t>backjumping</a:t>
            </a:r>
            <a:r>
              <a:rPr lang="en-US" altLang="en-US" dirty="0"/>
              <a:t>”</a:t>
            </a:r>
          </a:p>
          <a:p>
            <a:pPr lvl="2"/>
            <a:r>
              <a:rPr lang="en-US" altLang="en-US" dirty="0"/>
              <a:t>Go back to predecessors of conflict set</a:t>
            </a:r>
          </a:p>
        </p:txBody>
      </p:sp>
      <p:sp>
        <p:nvSpPr>
          <p:cNvPr id="1003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852385FA-942E-4828-A5D5-B58230F32473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 b="0"/>
          </a:p>
        </p:txBody>
      </p:sp>
      <p:pic>
        <p:nvPicPr>
          <p:cNvPr id="583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13994" r="3999"/>
          <a:stretch>
            <a:fillRect/>
          </a:stretch>
        </p:blipFill>
        <p:spPr bwMode="auto">
          <a:xfrm>
            <a:off x="6477000" y="4724400"/>
            <a:ext cx="23098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CIS 421/521 - Intro to AI</a:t>
            </a:r>
            <a:endParaRPr lang="en-US" altLang="en-US" sz="1400" b="0" dirty="0">
              <a:latin typeface="Times New Roman" pitchFamily="18" charset="0"/>
            </a:endParaRP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       </a:t>
            </a:r>
            <a:fld id="{BF78E9BA-134D-4519-9E1C-C417B0A6B1E5}" type="slidenum">
              <a:rPr lang="en-US" altLang="en-US" sz="1400" b="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to Iterate, When to Stop?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en-US" sz="2800" dirty="0"/>
              <a:t>The crucial principle:</a:t>
            </a:r>
            <a:r>
              <a:rPr lang="en-US" altLang="en-US" dirty="0"/>
              <a:t> </a:t>
            </a:r>
          </a:p>
          <a:p>
            <a:pPr>
              <a:buFont typeface="Symbol" pitchFamily="18" charset="2"/>
              <a:buNone/>
            </a:pPr>
            <a:r>
              <a:rPr lang="en-US" altLang="en-US" sz="1000" dirty="0"/>
              <a:t> </a:t>
            </a:r>
          </a:p>
          <a:p>
            <a:pPr algn="ctr">
              <a:buFont typeface="Symbol" pitchFamily="18" charset="2"/>
              <a:buNone/>
            </a:pPr>
            <a:r>
              <a:rPr lang="en-US" altLang="en-US" b="0" i="1" dirty="0">
                <a:solidFill>
                  <a:schemeClr val="accent2"/>
                </a:solidFill>
              </a:rPr>
              <a:t>If a value is removed from a node </a:t>
            </a:r>
            <a:r>
              <a:rPr lang="en-US" altLang="en-US" b="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0" i="1" dirty="0">
                <a:solidFill>
                  <a:schemeClr val="accent2"/>
                </a:solidFill>
              </a:rPr>
              <a:t>, </a:t>
            </a:r>
          </a:p>
          <a:p>
            <a:pPr algn="ctr">
              <a:buNone/>
            </a:pPr>
            <a:r>
              <a:rPr lang="en-US" altLang="en-US" b="0" i="1" dirty="0">
                <a:solidFill>
                  <a:schemeClr val="accent2"/>
                </a:solidFill>
              </a:rPr>
              <a:t>then the values on all of </a:t>
            </a:r>
            <a:r>
              <a:rPr lang="en-US" altLang="en-US" b="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b="0" i="1" dirty="0">
                <a:solidFill>
                  <a:schemeClr val="accent2"/>
                </a:solidFill>
              </a:rPr>
              <a:t>s neighbors must be reexamined.</a:t>
            </a:r>
            <a:endParaRPr lang="en-US" altLang="en-US" dirty="0"/>
          </a:p>
          <a:p>
            <a:endParaRPr lang="en-US" altLang="en-US" sz="1200" dirty="0"/>
          </a:p>
          <a:p>
            <a:pPr>
              <a:buFont typeface="Symbol" pitchFamily="18" charset="2"/>
              <a:buNone/>
            </a:pPr>
            <a:r>
              <a:rPr lang="en-US" altLang="en-US" dirty="0"/>
              <a:t>Why?  </a:t>
            </a:r>
            <a:r>
              <a:rPr lang="en-US" altLang="en-US" b="0" i="1" dirty="0">
                <a:solidFill>
                  <a:schemeClr val="accent2"/>
                </a:solidFill>
              </a:rPr>
              <a:t>Removing </a:t>
            </a:r>
            <a:r>
              <a:rPr lang="en-US" altLang="en-US" dirty="0"/>
              <a:t>a value from a node may result in one of the neighbors becoming arc </a:t>
            </a:r>
            <a:r>
              <a:rPr lang="en-US" altLang="en-US" b="0" i="1" dirty="0">
                <a:solidFill>
                  <a:schemeClr val="accent2"/>
                </a:solidFill>
              </a:rPr>
              <a:t>inconsistent</a:t>
            </a:r>
            <a:r>
              <a:rPr lang="en-US" altLang="en-US" dirty="0"/>
              <a:t>, so we need to check…</a:t>
            </a:r>
          </a:p>
          <a:p>
            <a:pPr>
              <a:buFont typeface="Symbol" pitchFamily="18" charset="2"/>
              <a:buNone/>
            </a:pPr>
            <a:endParaRPr lang="en-US" altLang="en-US" sz="1400" dirty="0"/>
          </a:p>
          <a:p>
            <a:pPr>
              <a:buNone/>
            </a:pPr>
            <a:r>
              <a:rPr lang="en-US" altLang="en-US" dirty="0"/>
              <a:t>(but each neighbor </a:t>
            </a:r>
            <a:r>
              <a:rPr lang="en-US" altLang="en-US" b="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b="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/>
              <a:t>can only become inconsistent with respect to the removed values on </a:t>
            </a:r>
            <a:r>
              <a:rPr lang="en-US" altLang="en-US" b="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927980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9AD8280B-6151-40CE-AA2D-6FE6E75C2640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b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Idea 1: CSP as a search problem</a:t>
            </a:r>
            <a:endParaRPr lang="en-US" altLang="en-US" sz="3600" dirty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29600" cy="4572000"/>
          </a:xfrm>
        </p:spPr>
        <p:txBody>
          <a:bodyPr/>
          <a:lstStyle/>
          <a:p>
            <a:r>
              <a:rPr lang="en-US" altLang="en-US" sz="2800" dirty="0"/>
              <a:t>A CSP can easily be expressed as a search problem</a:t>
            </a:r>
          </a:p>
          <a:p>
            <a:pPr lvl="1"/>
            <a:r>
              <a:rPr lang="en-US" altLang="en-US" sz="2400" i="1" dirty="0">
                <a:solidFill>
                  <a:schemeClr val="accent2"/>
                </a:solidFill>
              </a:rPr>
              <a:t>Initial State: </a:t>
            </a:r>
            <a:r>
              <a:rPr lang="en-US" altLang="en-US" sz="2400" dirty="0"/>
              <a:t>the empty assignment {}.</a:t>
            </a:r>
          </a:p>
          <a:p>
            <a:pPr lvl="1"/>
            <a:r>
              <a:rPr lang="en-US" altLang="en-US" sz="2400" i="1" dirty="0">
                <a:solidFill>
                  <a:schemeClr val="accent2"/>
                </a:solidFill>
              </a:rPr>
              <a:t>Successor function: </a:t>
            </a:r>
            <a:r>
              <a:rPr lang="en-US" altLang="en-US" sz="2400" dirty="0"/>
              <a:t>Assign value to any unassigned variable </a:t>
            </a:r>
            <a:r>
              <a:rPr lang="en-US" altLang="en-US" sz="2400" i="1" dirty="0"/>
              <a:t>provided that there is not a constraint conflict</a:t>
            </a:r>
            <a:r>
              <a:rPr lang="en-US" altLang="en-US" sz="2400" dirty="0"/>
              <a:t>.</a:t>
            </a:r>
          </a:p>
          <a:p>
            <a:pPr lvl="1"/>
            <a:r>
              <a:rPr lang="en-US" altLang="en-US" sz="2400" i="1" dirty="0">
                <a:solidFill>
                  <a:schemeClr val="accent2"/>
                </a:solidFill>
              </a:rPr>
              <a:t>Goal test: </a:t>
            </a:r>
            <a:r>
              <a:rPr lang="en-US" altLang="en-US" sz="2400" dirty="0"/>
              <a:t>the current assignment is complete.</a:t>
            </a:r>
          </a:p>
          <a:p>
            <a:pPr lvl="1"/>
            <a:r>
              <a:rPr lang="en-US" altLang="en-US" sz="2400" i="1" dirty="0">
                <a:solidFill>
                  <a:schemeClr val="accent2"/>
                </a:solidFill>
              </a:rPr>
              <a:t>Path cost: </a:t>
            </a:r>
            <a:r>
              <a:rPr lang="en-US" altLang="en-US" sz="2400" dirty="0"/>
              <a:t>a constant cost for every step.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Solution is always found at depth </a:t>
            </a:r>
            <a:r>
              <a:rPr lang="en-US" altLang="en-US" i="1" dirty="0"/>
              <a:t>n</a:t>
            </a:r>
            <a:r>
              <a:rPr lang="en-US" altLang="en-US" dirty="0"/>
              <a:t>, for </a:t>
            </a:r>
            <a:r>
              <a:rPr lang="en-US" altLang="en-US" i="1" dirty="0"/>
              <a:t>n</a:t>
            </a:r>
            <a:r>
              <a:rPr lang="en-US" altLang="en-US" dirty="0"/>
              <a:t> variables</a:t>
            </a:r>
          </a:p>
          <a:p>
            <a:pPr lvl="1"/>
            <a:r>
              <a:rPr lang="en-US" altLang="en-US" sz="2100" dirty="0"/>
              <a:t>Hence Depth First Search can be used</a:t>
            </a:r>
          </a:p>
        </p:txBody>
      </p:sp>
    </p:spTree>
    <p:extLst>
      <p:ext uri="{BB962C8B-B14F-4D97-AF65-F5344CB8AC3E}">
        <p14:creationId xmlns:p14="http://schemas.microsoft.com/office/powerpoint/2010/main" val="3071647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66FD335C-1C78-4B2E-88D4-603E552FA79A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b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Idea 2: Improving backtracking efficiency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29600" cy="4572000"/>
          </a:xfrm>
        </p:spPr>
        <p:txBody>
          <a:bodyPr/>
          <a:lstStyle/>
          <a:p>
            <a:pPr marL="457200" indent="-457200">
              <a:buFont typeface="Symbol" charset="2"/>
              <a:buChar char="·"/>
              <a:defRPr/>
            </a:pPr>
            <a:r>
              <a:rPr lang="en-US" altLang="en-US" i="1" dirty="0">
                <a:solidFill>
                  <a:schemeClr val="accent2"/>
                </a:solidFill>
                <a:ea typeface="ＭＳ Ｐゴシック" charset="-128"/>
              </a:rPr>
              <a:t>General-purpose</a:t>
            </a:r>
            <a:r>
              <a:rPr lang="en-US" altLang="en-US" dirty="0">
                <a:ea typeface="ＭＳ Ｐゴシック" charset="-128"/>
              </a:rPr>
              <a:t> methods &amp; </a:t>
            </a:r>
            <a:r>
              <a:rPr lang="en-US" altLang="en-US" i="1" dirty="0">
                <a:solidFill>
                  <a:schemeClr val="accent2"/>
                </a:solidFill>
                <a:ea typeface="ＭＳ Ｐゴシック" charset="-128"/>
              </a:rPr>
              <a:t>general-purpose </a:t>
            </a:r>
            <a:r>
              <a:rPr lang="en-US" altLang="en-US" dirty="0">
                <a:ea typeface="ＭＳ Ｐゴシック" charset="-128"/>
              </a:rPr>
              <a:t>heuristics can give huge gains in speed, </a:t>
            </a:r>
            <a:r>
              <a:rPr lang="en-US" altLang="en-US" i="1" dirty="0">
                <a:solidFill>
                  <a:schemeClr val="accent2"/>
                </a:solidFill>
                <a:ea typeface="ＭＳ Ｐゴシック" charset="-128"/>
              </a:rPr>
              <a:t>on average</a:t>
            </a:r>
          </a:p>
          <a:p>
            <a:pPr marL="457200" indent="-457200">
              <a:buFont typeface="Symbol" charset="2"/>
              <a:buChar char="·"/>
              <a:defRPr/>
            </a:pPr>
            <a:r>
              <a:rPr lang="en-US" altLang="en-US" dirty="0">
                <a:ea typeface="ＭＳ Ｐゴシック" charset="-128"/>
              </a:rPr>
              <a:t>Heuristics:</a:t>
            </a: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Q: Which variable should be assigned next?</a:t>
            </a:r>
          </a:p>
          <a:p>
            <a:pPr marL="1238250" lvl="2" indent="-381000">
              <a:buFontTx/>
              <a:buAutoNum type="arabicPeriod"/>
              <a:defRPr/>
            </a:pPr>
            <a:r>
              <a:rPr lang="en-US" altLang="en-US" sz="2000" b="1" dirty="0">
                <a:ea typeface="ＭＳ Ｐゴシック" charset="-128"/>
              </a:rPr>
              <a:t>Most constrain</a:t>
            </a:r>
            <a:r>
              <a:rPr lang="en-US" altLang="en-US" sz="2000" b="1" i="1" dirty="0">
                <a:solidFill>
                  <a:srgbClr val="C00000"/>
                </a:solidFill>
                <a:ea typeface="ＭＳ Ｐゴシック" charset="-128"/>
              </a:rPr>
              <a:t>ed</a:t>
            </a:r>
            <a:r>
              <a:rPr lang="en-US" altLang="en-US" sz="2000" b="1" dirty="0">
                <a:ea typeface="ＭＳ Ｐゴシック" charset="-128"/>
              </a:rPr>
              <a:t> variable</a:t>
            </a:r>
          </a:p>
          <a:p>
            <a:pPr marL="1238250" lvl="2" indent="-381000">
              <a:buFontTx/>
              <a:buAutoNum type="arabicPeriod"/>
              <a:defRPr/>
            </a:pPr>
            <a:r>
              <a:rPr lang="en-US" altLang="en-US" sz="2000" b="1" dirty="0">
                <a:ea typeface="ＭＳ Ｐゴシック" charset="-128"/>
              </a:rPr>
              <a:t>(if ties</a:t>
            </a:r>
            <a:r>
              <a:rPr lang="en-US" altLang="en-US" sz="2000" b="1" dirty="0">
                <a:ea typeface="ＭＳ Ｐゴシック" charset="-128"/>
                <a:sym typeface="Wingdings" panose="05000000000000000000" pitchFamily="2" charset="2"/>
              </a:rPr>
              <a:t>:) </a:t>
            </a:r>
            <a:r>
              <a:rPr lang="en-US" altLang="en-US" sz="2000" b="1" dirty="0">
                <a:ea typeface="ＭＳ Ｐゴシック" charset="-128"/>
              </a:rPr>
              <a:t>Most constrain</a:t>
            </a:r>
            <a:r>
              <a:rPr lang="en-US" altLang="en-US" sz="2000" b="1" i="1" dirty="0">
                <a:solidFill>
                  <a:srgbClr val="C00000"/>
                </a:solidFill>
                <a:ea typeface="ＭＳ Ｐゴシック" charset="-128"/>
              </a:rPr>
              <a:t>ing </a:t>
            </a:r>
            <a:r>
              <a:rPr lang="en-US" altLang="en-US" sz="2000" b="1" dirty="0">
                <a:ea typeface="ＭＳ Ｐゴシック" charset="-128"/>
              </a:rPr>
              <a:t>variable</a:t>
            </a:r>
          </a:p>
          <a:p>
            <a:pPr marL="1238250" lvl="2" indent="-381000">
              <a:buFontTx/>
              <a:buAutoNum type="arabicPeriod"/>
              <a:defRPr/>
            </a:pPr>
            <a:endParaRPr lang="en-US" altLang="en-US" sz="2000" b="1" dirty="0">
              <a:ea typeface="ＭＳ Ｐゴシック" charset="-128"/>
            </a:endParaRP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Q: In what order should that variable’s values be tried?</a:t>
            </a:r>
          </a:p>
          <a:p>
            <a:pPr marL="857250" lvl="2" indent="0">
              <a:buNone/>
              <a:defRPr/>
            </a:pPr>
            <a:r>
              <a:rPr lang="en-US" altLang="en-US" b="1" dirty="0">
                <a:solidFill>
                  <a:schemeClr val="accent6"/>
                </a:solidFill>
                <a:ea typeface="ＭＳ Ｐゴシック" charset="-128"/>
              </a:rPr>
              <a:t>3.   </a:t>
            </a:r>
            <a:r>
              <a:rPr lang="en-US" altLang="en-US" sz="2000" b="1" dirty="0">
                <a:ea typeface="ＭＳ Ｐゴシック" charset="-128"/>
              </a:rPr>
              <a:t>Least constraining </a:t>
            </a:r>
            <a:r>
              <a:rPr lang="en-US" altLang="en-US" sz="2000" b="1" i="1" dirty="0">
                <a:solidFill>
                  <a:srgbClr val="C00000"/>
                </a:solidFill>
                <a:ea typeface="ＭＳ Ｐゴシック" charset="-128"/>
              </a:rPr>
              <a:t>value</a:t>
            </a:r>
          </a:p>
          <a:p>
            <a:pPr lvl="2" indent="-285750"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Q: Can we detect inevitable failure early?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b="1" dirty="0">
                <a:solidFill>
                  <a:schemeClr val="accent6"/>
                </a:solidFill>
                <a:ea typeface="ＭＳ Ｐゴシック" charset="-128"/>
              </a:rPr>
              <a:t>4.   </a:t>
            </a:r>
            <a:r>
              <a:rPr lang="en-US" altLang="en-US" b="1" dirty="0">
                <a:ea typeface="ＭＳ Ｐゴシック" charset="-128"/>
              </a:rPr>
              <a:t>Forward</a:t>
            </a:r>
            <a:r>
              <a:rPr lang="en-US" altLang="en-US" sz="2200" b="1" dirty="0">
                <a:ea typeface="ＭＳ Ｐゴシック" charset="-128"/>
              </a:rPr>
              <a:t> </a:t>
            </a:r>
            <a:r>
              <a:rPr lang="en-US" altLang="en-US" b="1" dirty="0">
                <a:ea typeface="ＭＳ Ｐゴシック" charset="-128"/>
              </a:rPr>
              <a:t>checking</a:t>
            </a:r>
          </a:p>
        </p:txBody>
      </p:sp>
    </p:spTree>
    <p:extLst>
      <p:ext uri="{BB962C8B-B14F-4D97-AF65-F5344CB8AC3E}">
        <p14:creationId xmlns:p14="http://schemas.microsoft.com/office/powerpoint/2010/main" val="2666400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4" name="Picture 4" descr="australia-most-constrained-vari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51449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2DD0B85A-6810-416D-BBD1-1E206F6518DA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b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Heuristic 1: Most constrain</a:t>
            </a:r>
            <a:r>
              <a:rPr lang="en-US" altLang="en-US" i="1" dirty="0">
                <a:solidFill>
                  <a:srgbClr val="FF0000"/>
                </a:solidFill>
              </a:rPr>
              <a:t>ed</a:t>
            </a:r>
            <a:r>
              <a:rPr lang="en-US" altLang="en-US" dirty="0"/>
              <a:t> variable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Choose a variable with the </a:t>
            </a:r>
            <a:r>
              <a:rPr lang="en-US" altLang="en-US" i="1" dirty="0">
                <a:solidFill>
                  <a:srgbClr val="C00000"/>
                </a:solidFill>
              </a:rPr>
              <a:t>fewest legal values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a.k.a. </a:t>
            </a:r>
            <a:r>
              <a:rPr lang="en-US" altLang="en-US" i="1" dirty="0">
                <a:solidFill>
                  <a:schemeClr val="accent2"/>
                </a:solidFill>
              </a:rPr>
              <a:t>minimum remaining values (MRV) </a:t>
            </a:r>
            <a:r>
              <a:rPr lang="en-US" altLang="en-US" dirty="0"/>
              <a:t>heuristic</a:t>
            </a:r>
          </a:p>
        </p:txBody>
      </p:sp>
      <p:pic>
        <p:nvPicPr>
          <p:cNvPr id="7" name="Picture 4" descr="australia-solu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4643109"/>
            <a:ext cx="1943100" cy="160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187329" y="2362201"/>
            <a:ext cx="1113324" cy="1151747"/>
            <a:chOff x="1187329" y="2362201"/>
            <a:chExt cx="1113324" cy="1151747"/>
          </a:xfrm>
        </p:grpSpPr>
        <p:sp>
          <p:nvSpPr>
            <p:cNvPr id="2" name="TextBox 1"/>
            <p:cNvSpPr txBox="1"/>
            <p:nvPr/>
          </p:nvSpPr>
          <p:spPr>
            <a:xfrm>
              <a:off x="1981200" y="2438400"/>
              <a:ext cx="187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95853" y="30099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58437" y="23622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95853" y="3209148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73091" y="2667000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7329" y="2577634"/>
              <a:ext cx="187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2053" y="28194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81585" y="2327507"/>
            <a:ext cx="742216" cy="1151747"/>
            <a:chOff x="1558437" y="2362201"/>
            <a:chExt cx="742216" cy="1151747"/>
          </a:xfrm>
        </p:grpSpPr>
        <p:sp>
          <p:nvSpPr>
            <p:cNvPr id="20" name="TextBox 19"/>
            <p:cNvSpPr txBox="1"/>
            <p:nvPr/>
          </p:nvSpPr>
          <p:spPr>
            <a:xfrm>
              <a:off x="1981200" y="2438400"/>
              <a:ext cx="187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95853" y="30099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58437" y="23622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95853" y="3209148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73091" y="2667000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72053" y="28194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634958" y="2403706"/>
            <a:ext cx="742216" cy="1151747"/>
            <a:chOff x="1558437" y="2362201"/>
            <a:chExt cx="742216" cy="1151747"/>
          </a:xfrm>
        </p:grpSpPr>
        <p:sp>
          <p:nvSpPr>
            <p:cNvPr id="28" name="TextBox 27"/>
            <p:cNvSpPr txBox="1"/>
            <p:nvPr/>
          </p:nvSpPr>
          <p:spPr>
            <a:xfrm>
              <a:off x="1981200" y="2438400"/>
              <a:ext cx="187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95853" y="30099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58437" y="23622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95853" y="3209148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3091" y="2667000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72053" y="28194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626785" y="2363735"/>
            <a:ext cx="742216" cy="1151747"/>
            <a:chOff x="1558437" y="2362201"/>
            <a:chExt cx="742216" cy="1151747"/>
          </a:xfrm>
        </p:grpSpPr>
        <p:sp>
          <p:nvSpPr>
            <p:cNvPr id="49" name="TextBox 48"/>
            <p:cNvSpPr txBox="1"/>
            <p:nvPr/>
          </p:nvSpPr>
          <p:spPr>
            <a:xfrm>
              <a:off x="1981200" y="2438400"/>
              <a:ext cx="187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5853" y="30099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58437" y="23622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95853" y="3209148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73091" y="2667000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72053" y="28194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781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216E3906-56A3-4A6F-A70E-49D85CC3AB43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b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Heuristic 2: Most constrain</a:t>
            </a:r>
            <a:r>
              <a:rPr lang="en-US" altLang="en-US" i="1" dirty="0">
                <a:solidFill>
                  <a:srgbClr val="FF0000"/>
                </a:solidFill>
              </a:rPr>
              <a:t>ing</a:t>
            </a:r>
            <a:r>
              <a:rPr lang="en-US" altLang="en-US" dirty="0"/>
              <a:t> variable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Tie-breaker among most constrained variables</a:t>
            </a:r>
          </a:p>
          <a:p>
            <a:r>
              <a:rPr lang="en-US" altLang="en-US" sz="2800" dirty="0"/>
              <a:t>C</a:t>
            </a:r>
            <a:r>
              <a:rPr lang="en-US" altLang="en-US" sz="2800" b="1" dirty="0">
                <a:cs typeface="ＭＳ Ｐゴシック" charset="-128"/>
              </a:rPr>
              <a:t>hoose the variable </a:t>
            </a:r>
            <a:r>
              <a:rPr lang="en-US" altLang="en-US" dirty="0"/>
              <a:t>with the </a:t>
            </a:r>
            <a:r>
              <a:rPr lang="en-US" altLang="en-US" i="1" dirty="0"/>
              <a:t>most constraints on </a:t>
            </a:r>
            <a:r>
              <a:rPr lang="en-US" altLang="en-US" i="1" dirty="0">
                <a:solidFill>
                  <a:srgbClr val="FF0000"/>
                </a:solidFill>
              </a:rPr>
              <a:t>remaining </a:t>
            </a:r>
            <a:r>
              <a:rPr lang="en-US" altLang="en-US" i="1" dirty="0"/>
              <a:t>variables</a:t>
            </a:r>
          </a:p>
        </p:txBody>
      </p:sp>
      <p:pic>
        <p:nvPicPr>
          <p:cNvPr id="8" name="Picture 4" descr="australia-most-constraining-vari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67249"/>
            <a:ext cx="7592356" cy="1232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australia-solu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4643109"/>
            <a:ext cx="1943100" cy="160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4267200"/>
            <a:ext cx="43434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(These two heuristics each lead to immediate solution of our example problem)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16062EAC-B1F2-47D1-A8A3-C7D1316AE1AE}"/>
              </a:ext>
            </a:extLst>
          </p:cNvPr>
          <p:cNvGrpSpPr/>
          <p:nvPr/>
        </p:nvGrpSpPr>
        <p:grpSpPr>
          <a:xfrm>
            <a:off x="1219200" y="3014457"/>
            <a:ext cx="1113324" cy="1151747"/>
            <a:chOff x="1187329" y="2362201"/>
            <a:chExt cx="1113324" cy="1151747"/>
          </a:xfrm>
        </p:grpSpPr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280BEBEC-EF87-403A-AA0F-4928F475CF6E}"/>
                </a:ext>
              </a:extLst>
            </p:cNvPr>
            <p:cNvSpPr txBox="1"/>
            <p:nvPr/>
          </p:nvSpPr>
          <p:spPr>
            <a:xfrm>
              <a:off x="1981200" y="2438400"/>
              <a:ext cx="187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E818CBE9-6ABC-46B0-A099-29241AE88A09}"/>
                </a:ext>
              </a:extLst>
            </p:cNvPr>
            <p:cNvSpPr txBox="1"/>
            <p:nvPr/>
          </p:nvSpPr>
          <p:spPr>
            <a:xfrm>
              <a:off x="1995853" y="30099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54CFD611-66B9-4C07-B846-BCCE3FDAECF1}"/>
                </a:ext>
              </a:extLst>
            </p:cNvPr>
            <p:cNvSpPr txBox="1"/>
            <p:nvPr/>
          </p:nvSpPr>
          <p:spPr>
            <a:xfrm>
              <a:off x="1558437" y="23622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4EE6A2CF-AB2B-4FDC-8BCF-B04BAF28D584}"/>
                </a:ext>
              </a:extLst>
            </p:cNvPr>
            <p:cNvSpPr txBox="1"/>
            <p:nvPr/>
          </p:nvSpPr>
          <p:spPr>
            <a:xfrm>
              <a:off x="1995853" y="3209148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EFE75179-1E5A-4DEF-90C4-6D7DAC2628A5}"/>
                </a:ext>
              </a:extLst>
            </p:cNvPr>
            <p:cNvSpPr txBox="1"/>
            <p:nvPr/>
          </p:nvSpPr>
          <p:spPr>
            <a:xfrm>
              <a:off x="1573091" y="2667000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6109BF74-AB80-4E84-AE7C-D503AA08FB70}"/>
                </a:ext>
              </a:extLst>
            </p:cNvPr>
            <p:cNvSpPr txBox="1"/>
            <p:nvPr/>
          </p:nvSpPr>
          <p:spPr>
            <a:xfrm>
              <a:off x="1187329" y="2577634"/>
              <a:ext cx="187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7046E1BD-0A50-49E2-9E08-51483B610F10}"/>
                </a:ext>
              </a:extLst>
            </p:cNvPr>
            <p:cNvSpPr txBox="1"/>
            <p:nvPr/>
          </p:nvSpPr>
          <p:spPr>
            <a:xfrm>
              <a:off x="2072053" y="28194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8DEB09E-A9F5-4709-90D1-91E1F9A33B13}"/>
              </a:ext>
            </a:extLst>
          </p:cNvPr>
          <p:cNvSpPr txBox="1"/>
          <p:nvPr/>
        </p:nvSpPr>
        <p:spPr>
          <a:xfrm>
            <a:off x="4036219" y="3055962"/>
            <a:ext cx="187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AF2DAE1-6A02-4EED-8BFE-ED00D79AE6DD}"/>
              </a:ext>
            </a:extLst>
          </p:cNvPr>
          <p:cNvSpPr txBox="1"/>
          <p:nvPr/>
        </p:nvSpPr>
        <p:spPr>
          <a:xfrm>
            <a:off x="4050872" y="3627463"/>
            <a:ext cx="228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CCDD88C-DAF8-4C23-A21C-CFA913EBF9BA}"/>
              </a:ext>
            </a:extLst>
          </p:cNvPr>
          <p:cNvSpPr txBox="1"/>
          <p:nvPr/>
        </p:nvSpPr>
        <p:spPr>
          <a:xfrm>
            <a:off x="3613456" y="2979763"/>
            <a:ext cx="228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DB0CEFC3-1338-462B-BE76-0FBFABF7197F}"/>
              </a:ext>
            </a:extLst>
          </p:cNvPr>
          <p:cNvSpPr txBox="1"/>
          <p:nvPr/>
        </p:nvSpPr>
        <p:spPr>
          <a:xfrm>
            <a:off x="4050872" y="3826710"/>
            <a:ext cx="228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A91BC87-83DC-442C-982D-F8D7391A9419}"/>
              </a:ext>
            </a:extLst>
          </p:cNvPr>
          <p:cNvSpPr txBox="1"/>
          <p:nvPr/>
        </p:nvSpPr>
        <p:spPr>
          <a:xfrm>
            <a:off x="3218976" y="3229890"/>
            <a:ext cx="228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3093C6C1-CD80-4231-8A1A-784B674B60E0}"/>
              </a:ext>
            </a:extLst>
          </p:cNvPr>
          <p:cNvSpPr txBox="1"/>
          <p:nvPr/>
        </p:nvSpPr>
        <p:spPr>
          <a:xfrm>
            <a:off x="4127072" y="3436963"/>
            <a:ext cx="228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8C8A8C31-40E8-4D6A-99B9-375A9C6933F5}"/>
              </a:ext>
            </a:extLst>
          </p:cNvPr>
          <p:cNvGrpSpPr/>
          <p:nvPr/>
        </p:nvGrpSpPr>
        <p:grpSpPr>
          <a:xfrm>
            <a:off x="5666829" y="3055962"/>
            <a:ext cx="742216" cy="1151747"/>
            <a:chOff x="1558437" y="2362201"/>
            <a:chExt cx="742216" cy="1151747"/>
          </a:xfrm>
        </p:grpSpPr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239E8264-F428-4A4C-8A12-BE6372A12BE8}"/>
                </a:ext>
              </a:extLst>
            </p:cNvPr>
            <p:cNvSpPr txBox="1"/>
            <p:nvPr/>
          </p:nvSpPr>
          <p:spPr>
            <a:xfrm>
              <a:off x="1981200" y="2438400"/>
              <a:ext cx="187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20C47B7-F10C-4ABD-A898-68AFBB517951}"/>
                </a:ext>
              </a:extLst>
            </p:cNvPr>
            <p:cNvSpPr txBox="1"/>
            <p:nvPr/>
          </p:nvSpPr>
          <p:spPr>
            <a:xfrm>
              <a:off x="1995853" y="30099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49D6B439-4237-4FE6-BECD-08FE1B53A48F}"/>
                </a:ext>
              </a:extLst>
            </p:cNvPr>
            <p:cNvSpPr txBox="1"/>
            <p:nvPr/>
          </p:nvSpPr>
          <p:spPr>
            <a:xfrm>
              <a:off x="1558437" y="23622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CC42312D-2381-4546-A624-947990702ECD}"/>
                </a:ext>
              </a:extLst>
            </p:cNvPr>
            <p:cNvSpPr txBox="1"/>
            <p:nvPr/>
          </p:nvSpPr>
          <p:spPr>
            <a:xfrm>
              <a:off x="1995853" y="3209148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59342F5A-8989-44FB-8A39-86E4B06EFDDA}"/>
                </a:ext>
              </a:extLst>
            </p:cNvPr>
            <p:cNvSpPr txBox="1"/>
            <p:nvPr/>
          </p:nvSpPr>
          <p:spPr>
            <a:xfrm>
              <a:off x="1573091" y="2667000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41F90396-227C-4483-82B5-2277F3B7581C}"/>
                </a:ext>
              </a:extLst>
            </p:cNvPr>
            <p:cNvSpPr txBox="1"/>
            <p:nvPr/>
          </p:nvSpPr>
          <p:spPr>
            <a:xfrm>
              <a:off x="2072053" y="28194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8A59FC6D-40A4-4828-98CB-69006620D5C1}"/>
              </a:ext>
            </a:extLst>
          </p:cNvPr>
          <p:cNvSpPr txBox="1"/>
          <p:nvPr/>
        </p:nvSpPr>
        <p:spPr>
          <a:xfrm>
            <a:off x="7339631" y="3250397"/>
            <a:ext cx="187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FBF146D5-626E-4421-8FCE-46BB8127873A}"/>
              </a:ext>
            </a:extLst>
          </p:cNvPr>
          <p:cNvSpPr txBox="1"/>
          <p:nvPr/>
        </p:nvSpPr>
        <p:spPr>
          <a:xfrm>
            <a:off x="8096072" y="3663691"/>
            <a:ext cx="228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68869B04-F279-481F-A200-E1586767C397}"/>
              </a:ext>
            </a:extLst>
          </p:cNvPr>
          <p:cNvSpPr txBox="1"/>
          <p:nvPr/>
        </p:nvSpPr>
        <p:spPr>
          <a:xfrm>
            <a:off x="7658656" y="3015991"/>
            <a:ext cx="228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1D88502-BE3D-4C75-BD97-0607D624BC50}"/>
              </a:ext>
            </a:extLst>
          </p:cNvPr>
          <p:cNvSpPr txBox="1"/>
          <p:nvPr/>
        </p:nvSpPr>
        <p:spPr>
          <a:xfrm>
            <a:off x="8096072" y="3862938"/>
            <a:ext cx="228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8D00F97C-13E6-4ED5-A6EF-1B0CF7AA6608}"/>
              </a:ext>
            </a:extLst>
          </p:cNvPr>
          <p:cNvSpPr txBox="1"/>
          <p:nvPr/>
        </p:nvSpPr>
        <p:spPr>
          <a:xfrm>
            <a:off x="7673310" y="3320790"/>
            <a:ext cx="228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3AAB12E-7B6A-4FF5-9B11-5F19C0036AA5}"/>
              </a:ext>
            </a:extLst>
          </p:cNvPr>
          <p:cNvSpPr txBox="1"/>
          <p:nvPr/>
        </p:nvSpPr>
        <p:spPr>
          <a:xfrm>
            <a:off x="8172272" y="3473191"/>
            <a:ext cx="228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8589AD0E-1BF0-44D8-9996-C4D672EE1C00}"/>
              </a:ext>
            </a:extLst>
          </p:cNvPr>
          <p:cNvSpPr txBox="1"/>
          <p:nvPr/>
        </p:nvSpPr>
        <p:spPr>
          <a:xfrm>
            <a:off x="3216429" y="3229890"/>
            <a:ext cx="228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4A9826C6-3868-4107-BF3F-A001F8D4090F}"/>
              </a:ext>
            </a:extLst>
          </p:cNvPr>
          <p:cNvSpPr txBox="1"/>
          <p:nvPr/>
        </p:nvSpPr>
        <p:spPr>
          <a:xfrm>
            <a:off x="5277218" y="3246033"/>
            <a:ext cx="228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96931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48CD975F-E15D-4766-9ED9-389104C65ECB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b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Heuristic 3: Least constraining </a:t>
            </a:r>
            <a:r>
              <a:rPr lang="en-US" altLang="en-US" i="1" dirty="0">
                <a:solidFill>
                  <a:srgbClr val="FF0000"/>
                </a:solidFill>
              </a:rPr>
              <a:t>value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Given a variable, </a:t>
            </a:r>
            <a:r>
              <a:rPr lang="en-US" altLang="en-US" i="1"/>
              <a:t>choose the least constraining value:</a:t>
            </a:r>
          </a:p>
          <a:p>
            <a:pPr lvl="1"/>
            <a:r>
              <a:rPr lang="en-US" altLang="en-US"/>
              <a:t>the one that rules out the fewest values in the remaining variables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Combining these heuristics makes 1000 queens feasible</a:t>
            </a:r>
          </a:p>
        </p:txBody>
      </p:sp>
      <p:pic>
        <p:nvPicPr>
          <p:cNvPr id="34822" name="Picture 4" descr="australia-least-constraining-va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70866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5378509"/>
            <a:ext cx="57912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Note: demonstrated here independent  of the other heuristics</a:t>
            </a:r>
          </a:p>
        </p:txBody>
      </p:sp>
      <p:pic>
        <p:nvPicPr>
          <p:cNvPr id="8" name="Picture 4" descr="australia-solu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4643109"/>
            <a:ext cx="1943100" cy="160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945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neq  template TPT1  env TPENV1  fore 0  back 16777215  eqnno 1"/>
  <p:tag name="FILENAME" val="TP_tmp"/>
  <p:tag name="ORIGWIDTH" val="7"/>
  <p:tag name="PICTUREFILESIZE" val="10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neq  template TPT1  env TPENV1  fore 0  back 16777215  eqnno 1"/>
  <p:tag name="FILENAME" val="TP_tmp"/>
  <p:tag name="ORIGWIDTH" val="7"/>
  <p:tag name="PICTUREFILESIZE" val="1049"/>
</p:tagLst>
</file>

<file path=ppt/theme/theme1.xml><?xml version="1.0" encoding="utf-8"?>
<a:theme xmlns:a="http://schemas.openxmlformats.org/drawingml/2006/main" name="2_bbn-upen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bbn-upe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2_bbn-upen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bn-upen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Penn-2007</Template>
  <TotalTime>5129</TotalTime>
  <Words>2869</Words>
  <Application>Microsoft Macintosh PowerPoint</Application>
  <PresentationFormat>On-screen Show (4:3)</PresentationFormat>
  <Paragraphs>622</Paragraphs>
  <Slides>48</Slides>
  <Notes>27</Notes>
  <HiddenSlides>19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 Narrow</vt:lpstr>
      <vt:lpstr>Calibri</vt:lpstr>
      <vt:lpstr>Cooper Black</vt:lpstr>
      <vt:lpstr>MS PGothic</vt:lpstr>
      <vt:lpstr>ＭＳ Ｐゴシック</vt:lpstr>
      <vt:lpstr>Symbol</vt:lpstr>
      <vt:lpstr>Times New Roman</vt:lpstr>
      <vt:lpstr>Wingdings</vt:lpstr>
      <vt:lpstr>Arial</vt:lpstr>
      <vt:lpstr>2_bbn-upenn</vt:lpstr>
      <vt:lpstr>Constraint Satisfaction Problems II  </vt:lpstr>
      <vt:lpstr>What is Search For?</vt:lpstr>
      <vt:lpstr>Review: Constraint Satisfaction Problems</vt:lpstr>
      <vt:lpstr>Review: CSP Representations</vt:lpstr>
      <vt:lpstr>Idea 1: CSP as a search problem</vt:lpstr>
      <vt:lpstr>Idea 2: Improving backtracking efficiency</vt:lpstr>
      <vt:lpstr>Heuristic 1: Most constrained variable</vt:lpstr>
      <vt:lpstr>Heuristic 2: Most constraining variable</vt:lpstr>
      <vt:lpstr>Heuristic 3: Least constraining value</vt:lpstr>
      <vt:lpstr>Heuristic 4: Forward checking </vt:lpstr>
      <vt:lpstr>Forward checking</vt:lpstr>
      <vt:lpstr>Forward checking</vt:lpstr>
      <vt:lpstr>Forward checking</vt:lpstr>
      <vt:lpstr>Towards Constraint propagation</vt:lpstr>
      <vt:lpstr>Arc Consistency,  Constraint Propagation &amp; AC-3</vt:lpstr>
      <vt:lpstr>Idea 3 (big idea): Inference in CSPs </vt:lpstr>
      <vt:lpstr>Review: CSP Representations</vt:lpstr>
      <vt:lpstr>Edges to Arcs: From Constraint Graph to Directed Graph</vt:lpstr>
      <vt:lpstr>Arc consistency</vt:lpstr>
      <vt:lpstr>Arc consistency</vt:lpstr>
      <vt:lpstr>Arc consistency</vt:lpstr>
      <vt:lpstr>Arc consistency</vt:lpstr>
      <vt:lpstr>Arc Consistency</vt:lpstr>
      <vt:lpstr>Example: The Waltz Algorithm</vt:lpstr>
      <vt:lpstr>Replacing Search: Constraint Propagation Invented…</vt:lpstr>
      <vt:lpstr>The Waltz/Mackworth Constraint Propagation Algorithm</vt:lpstr>
      <vt:lpstr>Inefficiencies: Towards AC-3</vt:lpstr>
      <vt:lpstr>PowerPoint Presentation</vt:lpstr>
      <vt:lpstr>AC-3: Worst Case Complexity Analysis</vt:lpstr>
      <vt:lpstr>Local search for CSPs</vt:lpstr>
      <vt:lpstr>Example: n-queens</vt:lpstr>
      <vt:lpstr>Problem Structure</vt:lpstr>
      <vt:lpstr>Tree-Structured CSPs</vt:lpstr>
      <vt:lpstr>Tree-Structured CSPs</vt:lpstr>
      <vt:lpstr>Tree-Structured CSPs</vt:lpstr>
      <vt:lpstr>Improving Structure</vt:lpstr>
      <vt:lpstr>Nearly Tree-Structured CSPs</vt:lpstr>
      <vt:lpstr>Cutset Quiz</vt:lpstr>
      <vt:lpstr>Cutset Conditioning</vt:lpstr>
      <vt:lpstr>Tree Decomposition*</vt:lpstr>
      <vt:lpstr>Iterative Improvement</vt:lpstr>
      <vt:lpstr>Iterative Algorithms for CSPs</vt:lpstr>
      <vt:lpstr>Simple CSPs can be solved quickly</vt:lpstr>
      <vt:lpstr>Beyond binary constraints: Path consistency</vt:lpstr>
      <vt:lpstr>Simplifying hard CSPs: Cycle Cutsets</vt:lpstr>
      <vt:lpstr>Chronological backtracking</vt:lpstr>
      <vt:lpstr>Backjumping: Improved backtracking</vt:lpstr>
      <vt:lpstr>When to Iterate, When to Stop?</vt:lpstr>
    </vt:vector>
  </TitlesOfParts>
  <Company>NUS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Satisfaction Problems</dc:title>
  <dc:creator>Min-Yen Kan</dc:creator>
  <cp:lastModifiedBy>Callison-Burch, Christopher</cp:lastModifiedBy>
  <cp:revision>430</cp:revision>
  <cp:lastPrinted>2013-02-12T02:12:43Z</cp:lastPrinted>
  <dcterms:created xsi:type="dcterms:W3CDTF">2010-02-17T19:14:54Z</dcterms:created>
  <dcterms:modified xsi:type="dcterms:W3CDTF">2018-09-20T13:26:08Z</dcterms:modified>
</cp:coreProperties>
</file>