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4" r:id="rId5"/>
    <p:sldId id="261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A5EC7377-7ACE-4507-854D-865B0C01640C}">
          <p14:sldIdLst>
            <p14:sldId id="257"/>
            <p14:sldId id="258"/>
            <p14:sldId id="259"/>
            <p14:sldId id="264"/>
            <p14:sldId id="261"/>
            <p14:sldId id="260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학기에 날아라 화석으로 </a:t>
            </a:r>
            <a:r>
              <a:rPr lang="ko-KR" altLang="en-US" dirty="0" err="1"/>
              <a:t>인사드렸다</a:t>
            </a:r>
            <a:r>
              <a:rPr lang="en-US" altLang="ko-KR" dirty="0"/>
              <a:t>. </a:t>
            </a:r>
            <a:r>
              <a:rPr lang="ko-KR" altLang="en-US" dirty="0"/>
              <a:t>이번학기는 읽어라 화석으로 다시 </a:t>
            </a:r>
            <a:r>
              <a:rPr lang="ko-KR" altLang="en-US" dirty="0" err="1"/>
              <a:t>인사드린다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유튜브 둘러보다 한 영상을 봄</a:t>
            </a:r>
            <a:endParaRPr lang="en-US" altLang="ko-KR" dirty="0"/>
          </a:p>
          <a:p>
            <a:r>
              <a:rPr lang="ko-KR" altLang="en-US" dirty="0"/>
              <a:t>시각장애인은 제대로 상품을 고를 수 없다는 영상이었음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 내용을 요악하면 이러함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음료수 캔 위에 음료수를 구분하기 위한 점자가 있지만</a:t>
            </a:r>
            <a:r>
              <a:rPr lang="en-US" altLang="ko-KR" dirty="0"/>
              <a:t>, </a:t>
            </a:r>
            <a:r>
              <a:rPr lang="ko-KR" altLang="en-US" dirty="0"/>
              <a:t>음료 </a:t>
            </a:r>
            <a:r>
              <a:rPr lang="en-US" altLang="ko-KR" dirty="0"/>
              <a:t>/ </a:t>
            </a:r>
            <a:r>
              <a:rPr lang="ko-KR" altLang="en-US" dirty="0"/>
              <a:t>탄산 </a:t>
            </a:r>
            <a:r>
              <a:rPr lang="en-US" altLang="ko-KR" dirty="0"/>
              <a:t>/ </a:t>
            </a:r>
            <a:r>
              <a:rPr lang="ko-KR" altLang="en-US" dirty="0"/>
              <a:t>주류 세 종류로만 되어있음</a:t>
            </a:r>
            <a:r>
              <a:rPr lang="en-US" altLang="ko-KR" dirty="0"/>
              <a:t>. </a:t>
            </a:r>
            <a:r>
              <a:rPr lang="ko-KR" altLang="en-US" dirty="0"/>
              <a:t>그 마저도 지켜지지 않아서 탄산이 음료 점자로 찍히는 등</a:t>
            </a:r>
            <a:r>
              <a:rPr lang="en-US" altLang="ko-KR" dirty="0"/>
              <a:t>, </a:t>
            </a:r>
            <a:r>
              <a:rPr lang="ko-KR" altLang="en-US" dirty="0"/>
              <a:t>제대로 정보를 전달하지 못함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생각해보자</a:t>
            </a:r>
            <a:r>
              <a:rPr lang="en-US" altLang="ko-KR" dirty="0"/>
              <a:t>. </a:t>
            </a:r>
            <a:r>
              <a:rPr lang="ko-KR" altLang="en-US" dirty="0"/>
              <a:t>내가 코카콜라로 인식한 제품이 </a:t>
            </a:r>
            <a:r>
              <a:rPr lang="ko-KR" altLang="en-US" dirty="0" err="1"/>
              <a:t>먹고보니</a:t>
            </a:r>
            <a:r>
              <a:rPr lang="ko-KR" altLang="en-US" dirty="0"/>
              <a:t> </a:t>
            </a:r>
            <a:r>
              <a:rPr lang="ko-KR" altLang="en-US" dirty="0" err="1"/>
              <a:t>지코였다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바코드를 소리로 들을 수는 없는가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상품을 구분하기 위해 모든 상품이 바코드를 통해 구분하게 되어있음</a:t>
            </a:r>
            <a:r>
              <a:rPr lang="en-US" altLang="ko-KR" dirty="0"/>
              <a:t>. </a:t>
            </a:r>
            <a:r>
              <a:rPr lang="ko-KR" altLang="en-US" dirty="0"/>
              <a:t>이는 생산지부터 소비자에게 전달되기까지 모든 물류 과정을 거치며 사용됨</a:t>
            </a:r>
            <a:r>
              <a:rPr lang="en-US" altLang="ko-KR" dirty="0"/>
              <a:t>. </a:t>
            </a:r>
            <a:r>
              <a:rPr lang="ko-KR" altLang="en-US" dirty="0"/>
              <a:t>그러므로 바코드를 통해 얻는 정보는 신뢰할 수 있음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과정은 이러함</a:t>
            </a:r>
            <a:r>
              <a:rPr lang="en-US" altLang="ko-KR" dirty="0"/>
              <a:t>. </a:t>
            </a:r>
            <a:r>
              <a:rPr lang="ko-KR" altLang="en-US" dirty="0"/>
              <a:t>누구나 가지고 있는 스마트폰에 어플리케이션을 설치하여 바코드를 찍으면</a:t>
            </a:r>
            <a:endParaRPr lang="en-US" altLang="ko-KR" dirty="0"/>
          </a:p>
          <a:p>
            <a:r>
              <a:rPr lang="ko-KR" altLang="en-US" dirty="0"/>
              <a:t>해당 바코드를 </a:t>
            </a:r>
            <a:r>
              <a:rPr lang="en-US" altLang="ko-KR" dirty="0"/>
              <a:t>DB</a:t>
            </a:r>
            <a:r>
              <a:rPr lang="ko-KR" altLang="en-US" dirty="0"/>
              <a:t>에서 검색한 후</a:t>
            </a:r>
            <a:endParaRPr lang="en-US" altLang="ko-KR" dirty="0"/>
          </a:p>
          <a:p>
            <a:r>
              <a:rPr lang="ko-KR" altLang="en-US" dirty="0"/>
              <a:t>상품명을 알아내고</a:t>
            </a:r>
            <a:endParaRPr lang="en-US" altLang="ko-KR" dirty="0"/>
          </a:p>
          <a:p>
            <a:r>
              <a:rPr lang="ko-KR" altLang="en-US" dirty="0"/>
              <a:t>그것을 소리로 바꾸어 전달함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구현할 내용은 이러함</a:t>
            </a:r>
            <a:endParaRPr lang="en-US" altLang="ko-KR" dirty="0"/>
          </a:p>
          <a:p>
            <a:r>
              <a:rPr lang="ko-KR" altLang="en-US" dirty="0"/>
              <a:t>클라이언트에서 바코드로 </a:t>
            </a:r>
            <a:r>
              <a:rPr lang="en-US" altLang="ko-KR" dirty="0"/>
              <a:t>DB</a:t>
            </a:r>
            <a:r>
              <a:rPr lang="ko-KR" altLang="en-US" dirty="0"/>
              <a:t>에 조회를 요청했을 때</a:t>
            </a:r>
            <a:r>
              <a:rPr lang="en-US" altLang="ko-KR" dirty="0"/>
              <a:t>, </a:t>
            </a:r>
            <a:r>
              <a:rPr lang="ko-KR" altLang="en-US" dirty="0"/>
              <a:t>그 정보가 있다면 반환함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만약 없다면 인터넷 </a:t>
            </a:r>
            <a:r>
              <a:rPr lang="en-US" altLang="ko-KR" dirty="0"/>
              <a:t>/ API</a:t>
            </a:r>
            <a:r>
              <a:rPr lang="ko-KR" altLang="en-US" dirty="0"/>
              <a:t>를 통해 </a:t>
            </a:r>
            <a:r>
              <a:rPr lang="ko-KR" altLang="en-US" dirty="0" err="1"/>
              <a:t>다른곳에서</a:t>
            </a:r>
            <a:r>
              <a:rPr lang="ko-KR" altLang="en-US" dirty="0"/>
              <a:t> 검색 하고 </a:t>
            </a:r>
            <a:r>
              <a:rPr lang="en-US" altLang="ko-KR" dirty="0"/>
              <a:t>DB</a:t>
            </a:r>
            <a:r>
              <a:rPr lang="ko-KR" altLang="en-US" dirty="0"/>
              <a:t>에 등록함</a:t>
            </a:r>
            <a:endParaRPr lang="en-US" altLang="ko-KR" dirty="0"/>
          </a:p>
          <a:p>
            <a:r>
              <a:rPr lang="ko-KR" altLang="en-US" dirty="0"/>
              <a:t>그 후 반환된 정보는 클라이언트에서 </a:t>
            </a:r>
            <a:r>
              <a:rPr lang="en-US" altLang="ko-KR" dirty="0"/>
              <a:t>TTS</a:t>
            </a:r>
            <a:r>
              <a:rPr lang="ko-KR" altLang="en-US" dirty="0"/>
              <a:t>엔진으로 </a:t>
            </a:r>
            <a:r>
              <a:rPr lang="ko-KR" altLang="en-US" dirty="0" err="1"/>
              <a:t>읽어줌</a:t>
            </a:r>
            <a:endParaRPr lang="en-US" altLang="ko-KR" dirty="0"/>
          </a:p>
          <a:p>
            <a:r>
              <a:rPr lang="ko-KR" altLang="en-US" dirty="0"/>
              <a:t>만약 인터넷에도 정보가 없다면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사용자가 직접 입력하여 </a:t>
            </a:r>
            <a:r>
              <a:rPr lang="en-US" altLang="ko-KR" dirty="0"/>
              <a:t>DB</a:t>
            </a:r>
            <a:r>
              <a:rPr lang="ko-KR" altLang="en-US" dirty="0"/>
              <a:t>에 등록 가능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0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선택은 소비자로서 당연히 누려야 하는 권리</a:t>
            </a:r>
            <a:endParaRPr lang="en-US" altLang="ko-KR" dirty="0"/>
          </a:p>
          <a:p>
            <a:r>
              <a:rPr lang="ko-KR" altLang="en-US" dirty="0"/>
              <a:t>시각장애인도 소비자</a:t>
            </a:r>
            <a:endParaRPr lang="en-US" altLang="ko-KR" dirty="0"/>
          </a:p>
          <a:p>
            <a:r>
              <a:rPr lang="ko-KR" altLang="en-US" dirty="0"/>
              <a:t>이번학기 프로젝트는 권리를 찾는 과정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2021-09-08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2021-09-08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날아라 화석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97663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2015132021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김규형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2015132076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김광희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2015132007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권기원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2D5D5102-D1B0-4AC5-A83C-1D27F86EA617}"/>
              </a:ext>
            </a:extLst>
          </p:cNvPr>
          <p:cNvSpPr txBox="1">
            <a:spLocks/>
          </p:cNvSpPr>
          <p:nvPr/>
        </p:nvSpPr>
        <p:spPr>
          <a:xfrm>
            <a:off x="5305783" y="639096"/>
            <a:ext cx="6253317" cy="36860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읽어라 화석</a:t>
            </a:r>
            <a:endParaRPr lang="ko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우리는 원하는 상품을 고를 권리조차 가지지 못했다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ko" sz="4800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solidFill>
                  <a:srgbClr val="FFFFFF"/>
                </a:solidFill>
              </a:rPr>
              <a:t>- </a:t>
            </a:r>
            <a:r>
              <a:rPr lang="ko-KR" altLang="en-US" dirty="0">
                <a:solidFill>
                  <a:srgbClr val="FFFFFF"/>
                </a:solidFill>
              </a:rPr>
              <a:t>시각장애인 </a:t>
            </a:r>
            <a:r>
              <a:rPr lang="en-US" altLang="ko-KR" dirty="0">
                <a:solidFill>
                  <a:srgbClr val="FFFFFF"/>
                </a:solidFill>
              </a:rPr>
              <a:t>A</a:t>
            </a:r>
            <a:endParaRPr lang="k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58CECAB7-3962-4FBC-928E-AAE7C2D2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ko-KR" altLang="en-US" dirty="0"/>
              <a:t>음료 위 점자</a:t>
            </a:r>
            <a:endParaRPr lang="en-US" dirty="0"/>
          </a:p>
        </p:txBody>
      </p:sp>
      <p:pic>
        <p:nvPicPr>
          <p:cNvPr id="1026" name="Picture 2" descr="음료수 캔 따개 자세히 보셨나요? 불편한 사실 - 오마이뉴스 모바일">
            <a:extLst>
              <a:ext uri="{FF2B5EF4-FFF2-40B4-BE49-F238E27FC236}">
                <a16:creationId xmlns:a16="http://schemas.microsoft.com/office/drawing/2014/main" id="{79D4B002-DF69-404D-AAE1-551D6F8A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918808"/>
            <a:ext cx="5928344" cy="30827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B245A544-1DCC-43D9-BCEB-841DD04FD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ko-KR" altLang="en-US" dirty="0"/>
              <a:t>그러나 올바른 정보를 주지 못한다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3F1EE-E274-40C4-8A5B-51B0E808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2021-09-08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8CCAC8-D4EC-40D8-935F-39761D6C7018}"/>
              </a:ext>
            </a:extLst>
          </p:cNvPr>
          <p:cNvSpPr/>
          <p:nvPr/>
        </p:nvSpPr>
        <p:spPr>
          <a:xfrm>
            <a:off x="5458984" y="5395903"/>
            <a:ext cx="5660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음료 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탄산 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주류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5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DF9197E-E27C-4787-B1FD-C9C6670D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제품을 살 수 없다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52249-3A3C-405F-8873-CFB43ABF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2021-09-08</a:t>
            </a:fld>
            <a:endParaRPr lang="en-US" dirty="0"/>
          </a:p>
        </p:txBody>
      </p:sp>
      <p:pic>
        <p:nvPicPr>
          <p:cNvPr id="6146" name="Picture 2" descr="코카콜라음료 코카콜라 215ml (30개) : 다나와 가격비교">
            <a:extLst>
              <a:ext uri="{FF2B5EF4-FFF2-40B4-BE49-F238E27FC236}">
                <a16:creationId xmlns:a16="http://schemas.microsoft.com/office/drawing/2014/main" id="{92B7BDDE-7E3A-4694-8C14-5A246E11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16" y="20033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코카콜라음료 지코 오리지널 프리미엄 코코넛 워터 330ml (1개) : 다나와 가격비교">
            <a:extLst>
              <a:ext uri="{FF2B5EF4-FFF2-40B4-BE49-F238E27FC236}">
                <a16:creationId xmlns:a16="http://schemas.microsoft.com/office/drawing/2014/main" id="{6D03A64F-8904-47D3-9B73-BED773D2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77" y="20033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62822-024C-41C5-A19B-26F57646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2021-09-08</a:t>
            </a:fld>
            <a:endParaRPr lang="en-US" dirty="0"/>
          </a:p>
        </p:txBody>
      </p:sp>
      <p:pic>
        <p:nvPicPr>
          <p:cNvPr id="6" name="Picture 4" descr="생각은 말을 낳고, 말은 행동을 낳는다는데... - 코메디닷컴">
            <a:extLst>
              <a:ext uri="{FF2B5EF4-FFF2-40B4-BE49-F238E27FC236}">
                <a16:creationId xmlns:a16="http://schemas.microsoft.com/office/drawing/2014/main" id="{0D9406D5-16D4-4EEB-B465-6F995AE5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365125"/>
            <a:ext cx="8524875" cy="568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코카콜라] 12종모음전 코크제로/코카콜라/커피코카콜라/코크라이트/닥터페퍼 - 티몬">
            <a:extLst>
              <a:ext uri="{FF2B5EF4-FFF2-40B4-BE49-F238E27FC236}">
                <a16:creationId xmlns:a16="http://schemas.microsoft.com/office/drawing/2014/main" id="{163C2DB7-8BD7-44CE-86D7-8AC836409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8" t="82192" r="4284" b="3796"/>
          <a:stretch/>
        </p:blipFill>
        <p:spPr bwMode="auto">
          <a:xfrm>
            <a:off x="3141085" y="2007494"/>
            <a:ext cx="2209829" cy="7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19839B-4D41-4484-9CF3-BF946394F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84" y="1282307"/>
            <a:ext cx="2208676" cy="2208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2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>
            <a:extLst>
              <a:ext uri="{FF2B5EF4-FFF2-40B4-BE49-F238E27FC236}">
                <a16:creationId xmlns:a16="http://schemas.microsoft.com/office/drawing/2014/main" id="{BADBB17A-A4E8-4A14-AE64-616255B8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ko-KR" altLang="en-US" dirty="0"/>
              <a:t>바코드</a:t>
            </a:r>
            <a:endParaRPr lang="en-US" dirty="0"/>
          </a:p>
        </p:txBody>
      </p:sp>
      <p:pic>
        <p:nvPicPr>
          <p:cNvPr id="2050" name="Picture 2" descr="코카콜라] 12종모음전 코크제로/코카콜라/커피코카콜라/코크라이트/닥터페퍼 - 티몬">
            <a:extLst>
              <a:ext uri="{FF2B5EF4-FFF2-40B4-BE49-F238E27FC236}">
                <a16:creationId xmlns:a16="http://schemas.microsoft.com/office/drawing/2014/main" id="{35DECF56-A3B5-4730-A4E3-81001F124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 t="15008" r="2654" b="2066"/>
          <a:stretch/>
        </p:blipFill>
        <p:spPr bwMode="auto">
          <a:xfrm>
            <a:off x="5905500" y="786383"/>
            <a:ext cx="5238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 Placeholder 3">
            <a:extLst>
              <a:ext uri="{FF2B5EF4-FFF2-40B4-BE49-F238E27FC236}">
                <a16:creationId xmlns:a16="http://schemas.microsoft.com/office/drawing/2014/main" id="{880A119C-834D-4E89-B80D-E5A69E83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ko-KR" altLang="en-US" dirty="0"/>
              <a:t>바코드만은 올바른 정보를 담고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12DEF-8125-417F-92C0-82E3BFE9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2021-09-08</a:t>
            </a:fld>
            <a:endParaRPr lang="en-US"/>
          </a:p>
        </p:txBody>
      </p:sp>
      <p:pic>
        <p:nvPicPr>
          <p:cNvPr id="13" name="Picture 2" descr="코카콜라] 12종모음전 코크제로/코카콜라/커피코카콜라/코크라이트/닥터페퍼 - 티몬">
            <a:extLst>
              <a:ext uri="{FF2B5EF4-FFF2-40B4-BE49-F238E27FC236}">
                <a16:creationId xmlns:a16="http://schemas.microsoft.com/office/drawing/2014/main" id="{BE485039-8A68-41E0-8EF3-57A830B5B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8" t="82192" r="4284" b="3796"/>
          <a:stretch/>
        </p:blipFill>
        <p:spPr bwMode="auto">
          <a:xfrm>
            <a:off x="6798685" y="4188719"/>
            <a:ext cx="3452379" cy="120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038EC7-ECC9-4972-AFB6-BB7D7EFD84CC}"/>
              </a:ext>
            </a:extLst>
          </p:cNvPr>
          <p:cNvCxnSpPr/>
          <p:nvPr/>
        </p:nvCxnSpPr>
        <p:spPr>
          <a:xfrm flipH="1">
            <a:off x="9126245" y="3107184"/>
            <a:ext cx="1047565" cy="949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0DCD7D-72F4-4F40-96B6-30F13842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2021-09-08</a:t>
            </a:fld>
            <a:endParaRPr lang="en-US" dirty="0"/>
          </a:p>
        </p:txBody>
      </p:sp>
      <p:pic>
        <p:nvPicPr>
          <p:cNvPr id="4098" name="Picture 2" descr="스마트 폰 빈 이미지 png 만들어 보다.">
            <a:extLst>
              <a:ext uri="{FF2B5EF4-FFF2-40B4-BE49-F238E27FC236}">
                <a16:creationId xmlns:a16="http://schemas.microsoft.com/office/drawing/2014/main" id="{83EE43A4-A855-4153-8B2A-E0E205836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7" y="816793"/>
            <a:ext cx="3424007" cy="42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코카콜라] 12종모음전 코크제로/코카콜라/커피코카콜라/코크라이트/닥터페퍼 - 티몬">
            <a:extLst>
              <a:ext uri="{FF2B5EF4-FFF2-40B4-BE49-F238E27FC236}">
                <a16:creationId xmlns:a16="http://schemas.microsoft.com/office/drawing/2014/main" id="{9F0D00B5-C4F8-4E2E-9310-1FDBD8090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8" t="82192" r="4284" b="3796"/>
          <a:stretch/>
        </p:blipFill>
        <p:spPr bwMode="auto">
          <a:xfrm>
            <a:off x="1121786" y="2369445"/>
            <a:ext cx="1554739" cy="5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코카콜라] 12종모음전 코크제로/코카콜라/커피코카콜라/코크라이트/닥터페퍼 - 티몬">
            <a:extLst>
              <a:ext uri="{FF2B5EF4-FFF2-40B4-BE49-F238E27FC236}">
                <a16:creationId xmlns:a16="http://schemas.microsoft.com/office/drawing/2014/main" id="{6B779E50-7697-4C6E-A62A-FC1DD998F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t="16472" r="69493" b="2066"/>
          <a:stretch/>
        </p:blipFill>
        <p:spPr bwMode="auto">
          <a:xfrm>
            <a:off x="7355997" y="1791051"/>
            <a:ext cx="1276347" cy="22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03 관계형 모델과 대학DB | CloudStudying">
            <a:extLst>
              <a:ext uri="{FF2B5EF4-FFF2-40B4-BE49-F238E27FC236}">
                <a16:creationId xmlns:a16="http://schemas.microsoft.com/office/drawing/2014/main" id="{7AEEEE11-0E17-4DF8-8D59-496D4E9F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42" y="148511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8680BF-D24E-404F-AE63-E18E77601EAF}"/>
              </a:ext>
            </a:extLst>
          </p:cNvPr>
          <p:cNvSpPr/>
          <p:nvPr/>
        </p:nvSpPr>
        <p:spPr>
          <a:xfrm>
            <a:off x="3062107" y="2711277"/>
            <a:ext cx="1057634" cy="523875"/>
          </a:xfrm>
          <a:prstGeom prst="rightArrow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E803230-5197-4DAD-AAD5-EE83D9CAC3C9}"/>
              </a:ext>
            </a:extLst>
          </p:cNvPr>
          <p:cNvSpPr/>
          <p:nvPr/>
        </p:nvSpPr>
        <p:spPr>
          <a:xfrm>
            <a:off x="6175643" y="2694859"/>
            <a:ext cx="1057634" cy="523875"/>
          </a:xfrm>
          <a:prstGeom prst="rightArrow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72B05B-3454-485E-8AEB-B14714FBE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407" y="1791051"/>
            <a:ext cx="2208676" cy="2208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EECADAB-026F-4A26-B45C-AEED2DD932DA}"/>
              </a:ext>
            </a:extLst>
          </p:cNvPr>
          <p:cNvSpPr/>
          <p:nvPr/>
        </p:nvSpPr>
        <p:spPr>
          <a:xfrm>
            <a:off x="8632344" y="2651923"/>
            <a:ext cx="1057634" cy="523875"/>
          </a:xfrm>
          <a:prstGeom prst="rightArrow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5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D20734-C44E-4360-AC4D-E4743E75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2021-09-08</a:t>
            </a:fld>
            <a:endParaRPr lang="en-US" dirty="0"/>
          </a:p>
        </p:txBody>
      </p:sp>
      <p:pic>
        <p:nvPicPr>
          <p:cNvPr id="3" name="Picture 2" descr="스마트 폰 빈 이미지 png 만들어 보다.">
            <a:extLst>
              <a:ext uri="{FF2B5EF4-FFF2-40B4-BE49-F238E27FC236}">
                <a16:creationId xmlns:a16="http://schemas.microsoft.com/office/drawing/2014/main" id="{B524426C-E450-4E38-BF72-D6F00234C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" y="417050"/>
            <a:ext cx="2232153" cy="27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코카콜라] 12종모음전 코크제로/코카콜라/커피코카콜라/코크라이트/닥터페퍼 - 티몬">
            <a:extLst>
              <a:ext uri="{FF2B5EF4-FFF2-40B4-BE49-F238E27FC236}">
                <a16:creationId xmlns:a16="http://schemas.microsoft.com/office/drawing/2014/main" id="{B47E5D7F-3199-4E0D-A1BD-DB0F3C4BD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8" t="82192" r="4284" b="3796"/>
          <a:stretch/>
        </p:blipFill>
        <p:spPr bwMode="auto">
          <a:xfrm>
            <a:off x="687562" y="1274368"/>
            <a:ext cx="1013554" cy="3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03 관계형 모델과 대학DB | CloudStudying">
            <a:extLst>
              <a:ext uri="{FF2B5EF4-FFF2-40B4-BE49-F238E27FC236}">
                <a16:creationId xmlns:a16="http://schemas.microsoft.com/office/drawing/2014/main" id="{215ED2F3-F22E-46FB-ABB2-5641CADB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67" y="417050"/>
            <a:ext cx="2471812" cy="24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12464F90-D9E4-4A56-B38F-C082FD13851D}"/>
              </a:ext>
            </a:extLst>
          </p:cNvPr>
          <p:cNvSpPr/>
          <p:nvPr/>
        </p:nvSpPr>
        <p:spPr>
          <a:xfrm>
            <a:off x="2352123" y="1361825"/>
            <a:ext cx="1856717" cy="739895"/>
          </a:xfrm>
          <a:prstGeom prst="leftRightArrow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E92F760-59D1-459C-99BE-B536B84E9BC2}"/>
              </a:ext>
            </a:extLst>
          </p:cNvPr>
          <p:cNvSpPr/>
          <p:nvPr/>
        </p:nvSpPr>
        <p:spPr>
          <a:xfrm>
            <a:off x="6782157" y="1361824"/>
            <a:ext cx="1856717" cy="739895"/>
          </a:xfrm>
          <a:prstGeom prst="leftRightArrow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인터넷 아이콘 - ico,png,icns,무료 아이콘 다운로드">
            <a:extLst>
              <a:ext uri="{FF2B5EF4-FFF2-40B4-BE49-F238E27FC236}">
                <a16:creationId xmlns:a16="http://schemas.microsoft.com/office/drawing/2014/main" id="{41F43A7E-7518-4046-BD57-8A4C78300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16" y="218353"/>
            <a:ext cx="3026841" cy="30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A7BCCB-22F6-4293-A833-A6185DF7D370}"/>
              </a:ext>
            </a:extLst>
          </p:cNvPr>
          <p:cNvSpPr txBox="1"/>
          <p:nvPr/>
        </p:nvSpPr>
        <p:spPr>
          <a:xfrm>
            <a:off x="2668775" y="240890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25402-4AB1-49B0-BE06-D75403BD781E}"/>
              </a:ext>
            </a:extLst>
          </p:cNvPr>
          <p:cNvSpPr txBox="1"/>
          <p:nvPr/>
        </p:nvSpPr>
        <p:spPr>
          <a:xfrm>
            <a:off x="7098809" y="240890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0A8B2D-8C37-4EAF-B47E-0E7D0D81B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3" y="1861307"/>
            <a:ext cx="764858" cy="764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ED8908-24A7-416F-9D4A-9504C6D04290}"/>
              </a:ext>
            </a:extLst>
          </p:cNvPr>
          <p:cNvGrpSpPr/>
          <p:nvPr/>
        </p:nvGrpSpPr>
        <p:grpSpPr>
          <a:xfrm>
            <a:off x="701104" y="3650759"/>
            <a:ext cx="986470" cy="2206636"/>
            <a:chOff x="2969342" y="2441786"/>
            <a:chExt cx="1651187" cy="3693543"/>
          </a:xfrm>
          <a:solidFill>
            <a:srgbClr val="FF0000"/>
          </a:solidFill>
        </p:grpSpPr>
        <p:sp>
          <p:nvSpPr>
            <p:cNvPr id="13" name="1/2 액자 12">
              <a:extLst>
                <a:ext uri="{FF2B5EF4-FFF2-40B4-BE49-F238E27FC236}">
                  <a16:creationId xmlns:a16="http://schemas.microsoft.com/office/drawing/2014/main" id="{5F84723B-FADB-4FE5-BCFC-2CB5D8DD17CB}"/>
                </a:ext>
              </a:extLst>
            </p:cNvPr>
            <p:cNvSpPr/>
            <p:nvPr/>
          </p:nvSpPr>
          <p:spPr>
            <a:xfrm rot="2700000">
              <a:off x="2969342" y="4493342"/>
              <a:ext cx="1641987" cy="1641987"/>
            </a:xfrm>
            <a:prstGeom prst="halfFrame">
              <a:avLst>
                <a:gd name="adj1" fmla="val 11630"/>
                <a:gd name="adj2" fmla="val 117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1/2 액자 16">
              <a:extLst>
                <a:ext uri="{FF2B5EF4-FFF2-40B4-BE49-F238E27FC236}">
                  <a16:creationId xmlns:a16="http://schemas.microsoft.com/office/drawing/2014/main" id="{5D5DD194-D51D-4D4F-925C-D33FC0A0C3C8}"/>
                </a:ext>
              </a:extLst>
            </p:cNvPr>
            <p:cNvSpPr/>
            <p:nvPr/>
          </p:nvSpPr>
          <p:spPr>
            <a:xfrm rot="13500000">
              <a:off x="2978542" y="2441786"/>
              <a:ext cx="1641987" cy="1641987"/>
            </a:xfrm>
            <a:prstGeom prst="halfFrame">
              <a:avLst>
                <a:gd name="adj1" fmla="val 11630"/>
                <a:gd name="adj2" fmla="val 117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화살표: 위로 굽음 17">
            <a:extLst>
              <a:ext uri="{FF2B5EF4-FFF2-40B4-BE49-F238E27FC236}">
                <a16:creationId xmlns:a16="http://schemas.microsoft.com/office/drawing/2014/main" id="{F9182EE8-23A2-48CA-B571-D0AB44B5BA2B}"/>
              </a:ext>
            </a:extLst>
          </p:cNvPr>
          <p:cNvSpPr/>
          <p:nvPr/>
        </p:nvSpPr>
        <p:spPr>
          <a:xfrm>
            <a:off x="4208840" y="3206268"/>
            <a:ext cx="1537325" cy="1322430"/>
          </a:xfrm>
          <a:prstGeom prst="bentUpArrow">
            <a:avLst>
              <a:gd name="adj1" fmla="val 15334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스마트 폰 빈 이미지 png 만들어 보다.">
            <a:extLst>
              <a:ext uri="{FF2B5EF4-FFF2-40B4-BE49-F238E27FC236}">
                <a16:creationId xmlns:a16="http://schemas.microsoft.com/office/drawing/2014/main" id="{1E2CDDDB-68F8-4484-88CF-995A505D5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660" y="3046495"/>
            <a:ext cx="2232153" cy="27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80DE7A-1E11-494D-BAD7-F069034B05E7}"/>
              </a:ext>
            </a:extLst>
          </p:cNvPr>
          <p:cNvSpPr txBox="1"/>
          <p:nvPr/>
        </p:nvSpPr>
        <p:spPr>
          <a:xfrm>
            <a:off x="2751884" y="402107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 가능</a:t>
            </a:r>
          </a:p>
        </p:txBody>
      </p:sp>
    </p:spTree>
    <p:extLst>
      <p:ext uri="{BB962C8B-B14F-4D97-AF65-F5344CB8AC3E}">
        <p14:creationId xmlns:p14="http://schemas.microsoft.com/office/powerpoint/2010/main" val="30545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/>
      <p:bldP spid="18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검은색 배경의 여러 물음표">
            <a:extLst>
              <a:ext uri="{FF2B5EF4-FFF2-40B4-BE49-F238E27FC236}">
                <a16:creationId xmlns:a16="http://schemas.microsoft.com/office/drawing/2014/main" id="{7E924480-59A6-4C15-B516-9C8084A6D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09" b="11631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rtlCol="0" anchor="b">
            <a:normAutofit/>
          </a:bodyPr>
          <a:lstStyle/>
          <a:p>
            <a:pPr lvl="0" rtl="0"/>
            <a:r>
              <a:rPr lang="ko-KR" altLang="en-US" sz="3300" i="1" dirty="0"/>
              <a:t>소비자의 권리인 선택</a:t>
            </a:r>
            <a:endParaRPr lang="ko" sz="3300" i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시각장애인도 소비자</a:t>
            </a:r>
            <a:endParaRPr lang="ko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578504AD-0D11-4FFF-A725-1D0EC5E0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AD4E46A-4D08-462A-B135-DFCEE5BFB50C}" type="datetime1">
              <a:rPr lang="ko-KR" altLang="en-US" smtClean="0"/>
              <a:pPr>
                <a:spcAft>
                  <a:spcPts val="600"/>
                </a:spcAft>
              </a:pPr>
              <a:t>2021-09-08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278</Words>
  <Application>Microsoft Office PowerPoint</Application>
  <PresentationFormat>와이드스크린</PresentationFormat>
  <Paragraphs>63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Malgun Gothic</vt:lpstr>
      <vt:lpstr>Malgun Gothic</vt:lpstr>
      <vt:lpstr>Batang</vt:lpstr>
      <vt:lpstr>Arial</vt:lpstr>
      <vt:lpstr>Calibri</vt:lpstr>
      <vt:lpstr>Franklin Gothic Book</vt:lpstr>
      <vt:lpstr>1_RetrospectVTI</vt:lpstr>
      <vt:lpstr>날아라 화석</vt:lpstr>
      <vt:lpstr>우리는 원하는 상품을 고를 권리조차 가지지 못했다.</vt:lpstr>
      <vt:lpstr>음료 위 점자</vt:lpstr>
      <vt:lpstr>원하는 제품을 살 수 없다</vt:lpstr>
      <vt:lpstr>PowerPoint 프레젠테이션</vt:lpstr>
      <vt:lpstr>바코드</vt:lpstr>
      <vt:lpstr>PowerPoint 프레젠테이션</vt:lpstr>
      <vt:lpstr>PowerPoint 프레젠테이션</vt:lpstr>
      <vt:lpstr>소비자의 권리인 선택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날아라 화석</dc:title>
  <dc:creator>lua</dc:creator>
  <cp:lastModifiedBy>lua</cp:lastModifiedBy>
  <cp:revision>17</cp:revision>
  <dcterms:created xsi:type="dcterms:W3CDTF">2021-09-08T01:00:51Z</dcterms:created>
  <dcterms:modified xsi:type="dcterms:W3CDTF">2021-09-08T02:46:51Z</dcterms:modified>
</cp:coreProperties>
</file>