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21383625" cy="302752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 snapToGrid="0">
      <p:cViewPr>
        <p:scale>
          <a:sx n="33" d="100"/>
          <a:sy n="33" d="100"/>
        </p:scale>
        <p:origin x="2376" y="-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C54DA-0A40-44F7-994C-B4F9667A9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953" y="4954765"/>
            <a:ext cx="16037719" cy="10540259"/>
          </a:xfrm>
        </p:spPr>
        <p:txBody>
          <a:bodyPr anchor="b"/>
          <a:lstStyle>
            <a:lvl1pPr algn="ctr">
              <a:defRPr sz="1052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1D963A-4E3F-4DEF-9BEB-6C044A033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4209"/>
            </a:lvl1pPr>
            <a:lvl2pPr marL="801883" indent="0" algn="ctr">
              <a:buNone/>
              <a:defRPr sz="3508"/>
            </a:lvl2pPr>
            <a:lvl3pPr marL="1603766" indent="0" algn="ctr">
              <a:buNone/>
              <a:defRPr sz="3157"/>
            </a:lvl3pPr>
            <a:lvl4pPr marL="2405649" indent="0" algn="ctr">
              <a:buNone/>
              <a:defRPr sz="2806"/>
            </a:lvl4pPr>
            <a:lvl5pPr marL="3207532" indent="0" algn="ctr">
              <a:buNone/>
              <a:defRPr sz="2806"/>
            </a:lvl5pPr>
            <a:lvl6pPr marL="4009415" indent="0" algn="ctr">
              <a:buNone/>
              <a:defRPr sz="2806"/>
            </a:lvl6pPr>
            <a:lvl7pPr marL="4811298" indent="0" algn="ctr">
              <a:buNone/>
              <a:defRPr sz="2806"/>
            </a:lvl7pPr>
            <a:lvl8pPr marL="5613182" indent="0" algn="ctr">
              <a:buNone/>
              <a:defRPr sz="2806"/>
            </a:lvl8pPr>
            <a:lvl9pPr marL="6415065" indent="0" algn="ctr">
              <a:buNone/>
              <a:defRPr sz="2806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7B4C9-9075-4112-92AA-BAECE071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9C7B2-60EF-44AF-9868-E705632E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D7955-D23D-4530-A703-2DD5A1EF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3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AD65-1F04-4773-B99C-E0187756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6675E0-0DC0-40AE-85F3-A2F358B55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11DAB-EE56-45F3-A75B-D25626CC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97FC2-59B2-4E04-9E5B-F0069D4B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AFFA8-ACBA-4B75-BE96-2BCEE915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47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7C801A-07FD-40FA-9BD6-34204C85A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02657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EFD5C5-A82A-4318-9703-60DC43796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124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7D3C7-E508-4F0A-B2CE-B819C3A4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7E010-E103-4F15-B5FB-D2EA0F13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11DCE-09C4-4088-BD99-3597429D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7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5607D-1D36-4737-975C-C7250CD5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DE997-4A89-425D-B59A-9072D8BA2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F4558-D5ED-4662-B1A2-FF898CD3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A521-3A2E-4A8A-AB4F-E7F266E0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2488A-CCF1-4393-BCEA-EE934A0C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7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23BDD-9D5E-4AB1-939A-2FC63B85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87" y="7547783"/>
            <a:ext cx="18443377" cy="12593645"/>
          </a:xfrm>
        </p:spPr>
        <p:txBody>
          <a:bodyPr anchor="b"/>
          <a:lstStyle>
            <a:lvl1pPr>
              <a:defRPr sz="1052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CDDF7-0285-45A2-8A8B-4C7164640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8987" y="20260569"/>
            <a:ext cx="18443377" cy="6622701"/>
          </a:xfrm>
        </p:spPr>
        <p:txBody>
          <a:bodyPr/>
          <a:lstStyle>
            <a:lvl1pPr marL="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1pPr>
            <a:lvl2pPr marL="8018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C2832-ABBB-4DDA-8972-0D1599A9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B319E-9ADC-4E81-B51C-E67E5C23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AEABC-E029-4385-AA02-E3C5E250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75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A76F1-AC07-466E-BD6A-8E65DB52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376FA-7CA4-4DF3-8022-AC08D921E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34F85C-5DB7-4E41-A394-F8DB77DBB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39780-0DEE-4307-8B7D-C23F0887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9938E8-58BF-49C6-AE57-DBA60070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FF7F43-6B70-4896-ADC2-BA77F503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35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0755C-3D50-4206-A526-8AECEE3A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9" y="1611877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A17C6B-79FD-4308-ACED-F3A450296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2910" y="7421634"/>
            <a:ext cx="9046275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2469DB-8B3A-4F34-ADE7-74C2D61B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2910" y="11058863"/>
            <a:ext cx="904627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391B7-5CAE-48AC-BED8-E84EB3222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25460" y="7421634"/>
            <a:ext cx="9090826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1CA80D-2974-4E3E-B333-11F341AE7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25460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47F975-F3AB-4E66-B0D8-056D6B9A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09BE2E-9F46-4110-9A8E-950B5145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4AD691-D323-4BB2-9ABD-8A8D4C7B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37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73D72-1A8B-45B2-BEE0-F6899D36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3" y="1611877"/>
            <a:ext cx="14569977" cy="161187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D28877-3914-4E2F-B2AF-DFAA9B02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939876-D81B-45EF-B228-4C90BBDC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A7013F-5EA8-448F-9DC0-6A2F106E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701B95-33BC-4458-87E2-F8083D5FD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523" y="481215"/>
            <a:ext cx="2742537" cy="274253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13A91E3-8281-4DFA-9AE2-AEDAF4ED19D1}"/>
              </a:ext>
            </a:extLst>
          </p:cNvPr>
          <p:cNvSpPr/>
          <p:nvPr userDrawn="1"/>
        </p:nvSpPr>
        <p:spPr>
          <a:xfrm>
            <a:off x="885825" y="3628102"/>
            <a:ext cx="19611975" cy="25861297"/>
          </a:xfrm>
          <a:prstGeom prst="roundRect">
            <a:avLst>
              <a:gd name="adj" fmla="val 2830"/>
            </a:avLst>
          </a:prstGeom>
          <a:solidFill>
            <a:schemeClr val="bg1">
              <a:alpha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430BB6C-7EDB-4143-9EB8-69189D920312}"/>
              </a:ext>
            </a:extLst>
          </p:cNvPr>
          <p:cNvCxnSpPr>
            <a:cxnSpLocks/>
          </p:cNvCxnSpPr>
          <p:nvPr userDrawn="1"/>
        </p:nvCxnSpPr>
        <p:spPr>
          <a:xfrm>
            <a:off x="10691812" y="3952568"/>
            <a:ext cx="0" cy="14964082"/>
          </a:xfrm>
          <a:prstGeom prst="line">
            <a:avLst/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88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E47F58-0670-4EC6-94C0-C0E26143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9E1939-5C0B-4C7B-85CF-37143787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577EFF-5871-433A-918D-C3CABF30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81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42A6-F7B4-40EE-99E7-7CD0E9FF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8533B-FF3C-4B79-8D3B-87E71354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6D1C14-F5CC-49C2-B80F-ED6E22A2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AA3572-3A3D-4732-ACBF-1BD70EA4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33BED-2D67-405C-9C4C-A610C71A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F02221-C0B7-4C8E-89B1-AF0986FA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41259-8B39-4A28-8B6F-73E9EF50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96667F-1043-4192-A924-1B0F5F7E3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229D15-7C1A-4172-809B-8D2A30912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FB8C6-D624-4C74-AD5F-82C3B870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E8A-10A9-4D57-BC13-88523FE88AC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7B71E-C5F9-4BED-8804-BB55420C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00291-6FD1-4D3C-8FBA-45A39619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9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919CFC-79CF-4A57-912B-629A1786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1BF22B-5B25-47B7-9017-9113D2D0C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0975B-6363-407D-99A1-49F3A28BE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7E8A-10A9-4D57-BC13-88523FE88AC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63AFF-BED2-4896-8139-B2F562DFD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16905-E3F1-4D2B-9538-E743AE4FF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02185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91255-24A1-4751-884E-6EC8AD72C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6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1603766" rtl="0" eaLnBrk="1" latinLnBrk="1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1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svg"/><Relationship Id="rId34" Type="http://schemas.openxmlformats.org/officeDocument/2006/relationships/image" Target="../media/image34.svg"/><Relationship Id="rId42" Type="http://schemas.openxmlformats.org/officeDocument/2006/relationships/image" Target="../media/image42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32" Type="http://schemas.openxmlformats.org/officeDocument/2006/relationships/image" Target="../media/image32.sv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jpe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31" Type="http://schemas.openxmlformats.org/officeDocument/2006/relationships/image" Target="../media/image31.png"/><Relationship Id="rId44" Type="http://schemas.openxmlformats.org/officeDocument/2006/relationships/image" Target="../media/image44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jpeg"/><Relationship Id="rId43" Type="http://schemas.openxmlformats.org/officeDocument/2006/relationships/image" Target="../media/image43.png"/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D3D33ACB-9105-4777-ADAC-9F8915FA46A7}"/>
              </a:ext>
            </a:extLst>
          </p:cNvPr>
          <p:cNvSpPr txBox="1"/>
          <p:nvPr/>
        </p:nvSpPr>
        <p:spPr>
          <a:xfrm>
            <a:off x="1324896" y="18979987"/>
            <a:ext cx="18711587" cy="10064294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제목 15">
            <a:extLst>
              <a:ext uri="{FF2B5EF4-FFF2-40B4-BE49-F238E27FC236}">
                <a16:creationId xmlns:a16="http://schemas.microsoft.com/office/drawing/2014/main" id="{8009FD60-0627-415D-8067-0A95F01F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25" y="1395978"/>
            <a:ext cx="14569977" cy="1611875"/>
          </a:xfrm>
        </p:spPr>
        <p:txBody>
          <a:bodyPr>
            <a:noAutofit/>
          </a:bodyPr>
          <a:lstStyle/>
          <a:p>
            <a:r>
              <a:rPr lang="en-US" altLang="ko-KR" sz="11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Barcode TTS Reader</a:t>
            </a:r>
            <a:endParaRPr lang="ko-KR" altLang="en-US" sz="1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955130-1D2A-4FAD-A074-5CE433B0EF5B}"/>
              </a:ext>
            </a:extLst>
          </p:cNvPr>
          <p:cNvSpPr txBox="1"/>
          <p:nvPr/>
        </p:nvSpPr>
        <p:spPr>
          <a:xfrm>
            <a:off x="971550" y="735014"/>
            <a:ext cx="13080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Team. </a:t>
            </a:r>
            <a:r>
              <a:rPr lang="ko-KR" altLang="en-US" sz="48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읽어라 화석 </a:t>
            </a:r>
            <a:r>
              <a:rPr lang="en-US" altLang="ko-KR" sz="3600" b="1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</a:t>
            </a:r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김규형</a:t>
            </a:r>
            <a:r>
              <a:rPr lang="en-US" altLang="ko-KR" sz="36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김광희</a:t>
            </a:r>
            <a:r>
              <a:rPr lang="en-US" altLang="ko-KR" sz="36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권기원</a:t>
            </a:r>
            <a:r>
              <a:rPr lang="ko-KR" altLang="en-US" sz="36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36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지도교수</a:t>
            </a:r>
            <a:r>
              <a:rPr lang="en-US" altLang="ko-KR" sz="36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</a:t>
            </a:r>
            <a:r>
              <a:rPr lang="ko-KR" altLang="en-US" sz="36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이용희</a:t>
            </a:r>
            <a:r>
              <a:rPr lang="en-US" altLang="ko-KR" sz="36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41865DF-ED81-4760-97C9-20CAC36098EE}"/>
              </a:ext>
            </a:extLst>
          </p:cNvPr>
          <p:cNvCxnSpPr/>
          <p:nvPr/>
        </p:nvCxnSpPr>
        <p:spPr>
          <a:xfrm>
            <a:off x="885825" y="671514"/>
            <a:ext cx="0" cy="1982786"/>
          </a:xfrm>
          <a:prstGeom prst="line">
            <a:avLst/>
          </a:prstGeom>
          <a:ln w="76200" cap="sq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083F48-830B-4723-B261-A46C25529059}"/>
              </a:ext>
            </a:extLst>
          </p:cNvPr>
          <p:cNvCxnSpPr>
            <a:cxnSpLocks/>
          </p:cNvCxnSpPr>
          <p:nvPr/>
        </p:nvCxnSpPr>
        <p:spPr>
          <a:xfrm rot="16200000">
            <a:off x="1877218" y="-319879"/>
            <a:ext cx="0" cy="1982786"/>
          </a:xfrm>
          <a:prstGeom prst="line">
            <a:avLst/>
          </a:prstGeom>
          <a:ln w="76200" cap="sq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래픽 29" descr="비즈니스 성장 윤곽선">
            <a:extLst>
              <a:ext uri="{FF2B5EF4-FFF2-40B4-BE49-F238E27FC236}">
                <a16:creationId xmlns:a16="http://schemas.microsoft.com/office/drawing/2014/main" id="{C9337B8B-C1D8-4210-A9DF-74FE6A745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09440" y="3610457"/>
            <a:ext cx="1645263" cy="1645263"/>
          </a:xfrm>
          <a:prstGeom prst="rect">
            <a:avLst/>
          </a:prstGeom>
        </p:spPr>
      </p:pic>
      <p:pic>
        <p:nvPicPr>
          <p:cNvPr id="32" name="그래픽 31" descr="문서 윤곽선">
            <a:extLst>
              <a:ext uri="{FF2B5EF4-FFF2-40B4-BE49-F238E27FC236}">
                <a16:creationId xmlns:a16="http://schemas.microsoft.com/office/drawing/2014/main" id="{0D47956A-781B-480B-8376-ADE785824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009440" y="5147410"/>
            <a:ext cx="1645263" cy="1645263"/>
          </a:xfrm>
          <a:prstGeom prst="rect">
            <a:avLst/>
          </a:prstGeom>
        </p:spPr>
      </p:pic>
      <p:pic>
        <p:nvPicPr>
          <p:cNvPr id="34" name="그래픽 33" descr="무선 마이크 윤곽선">
            <a:extLst>
              <a:ext uri="{FF2B5EF4-FFF2-40B4-BE49-F238E27FC236}">
                <a16:creationId xmlns:a16="http://schemas.microsoft.com/office/drawing/2014/main" id="{702BBB76-01CE-491C-A678-E82611779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009440" y="6684363"/>
            <a:ext cx="1645263" cy="1645263"/>
          </a:xfrm>
          <a:prstGeom prst="rect">
            <a:avLst/>
          </a:prstGeom>
        </p:spPr>
      </p:pic>
      <p:pic>
        <p:nvPicPr>
          <p:cNvPr id="36" name="그래픽 35" descr="거래량 윤곽선">
            <a:extLst>
              <a:ext uri="{FF2B5EF4-FFF2-40B4-BE49-F238E27FC236}">
                <a16:creationId xmlns:a16="http://schemas.microsoft.com/office/drawing/2014/main" id="{F71091BB-C43D-4DA5-8E19-13251866CB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009440" y="8221316"/>
            <a:ext cx="1645263" cy="1645263"/>
          </a:xfrm>
          <a:prstGeom prst="rect">
            <a:avLst/>
          </a:prstGeom>
        </p:spPr>
      </p:pic>
      <p:pic>
        <p:nvPicPr>
          <p:cNvPr id="38" name="그래픽 37" descr="심장 박동 윤곽선">
            <a:extLst>
              <a:ext uri="{FF2B5EF4-FFF2-40B4-BE49-F238E27FC236}">
                <a16:creationId xmlns:a16="http://schemas.microsoft.com/office/drawing/2014/main" id="{1D9CAFDD-6995-41F2-8739-62E9D6E71A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3009440" y="9758269"/>
            <a:ext cx="1645263" cy="1645263"/>
          </a:xfrm>
          <a:prstGeom prst="rect">
            <a:avLst/>
          </a:prstGeom>
        </p:spPr>
      </p:pic>
      <p:pic>
        <p:nvPicPr>
          <p:cNvPr id="40" name="그래픽 39" descr="지구본 윤곽선">
            <a:extLst>
              <a:ext uri="{FF2B5EF4-FFF2-40B4-BE49-F238E27FC236}">
                <a16:creationId xmlns:a16="http://schemas.microsoft.com/office/drawing/2014/main" id="{D741FFE7-80F2-4029-98E6-53D643E25C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3009440" y="11295222"/>
            <a:ext cx="1645263" cy="1645263"/>
          </a:xfrm>
          <a:prstGeom prst="rect">
            <a:avLst/>
          </a:prstGeom>
        </p:spPr>
      </p:pic>
      <p:pic>
        <p:nvPicPr>
          <p:cNvPr id="42" name="그래픽 41" descr="조리개 단색으로 채워진">
            <a:extLst>
              <a:ext uri="{FF2B5EF4-FFF2-40B4-BE49-F238E27FC236}">
                <a16:creationId xmlns:a16="http://schemas.microsoft.com/office/drawing/2014/main" id="{E349722B-F62F-4698-A162-6EE22BEF47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3009440" y="12832175"/>
            <a:ext cx="1645263" cy="1645263"/>
          </a:xfrm>
          <a:prstGeom prst="rect">
            <a:avLst/>
          </a:prstGeom>
        </p:spPr>
      </p:pic>
      <p:pic>
        <p:nvPicPr>
          <p:cNvPr id="44" name="그래픽 43" descr="인플루언서 윤곽선">
            <a:extLst>
              <a:ext uri="{FF2B5EF4-FFF2-40B4-BE49-F238E27FC236}">
                <a16:creationId xmlns:a16="http://schemas.microsoft.com/office/drawing/2014/main" id="{69D1D98F-6568-482F-BD7F-D67F744DAE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3009440" y="14369128"/>
            <a:ext cx="1645263" cy="1645263"/>
          </a:xfrm>
          <a:prstGeom prst="rect">
            <a:avLst/>
          </a:prstGeom>
        </p:spPr>
      </p:pic>
      <p:pic>
        <p:nvPicPr>
          <p:cNvPr id="46" name="그래픽 45" descr="사물 인터넷 윤곽선">
            <a:extLst>
              <a:ext uri="{FF2B5EF4-FFF2-40B4-BE49-F238E27FC236}">
                <a16:creationId xmlns:a16="http://schemas.microsoft.com/office/drawing/2014/main" id="{F77DAFB4-C4A1-4E39-800E-994DB2E6DD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3009440" y="15906081"/>
            <a:ext cx="1645263" cy="1645263"/>
          </a:xfrm>
          <a:prstGeom prst="rect">
            <a:avLst/>
          </a:prstGeom>
        </p:spPr>
      </p:pic>
      <p:pic>
        <p:nvPicPr>
          <p:cNvPr id="48" name="그래픽 47" descr="서버 윤곽선">
            <a:extLst>
              <a:ext uri="{FF2B5EF4-FFF2-40B4-BE49-F238E27FC236}">
                <a16:creationId xmlns:a16="http://schemas.microsoft.com/office/drawing/2014/main" id="{D44EBCEA-5D49-4DEA-BF01-559A92C4A2B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3064459" y="17462012"/>
            <a:ext cx="1645263" cy="1645263"/>
          </a:xfrm>
          <a:prstGeom prst="rect">
            <a:avLst/>
          </a:prstGeom>
        </p:spPr>
      </p:pic>
      <p:pic>
        <p:nvPicPr>
          <p:cNvPr id="50" name="그래픽 49" descr="스마트폰 윤곽선">
            <a:extLst>
              <a:ext uri="{FF2B5EF4-FFF2-40B4-BE49-F238E27FC236}">
                <a16:creationId xmlns:a16="http://schemas.microsoft.com/office/drawing/2014/main" id="{3B95CABF-7681-4FA3-BC2C-7F02F33B89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3009440" y="18979987"/>
            <a:ext cx="1645263" cy="1645263"/>
          </a:xfrm>
          <a:prstGeom prst="rect">
            <a:avLst/>
          </a:prstGeom>
        </p:spPr>
      </p:pic>
      <p:pic>
        <p:nvPicPr>
          <p:cNvPr id="52" name="그래픽 51" descr="인터넷 뱅킹 윤곽선">
            <a:extLst>
              <a:ext uri="{FF2B5EF4-FFF2-40B4-BE49-F238E27FC236}">
                <a16:creationId xmlns:a16="http://schemas.microsoft.com/office/drawing/2014/main" id="{B5EFF537-2A97-44EA-8F67-7B09EB8107F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-3009440" y="20516940"/>
            <a:ext cx="1645263" cy="1645263"/>
          </a:xfrm>
          <a:prstGeom prst="rect">
            <a:avLst/>
          </a:prstGeom>
        </p:spPr>
      </p:pic>
      <p:pic>
        <p:nvPicPr>
          <p:cNvPr id="54" name="그래픽 53" descr="무선 윤곽선">
            <a:extLst>
              <a:ext uri="{FF2B5EF4-FFF2-40B4-BE49-F238E27FC236}">
                <a16:creationId xmlns:a16="http://schemas.microsoft.com/office/drawing/2014/main" id="{AC828EC1-7AA7-4309-ADCC-B3CC47A3A15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-3009440" y="22053893"/>
            <a:ext cx="1645263" cy="1645263"/>
          </a:xfrm>
          <a:prstGeom prst="rect">
            <a:avLst/>
          </a:prstGeom>
        </p:spPr>
      </p:pic>
      <p:pic>
        <p:nvPicPr>
          <p:cNvPr id="58" name="그래픽 57" descr="연구 단색으로 채워진">
            <a:extLst>
              <a:ext uri="{FF2B5EF4-FFF2-40B4-BE49-F238E27FC236}">
                <a16:creationId xmlns:a16="http://schemas.microsoft.com/office/drawing/2014/main" id="{B0F59DE2-7681-4BB6-9C03-5163A5A6EC8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3009440" y="25127799"/>
            <a:ext cx="1645263" cy="1645263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14FFF6C-3467-4406-B313-73F9EAF24643}"/>
              </a:ext>
            </a:extLst>
          </p:cNvPr>
          <p:cNvGrpSpPr/>
          <p:nvPr/>
        </p:nvGrpSpPr>
        <p:grpSpPr>
          <a:xfrm>
            <a:off x="22065135" y="2422954"/>
            <a:ext cx="8839200" cy="2781774"/>
            <a:chOff x="1352550" y="3909868"/>
            <a:chExt cx="8839200" cy="278177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BCCC0DF-70A5-4325-A19D-C233878353C1}"/>
                </a:ext>
              </a:extLst>
            </p:cNvPr>
            <p:cNvSpPr txBox="1"/>
            <p:nvPr/>
          </p:nvSpPr>
          <p:spPr>
            <a:xfrm>
              <a:off x="1352550" y="4383318"/>
              <a:ext cx="8839200" cy="230832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762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내용을 넣는 공간</a:t>
              </a:r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내용내용내용</a:t>
              </a:r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 묶음을 사용하면 됨</a:t>
              </a:r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자동으로 텍스트 크기에 맞춰서 상자 크기가 조정되니 참고해서 사용할 수 있도록</a:t>
              </a:r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나눔스퀘어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_ac, 24pt</a:t>
              </a:r>
              <a:endPara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C3EF1E-C006-45B5-8C11-935B951D29D8}"/>
                </a:ext>
              </a:extLst>
            </p:cNvPr>
            <p:cNvSpPr txBox="1"/>
            <p:nvPr/>
          </p:nvSpPr>
          <p:spPr>
            <a:xfrm>
              <a:off x="1352550" y="3909868"/>
              <a:ext cx="6397905" cy="46166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제목을 넣는 공간 </a:t>
              </a:r>
              <a:r>
                <a:rPr lang="en-US" altLang="ko-KR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</a:t>
              </a:r>
              <a:r>
                <a:rPr lang="ko-KR" altLang="en-US" sz="2400" b="1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나눔스퀘어라운드</a:t>
              </a:r>
              <a:r>
                <a: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Bold, 24pt</a:t>
              </a:r>
              <a:endPara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3F488FA-49F5-4F6D-89DC-99EA42C4873F}"/>
              </a:ext>
            </a:extLst>
          </p:cNvPr>
          <p:cNvGrpSpPr/>
          <p:nvPr/>
        </p:nvGrpSpPr>
        <p:grpSpPr>
          <a:xfrm>
            <a:off x="22031633" y="1035358"/>
            <a:ext cx="5634554" cy="1061306"/>
            <a:chOff x="1295400" y="4086104"/>
            <a:chExt cx="5634554" cy="10613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195E1F-8CA6-410A-9C1B-E7103FD6D7E1}"/>
                </a:ext>
              </a:extLst>
            </p:cNvPr>
            <p:cNvSpPr txBox="1"/>
            <p:nvPr/>
          </p:nvSpPr>
          <p:spPr>
            <a:xfrm>
              <a:off x="1328902" y="4149735"/>
              <a:ext cx="55675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대 분류 제목</a:t>
              </a:r>
              <a:r>
                <a:rPr lang="en-US" altLang="ko-KR" sz="5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54pt</a:t>
              </a:r>
              <a:endPara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7BBE622-659B-48FC-B8F2-B2682167A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02" y="4086104"/>
              <a:ext cx="5601052" cy="1"/>
            </a:xfrm>
            <a:prstGeom prst="line">
              <a:avLst/>
            </a:prstGeom>
            <a:ln w="762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255594F-D610-4330-BB32-5105000F08AA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4086105"/>
              <a:ext cx="0" cy="1061305"/>
            </a:xfrm>
            <a:prstGeom prst="line">
              <a:avLst/>
            </a:prstGeom>
            <a:ln w="76200" cap="sq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254F583-D3FF-4C36-AF3B-5B3BB604DA6D}"/>
              </a:ext>
            </a:extLst>
          </p:cNvPr>
          <p:cNvGrpSpPr/>
          <p:nvPr/>
        </p:nvGrpSpPr>
        <p:grpSpPr>
          <a:xfrm>
            <a:off x="1295456" y="5570621"/>
            <a:ext cx="8839200" cy="4262415"/>
            <a:chOff x="1352550" y="3909868"/>
            <a:chExt cx="8839200" cy="426241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6C4E84B-00A2-431F-94E6-C9D69FAEA69E}"/>
                </a:ext>
              </a:extLst>
            </p:cNvPr>
            <p:cNvSpPr txBox="1"/>
            <p:nvPr/>
          </p:nvSpPr>
          <p:spPr>
            <a:xfrm>
              <a:off x="1352550" y="4386631"/>
              <a:ext cx="8839200" cy="37856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762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서비스 개요</a:t>
              </a:r>
              <a:endPara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457200" indent="-457200">
                <a:buFontTx/>
                <a:buChar char="-"/>
              </a:pP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시각장애인을 위한 상품명을 소리로 읽어주는 서비스</a:t>
              </a:r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문제 제기</a:t>
              </a:r>
              <a:endPara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 marL="457200" indent="-457200">
                <a:buFontTx/>
                <a:buChar char="-"/>
              </a:pP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시각장애인은 올바로 상품을 선택 할 수 없는 문제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</a:t>
              </a:r>
            </a:p>
            <a:p>
              <a:pPr marL="457200" indent="-457200">
                <a:buFontTx/>
                <a:buChar char="-"/>
              </a:pP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기존의 점자표기 조차 올바로 되어 있지 않음</a:t>
              </a:r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해결 방안</a:t>
              </a:r>
              <a:endPara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457200" indent="-457200">
                <a:buFontTx/>
                <a:buChar char="-"/>
              </a:pP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모든 상품이 가지고 있는 바코드를 인식하여 상품명을 읽어주는 서비스 제공</a:t>
              </a:r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8D323D-B7A7-49D5-B607-A560DF54E3D4}"/>
                </a:ext>
              </a:extLst>
            </p:cNvPr>
            <p:cNvSpPr txBox="1"/>
            <p:nvPr/>
          </p:nvSpPr>
          <p:spPr>
            <a:xfrm>
              <a:off x="1352550" y="3909868"/>
              <a:ext cx="745717" cy="46166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개요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306CA55-AD06-4BBF-9930-F6ABE6DD90FE}"/>
              </a:ext>
            </a:extLst>
          </p:cNvPr>
          <p:cNvGrpSpPr/>
          <p:nvPr/>
        </p:nvGrpSpPr>
        <p:grpSpPr>
          <a:xfrm>
            <a:off x="1324896" y="4194414"/>
            <a:ext cx="5634554" cy="1061306"/>
            <a:chOff x="1295400" y="4086104"/>
            <a:chExt cx="5634554" cy="106130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DCFC2ED-D048-4562-A80A-82643C61AB61}"/>
                </a:ext>
              </a:extLst>
            </p:cNvPr>
            <p:cNvSpPr txBox="1"/>
            <p:nvPr/>
          </p:nvSpPr>
          <p:spPr>
            <a:xfrm>
              <a:off x="1328902" y="4149735"/>
              <a:ext cx="14446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서론</a:t>
              </a: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279A28EF-BF80-4AB7-BC3F-10AD26EED6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02" y="4086104"/>
              <a:ext cx="5601052" cy="1"/>
            </a:xfrm>
            <a:prstGeom prst="line">
              <a:avLst/>
            </a:prstGeom>
            <a:ln w="762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B48C89D-C771-453B-9832-184E83DAE550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4086105"/>
              <a:ext cx="0" cy="1061305"/>
            </a:xfrm>
            <a:prstGeom prst="line">
              <a:avLst/>
            </a:prstGeom>
            <a:ln w="76200" cap="sq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6CE18A7-B447-4794-9EBB-647E6DF5303E}"/>
              </a:ext>
            </a:extLst>
          </p:cNvPr>
          <p:cNvGrpSpPr/>
          <p:nvPr/>
        </p:nvGrpSpPr>
        <p:grpSpPr>
          <a:xfrm>
            <a:off x="11159677" y="5582010"/>
            <a:ext cx="8839200" cy="5370410"/>
            <a:chOff x="1352550" y="3909868"/>
            <a:chExt cx="8839200" cy="537041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07B90A-CE4E-46E9-B025-30B552BDC870}"/>
                </a:ext>
              </a:extLst>
            </p:cNvPr>
            <p:cNvSpPr txBox="1"/>
            <p:nvPr/>
          </p:nvSpPr>
          <p:spPr>
            <a:xfrm>
              <a:off x="1352550" y="4386631"/>
              <a:ext cx="8839200" cy="489364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762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AWS</a:t>
              </a:r>
            </a:p>
            <a:p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아마존에서 제공하는 클라우드 컴퓨팅 서비스를 사용하여 서버를 구성한다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 EC2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 클라우드 컴퓨팅 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RDS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 데이터베이스 사용하여 시스템을 구성하며 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Node.js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사용해 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Rest API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 통신한다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 </a:t>
              </a:r>
            </a:p>
            <a:p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2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2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내부 로직</a:t>
              </a:r>
              <a:endPara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유저정보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바코드정보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바코드평가 정보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등을 취합하여 유저에 대해 복합적으로 신뢰성을 판단하고 데이터를 자동으로 검증한다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바코드에 대한 질의가 발생했을 때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먼저 검증된 데이터를 전송하며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없을 시 비 검증 데이터를 전송하여 평가 받는다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</a:p>
            <a:p>
              <a:r>
                <a:rPr lang="ko-KR" altLang="en-US" sz="2400" b="1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크롤러</a:t>
              </a:r>
              <a:r>
                <a:rPr lang="ko-KR" altLang="en-US" sz="2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및 외부 </a:t>
              </a:r>
              <a:r>
                <a:rPr lang="en-US" altLang="ko-KR" sz="2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API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사용하여 인터넷 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외부 환경으로부터 미리 </a:t>
              </a:r>
              <a:r>
                <a:rPr lang="ko-KR" altLang="en-US" sz="2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제공되어있는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데이터를 수집하며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이를 사용자에게 평가받아 서버 내 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DB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에 저장한다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74ACAB9-263F-4D5E-ACDC-AC55C5E5AAEA}"/>
                </a:ext>
              </a:extLst>
            </p:cNvPr>
            <p:cNvSpPr txBox="1"/>
            <p:nvPr/>
          </p:nvSpPr>
          <p:spPr>
            <a:xfrm>
              <a:off x="1352550" y="3909868"/>
              <a:ext cx="745717" cy="46166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기능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E6C902F-C0B3-491E-88AD-B6C116FE5C20}"/>
              </a:ext>
            </a:extLst>
          </p:cNvPr>
          <p:cNvGrpSpPr/>
          <p:nvPr/>
        </p:nvGrpSpPr>
        <p:grpSpPr>
          <a:xfrm>
            <a:off x="11159677" y="4194414"/>
            <a:ext cx="5634554" cy="1061306"/>
            <a:chOff x="1295400" y="4086104"/>
            <a:chExt cx="5634554" cy="106130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1D00106-EC7F-4783-9A79-D00C39E35FC6}"/>
                </a:ext>
              </a:extLst>
            </p:cNvPr>
            <p:cNvSpPr txBox="1"/>
            <p:nvPr/>
          </p:nvSpPr>
          <p:spPr>
            <a:xfrm>
              <a:off x="1328902" y="4149735"/>
              <a:ext cx="14446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서버</a:t>
              </a: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9910D94B-70F8-470C-B7EA-CCA184451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02" y="4086104"/>
              <a:ext cx="5601052" cy="1"/>
            </a:xfrm>
            <a:prstGeom prst="line">
              <a:avLst/>
            </a:prstGeom>
            <a:ln w="762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7F9F70A2-5130-41DA-B26B-8FD5341B108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4086105"/>
              <a:ext cx="0" cy="1061305"/>
            </a:xfrm>
            <a:prstGeom prst="line">
              <a:avLst/>
            </a:prstGeom>
            <a:ln w="76200" cap="sq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3A47BDA6-D846-43A2-874C-0C95E9FA34E9}"/>
              </a:ext>
            </a:extLst>
          </p:cNvPr>
          <p:cNvGrpSpPr/>
          <p:nvPr/>
        </p:nvGrpSpPr>
        <p:grpSpPr>
          <a:xfrm>
            <a:off x="11200834" y="12709875"/>
            <a:ext cx="8839200" cy="4299621"/>
            <a:chOff x="1352550" y="3909868"/>
            <a:chExt cx="8839200" cy="429962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D6D3691-BDB2-4E96-B532-EC9C742C5DC7}"/>
                </a:ext>
              </a:extLst>
            </p:cNvPr>
            <p:cNvSpPr txBox="1"/>
            <p:nvPr/>
          </p:nvSpPr>
          <p:spPr>
            <a:xfrm>
              <a:off x="1352550" y="4423837"/>
              <a:ext cx="8839200" cy="37856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762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400" b="1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Zxing</a:t>
              </a:r>
              <a:endPara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안드로이드 에서 사용할 수 있는 바코드 스캐너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 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해당 라이브러리를 사용하여 인식한 바코드 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String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을 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DB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에 조회함</a:t>
              </a:r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2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TTS</a:t>
              </a:r>
            </a:p>
            <a:p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조회하여 응답 받은  제품정보를 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TTS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엔진으로 읽어주는데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이는 사용자 기기 별 기본 설정을 따르므로 개인에게 맞는 적용이 가능함</a:t>
              </a:r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2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Server</a:t>
              </a:r>
            </a:p>
            <a:p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Http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이용하여 서버와 통신</a:t>
              </a:r>
              <a:r>
                <a: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 Rest API</a:t>
              </a: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적용하여 통신함</a:t>
              </a:r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2447E1D-40E9-494E-A83D-04A83129E4F4}"/>
                </a:ext>
              </a:extLst>
            </p:cNvPr>
            <p:cNvSpPr txBox="1"/>
            <p:nvPr/>
          </p:nvSpPr>
          <p:spPr>
            <a:xfrm>
              <a:off x="1352550" y="3909868"/>
              <a:ext cx="1587294" cy="46166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안드로이드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F5CB08B-FF97-425F-A672-7D261AC50C54}"/>
              </a:ext>
            </a:extLst>
          </p:cNvPr>
          <p:cNvGrpSpPr/>
          <p:nvPr/>
        </p:nvGrpSpPr>
        <p:grpSpPr>
          <a:xfrm>
            <a:off x="11200834" y="11242742"/>
            <a:ext cx="5634554" cy="1061306"/>
            <a:chOff x="1295400" y="4086104"/>
            <a:chExt cx="5634554" cy="1061306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F7EC78C-C325-4229-9C6B-EAE389ACF17E}"/>
                </a:ext>
              </a:extLst>
            </p:cNvPr>
            <p:cNvSpPr txBox="1"/>
            <p:nvPr/>
          </p:nvSpPr>
          <p:spPr>
            <a:xfrm>
              <a:off x="1328902" y="4149735"/>
              <a:ext cx="33345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클라이언트</a:t>
              </a: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69FECEB0-3CB8-4331-B659-E3965568D8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02" y="4086104"/>
              <a:ext cx="5601052" cy="1"/>
            </a:xfrm>
            <a:prstGeom prst="line">
              <a:avLst/>
            </a:prstGeom>
            <a:ln w="762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535BBF99-E877-4583-8098-6376CC64901C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4086105"/>
              <a:ext cx="0" cy="1061305"/>
            </a:xfrm>
            <a:prstGeom prst="line">
              <a:avLst/>
            </a:prstGeom>
            <a:ln w="76200" cap="sq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CC0CBB5-AB1B-4A0C-B8CD-42368FEF86A3}"/>
              </a:ext>
            </a:extLst>
          </p:cNvPr>
          <p:cNvGrpSpPr/>
          <p:nvPr/>
        </p:nvGrpSpPr>
        <p:grpSpPr>
          <a:xfrm>
            <a:off x="-12870934" y="11130546"/>
            <a:ext cx="8839200" cy="13167035"/>
            <a:chOff x="1352550" y="3909868"/>
            <a:chExt cx="8839200" cy="1316703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5240DAA-C671-420F-81EC-E25BE8E25CA2}"/>
                </a:ext>
              </a:extLst>
            </p:cNvPr>
            <p:cNvSpPr txBox="1"/>
            <p:nvPr/>
          </p:nvSpPr>
          <p:spPr>
            <a:xfrm>
              <a:off x="1352550" y="4488842"/>
              <a:ext cx="8839200" cy="1258806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762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첫 실행 시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TTS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필요여부 확인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필요시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TTS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엔진 활성화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ID / PW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랜덤으로 배정</a:t>
              </a:r>
            </a:p>
            <a:p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28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메인화면</a:t>
              </a:r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바코드를 인식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내부에 저장된 데이터에서 검색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검색내용이 없을 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서버에서 검색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서버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DB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에 없을 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여러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API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통해 외부 검색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데이터가 없을 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“</a:t>
              </a:r>
              <a:r>
                <a:rPr lang="ko-KR" altLang="en-US" sz="28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자료없음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”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을 알림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자료가 있을 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내용을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TTS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엔진으로 읽음 </a:t>
              </a:r>
            </a:p>
            <a:p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로그화면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기존에 </a:t>
              </a:r>
              <a:r>
                <a:rPr lang="ko-KR" altLang="en-US" sz="28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인식햇던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바코드 이력 검색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상품명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시간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날짜 순으로 읽음</a:t>
              </a:r>
            </a:p>
            <a:p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불만족스러운 사항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[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올바르지 않은 데이터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검색되지 않는 데이터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]</a:t>
              </a:r>
            </a:p>
            <a:p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 있다면 사진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수정내용과 함께 수정 요청 가능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서버에서 해당 데이터를 받아 수정할 수 있음</a:t>
              </a:r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제품정보가 없거나 올바르지 않을 경우에 사진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  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수정내용으로 수정 요청 가능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서버에서 요청된 수정내용 받아 수정 할 수 있음</a:t>
              </a:r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TTS</a:t>
              </a:r>
            </a:p>
            <a:p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Http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이용하여 서버와 통신</a:t>
              </a:r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5EB6B3F-EE22-4BB0-B54B-F9115C28B0CB}"/>
                </a:ext>
              </a:extLst>
            </p:cNvPr>
            <p:cNvSpPr txBox="1"/>
            <p:nvPr/>
          </p:nvSpPr>
          <p:spPr>
            <a:xfrm>
              <a:off x="1352550" y="3909868"/>
              <a:ext cx="1980029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클라이언트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CA623C-A0E8-4599-A639-FD27789C5D12}"/>
              </a:ext>
            </a:extLst>
          </p:cNvPr>
          <p:cNvGrpSpPr/>
          <p:nvPr/>
        </p:nvGrpSpPr>
        <p:grpSpPr>
          <a:xfrm>
            <a:off x="-12870934" y="9795131"/>
            <a:ext cx="5634554" cy="1061306"/>
            <a:chOff x="1295400" y="4086104"/>
            <a:chExt cx="5634554" cy="1061306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69A0B72-C121-4636-9339-F69FC096906A}"/>
                </a:ext>
              </a:extLst>
            </p:cNvPr>
            <p:cNvSpPr txBox="1"/>
            <p:nvPr/>
          </p:nvSpPr>
          <p:spPr>
            <a:xfrm>
              <a:off x="1328902" y="4149735"/>
              <a:ext cx="3647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클라이언트</a:t>
              </a: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A5DABBD1-781D-401F-8F10-D5945CE59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02" y="4086104"/>
              <a:ext cx="5601052" cy="1"/>
            </a:xfrm>
            <a:prstGeom prst="line">
              <a:avLst/>
            </a:prstGeom>
            <a:ln w="762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09C78C68-761C-4F6E-B135-DCD6CBD490E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4086105"/>
              <a:ext cx="0" cy="1061305"/>
            </a:xfrm>
            <a:prstGeom prst="line">
              <a:avLst/>
            </a:prstGeom>
            <a:ln w="76200" cap="sq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C37FBF1-7890-4380-B7A2-729B007C24EA}"/>
              </a:ext>
            </a:extLst>
          </p:cNvPr>
          <p:cNvGrpSpPr/>
          <p:nvPr/>
        </p:nvGrpSpPr>
        <p:grpSpPr>
          <a:xfrm>
            <a:off x="1351246" y="11601880"/>
            <a:ext cx="8839200" cy="5407616"/>
            <a:chOff x="1352550" y="3909868"/>
            <a:chExt cx="8839200" cy="5407616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4E16990-A909-4134-8F07-0CF485B9013C}"/>
                </a:ext>
              </a:extLst>
            </p:cNvPr>
            <p:cNvSpPr txBox="1"/>
            <p:nvPr/>
          </p:nvSpPr>
          <p:spPr>
            <a:xfrm>
              <a:off x="1352550" y="4423837"/>
              <a:ext cx="8839200" cy="489364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762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첫 시작 시</a:t>
              </a:r>
              <a:endPara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457200" indent="-457200">
                <a:buFontTx/>
                <a:buChar char="-"/>
              </a:pP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첫 시작시에 튜토리얼을 실행하여 어플리케이션 사용을 익숙하게 만들어 준다</a:t>
              </a:r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기본기능</a:t>
              </a:r>
              <a:endPara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457200" indent="-457200">
                <a:buFontTx/>
                <a:buChar char="-"/>
              </a:pP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바코드를 카메라로 읽어서 제품정보를 소리로 읽어준다</a:t>
              </a:r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457200" indent="-457200">
                <a:buFontTx/>
                <a:buChar char="-"/>
              </a:pP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제품정보가 없다면 사용자가 제품정보를 직접 등록 할 수 있다</a:t>
              </a:r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457200" indent="-457200">
                <a:buFontTx/>
                <a:buChar char="-"/>
              </a:pP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제품 정보가 잘못된 것 같아도 사용자가 직접 등록할 수 있다</a:t>
              </a:r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추가기능</a:t>
              </a:r>
              <a:endPara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457200" indent="-457200">
                <a:buFontTx/>
                <a:buChar char="-"/>
              </a:pP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최근 바코드 조회기록을 소리로 읽어준다</a:t>
              </a:r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457200" indent="-457200">
                <a:buFontTx/>
                <a:buChar char="-"/>
              </a:pP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최근 바코드 조회기록으로 올바른 정보인지 평가할 수 있다</a:t>
              </a:r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457200" indent="-457200">
                <a:buFontTx/>
                <a:buChar char="-"/>
              </a:pPr>
              <a:r>
                <a:rPr lang="ko-KR" altLang="en-US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로그인으로 사용자 정보를 저장 할 수 있다</a:t>
              </a:r>
              <a:endPara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0FAA129-C577-4C25-8081-57DB4E9DEFFD}"/>
                </a:ext>
              </a:extLst>
            </p:cNvPr>
            <p:cNvSpPr txBox="1"/>
            <p:nvPr/>
          </p:nvSpPr>
          <p:spPr>
            <a:xfrm>
              <a:off x="1352550" y="3909868"/>
              <a:ext cx="745717" cy="46166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기능</a:t>
              </a: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E8C8FED9-B8F1-47FA-AE4F-AFA44EE1BA09}"/>
              </a:ext>
            </a:extLst>
          </p:cNvPr>
          <p:cNvGrpSpPr/>
          <p:nvPr/>
        </p:nvGrpSpPr>
        <p:grpSpPr>
          <a:xfrm>
            <a:off x="1324896" y="10230666"/>
            <a:ext cx="5634554" cy="1061306"/>
            <a:chOff x="1295400" y="4086104"/>
            <a:chExt cx="5634554" cy="1061306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AC5F01E-1829-4B91-B7DD-DFAB6B1F6BAC}"/>
                </a:ext>
              </a:extLst>
            </p:cNvPr>
            <p:cNvSpPr txBox="1"/>
            <p:nvPr/>
          </p:nvSpPr>
          <p:spPr>
            <a:xfrm>
              <a:off x="1328902" y="4149735"/>
              <a:ext cx="20746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서비스</a:t>
              </a: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2425E2F0-595F-4544-B6E5-65DE080E6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02" y="4086104"/>
              <a:ext cx="5601052" cy="1"/>
            </a:xfrm>
            <a:prstGeom prst="line">
              <a:avLst/>
            </a:prstGeom>
            <a:ln w="762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149547EB-3584-4941-BF5E-B61D89317EC5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4086105"/>
              <a:ext cx="0" cy="1061305"/>
            </a:xfrm>
            <a:prstGeom prst="line">
              <a:avLst/>
            </a:prstGeom>
            <a:ln w="76200" cap="sq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8D88848-E16D-4302-989D-D577F2F47A7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8266" y="20098354"/>
            <a:ext cx="15054780" cy="10380061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59E42CA2-2E9C-49E6-8B22-8D60CD34B3A9}"/>
              </a:ext>
            </a:extLst>
          </p:cNvPr>
          <p:cNvGrpSpPr/>
          <p:nvPr/>
        </p:nvGrpSpPr>
        <p:grpSpPr>
          <a:xfrm>
            <a:off x="-12985637" y="3350484"/>
            <a:ext cx="8839200" cy="5411066"/>
            <a:chOff x="1352550" y="3909868"/>
            <a:chExt cx="8839200" cy="5411066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3B6C46F-11ED-4EBC-BDB6-EFB0EE544BA1}"/>
                </a:ext>
              </a:extLst>
            </p:cNvPr>
            <p:cNvSpPr txBox="1"/>
            <p:nvPr/>
          </p:nvSpPr>
          <p:spPr>
            <a:xfrm>
              <a:off x="1352550" y="4488842"/>
              <a:ext cx="8839200" cy="483209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762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Zxing</a:t>
              </a:r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안드로이드 에서 사용할 수 있는 바코드 스캐너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인식한 바코드를 숫자로 변환하여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return</a:t>
              </a:r>
            </a:p>
            <a:p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해당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API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 상품에 부여된 바코드를 인식 </a:t>
              </a:r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TTS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문자를 소리로 읽어주는 엔진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사용자의 환경에 따라 다른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TTS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엔진 사용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응답받은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상품 명을 읽어주는 서비스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장점</a:t>
              </a:r>
            </a:p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기존에 사용하는 환경에 </a:t>
              </a:r>
              <a:r>
                <a:rPr lang="ko-KR" altLang="en-US" sz="28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맞출수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있음</a:t>
              </a:r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1C18FE4-CC6E-4687-A552-BB280F14CA71}"/>
                </a:ext>
              </a:extLst>
            </p:cNvPr>
            <p:cNvSpPr txBox="1"/>
            <p:nvPr/>
          </p:nvSpPr>
          <p:spPr>
            <a:xfrm>
              <a:off x="1352550" y="3909868"/>
              <a:ext cx="902811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기능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EA78318-0786-47DC-B7BC-3D29532A4540}"/>
              </a:ext>
            </a:extLst>
          </p:cNvPr>
          <p:cNvGrpSpPr/>
          <p:nvPr/>
        </p:nvGrpSpPr>
        <p:grpSpPr>
          <a:xfrm>
            <a:off x="-12985637" y="1884868"/>
            <a:ext cx="5634554" cy="1061306"/>
            <a:chOff x="1295400" y="4086104"/>
            <a:chExt cx="5634554" cy="1061306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C662F68-21CF-4CB3-9AF9-6C19609F39EE}"/>
                </a:ext>
              </a:extLst>
            </p:cNvPr>
            <p:cNvSpPr txBox="1"/>
            <p:nvPr/>
          </p:nvSpPr>
          <p:spPr>
            <a:xfrm>
              <a:off x="1328902" y="4149735"/>
              <a:ext cx="3647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안드로이드</a:t>
              </a: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97053F7D-9D97-4D51-BE25-3B8439000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02" y="4086104"/>
              <a:ext cx="5601052" cy="1"/>
            </a:xfrm>
            <a:prstGeom prst="line">
              <a:avLst/>
            </a:prstGeom>
            <a:ln w="762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6BDE9996-44FF-49EB-90C1-B6974982D0CB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4086105"/>
              <a:ext cx="0" cy="1061305"/>
            </a:xfrm>
            <a:prstGeom prst="line">
              <a:avLst/>
            </a:prstGeom>
            <a:ln w="76200" cap="sq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CDAC461-CBFA-4DA2-903E-F204E7BCBB67}"/>
              </a:ext>
            </a:extLst>
          </p:cNvPr>
          <p:cNvGrpSpPr/>
          <p:nvPr/>
        </p:nvGrpSpPr>
        <p:grpSpPr>
          <a:xfrm>
            <a:off x="-12837432" y="24931222"/>
            <a:ext cx="8839200" cy="7996389"/>
            <a:chOff x="-22737055" y="9809223"/>
            <a:chExt cx="8839200" cy="799638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2093DD2-A641-40B4-946C-1D31ECAB3AC0}"/>
                </a:ext>
              </a:extLst>
            </p:cNvPr>
            <p:cNvSpPr txBox="1"/>
            <p:nvPr/>
          </p:nvSpPr>
          <p:spPr>
            <a:xfrm>
              <a:off x="-22737055" y="10388197"/>
              <a:ext cx="8839200" cy="741741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762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첫 실행 시</a:t>
              </a:r>
            </a:p>
            <a:p>
              <a:pPr marL="457200" indent="-457200">
                <a:buFontTx/>
                <a:buChar char="-"/>
              </a:pP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TTS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필요여부 확인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필요시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TTS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엔진 활성화</a:t>
              </a:r>
            </a:p>
            <a:p>
              <a:pPr marL="457200" indent="-457200">
                <a:buFontTx/>
                <a:buChar char="-"/>
              </a:pP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로그인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비로그인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에 따른 사용환경 조정</a:t>
              </a:r>
            </a:p>
            <a:p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8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2800" b="1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메인화면</a:t>
              </a:r>
              <a:endPara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457200" indent="-457200">
                <a:buFontTx/>
                <a:buChar char="-"/>
              </a:pP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바코드를 인식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내부에 저장된 데이터에서 검색</a:t>
              </a:r>
            </a:p>
            <a:p>
              <a:pPr marL="457200" indent="-457200">
                <a:buFontTx/>
                <a:buChar char="-"/>
              </a:pP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검색내용이 없을 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서버에서 검색</a:t>
              </a:r>
            </a:p>
            <a:p>
              <a:pPr marL="457200" indent="-457200">
                <a:buFontTx/>
                <a:buChar char="-"/>
              </a:pP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서버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DB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에 없을 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여러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API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통해 외부 검색</a:t>
              </a:r>
            </a:p>
            <a:p>
              <a:pPr marL="457200" indent="-457200">
                <a:buFontTx/>
                <a:buChar char="-"/>
              </a:pP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데이터가 없을 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“</a:t>
              </a:r>
              <a:r>
                <a:rPr lang="ko-KR" altLang="en-US" sz="28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자료없음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”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을 알림</a:t>
              </a:r>
            </a:p>
            <a:p>
              <a:pPr marL="457200" indent="-457200">
                <a:buFontTx/>
                <a:buChar char="-"/>
              </a:pP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자료가 있을 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내용을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TTS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엔진으로 읽음 </a:t>
              </a:r>
            </a:p>
            <a:p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sz="28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로그화면</a:t>
              </a:r>
            </a:p>
            <a:p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기존에 조회했던 바코드 이력 검색</a:t>
              </a:r>
            </a:p>
            <a:p>
              <a:pPr marL="457200" indent="-457200">
                <a:buFontTx/>
                <a:buChar char="-"/>
              </a:pP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상품명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시간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날짜 순으로 읽음</a:t>
              </a:r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457200" indent="-457200">
                <a:buFontTx/>
                <a:buChar char="-"/>
              </a:pP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제품정보가 없거나 올바르지 않을 경우에 사진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  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수정내용으로 수정요청 가능</a:t>
              </a:r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457200" indent="-457200">
                <a:buFontTx/>
                <a:buChar char="-"/>
              </a:pP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서버에서 요청된 수정내용 받아 수정 할 수 있음</a:t>
              </a:r>
              <a:endPara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7470ECB-2D6F-4F9F-9563-2D4F9212FBE2}"/>
                </a:ext>
              </a:extLst>
            </p:cNvPr>
            <p:cNvSpPr txBox="1"/>
            <p:nvPr/>
          </p:nvSpPr>
          <p:spPr>
            <a:xfrm>
              <a:off x="-22737055" y="9809223"/>
              <a:ext cx="2019527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Work Flow</a:t>
              </a:r>
              <a:endParaRPr lang="ko-KR" altLang="en-US" sz="2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0B3C19F9-F0F0-4C80-BC7C-351B22625AA1}"/>
              </a:ext>
            </a:extLst>
          </p:cNvPr>
          <p:cNvGrpSpPr/>
          <p:nvPr/>
        </p:nvGrpSpPr>
        <p:grpSpPr>
          <a:xfrm>
            <a:off x="22759059" y="18026991"/>
            <a:ext cx="5634554" cy="1061306"/>
            <a:chOff x="1295400" y="4086104"/>
            <a:chExt cx="5634554" cy="1061306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4F530E2-DA32-4944-B14B-82E800E7AB2B}"/>
                </a:ext>
              </a:extLst>
            </p:cNvPr>
            <p:cNvSpPr txBox="1"/>
            <p:nvPr/>
          </p:nvSpPr>
          <p:spPr>
            <a:xfrm>
              <a:off x="1328902" y="4149735"/>
              <a:ext cx="3647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클라이언트</a:t>
              </a:r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A54FD9B3-3ECE-4586-B9D6-7EC1688AC6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02" y="4086104"/>
              <a:ext cx="5601052" cy="1"/>
            </a:xfrm>
            <a:prstGeom prst="line">
              <a:avLst/>
            </a:prstGeom>
            <a:ln w="762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BF3142DD-E8C0-4C7A-A213-80812C58B937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4086105"/>
              <a:ext cx="0" cy="1061305"/>
            </a:xfrm>
            <a:prstGeom prst="line">
              <a:avLst/>
            </a:prstGeom>
            <a:ln w="76200" cap="sq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DB93B7CA-3110-4F73-8533-1CAE4785A020}"/>
              </a:ext>
            </a:extLst>
          </p:cNvPr>
          <p:cNvSpPr txBox="1"/>
          <p:nvPr/>
        </p:nvSpPr>
        <p:spPr>
          <a:xfrm>
            <a:off x="971550" y="2723938"/>
            <a:ext cx="99822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시각장애인을 위한 상품정보 청각화 서비스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5E1C585-C7CD-439A-B98A-82DB1601C12F}"/>
              </a:ext>
            </a:extLst>
          </p:cNvPr>
          <p:cNvGrpSpPr/>
          <p:nvPr/>
        </p:nvGrpSpPr>
        <p:grpSpPr>
          <a:xfrm>
            <a:off x="1358398" y="17496338"/>
            <a:ext cx="5634554" cy="1061306"/>
            <a:chOff x="1295400" y="4086104"/>
            <a:chExt cx="5634554" cy="106130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C3A2475-3ECD-4CF5-A392-AD9C822C46D9}"/>
                </a:ext>
              </a:extLst>
            </p:cNvPr>
            <p:cNvSpPr txBox="1"/>
            <p:nvPr/>
          </p:nvSpPr>
          <p:spPr>
            <a:xfrm>
              <a:off x="1328902" y="4149735"/>
              <a:ext cx="55707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전체 시스템 구성도</a:t>
              </a: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AC06B0FD-EB70-4B54-ABE1-85B043942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02" y="4086104"/>
              <a:ext cx="5601052" cy="1"/>
            </a:xfrm>
            <a:prstGeom prst="line">
              <a:avLst/>
            </a:prstGeom>
            <a:ln w="762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91ED6001-9B98-4A13-BF59-31802D8802B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4086105"/>
              <a:ext cx="0" cy="1061305"/>
            </a:xfrm>
            <a:prstGeom prst="line">
              <a:avLst/>
            </a:prstGeom>
            <a:ln w="76200" cap="sq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935ABE7-0CBB-4DC9-93F2-52993BA45953}"/>
              </a:ext>
            </a:extLst>
          </p:cNvPr>
          <p:cNvGrpSpPr/>
          <p:nvPr/>
        </p:nvGrpSpPr>
        <p:grpSpPr>
          <a:xfrm>
            <a:off x="-341883" y="18889217"/>
            <a:ext cx="8374889" cy="10542082"/>
            <a:chOff x="-341883" y="18889217"/>
            <a:chExt cx="8374889" cy="10542082"/>
          </a:xfrm>
        </p:grpSpPr>
        <p:pic>
          <p:nvPicPr>
            <p:cNvPr id="60" name="그래픽 59" descr="바코드 단색으로 채워진">
              <a:extLst>
                <a:ext uri="{FF2B5EF4-FFF2-40B4-BE49-F238E27FC236}">
                  <a16:creationId xmlns:a16="http://schemas.microsoft.com/office/drawing/2014/main" id="{5081213F-678D-45D2-93F6-0759DC12C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2435455" y="26611092"/>
              <a:ext cx="2820207" cy="2820207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F1C9804-27F4-4303-8A5E-4D20C806B143}"/>
                </a:ext>
              </a:extLst>
            </p:cNvPr>
            <p:cNvGrpSpPr/>
            <p:nvPr/>
          </p:nvGrpSpPr>
          <p:grpSpPr>
            <a:xfrm>
              <a:off x="-341883" y="18889217"/>
              <a:ext cx="8374889" cy="8374889"/>
              <a:chOff x="-341883" y="20686015"/>
              <a:chExt cx="8374889" cy="8374889"/>
            </a:xfrm>
          </p:grpSpPr>
          <p:pic>
            <p:nvPicPr>
              <p:cNvPr id="101" name="그래픽 100" descr="스마트폰 윤곽선">
                <a:extLst>
                  <a:ext uri="{FF2B5EF4-FFF2-40B4-BE49-F238E27FC236}">
                    <a16:creationId xmlns:a16="http://schemas.microsoft.com/office/drawing/2014/main" id="{74EB6144-CC77-4908-9AA7-72D482836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-341883" y="20686015"/>
                <a:ext cx="8374889" cy="8374889"/>
              </a:xfrm>
              <a:prstGeom prst="rect">
                <a:avLst/>
              </a:prstGeom>
            </p:spPr>
          </p:pic>
          <p:pic>
            <p:nvPicPr>
              <p:cNvPr id="56" name="그래픽 55" descr="데이터베이스 윤곽선">
                <a:extLst>
                  <a:ext uri="{FF2B5EF4-FFF2-40B4-BE49-F238E27FC236}">
                    <a16:creationId xmlns:a16="http://schemas.microsoft.com/office/drawing/2014/main" id="{E4ABF1AB-BD43-45D6-B951-C77421C9F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2850094" y="23664133"/>
                <a:ext cx="1645263" cy="1645263"/>
              </a:xfrm>
              <a:prstGeom prst="rect">
                <a:avLst/>
              </a:prstGeom>
            </p:spPr>
          </p:pic>
          <p:pic>
            <p:nvPicPr>
              <p:cNvPr id="116" name="그래픽 115" descr="거래량 윤곽선">
                <a:extLst>
                  <a:ext uri="{FF2B5EF4-FFF2-40B4-BE49-F238E27FC236}">
                    <a16:creationId xmlns:a16="http://schemas.microsoft.com/office/drawing/2014/main" id="{19F50E62-E2CC-49CC-A8E6-03EC1AB7F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22928" y="22040172"/>
                <a:ext cx="1645263" cy="1645263"/>
              </a:xfrm>
              <a:prstGeom prst="rect">
                <a:avLst/>
              </a:prstGeom>
            </p:spPr>
          </p:pic>
          <p:pic>
            <p:nvPicPr>
              <p:cNvPr id="1026" name="Picture 2" descr="바코드 크로싱 - Telaeris, Inc.">
                <a:extLst>
                  <a:ext uri="{FF2B5EF4-FFF2-40B4-BE49-F238E27FC236}">
                    <a16:creationId xmlns:a16="http://schemas.microsoft.com/office/drawing/2014/main" id="{232EB520-085A-497F-9BAA-D93FD423E2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922" y="25733254"/>
                <a:ext cx="2253274" cy="1691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FE590E-3317-4C34-A755-F16D7D309B4D}"/>
              </a:ext>
            </a:extLst>
          </p:cNvPr>
          <p:cNvGrpSpPr/>
          <p:nvPr/>
        </p:nvGrpSpPr>
        <p:grpSpPr>
          <a:xfrm>
            <a:off x="7280431" y="19178436"/>
            <a:ext cx="8934332" cy="9429748"/>
            <a:chOff x="7280431" y="19178436"/>
            <a:chExt cx="8934332" cy="9429748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88D23A4A-4ACC-465D-AF2F-0584B1476073}"/>
                </a:ext>
              </a:extLst>
            </p:cNvPr>
            <p:cNvGrpSpPr/>
            <p:nvPr/>
          </p:nvGrpSpPr>
          <p:grpSpPr>
            <a:xfrm>
              <a:off x="7280431" y="19178436"/>
              <a:ext cx="8934332" cy="9429748"/>
              <a:chOff x="1352550" y="3909868"/>
              <a:chExt cx="8839200" cy="9429748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8DBF6B-7B44-4C10-A312-6EF1AE6D3150}"/>
                  </a:ext>
                </a:extLst>
              </p:cNvPr>
              <p:cNvSpPr txBox="1"/>
              <p:nvPr/>
            </p:nvSpPr>
            <p:spPr>
              <a:xfrm>
                <a:off x="1352550" y="4383318"/>
                <a:ext cx="8839200" cy="895629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762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B500387-36BD-431F-89FF-F1F13415CB90}"/>
                  </a:ext>
                </a:extLst>
              </p:cNvPr>
              <p:cNvSpPr txBox="1"/>
              <p:nvPr/>
            </p:nvSpPr>
            <p:spPr>
              <a:xfrm>
                <a:off x="1352550" y="3909868"/>
                <a:ext cx="854438" cy="461665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AWS</a:t>
                </a:r>
                <a:endPara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F1C647F-D1DB-43B2-BBC3-567E8B5F1883}"/>
                </a:ext>
              </a:extLst>
            </p:cNvPr>
            <p:cNvGrpSpPr/>
            <p:nvPr/>
          </p:nvGrpSpPr>
          <p:grpSpPr>
            <a:xfrm>
              <a:off x="8367149" y="25506943"/>
              <a:ext cx="7513471" cy="2781774"/>
              <a:chOff x="8367149" y="25506943"/>
              <a:chExt cx="7513471" cy="2781774"/>
            </a:xfrm>
          </p:grpSpPr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3F74703D-3F6C-4BA0-B1FF-04400F31FAAA}"/>
                  </a:ext>
                </a:extLst>
              </p:cNvPr>
              <p:cNvGrpSpPr/>
              <p:nvPr/>
            </p:nvGrpSpPr>
            <p:grpSpPr>
              <a:xfrm>
                <a:off x="8367149" y="25506943"/>
                <a:ext cx="7513471" cy="2781774"/>
                <a:chOff x="1352550" y="3909868"/>
                <a:chExt cx="7513471" cy="2781774"/>
              </a:xfrm>
            </p:grpSpPr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CAF000B9-8E1F-40F8-9A98-2B899B7AE0B1}"/>
                    </a:ext>
                  </a:extLst>
                </p:cNvPr>
                <p:cNvSpPr txBox="1"/>
                <p:nvPr/>
              </p:nvSpPr>
              <p:spPr>
                <a:xfrm>
                  <a:off x="1352550" y="4383318"/>
                  <a:ext cx="7513471" cy="2308324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9DCB117-9955-417D-A44F-BD6548F24D6D}"/>
                    </a:ext>
                  </a:extLst>
                </p:cNvPr>
                <p:cNvSpPr txBox="1"/>
                <p:nvPr/>
              </p:nvSpPr>
              <p:spPr>
                <a:xfrm>
                  <a:off x="1352550" y="3909868"/>
                  <a:ext cx="787395" cy="461665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b="1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RDS</a:t>
                  </a:r>
                  <a:endParaRPr lang="ko-KR" altLang="en-US" sz="24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  <p:pic>
            <p:nvPicPr>
              <p:cNvPr id="1032" name="Picture 8" descr="AWS][RDS] RDS 생성방법">
                <a:extLst>
                  <a:ext uri="{FF2B5EF4-FFF2-40B4-BE49-F238E27FC236}">
                    <a16:creationId xmlns:a16="http://schemas.microsoft.com/office/drawing/2014/main" id="{A4E32F51-74B9-416E-AFF7-B6CE07E65A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7406" y="26275687"/>
                <a:ext cx="1714500" cy="1714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Amazon RDS for MariaDB – Amazon Web Services(AWS)">
                <a:extLst>
                  <a:ext uri="{FF2B5EF4-FFF2-40B4-BE49-F238E27FC236}">
                    <a16:creationId xmlns:a16="http://schemas.microsoft.com/office/drawing/2014/main" id="{D6B94735-903A-4FE0-9D68-1CDD035541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18330" y="26267605"/>
                <a:ext cx="3238500" cy="1666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C4C8486-8701-4091-99FE-F9790EBE6B2E}"/>
                </a:ext>
              </a:extLst>
            </p:cNvPr>
            <p:cNvGrpSpPr/>
            <p:nvPr/>
          </p:nvGrpSpPr>
          <p:grpSpPr>
            <a:xfrm>
              <a:off x="8404923" y="20228179"/>
              <a:ext cx="7513471" cy="4997765"/>
              <a:chOff x="8404923" y="20228179"/>
              <a:chExt cx="7513471" cy="4997765"/>
            </a:xfrm>
          </p:grpSpPr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EBC5BCE7-569E-4EA8-934B-44EDD2EF9233}"/>
                  </a:ext>
                </a:extLst>
              </p:cNvPr>
              <p:cNvGrpSpPr/>
              <p:nvPr/>
            </p:nvGrpSpPr>
            <p:grpSpPr>
              <a:xfrm>
                <a:off x="8404923" y="20228179"/>
                <a:ext cx="7513471" cy="4997765"/>
                <a:chOff x="1352550" y="3909868"/>
                <a:chExt cx="7513471" cy="4997765"/>
              </a:xfrm>
            </p:grpSpPr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ADD118A1-3B57-4C68-A28E-A44E757AC462}"/>
                    </a:ext>
                  </a:extLst>
                </p:cNvPr>
                <p:cNvSpPr txBox="1"/>
                <p:nvPr/>
              </p:nvSpPr>
              <p:spPr>
                <a:xfrm>
                  <a:off x="1352550" y="4383318"/>
                  <a:ext cx="7513471" cy="4524315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  <a:p>
                  <a:endParaRPr lang="en-US" altLang="ko-KR" sz="24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97435CD-C2A1-4F98-9C68-BE8D01786370}"/>
                    </a:ext>
                  </a:extLst>
                </p:cNvPr>
                <p:cNvSpPr txBox="1"/>
                <p:nvPr/>
              </p:nvSpPr>
              <p:spPr>
                <a:xfrm>
                  <a:off x="1352550" y="3909868"/>
                  <a:ext cx="760144" cy="461665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b="1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EC2</a:t>
                  </a:r>
                  <a:endParaRPr lang="ko-KR" altLang="en-US" sz="24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2AC235A9-1576-45F9-8A34-7B5DC41834EF}"/>
                  </a:ext>
                </a:extLst>
              </p:cNvPr>
              <p:cNvGrpSpPr/>
              <p:nvPr/>
            </p:nvGrpSpPr>
            <p:grpSpPr>
              <a:xfrm>
                <a:off x="8500931" y="20803433"/>
                <a:ext cx="6967571" cy="3889770"/>
                <a:chOff x="8500931" y="20803433"/>
                <a:chExt cx="6967571" cy="3889770"/>
              </a:xfrm>
            </p:grpSpPr>
            <p:grpSp>
              <p:nvGrpSpPr>
                <p:cNvPr id="132" name="그룹 131">
                  <a:extLst>
                    <a:ext uri="{FF2B5EF4-FFF2-40B4-BE49-F238E27FC236}">
                      <a16:creationId xmlns:a16="http://schemas.microsoft.com/office/drawing/2014/main" id="{E595FAEB-9AA2-4822-89D2-8EB8CD0F9570}"/>
                    </a:ext>
                  </a:extLst>
                </p:cNvPr>
                <p:cNvGrpSpPr/>
                <p:nvPr/>
              </p:nvGrpSpPr>
              <p:grpSpPr>
                <a:xfrm>
                  <a:off x="8500931" y="20803433"/>
                  <a:ext cx="6967571" cy="3889770"/>
                  <a:chOff x="1352550" y="3909868"/>
                  <a:chExt cx="6967571" cy="3889770"/>
                </a:xfrm>
              </p:grpSpPr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9D61C352-CBDD-45FA-BF2A-BB065B9BFF65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550" y="4383318"/>
                    <a:ext cx="6967571" cy="3416320"/>
                  </a:xfrm>
                  <a:prstGeom prst="rect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7620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altLang="ko-KR" sz="2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  <a:p>
                    <a:endParaRPr lang="en-US" altLang="ko-KR" sz="2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  <a:p>
                    <a:endParaRPr lang="en-US" altLang="ko-KR" sz="2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  <a:p>
                    <a:endParaRPr lang="en-US" altLang="ko-KR" sz="2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  <a:p>
                    <a:endParaRPr lang="en-US" altLang="ko-KR" sz="2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  <a:p>
                    <a:endParaRPr lang="en-US" altLang="ko-KR" sz="2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  <a:p>
                    <a:endParaRPr lang="en-US" altLang="ko-KR" sz="2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  <a:p>
                    <a:endParaRPr lang="en-US" altLang="ko-KR" sz="2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  <a:p>
                    <a:endParaRPr lang="en-US" altLang="ko-KR" sz="2400" dirty="0"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2AE13423-2C07-48C6-9B17-35232EE040DB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550" y="3909868"/>
                    <a:ext cx="1278042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400" b="1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rPr>
                      <a:t>CentOS</a:t>
                    </a:r>
                    <a:endParaRPr lang="ko-KR" altLang="en-US" sz="2400" b="1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endParaRPr>
                  </a:p>
                </p:txBody>
              </p:sp>
            </p:grpSp>
            <p:pic>
              <p:nvPicPr>
                <p:cNvPr id="1030" name="Picture 6" descr="Node.js - 위키백과, 우리 모두의 백과사전">
                  <a:extLst>
                    <a:ext uri="{FF2B5EF4-FFF2-40B4-BE49-F238E27FC236}">
                      <a16:creationId xmlns:a16="http://schemas.microsoft.com/office/drawing/2014/main" id="{E4A6BCC6-F8FE-40EE-B04B-B071110019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80597" y="21544637"/>
                  <a:ext cx="4600431" cy="2813930"/>
                </a:xfrm>
                <a:prstGeom prst="rect">
                  <a:avLst/>
                </a:prstGeom>
                <a:noFill/>
                <a:ln w="76200">
                  <a:solidFill>
                    <a:schemeClr val="bg1">
                      <a:lumMod val="75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6" name="Picture 12" descr="Api - 무료 컴퓨터개 아이콘">
                  <a:extLst>
                    <a:ext uri="{FF2B5EF4-FFF2-40B4-BE49-F238E27FC236}">
                      <a16:creationId xmlns:a16="http://schemas.microsoft.com/office/drawing/2014/main" id="{BC7C6EC2-E9FE-40B5-9C22-3FCFCB2FF4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52945" y="21746934"/>
                  <a:ext cx="1278042" cy="12780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B8B58169-A76F-4E05-A522-5BE25316E6E5}"/>
                    </a:ext>
                  </a:extLst>
                </p:cNvPr>
                <p:cNvSpPr txBox="1"/>
                <p:nvPr/>
              </p:nvSpPr>
              <p:spPr>
                <a:xfrm>
                  <a:off x="13585145" y="23431839"/>
                  <a:ext cx="1723549" cy="769441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4400" b="1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크롤러</a:t>
                  </a:r>
                  <a:endParaRPr lang="ko-KR" altLang="en-US" sz="44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BE6C1E4-773E-41BF-9547-EFD685467428}"/>
              </a:ext>
            </a:extLst>
          </p:cNvPr>
          <p:cNvGrpSpPr/>
          <p:nvPr/>
        </p:nvGrpSpPr>
        <p:grpSpPr>
          <a:xfrm>
            <a:off x="6627140" y="20034413"/>
            <a:ext cx="1341787" cy="7971413"/>
            <a:chOff x="6326300" y="20034413"/>
            <a:chExt cx="1341787" cy="7971413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051DBE2-D569-413C-9FE6-D7C065F125E7}"/>
                </a:ext>
              </a:extLst>
            </p:cNvPr>
            <p:cNvSpPr txBox="1"/>
            <p:nvPr/>
          </p:nvSpPr>
          <p:spPr>
            <a:xfrm>
              <a:off x="6326300" y="20034413"/>
              <a:ext cx="1341787" cy="7971413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32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Route 53</a:t>
              </a: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pic>
          <p:nvPicPr>
            <p:cNvPr id="1028" name="Picture 4" descr="DNS iOS 스타일 아이콘">
              <a:extLst>
                <a:ext uri="{FF2B5EF4-FFF2-40B4-BE49-F238E27FC236}">
                  <a16:creationId xmlns:a16="http://schemas.microsoft.com/office/drawing/2014/main" id="{34D2899D-4A53-4E44-85D3-623FA66ED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6223" y="20258939"/>
              <a:ext cx="1266191" cy="12661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BFF6D28-4E0E-4F1D-9165-B503B64293CE}"/>
              </a:ext>
            </a:extLst>
          </p:cNvPr>
          <p:cNvGrpSpPr/>
          <p:nvPr/>
        </p:nvGrpSpPr>
        <p:grpSpPr>
          <a:xfrm>
            <a:off x="16635209" y="19091925"/>
            <a:ext cx="3068636" cy="9429748"/>
            <a:chOff x="16635209" y="19091925"/>
            <a:chExt cx="3068636" cy="942974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B7B42E3-E1F4-49D0-B8A0-12A69944EEBA}"/>
                </a:ext>
              </a:extLst>
            </p:cNvPr>
            <p:cNvGrpSpPr/>
            <p:nvPr/>
          </p:nvGrpSpPr>
          <p:grpSpPr>
            <a:xfrm>
              <a:off x="16635209" y="19091925"/>
              <a:ext cx="3068636" cy="9429748"/>
              <a:chOff x="7432831" y="19330836"/>
              <a:chExt cx="3068636" cy="9429748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E78006E-A30C-42CD-8E51-C2662270BCDF}"/>
                  </a:ext>
                </a:extLst>
              </p:cNvPr>
              <p:cNvSpPr txBox="1"/>
              <p:nvPr/>
            </p:nvSpPr>
            <p:spPr>
              <a:xfrm>
                <a:off x="7432831" y="19804286"/>
                <a:ext cx="3068636" cy="895629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762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endParaRPr lang="en-US" altLang="ko-KR" sz="2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CC97CEB-9988-4CDE-A30C-20110141A56E}"/>
                  </a:ext>
                </a:extLst>
              </p:cNvPr>
              <p:cNvSpPr txBox="1"/>
              <p:nvPr/>
            </p:nvSpPr>
            <p:spPr>
              <a:xfrm>
                <a:off x="7432831" y="19330836"/>
                <a:ext cx="1372492" cy="461665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Internet</a:t>
                </a:r>
                <a:endParaRPr lang="ko-KR" altLang="en-US" sz="24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pic>
          <p:nvPicPr>
            <p:cNvPr id="149" name="그래픽 148" descr="지구본 윤곽선">
              <a:extLst>
                <a:ext uri="{FF2B5EF4-FFF2-40B4-BE49-F238E27FC236}">
                  <a16:creationId xmlns:a16="http://schemas.microsoft.com/office/drawing/2014/main" id="{413A5DBC-64E0-4133-B889-C8806D7AE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7253804" y="26302268"/>
              <a:ext cx="1645263" cy="1645263"/>
            </a:xfrm>
            <a:prstGeom prst="rect">
              <a:avLst/>
            </a:prstGeom>
          </p:spPr>
        </p:pic>
        <p:pic>
          <p:nvPicPr>
            <p:cNvPr id="150" name="그래픽 149" descr="데이터베이스 윤곽선">
              <a:extLst>
                <a:ext uri="{FF2B5EF4-FFF2-40B4-BE49-F238E27FC236}">
                  <a16:creationId xmlns:a16="http://schemas.microsoft.com/office/drawing/2014/main" id="{E8C7516A-5E3A-463A-8605-E6AEED93D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7253803" y="21563323"/>
              <a:ext cx="1645263" cy="1645263"/>
            </a:xfrm>
            <a:prstGeom prst="rect">
              <a:avLst/>
            </a:prstGeom>
          </p:spPr>
        </p:pic>
        <p:pic>
          <p:nvPicPr>
            <p:cNvPr id="151" name="그래픽 150" descr="연구 단색으로 채워진">
              <a:extLst>
                <a:ext uri="{FF2B5EF4-FFF2-40B4-BE49-F238E27FC236}">
                  <a16:creationId xmlns:a16="http://schemas.microsoft.com/office/drawing/2014/main" id="{B383CE4E-9C49-4009-9D32-37DB20460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7253804" y="23378648"/>
              <a:ext cx="1645263" cy="1645263"/>
            </a:xfrm>
            <a:prstGeom prst="rect">
              <a:avLst/>
            </a:prstGeom>
          </p:spPr>
        </p:pic>
      </p:grpSp>
      <p:pic>
        <p:nvPicPr>
          <p:cNvPr id="14" name="그래픽 13" descr="DVD 플레이어 윤곽선">
            <a:extLst>
              <a:ext uri="{FF2B5EF4-FFF2-40B4-BE49-F238E27FC236}">
                <a16:creationId xmlns:a16="http://schemas.microsoft.com/office/drawing/2014/main" id="{A9592B5B-9485-449E-903F-674CDFDABA0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9349346" y="19959215"/>
            <a:ext cx="914400" cy="914400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C2D4284-1C07-43C5-95BF-04EA63257FFF}"/>
              </a:ext>
            </a:extLst>
          </p:cNvPr>
          <p:cNvCxnSpPr>
            <a:stCxn id="1036" idx="3"/>
            <a:endCxn id="150" idx="1"/>
          </p:cNvCxnSpPr>
          <p:nvPr/>
        </p:nvCxnSpPr>
        <p:spPr>
          <a:xfrm>
            <a:off x="15030987" y="22385955"/>
            <a:ext cx="222281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D9C765F-152D-419A-863F-42980B9AAA64}"/>
              </a:ext>
            </a:extLst>
          </p:cNvPr>
          <p:cNvCxnSpPr>
            <a:stCxn id="146" idx="3"/>
            <a:endCxn id="151" idx="1"/>
          </p:cNvCxnSpPr>
          <p:nvPr/>
        </p:nvCxnSpPr>
        <p:spPr>
          <a:xfrm>
            <a:off x="15308694" y="23816560"/>
            <a:ext cx="1945110" cy="384720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065C1FF-9B78-4824-B583-535AA5791003}"/>
              </a:ext>
            </a:extLst>
          </p:cNvPr>
          <p:cNvCxnSpPr>
            <a:endCxn id="101" idx="2"/>
          </p:cNvCxnSpPr>
          <p:nvPr/>
        </p:nvCxnSpPr>
        <p:spPr>
          <a:xfrm flipH="1">
            <a:off x="3845562" y="25506943"/>
            <a:ext cx="2538" cy="175716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6408179-A0C2-4441-8C0C-6BC4F421CB7A}"/>
              </a:ext>
            </a:extLst>
          </p:cNvPr>
          <p:cNvCxnSpPr>
            <a:stCxn id="56" idx="3"/>
            <a:endCxn id="127" idx="1"/>
          </p:cNvCxnSpPr>
          <p:nvPr/>
        </p:nvCxnSpPr>
        <p:spPr>
          <a:xfrm>
            <a:off x="4495357" y="22689967"/>
            <a:ext cx="2171706" cy="1246489"/>
          </a:xfrm>
          <a:prstGeom prst="bentConnector3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신구대학교 메인 (170)">
            <a:extLst>
              <a:ext uri="{FF2B5EF4-FFF2-40B4-BE49-F238E27FC236}">
                <a16:creationId xmlns:a16="http://schemas.microsoft.com/office/drawing/2014/main" id="{5E1D125D-C5C4-4C05-B402-583B0239B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5752" y="476845"/>
            <a:ext cx="1510956" cy="151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34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635</Words>
  <Application>Microsoft Office PowerPoint</Application>
  <PresentationFormat>사용자 지정</PresentationFormat>
  <Paragraphs>221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나눔스퀘어_ac</vt:lpstr>
      <vt:lpstr>나눔스퀘어_ac Bold</vt:lpstr>
      <vt:lpstr>나눔스퀘어라운드 Bold</vt:lpstr>
      <vt:lpstr>나눔스퀘어라운드 ExtraBold</vt:lpstr>
      <vt:lpstr>나눔스퀘어라운드 Light</vt:lpstr>
      <vt:lpstr>맑은 고딕</vt:lpstr>
      <vt:lpstr>Arial</vt:lpstr>
      <vt:lpstr>Office 테마</vt:lpstr>
      <vt:lpstr>Barcode TTS Reader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Barcode TTS Reader</dc:title>
  <dc:creator>artificial lua</dc:creator>
  <cp:lastModifiedBy>artificial lua</cp:lastModifiedBy>
  <cp:revision>38</cp:revision>
  <dcterms:created xsi:type="dcterms:W3CDTF">2021-10-12T11:40:39Z</dcterms:created>
  <dcterms:modified xsi:type="dcterms:W3CDTF">2021-10-13T16:42:31Z</dcterms:modified>
</cp:coreProperties>
</file>