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665640" y="5945040"/>
            <a:ext cx="6586920" cy="92052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647640" y="5938920"/>
            <a:ext cx="4919760" cy="93276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5640" cy="1080000"/>
          </a:xfrm>
          <a:prstGeom prst="rtTriangle">
            <a:avLst/>
          </a:prstGeom>
          <a:blipFill rotWithShape="0">
            <a:blip r:embed="rId14" cstate="print">
              <a:alphaModFix amt="50000"/>
            </a:blip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trunk/d2/d8d/classcv_1_1Stitcher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/>
          <p:cNvPicPr/>
          <p:nvPr/>
        </p:nvPicPr>
        <p:blipFill>
          <a:blip r:embed="rId2" cstate="print"/>
          <a:stretch/>
        </p:blipFill>
        <p:spPr>
          <a:xfrm>
            <a:off x="10439280" y="2362320"/>
            <a:ext cx="2133000" cy="213300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0" y="0"/>
            <a:ext cx="6408720" cy="1661040"/>
          </a:xfrm>
          <a:prstGeom prst="rect">
            <a:avLst/>
          </a:prstGeom>
          <a:solidFill>
            <a:srgbClr val="005A9E"/>
          </a:solidFill>
          <a:ln>
            <a:solidFill>
              <a:srgbClr val="005A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Image 6"/>
          <p:cNvPicPr/>
          <p:nvPr/>
        </p:nvPicPr>
        <p:blipFill>
          <a:blip r:embed="rId3" cstate="print"/>
          <a:stretch/>
        </p:blipFill>
        <p:spPr>
          <a:xfrm>
            <a:off x="9405360" y="516600"/>
            <a:ext cx="2366640" cy="107928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613800" y="446400"/>
            <a:ext cx="665856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"/>
                <a:ea typeface="DejaVu Sans"/>
              </a:rPr>
              <a:t>Application multimedia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3276720" y="2438280"/>
            <a:ext cx="5552280" cy="109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0" b="1" u="sng" strike="noStrike" spc="-1">
                <a:solidFill>
                  <a:srgbClr val="2DA2B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Image Editor</a:t>
            </a:r>
            <a:endParaRPr lang="en-US" sz="8000" b="0" strike="noStrike" spc="-1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3505320" y="3505320"/>
            <a:ext cx="6552360" cy="335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2060"/>
                </a:solidFill>
                <a:latin typeface="Lucida Sans Unicode"/>
                <a:ea typeface="DejaVu Sans"/>
              </a:rPr>
              <a:t>Ai,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2060"/>
                </a:solidFill>
                <a:latin typeface="Lucida Sans Unicode"/>
                <a:ea typeface="DejaVu Sans"/>
              </a:rPr>
              <a:t>Ganesh,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2060"/>
                </a:solidFill>
                <a:latin typeface="Lucida Sans Unicode"/>
                <a:ea typeface="DejaVu Sans"/>
              </a:rPr>
              <a:t>Venkata Chandra Sekhar,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2060"/>
                </a:solidFill>
                <a:latin typeface="Lucida Sans Unicode"/>
                <a:ea typeface="DejaVu Sans"/>
              </a:rPr>
              <a:t>Rahul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2060"/>
                </a:solidFill>
                <a:latin typeface="Lucida Sans Unicode"/>
                <a:ea typeface="DejaVu Sans"/>
              </a:rPr>
              <a:t> Surya Vara Prasad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11610720" y="628056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7" name="Picture 146"/>
          <p:cNvPicPr/>
          <p:nvPr/>
        </p:nvPicPr>
        <p:blipFill>
          <a:blip r:embed="rId2" cstate="print"/>
          <a:stretch/>
        </p:blipFill>
        <p:spPr>
          <a:xfrm>
            <a:off x="457200" y="274680"/>
            <a:ext cx="11124360" cy="5731920"/>
          </a:xfrm>
          <a:prstGeom prst="rect">
            <a:avLst/>
          </a:prstGeom>
          <a:ln>
            <a:noFill/>
          </a:ln>
        </p:spPr>
      </p:pic>
      <p:pic>
        <p:nvPicPr>
          <p:cNvPr id="148" name="Picture 2"/>
          <p:cNvPicPr/>
          <p:nvPr/>
        </p:nvPicPr>
        <p:blipFill>
          <a:blip r:embed="rId3" cstate="print"/>
          <a:stretch/>
        </p:blipFill>
        <p:spPr>
          <a:xfrm>
            <a:off x="10439640" y="2362680"/>
            <a:ext cx="2133000" cy="213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0"/>
            <a:ext cx="12191400" cy="1661040"/>
          </a:xfrm>
          <a:prstGeom prst="rect">
            <a:avLst/>
          </a:prstGeom>
          <a:solidFill>
            <a:schemeClr val="accent1"/>
          </a:solidFill>
          <a:ln>
            <a:solidFill>
              <a:srgbClr val="005A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0" name="Image 6"/>
          <p:cNvPicPr/>
          <p:nvPr/>
        </p:nvPicPr>
        <p:blipFill>
          <a:blip r:embed="rId2" cstate="print"/>
          <a:stretch/>
        </p:blipFill>
        <p:spPr>
          <a:xfrm>
            <a:off x="9405360" y="516600"/>
            <a:ext cx="2366640" cy="1079280"/>
          </a:xfrm>
          <a:prstGeom prst="rect">
            <a:avLst/>
          </a:prstGeom>
          <a:ln>
            <a:noFill/>
          </a:ln>
        </p:spPr>
      </p:pic>
      <p:sp>
        <p:nvSpPr>
          <p:cNvPr id="151" name="CustomShape 2"/>
          <p:cNvSpPr/>
          <p:nvPr/>
        </p:nvSpPr>
        <p:spPr>
          <a:xfrm>
            <a:off x="576720" y="486000"/>
            <a:ext cx="601560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Panorama / Stitching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11610720" y="628056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0" y="1752480"/>
            <a:ext cx="12191400" cy="46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400" spc="-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0000"/>
                </a:solidFill>
              </a:rPr>
              <a:t>We </a:t>
            </a:r>
            <a:r>
              <a:rPr lang="en-US" sz="2000" spc="-1" dirty="0">
                <a:solidFill>
                  <a:srgbClr val="000000"/>
                </a:solidFill>
              </a:rPr>
              <a:t>use the high-level stitching API for stitching provided </a:t>
            </a:r>
            <a:r>
              <a:rPr lang="en-US" sz="2000" spc="-1" dirty="0" err="1">
                <a:solidFill>
                  <a:srgbClr val="000000"/>
                </a:solidFill>
              </a:rPr>
              <a:t>by</a:t>
            </a:r>
            <a:r>
              <a:rPr lang="en-US" sz="2000" b="1" u="sng" spc="-1" dirty="0" err="1">
                <a:solidFill>
                  <a:srgbClr val="FF8119"/>
                </a:solidFill>
                <a:hlinkClick r:id="rId3"/>
              </a:rPr>
              <a:t>cv</a:t>
            </a:r>
            <a:r>
              <a:rPr lang="en-US" sz="2000" b="1" u="sng" spc="-1" dirty="0">
                <a:solidFill>
                  <a:srgbClr val="FF8119"/>
                </a:solidFill>
                <a:hlinkClick r:id="rId3"/>
              </a:rPr>
              <a:t>::</a:t>
            </a:r>
            <a:r>
              <a:rPr lang="en-US" sz="2000" b="1" u="sng" spc="-1" dirty="0" err="1">
                <a:solidFill>
                  <a:srgbClr val="FF8119"/>
                </a:solidFill>
                <a:hlinkClick r:id="rId3"/>
              </a:rPr>
              <a:t>Stitcher</a:t>
            </a:r>
            <a:endParaRPr lang="en-US" sz="2000" spc="-1" dirty="0"/>
          </a:p>
          <a:p>
            <a:pPr>
              <a:lnSpc>
                <a:spcPct val="100000"/>
              </a:lnSpc>
            </a:pPr>
            <a:endParaRPr lang="en-US" sz="2000" spc="-1" dirty="0"/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</a:rPr>
              <a:t>CODE:	       </a:t>
            </a:r>
            <a:r>
              <a:rPr lang="en-US" sz="2000" dirty="0" smtClean="0"/>
              <a:t>vector&lt;Mat&gt; </a:t>
            </a:r>
            <a:r>
              <a:rPr lang="en-US" sz="2000" dirty="0" err="1" smtClean="0"/>
              <a:t>imgs</a:t>
            </a:r>
            <a:r>
              <a:rPr lang="en-US" sz="2000" dirty="0" smtClean="0"/>
              <a:t>;// images to crate </a:t>
            </a:r>
            <a:r>
              <a:rPr lang="en-US" sz="2000" dirty="0" err="1" smtClean="0"/>
              <a:t>panarama</a:t>
            </a:r>
            <a:r>
              <a:rPr lang="en-US" sz="2000" spc="-1" dirty="0">
                <a:solidFill>
                  <a:srgbClr val="000000"/>
                </a:solidFill>
              </a:rPr>
              <a:t>		</a:t>
            </a:r>
            <a:endParaRPr lang="en-US" sz="2000" spc="-1" dirty="0"/>
          </a:p>
          <a:p>
            <a:pPr>
              <a:lnSpc>
                <a:spcPct val="100000"/>
              </a:lnSpc>
            </a:pPr>
            <a:endParaRPr lang="en-US" sz="2000" spc="-1" dirty="0"/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</a:rPr>
              <a:t>	1. Mat </a:t>
            </a:r>
            <a:r>
              <a:rPr lang="en-US" sz="2000" spc="-1" dirty="0" err="1">
                <a:solidFill>
                  <a:srgbClr val="000000"/>
                </a:solidFill>
              </a:rPr>
              <a:t>pano</a:t>
            </a:r>
            <a:r>
              <a:rPr lang="en-US" sz="2000" spc="-1" dirty="0">
                <a:solidFill>
                  <a:srgbClr val="000000"/>
                </a:solidFill>
              </a:rPr>
              <a:t>;</a:t>
            </a:r>
            <a:endParaRPr lang="en-US" sz="2000" spc="-1" dirty="0"/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</a:rPr>
              <a:t>			    </a:t>
            </a:r>
            <a:endParaRPr lang="en-US" sz="2000" spc="-1" dirty="0"/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</a:rPr>
              <a:t>	2. </a:t>
            </a:r>
            <a:r>
              <a:rPr lang="en-US" sz="2000" spc="-1" dirty="0" err="1">
                <a:solidFill>
                  <a:srgbClr val="000000"/>
                </a:solidFill>
              </a:rPr>
              <a:t>Ptr</a:t>
            </a:r>
            <a:r>
              <a:rPr lang="en-US" sz="2000" spc="-1" dirty="0">
                <a:solidFill>
                  <a:srgbClr val="000000"/>
                </a:solidFill>
              </a:rPr>
              <a:t>&lt;</a:t>
            </a:r>
            <a:r>
              <a:rPr lang="en-US" sz="2000" spc="-1" dirty="0" err="1">
                <a:solidFill>
                  <a:srgbClr val="000000"/>
                </a:solidFill>
              </a:rPr>
              <a:t>Stitcher</a:t>
            </a:r>
            <a:r>
              <a:rPr lang="en-US" sz="2000" spc="-1" dirty="0">
                <a:solidFill>
                  <a:srgbClr val="000000"/>
                </a:solidFill>
              </a:rPr>
              <a:t>&gt; </a:t>
            </a:r>
            <a:r>
              <a:rPr lang="en-US" sz="2000" spc="-1" dirty="0" err="1">
                <a:solidFill>
                  <a:srgbClr val="000000"/>
                </a:solidFill>
              </a:rPr>
              <a:t>stitcher</a:t>
            </a:r>
            <a:r>
              <a:rPr lang="en-US" sz="2000" spc="-1" dirty="0">
                <a:solidFill>
                  <a:srgbClr val="000000"/>
                </a:solidFill>
              </a:rPr>
              <a:t> = </a:t>
            </a:r>
            <a:r>
              <a:rPr lang="en-US" sz="2000" spc="-1" dirty="0" err="1">
                <a:solidFill>
                  <a:srgbClr val="000000"/>
                </a:solidFill>
              </a:rPr>
              <a:t>Stitcher</a:t>
            </a:r>
            <a:r>
              <a:rPr lang="en-US" sz="2000" spc="-1" dirty="0">
                <a:solidFill>
                  <a:srgbClr val="000000"/>
                </a:solidFill>
              </a:rPr>
              <a:t>::create(mode, </a:t>
            </a:r>
            <a:r>
              <a:rPr lang="en-US" sz="2000" spc="-1" dirty="0" err="1">
                <a:solidFill>
                  <a:srgbClr val="000000"/>
                </a:solidFill>
              </a:rPr>
              <a:t>try_use_gpu</a:t>
            </a:r>
            <a:r>
              <a:rPr lang="en-US" sz="2000" spc="-1" dirty="0">
                <a:solidFill>
                  <a:srgbClr val="000000"/>
                </a:solidFill>
              </a:rPr>
              <a:t>); //create </a:t>
            </a:r>
            <a:r>
              <a:rPr lang="en-US" sz="2000" spc="-1" dirty="0" err="1">
                <a:solidFill>
                  <a:srgbClr val="000000"/>
                </a:solidFill>
              </a:rPr>
              <a:t>stiches</a:t>
            </a:r>
            <a:r>
              <a:rPr lang="en-US" sz="2000" spc="-1" dirty="0">
                <a:solidFill>
                  <a:srgbClr val="000000"/>
                </a:solidFill>
              </a:rPr>
              <a:t> object</a:t>
            </a:r>
            <a:endParaRPr lang="en-US" sz="2000" spc="-1" dirty="0"/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</a:rPr>
              <a:t>			   </a:t>
            </a:r>
            <a:endParaRPr lang="en-US" sz="2000" spc="-1" dirty="0"/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</a:rPr>
              <a:t>	3. </a:t>
            </a:r>
            <a:r>
              <a:rPr lang="en-US" sz="2000" spc="-1" dirty="0" err="1">
                <a:solidFill>
                  <a:srgbClr val="000000"/>
                </a:solidFill>
              </a:rPr>
              <a:t>Stitcher</a:t>
            </a:r>
            <a:r>
              <a:rPr lang="en-US" sz="2000" spc="-1" dirty="0">
                <a:solidFill>
                  <a:srgbClr val="000000"/>
                </a:solidFill>
              </a:rPr>
              <a:t>::Status </a:t>
            </a:r>
            <a:r>
              <a:rPr lang="en-US" sz="2000" spc="-1" dirty="0" err="1">
                <a:solidFill>
                  <a:srgbClr val="000000"/>
                </a:solidFill>
              </a:rPr>
              <a:t>status</a:t>
            </a:r>
            <a:r>
              <a:rPr lang="en-US" sz="2000" spc="-1" dirty="0">
                <a:solidFill>
                  <a:srgbClr val="000000"/>
                </a:solidFill>
              </a:rPr>
              <a:t> = </a:t>
            </a:r>
            <a:r>
              <a:rPr lang="en-US" sz="2000" spc="-1" dirty="0" err="1">
                <a:solidFill>
                  <a:srgbClr val="000000"/>
                </a:solidFill>
              </a:rPr>
              <a:t>stitcher</a:t>
            </a:r>
            <a:r>
              <a:rPr lang="en-US" sz="2000" spc="-1" dirty="0">
                <a:solidFill>
                  <a:srgbClr val="000000"/>
                </a:solidFill>
              </a:rPr>
              <a:t>-&gt;stitch(</a:t>
            </a:r>
            <a:r>
              <a:rPr lang="en-US" sz="2000" spc="-1" dirty="0" err="1">
                <a:solidFill>
                  <a:srgbClr val="000000"/>
                </a:solidFill>
              </a:rPr>
              <a:t>imgs</a:t>
            </a:r>
            <a:r>
              <a:rPr lang="en-US" sz="2000" spc="-1" dirty="0">
                <a:solidFill>
                  <a:srgbClr val="000000"/>
                </a:solidFill>
              </a:rPr>
              <a:t>, </a:t>
            </a:r>
            <a:r>
              <a:rPr lang="en-US" sz="2000" spc="-1" dirty="0" err="1">
                <a:solidFill>
                  <a:srgbClr val="000000"/>
                </a:solidFill>
              </a:rPr>
              <a:t>pano</a:t>
            </a:r>
            <a:r>
              <a:rPr lang="en-US" sz="2000" spc="-1" dirty="0" smtClean="0">
                <a:solidFill>
                  <a:srgbClr val="00000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</a:endParaRPr>
          </a:p>
          <a:p>
            <a:r>
              <a:rPr lang="en-US" sz="2000" spc="-1" dirty="0" smtClean="0">
                <a:solidFill>
                  <a:srgbClr val="000000"/>
                </a:solidFill>
              </a:rPr>
              <a:t>                      </a:t>
            </a:r>
            <a:r>
              <a:rPr lang="en-US" sz="2000" dirty="0"/>
              <a:t>if (status != </a:t>
            </a:r>
            <a:r>
              <a:rPr lang="en-US" sz="2000" dirty="0" err="1"/>
              <a:t>Stitcher</a:t>
            </a:r>
            <a:r>
              <a:rPr lang="en-US" sz="2000" dirty="0"/>
              <a:t>::OK)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endParaRPr lang="en-US" sz="2000" spc="-1" dirty="0"/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154" name="Picture 2"/>
          <p:cNvPicPr/>
          <p:nvPr/>
        </p:nvPicPr>
        <p:blipFill>
          <a:blip r:embed="rId4" cstate="print"/>
          <a:stretch/>
        </p:blipFill>
        <p:spPr>
          <a:xfrm>
            <a:off x="10515600" y="3733920"/>
            <a:ext cx="2133000" cy="213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0"/>
            <a:ext cx="12191400" cy="1661040"/>
          </a:xfrm>
          <a:prstGeom prst="rect">
            <a:avLst/>
          </a:prstGeom>
          <a:solidFill>
            <a:schemeClr val="accent1"/>
          </a:solidFill>
          <a:ln>
            <a:solidFill>
              <a:srgbClr val="005A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6" name="Image 6"/>
          <p:cNvPicPr/>
          <p:nvPr/>
        </p:nvPicPr>
        <p:blipFill>
          <a:blip r:embed="rId2" cstate="print"/>
          <a:stretch/>
        </p:blipFill>
        <p:spPr>
          <a:xfrm>
            <a:off x="9405360" y="516600"/>
            <a:ext cx="2366640" cy="1079280"/>
          </a:xfrm>
          <a:prstGeom prst="rect">
            <a:avLst/>
          </a:prstGeom>
          <a:ln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576720" y="486000"/>
            <a:ext cx="601560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Panorama / Stitching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11610720" y="628056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9" name="Picture 157"/>
          <p:cNvPicPr/>
          <p:nvPr/>
        </p:nvPicPr>
        <p:blipFill>
          <a:blip r:embed="rId3" cstate="print"/>
          <a:stretch/>
        </p:blipFill>
        <p:spPr>
          <a:xfrm>
            <a:off x="914400" y="2103120"/>
            <a:ext cx="2847240" cy="1554120"/>
          </a:xfrm>
          <a:prstGeom prst="rect">
            <a:avLst/>
          </a:prstGeom>
          <a:ln>
            <a:noFill/>
          </a:ln>
        </p:spPr>
      </p:pic>
      <p:pic>
        <p:nvPicPr>
          <p:cNvPr id="160" name="Picture 158"/>
          <p:cNvPicPr/>
          <p:nvPr/>
        </p:nvPicPr>
        <p:blipFill>
          <a:blip r:embed="rId4" cstate="print"/>
          <a:stretch/>
        </p:blipFill>
        <p:spPr>
          <a:xfrm>
            <a:off x="4044960" y="2103120"/>
            <a:ext cx="2538360" cy="1563480"/>
          </a:xfrm>
          <a:prstGeom prst="rect">
            <a:avLst/>
          </a:prstGeom>
          <a:ln>
            <a:noFill/>
          </a:ln>
        </p:spPr>
      </p:pic>
      <p:sp>
        <p:nvSpPr>
          <p:cNvPr id="161" name="CustomShape 4"/>
          <p:cNvSpPr/>
          <p:nvPr/>
        </p:nvSpPr>
        <p:spPr>
          <a:xfrm>
            <a:off x="1371600" y="3749040"/>
            <a:ext cx="109692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Image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5120640" y="3749040"/>
            <a:ext cx="1645560" cy="3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Image 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63" name="Picture 162"/>
          <p:cNvPicPr/>
          <p:nvPr/>
        </p:nvPicPr>
        <p:blipFill>
          <a:blip r:embed="rId5" cstate="print"/>
          <a:stretch/>
        </p:blipFill>
        <p:spPr>
          <a:xfrm>
            <a:off x="4846320" y="4160880"/>
            <a:ext cx="6491880" cy="2422440"/>
          </a:xfrm>
          <a:prstGeom prst="rect">
            <a:avLst/>
          </a:prstGeom>
          <a:ln>
            <a:noFill/>
          </a:ln>
        </p:spPr>
      </p:pic>
      <p:sp>
        <p:nvSpPr>
          <p:cNvPr id="164" name="CustomShape 6"/>
          <p:cNvSpPr/>
          <p:nvPr/>
        </p:nvSpPr>
        <p:spPr>
          <a:xfrm>
            <a:off x="9144720" y="3657600"/>
            <a:ext cx="1004760" cy="30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Result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60" y="-106920"/>
            <a:ext cx="12191400" cy="1661040"/>
          </a:xfrm>
          <a:prstGeom prst="rect">
            <a:avLst/>
          </a:prstGeom>
          <a:solidFill>
            <a:schemeClr val="accent1"/>
          </a:solidFill>
          <a:ln>
            <a:solidFill>
              <a:srgbClr val="005A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2"/>
          <p:cNvSpPr/>
          <p:nvPr/>
        </p:nvSpPr>
        <p:spPr>
          <a:xfrm>
            <a:off x="609480" y="14814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 strike="noStrike" spc="-1">
                <a:solidFill>
                  <a:srgbClr val="FFFFFF"/>
                </a:solidFill>
                <a:latin typeface="Calibri"/>
              </a:rPr>
              <a:t>Canny Edge Detection</a:t>
            </a:r>
            <a:endParaRPr lang="en-US" sz="41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609480" y="2194560"/>
            <a:ext cx="9997200" cy="382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latin typeface="Arial"/>
              </a:rPr>
              <a:t> </a:t>
            </a:r>
            <a:r>
              <a:rPr lang="en-US" sz="1800" b="0" strike="noStrike" spc="-1" dirty="0">
                <a:latin typeface="Arial"/>
              </a:rPr>
              <a:t>Canny Detector and generates a mask (bright lines representing the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edges on a black background).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 Applies the mask obtained on the original image and display it in a window</a:t>
            </a:r>
          </a:p>
        </p:txBody>
      </p:sp>
      <p:pic>
        <p:nvPicPr>
          <p:cNvPr id="175" name="Picture 2"/>
          <p:cNvPicPr/>
          <p:nvPr/>
        </p:nvPicPr>
        <p:blipFill>
          <a:blip r:embed="rId2" cstate="print"/>
          <a:stretch/>
        </p:blipFill>
        <p:spPr>
          <a:xfrm>
            <a:off x="10439640" y="2362680"/>
            <a:ext cx="2133000" cy="213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7" name="Picture 176"/>
          <p:cNvPicPr/>
          <p:nvPr/>
        </p:nvPicPr>
        <p:blipFill>
          <a:blip r:embed="rId2" cstate="print"/>
          <a:stretch/>
        </p:blipFill>
        <p:spPr>
          <a:xfrm>
            <a:off x="609480" y="365760"/>
            <a:ext cx="10972080" cy="5577480"/>
          </a:xfrm>
          <a:prstGeom prst="rect">
            <a:avLst/>
          </a:prstGeom>
          <a:ln>
            <a:noFill/>
          </a:ln>
        </p:spPr>
      </p:pic>
      <p:pic>
        <p:nvPicPr>
          <p:cNvPr id="178" name="Picture 2"/>
          <p:cNvPicPr/>
          <p:nvPr/>
        </p:nvPicPr>
        <p:blipFill>
          <a:blip r:embed="rId3" cstate="print"/>
          <a:stretch/>
        </p:blipFill>
        <p:spPr>
          <a:xfrm>
            <a:off x="10439640" y="2362680"/>
            <a:ext cx="2133000" cy="213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60" y="-91440"/>
            <a:ext cx="12191400" cy="1661040"/>
          </a:xfrm>
          <a:prstGeom prst="rect">
            <a:avLst/>
          </a:prstGeom>
          <a:solidFill>
            <a:schemeClr val="accent1"/>
          </a:solidFill>
          <a:ln>
            <a:solidFill>
              <a:srgbClr val="005A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2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latin typeface="Calibri"/>
              </a:rPr>
              <a:t>Face Detection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640080" y="1920240"/>
            <a:ext cx="8960760" cy="292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One of the mainstream methods of face detection is class haar+adaboosting, which is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also used in OpenCV.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 This method can be extended to the detection of rigid objects, the premise is to train the cascade classifier (for example, with class haar features), once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the training data is completed, directly call opencv class CascadeClassifier, use it a few simple of member functions can complete the detection function.</a:t>
            </a:r>
          </a:p>
        </p:txBody>
      </p:sp>
      <p:pic>
        <p:nvPicPr>
          <p:cNvPr id="182" name="Picture 2"/>
          <p:cNvPicPr/>
          <p:nvPr/>
        </p:nvPicPr>
        <p:blipFill>
          <a:blip r:embed="rId2" cstate="print"/>
          <a:stretch/>
        </p:blipFill>
        <p:spPr>
          <a:xfrm>
            <a:off x="10439640" y="2362680"/>
            <a:ext cx="2133000" cy="213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0" y="0"/>
            <a:ext cx="12191400" cy="1370880"/>
          </a:xfrm>
          <a:prstGeom prst="rect">
            <a:avLst/>
          </a:prstGeom>
          <a:solidFill>
            <a:schemeClr val="accent1"/>
          </a:solidFill>
          <a:ln>
            <a:solidFill>
              <a:srgbClr val="005A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Picture 2"/>
          <p:cNvPicPr/>
          <p:nvPr/>
        </p:nvPicPr>
        <p:blipFill>
          <a:blip r:embed="rId2" cstate="print"/>
          <a:stretch/>
        </p:blipFill>
        <p:spPr>
          <a:xfrm>
            <a:off x="10439280" y="2362320"/>
            <a:ext cx="2133000" cy="2133000"/>
          </a:xfrm>
          <a:prstGeom prst="rect">
            <a:avLst/>
          </a:prstGeom>
          <a:ln>
            <a:noFill/>
          </a:ln>
        </p:spPr>
      </p:pic>
      <p:pic>
        <p:nvPicPr>
          <p:cNvPr id="185" name="Image 6"/>
          <p:cNvPicPr/>
          <p:nvPr/>
        </p:nvPicPr>
        <p:blipFill>
          <a:blip r:embed="rId3" cstate="print"/>
          <a:stretch/>
        </p:blipFill>
        <p:spPr>
          <a:xfrm>
            <a:off x="9405360" y="516600"/>
            <a:ext cx="2366640" cy="1079280"/>
          </a:xfrm>
          <a:prstGeom prst="rect">
            <a:avLst/>
          </a:prstGeom>
          <a:ln>
            <a:noFill/>
          </a:ln>
        </p:spPr>
      </p:pic>
      <p:sp>
        <p:nvSpPr>
          <p:cNvPr id="186" name="CustomShape 2"/>
          <p:cNvSpPr/>
          <p:nvPr/>
        </p:nvSpPr>
        <p:spPr>
          <a:xfrm>
            <a:off x="829800" y="486000"/>
            <a:ext cx="322956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Conclusion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11610720" y="628056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8" name="Image 11"/>
          <p:cNvPicPr/>
          <p:nvPr/>
        </p:nvPicPr>
        <p:blipFill>
          <a:blip r:embed="rId4" cstate="print"/>
          <a:stretch/>
        </p:blipFill>
        <p:spPr>
          <a:xfrm>
            <a:off x="7238880" y="1371600"/>
            <a:ext cx="2986200" cy="1675800"/>
          </a:xfrm>
          <a:prstGeom prst="rect">
            <a:avLst/>
          </a:prstGeom>
          <a:ln>
            <a:noFill/>
          </a:ln>
        </p:spPr>
      </p:pic>
      <p:pic>
        <p:nvPicPr>
          <p:cNvPr id="189" name="Image 2"/>
          <p:cNvPicPr/>
          <p:nvPr/>
        </p:nvPicPr>
        <p:blipFill>
          <a:blip r:embed="rId5" cstate="print"/>
          <a:stretch/>
        </p:blipFill>
        <p:spPr>
          <a:xfrm>
            <a:off x="5421240" y="4267080"/>
            <a:ext cx="2121840" cy="2314440"/>
          </a:xfrm>
          <a:prstGeom prst="rect">
            <a:avLst/>
          </a:prstGeom>
          <a:ln>
            <a:noFill/>
          </a:ln>
        </p:spPr>
      </p:pic>
      <p:pic>
        <p:nvPicPr>
          <p:cNvPr id="190" name="Image 8"/>
          <p:cNvPicPr/>
          <p:nvPr/>
        </p:nvPicPr>
        <p:blipFill>
          <a:blip r:embed="rId6" cstate="print"/>
          <a:stretch/>
        </p:blipFill>
        <p:spPr>
          <a:xfrm>
            <a:off x="4648320" y="2819520"/>
            <a:ext cx="3317040" cy="1201320"/>
          </a:xfrm>
          <a:prstGeom prst="rect">
            <a:avLst/>
          </a:prstGeom>
          <a:ln>
            <a:noFill/>
          </a:ln>
        </p:spPr>
      </p:pic>
      <p:sp>
        <p:nvSpPr>
          <p:cNvPr id="191" name="CustomShape 4"/>
          <p:cNvSpPr/>
          <p:nvPr/>
        </p:nvSpPr>
        <p:spPr>
          <a:xfrm>
            <a:off x="714240" y="2337480"/>
            <a:ext cx="3460680" cy="837360"/>
          </a:xfrm>
          <a:prstGeom prst="rect">
            <a:avLst/>
          </a:prstGeom>
          <a:solidFill>
            <a:srgbClr val="005A9E"/>
          </a:solidFill>
          <a:ln>
            <a:solidFill>
              <a:srgbClr val="005A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Problems encountered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714240" y="3431880"/>
            <a:ext cx="3460680" cy="837360"/>
          </a:xfrm>
          <a:prstGeom prst="rect">
            <a:avLst/>
          </a:prstGeom>
          <a:solidFill>
            <a:srgbClr val="005A9E"/>
          </a:solidFill>
          <a:ln>
            <a:solidFill>
              <a:srgbClr val="005A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Demonstration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714240" y="4526280"/>
            <a:ext cx="3460680" cy="837360"/>
          </a:xfrm>
          <a:prstGeom prst="rect">
            <a:avLst/>
          </a:prstGeom>
          <a:solidFill>
            <a:srgbClr val="005A9E"/>
          </a:solidFill>
          <a:ln>
            <a:solidFill>
              <a:srgbClr val="005A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Saving option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4" name="CustomShape 7"/>
          <p:cNvSpPr/>
          <p:nvPr/>
        </p:nvSpPr>
        <p:spPr>
          <a:xfrm>
            <a:off x="714240" y="5626800"/>
            <a:ext cx="3460680" cy="837360"/>
          </a:xfrm>
          <a:prstGeom prst="rect">
            <a:avLst/>
          </a:prstGeom>
          <a:solidFill>
            <a:srgbClr val="005A9E"/>
          </a:solidFill>
          <a:ln>
            <a:solidFill>
              <a:srgbClr val="005A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Videos / 3D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95" name="Image 17"/>
          <p:cNvPicPr/>
          <p:nvPr/>
        </p:nvPicPr>
        <p:blipFill>
          <a:blip r:embed="rId7" cstate="print"/>
          <a:srcRect l="51586" t="15350" b="12697"/>
          <a:stretch/>
        </p:blipFill>
        <p:spPr>
          <a:xfrm>
            <a:off x="8812800" y="4648320"/>
            <a:ext cx="1778400" cy="1851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/>
          <p:cNvPicPr/>
          <p:nvPr/>
        </p:nvPicPr>
        <p:blipFill>
          <a:blip r:embed="rId2" cstate="print"/>
          <a:stretch/>
        </p:blipFill>
        <p:spPr>
          <a:xfrm>
            <a:off x="304920" y="1828800"/>
            <a:ext cx="2894760" cy="406332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0" y="0"/>
            <a:ext cx="12191400" cy="1661040"/>
          </a:xfrm>
          <a:prstGeom prst="rect">
            <a:avLst/>
          </a:prstGeom>
          <a:solidFill>
            <a:schemeClr val="accent1"/>
          </a:solidFill>
          <a:ln>
            <a:solidFill>
              <a:srgbClr val="005A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" name="Image 6"/>
          <p:cNvPicPr/>
          <p:nvPr/>
        </p:nvPicPr>
        <p:blipFill>
          <a:blip r:embed="rId3" cstate="print"/>
          <a:stretch/>
        </p:blipFill>
        <p:spPr>
          <a:xfrm>
            <a:off x="9405360" y="516600"/>
            <a:ext cx="2366640" cy="1079280"/>
          </a:xfrm>
          <a:prstGeom prst="rect">
            <a:avLst/>
          </a:prstGeom>
          <a:ln>
            <a:noFill/>
          </a:ln>
        </p:spPr>
      </p:pic>
      <p:sp>
        <p:nvSpPr>
          <p:cNvPr id="52" name="CustomShape 2"/>
          <p:cNvSpPr/>
          <p:nvPr/>
        </p:nvSpPr>
        <p:spPr>
          <a:xfrm>
            <a:off x="914040" y="446400"/>
            <a:ext cx="356796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"/>
                <a:ea typeface="DejaVu Sans"/>
              </a:rPr>
              <a:t>Introduction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3276720" y="1752480"/>
            <a:ext cx="8228880" cy="51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u="sng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Objective 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2060"/>
                </a:solidFill>
                <a:latin typeface="Arial"/>
                <a:ea typeface="DejaVu Sans"/>
              </a:rPr>
              <a:t>Develop a small GIMP-like image editor with basic functions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lang="en-US" sz="3600" b="1" strike="noStrike" spc="-1">
                <a:solidFill>
                  <a:srgbClr val="002060"/>
                </a:solidFill>
                <a:latin typeface="Arial"/>
                <a:ea typeface="DejaVu Sans"/>
              </a:rPr>
              <a:t>Dilatation / erosion</a:t>
            </a:r>
            <a:endParaRPr lang="en-US" sz="36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lang="en-US" sz="3600" b="1" strike="noStrike" spc="-1">
                <a:solidFill>
                  <a:srgbClr val="002060"/>
                </a:solidFill>
                <a:latin typeface="Arial"/>
                <a:ea typeface="DejaVu Sans"/>
              </a:rPr>
              <a:t>Resizing</a:t>
            </a:r>
            <a:endParaRPr lang="en-US" sz="36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lang="en-US" sz="3600" b="1" strike="noStrike" spc="-1">
                <a:solidFill>
                  <a:srgbClr val="002060"/>
                </a:solidFill>
                <a:latin typeface="Arial"/>
                <a:ea typeface="DejaVu Sans"/>
              </a:rPr>
              <a:t>Lighten / Darken</a:t>
            </a:r>
            <a:endParaRPr lang="en-US" sz="36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lang="en-US" sz="3600" b="1" strike="noStrike" spc="-1">
                <a:solidFill>
                  <a:srgbClr val="002060"/>
                </a:solidFill>
                <a:latin typeface="Arial"/>
                <a:ea typeface="DejaVu Sans"/>
              </a:rPr>
              <a:t>Panorama / Stitching</a:t>
            </a:r>
            <a:endParaRPr lang="en-US" sz="36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lang="en-US" sz="3600" b="1" strike="noStrike" spc="-1">
                <a:solidFill>
                  <a:srgbClr val="002060"/>
                </a:solidFill>
                <a:latin typeface="Arial"/>
                <a:ea typeface="DejaVu Sans"/>
              </a:rPr>
              <a:t>Canny Edge Detection</a:t>
            </a:r>
            <a:endParaRPr lang="en-US" sz="36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lang="en-US" sz="3600" b="1" strike="noStrike" spc="-1">
                <a:solidFill>
                  <a:srgbClr val="002060"/>
                </a:solidFill>
                <a:latin typeface="Arial"/>
                <a:ea typeface="DejaVu Sans"/>
              </a:rPr>
              <a:t>Face Detection  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600" b="0" strike="noStrike" spc="-1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11610720" y="628056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55" name="Picture 2"/>
          <p:cNvPicPr/>
          <p:nvPr/>
        </p:nvPicPr>
        <p:blipFill>
          <a:blip r:embed="rId4" cstate="print"/>
          <a:stretch/>
        </p:blipFill>
        <p:spPr>
          <a:xfrm>
            <a:off x="10439280" y="2362320"/>
            <a:ext cx="2133000" cy="213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0" y="0"/>
            <a:ext cx="12191400" cy="1661040"/>
          </a:xfrm>
          <a:prstGeom prst="rect">
            <a:avLst/>
          </a:prstGeom>
          <a:solidFill>
            <a:schemeClr val="accent1"/>
          </a:solidFill>
          <a:ln>
            <a:solidFill>
              <a:srgbClr val="005A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" name="Image 6"/>
          <p:cNvPicPr/>
          <p:nvPr/>
        </p:nvPicPr>
        <p:blipFill>
          <a:blip r:embed="rId2" cstate="print"/>
          <a:stretch/>
        </p:blipFill>
        <p:spPr>
          <a:xfrm>
            <a:off x="9405360" y="516600"/>
            <a:ext cx="2366640" cy="1079280"/>
          </a:xfrm>
          <a:prstGeom prst="rect">
            <a:avLst/>
          </a:prstGeom>
          <a:ln>
            <a:noFill/>
          </a:ln>
        </p:spPr>
      </p:pic>
      <p:sp>
        <p:nvSpPr>
          <p:cNvPr id="58" name="CustomShape 2"/>
          <p:cNvSpPr/>
          <p:nvPr/>
        </p:nvSpPr>
        <p:spPr>
          <a:xfrm>
            <a:off x="704160" y="446400"/>
            <a:ext cx="537084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"/>
                <a:ea typeface="DejaVu Sans"/>
              </a:rPr>
              <a:t>Presentation steps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1295280" y="1752480"/>
            <a:ext cx="8472600" cy="435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0. Menu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1. Dilatation / Erosion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2. Resizing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3. Lighten / Darken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4. Panorama / Stitching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				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>
            <a:off x="11610720" y="628056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61" name="Picture 2"/>
          <p:cNvPicPr/>
          <p:nvPr/>
        </p:nvPicPr>
        <p:blipFill>
          <a:blip r:embed="rId3" cstate="print"/>
          <a:stretch/>
        </p:blipFill>
        <p:spPr>
          <a:xfrm>
            <a:off x="10439280" y="2362320"/>
            <a:ext cx="2133000" cy="213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0"/>
            <a:ext cx="12191400" cy="1661040"/>
          </a:xfrm>
          <a:prstGeom prst="rect">
            <a:avLst/>
          </a:prstGeom>
          <a:solidFill>
            <a:schemeClr val="accent1"/>
          </a:solidFill>
          <a:ln>
            <a:solidFill>
              <a:srgbClr val="005A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" name="Picture 2"/>
          <p:cNvPicPr/>
          <p:nvPr/>
        </p:nvPicPr>
        <p:blipFill>
          <a:blip r:embed="rId2" cstate="print"/>
          <a:stretch/>
        </p:blipFill>
        <p:spPr>
          <a:xfrm>
            <a:off x="10896480" y="3809880"/>
            <a:ext cx="2133000" cy="2133000"/>
          </a:xfrm>
          <a:prstGeom prst="rect">
            <a:avLst/>
          </a:prstGeom>
          <a:ln>
            <a:noFill/>
          </a:ln>
        </p:spPr>
      </p:pic>
      <p:pic>
        <p:nvPicPr>
          <p:cNvPr id="64" name="Image 6"/>
          <p:cNvPicPr/>
          <p:nvPr/>
        </p:nvPicPr>
        <p:blipFill>
          <a:blip r:embed="rId3" cstate="print"/>
          <a:stretch/>
        </p:blipFill>
        <p:spPr>
          <a:xfrm>
            <a:off x="9405360" y="516600"/>
            <a:ext cx="2366640" cy="1079280"/>
          </a:xfrm>
          <a:prstGeom prst="rect">
            <a:avLst/>
          </a:prstGeom>
          <a:ln>
            <a:noFill/>
          </a:ln>
        </p:spPr>
      </p:pic>
      <p:sp>
        <p:nvSpPr>
          <p:cNvPr id="65" name="CustomShape 2"/>
          <p:cNvSpPr/>
          <p:nvPr/>
        </p:nvSpPr>
        <p:spPr>
          <a:xfrm>
            <a:off x="852480" y="446400"/>
            <a:ext cx="370188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"/>
                <a:ea typeface="DejaVu Sans"/>
              </a:rPr>
              <a:t>User’s menu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11610720" y="628056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7" name="CustomShape 4"/>
          <p:cNvSpPr/>
          <p:nvPr/>
        </p:nvSpPr>
        <p:spPr>
          <a:xfrm>
            <a:off x="1496160" y="3075840"/>
            <a:ext cx="1864440" cy="774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Print the choices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8" name="CustomShape 5"/>
          <p:cNvSpPr/>
          <p:nvPr/>
        </p:nvSpPr>
        <p:spPr>
          <a:xfrm rot="5400000">
            <a:off x="3072960" y="4234320"/>
            <a:ext cx="2584800" cy="876960"/>
          </a:xfrm>
          <a:prstGeom prst="bentUpArrow">
            <a:avLst>
              <a:gd name="adj1" fmla="val 18761"/>
              <a:gd name="adj2" fmla="val 26866"/>
              <a:gd name="adj3" fmla="val 24356"/>
            </a:avLst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6"/>
          <p:cNvSpPr/>
          <p:nvPr/>
        </p:nvSpPr>
        <p:spPr>
          <a:xfrm>
            <a:off x="3362040" y="3380400"/>
            <a:ext cx="617400" cy="183240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7"/>
          <p:cNvSpPr/>
          <p:nvPr/>
        </p:nvSpPr>
        <p:spPr>
          <a:xfrm rot="5400000">
            <a:off x="3707280" y="3617640"/>
            <a:ext cx="1351800" cy="876960"/>
          </a:xfrm>
          <a:prstGeom prst="bentUpArrow">
            <a:avLst>
              <a:gd name="adj1" fmla="val 18761"/>
              <a:gd name="adj2" fmla="val 26866"/>
              <a:gd name="adj3" fmla="val 24356"/>
            </a:avLst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8"/>
          <p:cNvSpPr/>
          <p:nvPr/>
        </p:nvSpPr>
        <p:spPr>
          <a:xfrm rot="5400000" flipH="1">
            <a:off x="3522960" y="2267640"/>
            <a:ext cx="1716480" cy="876960"/>
          </a:xfrm>
          <a:prstGeom prst="bentUpArrow">
            <a:avLst>
              <a:gd name="adj1" fmla="val 18761"/>
              <a:gd name="adj2" fmla="val 26866"/>
              <a:gd name="adj3" fmla="val 24356"/>
            </a:avLst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9"/>
          <p:cNvSpPr/>
          <p:nvPr/>
        </p:nvSpPr>
        <p:spPr>
          <a:xfrm rot="5400000" flipH="1">
            <a:off x="3855240" y="2932920"/>
            <a:ext cx="1069920" cy="894960"/>
          </a:xfrm>
          <a:prstGeom prst="bentUpArrow">
            <a:avLst>
              <a:gd name="adj1" fmla="val 18761"/>
              <a:gd name="adj2" fmla="val 26866"/>
              <a:gd name="adj3" fmla="val 24356"/>
            </a:avLst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10"/>
          <p:cNvSpPr/>
          <p:nvPr/>
        </p:nvSpPr>
        <p:spPr>
          <a:xfrm>
            <a:off x="4889880" y="1856520"/>
            <a:ext cx="3902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4472C4"/>
                </a:solidFill>
                <a:latin typeface="Calibri"/>
                <a:ea typeface="DejaVu Sans"/>
              </a:rPr>
              <a:t>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4" name="CustomShape 11"/>
          <p:cNvSpPr/>
          <p:nvPr/>
        </p:nvSpPr>
        <p:spPr>
          <a:xfrm>
            <a:off x="4889880" y="2844720"/>
            <a:ext cx="3902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4472C4"/>
                </a:solidFill>
                <a:latin typeface="Calibri"/>
                <a:ea typeface="DejaVu Sans"/>
              </a:rPr>
              <a:t>2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5" name="CustomShape 12"/>
          <p:cNvSpPr/>
          <p:nvPr/>
        </p:nvSpPr>
        <p:spPr>
          <a:xfrm>
            <a:off x="4889880" y="4272120"/>
            <a:ext cx="3902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4472C4"/>
                </a:solidFill>
                <a:latin typeface="Calibri"/>
                <a:ea typeface="DejaVu Sans"/>
              </a:rPr>
              <a:t>3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6" name="CustomShape 13"/>
          <p:cNvSpPr/>
          <p:nvPr/>
        </p:nvSpPr>
        <p:spPr>
          <a:xfrm>
            <a:off x="4889880" y="5491080"/>
            <a:ext cx="3902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4472C4"/>
                </a:solidFill>
                <a:latin typeface="Calibri"/>
                <a:ea typeface="DejaVu Sans"/>
              </a:rPr>
              <a:t>4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7" name="CustomShape 14"/>
          <p:cNvSpPr/>
          <p:nvPr/>
        </p:nvSpPr>
        <p:spPr>
          <a:xfrm rot="5400000" flipV="1">
            <a:off x="4488120" y="4170600"/>
            <a:ext cx="2715120" cy="844200"/>
          </a:xfrm>
          <a:prstGeom prst="bentUpArrow">
            <a:avLst>
              <a:gd name="adj1" fmla="val 18761"/>
              <a:gd name="adj2" fmla="val 26866"/>
              <a:gd name="adj3" fmla="val 0"/>
            </a:avLst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15"/>
          <p:cNvSpPr/>
          <p:nvPr/>
        </p:nvSpPr>
        <p:spPr>
          <a:xfrm flipH="1">
            <a:off x="6129360" y="3532680"/>
            <a:ext cx="3824280" cy="149760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16"/>
          <p:cNvSpPr/>
          <p:nvPr/>
        </p:nvSpPr>
        <p:spPr>
          <a:xfrm rot="5400000" flipV="1">
            <a:off x="5154480" y="3655800"/>
            <a:ext cx="1419840" cy="844200"/>
          </a:xfrm>
          <a:prstGeom prst="bentUpArrow">
            <a:avLst>
              <a:gd name="adj1" fmla="val 18761"/>
              <a:gd name="adj2" fmla="val 26866"/>
              <a:gd name="adj3" fmla="val 0"/>
            </a:avLst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17"/>
          <p:cNvSpPr/>
          <p:nvPr/>
        </p:nvSpPr>
        <p:spPr>
          <a:xfrm rot="5400000" flipH="1" flipV="1">
            <a:off x="4962240" y="2295000"/>
            <a:ext cx="1803240" cy="844200"/>
          </a:xfrm>
          <a:prstGeom prst="bentUpArrow">
            <a:avLst>
              <a:gd name="adj1" fmla="val 18761"/>
              <a:gd name="adj2" fmla="val 24682"/>
              <a:gd name="adj3" fmla="val 0"/>
            </a:avLst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18"/>
          <p:cNvSpPr/>
          <p:nvPr/>
        </p:nvSpPr>
        <p:spPr>
          <a:xfrm rot="5400000" flipH="1" flipV="1">
            <a:off x="5274360" y="2935440"/>
            <a:ext cx="1123920" cy="861480"/>
          </a:xfrm>
          <a:prstGeom prst="bentUpArrow">
            <a:avLst>
              <a:gd name="adj1" fmla="val 18761"/>
              <a:gd name="adj2" fmla="val 26866"/>
              <a:gd name="adj3" fmla="val 0"/>
            </a:avLst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19"/>
          <p:cNvSpPr/>
          <p:nvPr/>
        </p:nvSpPr>
        <p:spPr>
          <a:xfrm rot="5400000" flipV="1">
            <a:off x="3323520" y="2306160"/>
            <a:ext cx="2949480" cy="5531040"/>
          </a:xfrm>
          <a:prstGeom prst="bentUpArrow">
            <a:avLst>
              <a:gd name="adj1" fmla="val 6612"/>
              <a:gd name="adj2" fmla="val 8494"/>
              <a:gd name="adj3" fmla="val 0"/>
            </a:avLst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0"/>
          <p:cNvSpPr/>
          <p:nvPr/>
        </p:nvSpPr>
        <p:spPr>
          <a:xfrm>
            <a:off x="1496160" y="5966640"/>
            <a:ext cx="940680" cy="610200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User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4" name="CustomShape 21"/>
          <p:cNvSpPr/>
          <p:nvPr/>
        </p:nvSpPr>
        <p:spPr>
          <a:xfrm>
            <a:off x="7619040" y="5721840"/>
            <a:ext cx="15030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472C4"/>
                </a:solidFill>
                <a:latin typeface="Arial"/>
                <a:ea typeface="DejaVu Sans"/>
              </a:rPr>
              <a:t>Input 1/2/3/4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5" name="CustomShape 22"/>
          <p:cNvSpPr/>
          <p:nvPr/>
        </p:nvSpPr>
        <p:spPr>
          <a:xfrm>
            <a:off x="9956880" y="3396960"/>
            <a:ext cx="238680" cy="399960"/>
          </a:xfrm>
          <a:prstGeom prst="rightArrow">
            <a:avLst>
              <a:gd name="adj1" fmla="val 50000"/>
              <a:gd name="adj2" fmla="val 100000"/>
            </a:avLst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3"/>
          <p:cNvSpPr/>
          <p:nvPr/>
        </p:nvSpPr>
        <p:spPr>
          <a:xfrm>
            <a:off x="10182240" y="3236040"/>
            <a:ext cx="19998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Run the Desired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Functionalities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7" name="CustomShape 24"/>
          <p:cNvSpPr/>
          <p:nvPr/>
        </p:nvSpPr>
        <p:spPr>
          <a:xfrm>
            <a:off x="7458480" y="3152160"/>
            <a:ext cx="2532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472C4"/>
                </a:solidFill>
                <a:latin typeface="Arial"/>
                <a:ea typeface="DejaVu Sans"/>
              </a:rPr>
              <a:t>Input conditions case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12191400" cy="1661040"/>
          </a:xfrm>
          <a:prstGeom prst="rect">
            <a:avLst/>
          </a:prstGeom>
          <a:solidFill>
            <a:schemeClr val="accent1"/>
          </a:solidFill>
          <a:ln>
            <a:solidFill>
              <a:srgbClr val="005A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9" name="Image 6"/>
          <p:cNvPicPr/>
          <p:nvPr/>
        </p:nvPicPr>
        <p:blipFill>
          <a:blip r:embed="rId2" cstate="print"/>
          <a:stretch/>
        </p:blipFill>
        <p:spPr>
          <a:xfrm>
            <a:off x="9405360" y="516600"/>
            <a:ext cx="2366640" cy="10792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648720" y="486000"/>
            <a:ext cx="550188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"/>
                <a:ea typeface="DejaVu Sans"/>
              </a:rPr>
              <a:t>Dilatation / Erosion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2310120" y="1880640"/>
            <a:ext cx="785340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it ?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Shape based morphology transformation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Input image - Structuring element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Rule to the pixel and neighborhood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Output image - same size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size and shape of the structuring element affects the output image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Structuring element we used 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11610720" y="628056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1929600" y="2516400"/>
            <a:ext cx="378720" cy="213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6"/>
          <p:cNvSpPr/>
          <p:nvPr/>
        </p:nvSpPr>
        <p:spPr>
          <a:xfrm>
            <a:off x="3124440" y="4902120"/>
            <a:ext cx="1240560" cy="10861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7"/>
          <p:cNvSpPr/>
          <p:nvPr/>
        </p:nvSpPr>
        <p:spPr>
          <a:xfrm>
            <a:off x="5841720" y="4914360"/>
            <a:ext cx="1067040" cy="1076400"/>
          </a:xfrm>
          <a:prstGeom prst="plus">
            <a:avLst>
              <a:gd name="adj" fmla="val 33632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8"/>
          <p:cNvSpPr/>
          <p:nvPr/>
        </p:nvSpPr>
        <p:spPr>
          <a:xfrm>
            <a:off x="8535240" y="4921560"/>
            <a:ext cx="1010520" cy="1027440"/>
          </a:xfrm>
          <a:prstGeom prst="ellipse">
            <a:avLst/>
          </a:prstGeom>
          <a:ln>
            <a:solidFill>
              <a:srgbClr val="DA1923"/>
            </a:solidFill>
            <a:round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7" name="CustomShape 9"/>
          <p:cNvSpPr/>
          <p:nvPr/>
        </p:nvSpPr>
        <p:spPr>
          <a:xfrm>
            <a:off x="3150720" y="6032160"/>
            <a:ext cx="120564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Rectangle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" name="CustomShape 10"/>
          <p:cNvSpPr/>
          <p:nvPr/>
        </p:nvSpPr>
        <p:spPr>
          <a:xfrm>
            <a:off x="5938920" y="6024960"/>
            <a:ext cx="7758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Cross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9" name="CustomShape 11"/>
          <p:cNvSpPr/>
          <p:nvPr/>
        </p:nvSpPr>
        <p:spPr>
          <a:xfrm>
            <a:off x="8547120" y="6032160"/>
            <a:ext cx="8506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Ellipse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00" name="Table 12"/>
          <p:cNvGraphicFramePr/>
          <p:nvPr/>
        </p:nvGraphicFramePr>
        <p:xfrm>
          <a:off x="3126240" y="4902120"/>
          <a:ext cx="1189800" cy="1098000"/>
        </p:xfrm>
        <a:graphic>
          <a:graphicData uri="http://schemas.openxmlformats.org/drawingml/2006/table">
            <a:tbl>
              <a:tblPr/>
              <a:tblGrid>
                <a:gridCol w="361800"/>
                <a:gridCol w="413640"/>
                <a:gridCol w="414360"/>
              </a:tblGrid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Lucida Sans Unicode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DA1F28"/>
                      </a:solidFill>
                    </a:lnL>
                    <a:lnR w="9360">
                      <a:solidFill>
                        <a:srgbClr val="DA1F28"/>
                      </a:solidFill>
                    </a:lnR>
                    <a:lnT w="9360">
                      <a:solidFill>
                        <a:srgbClr val="DA1F28"/>
                      </a:solidFill>
                    </a:lnT>
                    <a:lnB w="9360">
                      <a:solidFill>
                        <a:srgbClr val="DA1F28"/>
                      </a:solidFill>
                    </a:lnB>
                    <a:solidFill>
                      <a:srgbClr val="FFCB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Lucida Sans Unicode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DA1F28"/>
                      </a:solidFill>
                    </a:lnL>
                    <a:lnR w="9360">
                      <a:solidFill>
                        <a:srgbClr val="DA1F28"/>
                      </a:solidFill>
                    </a:lnR>
                    <a:lnT w="9360">
                      <a:solidFill>
                        <a:srgbClr val="DA1F28"/>
                      </a:solidFill>
                    </a:lnT>
                    <a:lnB w="9360">
                      <a:solidFill>
                        <a:srgbClr val="DA1F28"/>
                      </a:solidFill>
                    </a:lnB>
                    <a:solidFill>
                      <a:srgbClr val="FFCB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Lucida Sans Unicode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DA1F28"/>
                      </a:solidFill>
                    </a:lnL>
                    <a:lnR w="9360">
                      <a:solidFill>
                        <a:srgbClr val="DA1F28"/>
                      </a:solidFill>
                    </a:lnR>
                    <a:lnT w="9360">
                      <a:solidFill>
                        <a:srgbClr val="DA1F28"/>
                      </a:solidFill>
                    </a:lnT>
                    <a:lnB w="9360">
                      <a:solidFill>
                        <a:srgbClr val="DA1F28"/>
                      </a:solidFill>
                    </a:lnB>
                    <a:solidFill>
                      <a:srgbClr val="FFCBCD"/>
                    </a:solidFill>
                  </a:tcPr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Lucida Sans Unicode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DA1F28"/>
                      </a:solidFill>
                    </a:lnL>
                    <a:lnR w="9360">
                      <a:solidFill>
                        <a:srgbClr val="DA1F28"/>
                      </a:solidFill>
                    </a:lnR>
                    <a:lnT w="9360">
                      <a:solidFill>
                        <a:srgbClr val="DA1F28"/>
                      </a:solidFill>
                    </a:lnT>
                    <a:lnB w="9360">
                      <a:solidFill>
                        <a:srgbClr val="DA1F28"/>
                      </a:solidFill>
                    </a:lnB>
                    <a:solidFill>
                      <a:srgbClr val="FFCB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Lucida Sans Unicode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DA1F28"/>
                      </a:solidFill>
                    </a:lnL>
                    <a:lnR w="9360">
                      <a:solidFill>
                        <a:srgbClr val="DA1F28"/>
                      </a:solidFill>
                    </a:lnR>
                    <a:lnT w="9360">
                      <a:solidFill>
                        <a:srgbClr val="DA1F28"/>
                      </a:solidFill>
                    </a:lnT>
                    <a:lnB w="9360">
                      <a:solidFill>
                        <a:srgbClr val="DA1F28"/>
                      </a:solidFill>
                    </a:lnB>
                    <a:solidFill>
                      <a:srgbClr val="FFCB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Lucida Sans Unicode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DA1F28"/>
                      </a:solidFill>
                    </a:lnL>
                    <a:lnR w="9360">
                      <a:solidFill>
                        <a:srgbClr val="DA1F28"/>
                      </a:solidFill>
                    </a:lnR>
                    <a:lnT w="9360">
                      <a:solidFill>
                        <a:srgbClr val="DA1F28"/>
                      </a:solidFill>
                    </a:lnT>
                    <a:lnB w="9360">
                      <a:solidFill>
                        <a:srgbClr val="DA1F28"/>
                      </a:solidFill>
                    </a:lnB>
                    <a:solidFill>
                      <a:srgbClr val="FFCBCD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Lucida Sans Unicode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DA1F28"/>
                      </a:solidFill>
                    </a:lnL>
                    <a:lnR w="9360">
                      <a:solidFill>
                        <a:srgbClr val="DA1F28"/>
                      </a:solidFill>
                    </a:lnR>
                    <a:lnT w="9360">
                      <a:solidFill>
                        <a:srgbClr val="DA1F28"/>
                      </a:solidFill>
                    </a:lnT>
                    <a:lnB w="9360">
                      <a:solidFill>
                        <a:srgbClr val="DA1F28"/>
                      </a:solidFill>
                    </a:lnB>
                    <a:solidFill>
                      <a:srgbClr val="FFCB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Lucida Sans Unicode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DA1F28"/>
                      </a:solidFill>
                    </a:lnL>
                    <a:lnR w="9360">
                      <a:solidFill>
                        <a:srgbClr val="DA1F28"/>
                      </a:solidFill>
                    </a:lnR>
                    <a:lnT w="9360">
                      <a:solidFill>
                        <a:srgbClr val="DA1F28"/>
                      </a:solidFill>
                    </a:lnT>
                    <a:lnB w="9360">
                      <a:solidFill>
                        <a:srgbClr val="DA1F28"/>
                      </a:solidFill>
                    </a:lnB>
                    <a:solidFill>
                      <a:srgbClr val="FFCB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Lucida Sans Unicode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DA1F28"/>
                      </a:solidFill>
                    </a:lnL>
                    <a:lnR w="9360">
                      <a:solidFill>
                        <a:srgbClr val="DA1F28"/>
                      </a:solidFill>
                    </a:lnR>
                    <a:lnT w="9360">
                      <a:solidFill>
                        <a:srgbClr val="DA1F28"/>
                      </a:solidFill>
                    </a:lnT>
                    <a:lnB w="9360">
                      <a:solidFill>
                        <a:srgbClr val="DA1F28"/>
                      </a:solidFill>
                    </a:lnB>
                    <a:solidFill>
                      <a:srgbClr val="FFCB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Table 13"/>
          <p:cNvGraphicFramePr/>
          <p:nvPr/>
        </p:nvGraphicFramePr>
        <p:xfrm>
          <a:off x="5843880" y="4905720"/>
          <a:ext cx="1065960" cy="1098000"/>
        </p:xfrm>
        <a:graphic>
          <a:graphicData uri="http://schemas.openxmlformats.org/drawingml/2006/table">
            <a:tbl>
              <a:tblPr/>
              <a:tblGrid>
                <a:gridCol w="355320"/>
                <a:gridCol w="355320"/>
                <a:gridCol w="355320"/>
              </a:tblGrid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2" name="CustomShape 14"/>
          <p:cNvSpPr/>
          <p:nvPr/>
        </p:nvSpPr>
        <p:spPr>
          <a:xfrm>
            <a:off x="8659800" y="483984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3" name="CustomShape 15"/>
          <p:cNvSpPr/>
          <p:nvPr/>
        </p:nvSpPr>
        <p:spPr>
          <a:xfrm>
            <a:off x="9105120" y="483984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4" name="CustomShape 16"/>
          <p:cNvSpPr/>
          <p:nvPr/>
        </p:nvSpPr>
        <p:spPr>
          <a:xfrm>
            <a:off x="8380080" y="521532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5" name="CustomShape 17"/>
          <p:cNvSpPr/>
          <p:nvPr/>
        </p:nvSpPr>
        <p:spPr>
          <a:xfrm>
            <a:off x="8878680" y="522144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6" name="CustomShape 18"/>
          <p:cNvSpPr/>
          <p:nvPr/>
        </p:nvSpPr>
        <p:spPr>
          <a:xfrm>
            <a:off x="9342000" y="521532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7" name="CustomShape 19"/>
          <p:cNvSpPr/>
          <p:nvPr/>
        </p:nvSpPr>
        <p:spPr>
          <a:xfrm>
            <a:off x="8648640" y="566280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8" name="CustomShape 20"/>
          <p:cNvSpPr/>
          <p:nvPr/>
        </p:nvSpPr>
        <p:spPr>
          <a:xfrm>
            <a:off x="9105120" y="567000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09" name="Picture 2"/>
          <p:cNvPicPr/>
          <p:nvPr/>
        </p:nvPicPr>
        <p:blipFill>
          <a:blip r:embed="rId3" cstate="print"/>
          <a:stretch/>
        </p:blipFill>
        <p:spPr>
          <a:xfrm>
            <a:off x="10439280" y="2362320"/>
            <a:ext cx="2133000" cy="213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0"/>
            <a:ext cx="12191400" cy="1661040"/>
          </a:xfrm>
          <a:prstGeom prst="rect">
            <a:avLst/>
          </a:prstGeom>
          <a:solidFill>
            <a:schemeClr val="accent1"/>
          </a:solidFill>
          <a:ln>
            <a:solidFill>
              <a:srgbClr val="005A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1" name="Image 6"/>
          <p:cNvPicPr/>
          <p:nvPr/>
        </p:nvPicPr>
        <p:blipFill>
          <a:blip r:embed="rId2" cstate="print"/>
          <a:stretch/>
        </p:blipFill>
        <p:spPr>
          <a:xfrm>
            <a:off x="9405360" y="516600"/>
            <a:ext cx="2366640" cy="107928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609480" y="457200"/>
            <a:ext cx="550188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"/>
                <a:ea typeface="DejaVu Sans"/>
              </a:rPr>
              <a:t>Dilatation / Erosion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11610720" y="628056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1853280" y="1944360"/>
            <a:ext cx="3277440" cy="1792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Dilatation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Adds pixels to the boundaries of objects in an image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Output pixel = maximum value of the neighborhood pixel’s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7160040" y="4580640"/>
            <a:ext cx="3277440" cy="1792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Erosion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Remove pixels on object boundaries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Output pixel = minimum value of the neighborhood pixel’s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116" name="Image 2"/>
          <p:cNvPicPr/>
          <p:nvPr/>
        </p:nvPicPr>
        <p:blipFill>
          <a:blip r:embed="rId3" cstate="print"/>
          <a:stretch/>
        </p:blipFill>
        <p:spPr>
          <a:xfrm>
            <a:off x="6902640" y="1704960"/>
            <a:ext cx="3534840" cy="2650680"/>
          </a:xfrm>
          <a:prstGeom prst="rect">
            <a:avLst/>
          </a:prstGeom>
          <a:ln>
            <a:noFill/>
          </a:ln>
        </p:spPr>
      </p:pic>
      <p:pic>
        <p:nvPicPr>
          <p:cNvPr id="117" name="Image 11"/>
          <p:cNvPicPr/>
          <p:nvPr/>
        </p:nvPicPr>
        <p:blipFill>
          <a:blip r:embed="rId3" cstate="print"/>
          <a:stretch/>
        </p:blipFill>
        <p:spPr>
          <a:xfrm>
            <a:off x="1853280" y="3942000"/>
            <a:ext cx="3534840" cy="2650680"/>
          </a:xfrm>
          <a:prstGeom prst="rect">
            <a:avLst/>
          </a:prstGeom>
          <a:ln>
            <a:noFill/>
          </a:ln>
        </p:spPr>
      </p:pic>
      <p:sp>
        <p:nvSpPr>
          <p:cNvPr id="118" name="CustomShape 6"/>
          <p:cNvSpPr/>
          <p:nvPr/>
        </p:nvSpPr>
        <p:spPr>
          <a:xfrm>
            <a:off x="1618560" y="6114960"/>
            <a:ext cx="2392560" cy="329760"/>
          </a:xfrm>
          <a:prstGeom prst="rect">
            <a:avLst/>
          </a:prstGeom>
          <a:solidFill>
            <a:srgbClr val="005A9E"/>
          </a:solidFill>
          <a:ln>
            <a:solidFill>
              <a:srgbClr val="005A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Dilatation Rectangle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8771040" y="3942000"/>
            <a:ext cx="1816560" cy="329760"/>
          </a:xfrm>
          <a:prstGeom prst="rect">
            <a:avLst/>
          </a:prstGeom>
          <a:solidFill>
            <a:srgbClr val="005A9E"/>
          </a:solidFill>
          <a:ln>
            <a:solidFill>
              <a:srgbClr val="005A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Erosion Cross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0" name="CustomShape 8"/>
          <p:cNvSpPr/>
          <p:nvPr/>
        </p:nvSpPr>
        <p:spPr>
          <a:xfrm rot="5400000">
            <a:off x="1831320" y="2549520"/>
            <a:ext cx="182520" cy="136440"/>
          </a:xfrm>
          <a:prstGeom prst="triangle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9"/>
          <p:cNvSpPr/>
          <p:nvPr/>
        </p:nvSpPr>
        <p:spPr>
          <a:xfrm rot="5400000">
            <a:off x="1831320" y="3267360"/>
            <a:ext cx="182520" cy="136440"/>
          </a:xfrm>
          <a:prstGeom prst="triangle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0"/>
          <p:cNvSpPr/>
          <p:nvPr/>
        </p:nvSpPr>
        <p:spPr>
          <a:xfrm rot="5400000">
            <a:off x="7146360" y="5177520"/>
            <a:ext cx="182520" cy="136440"/>
          </a:xfrm>
          <a:prstGeom prst="triangle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11"/>
          <p:cNvSpPr/>
          <p:nvPr/>
        </p:nvSpPr>
        <p:spPr>
          <a:xfrm rot="5400000">
            <a:off x="7137360" y="5898240"/>
            <a:ext cx="182520" cy="136440"/>
          </a:xfrm>
          <a:prstGeom prst="triangle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4" name="Picture 2"/>
          <p:cNvPicPr/>
          <p:nvPr/>
        </p:nvPicPr>
        <p:blipFill>
          <a:blip r:embed="rId4" cstate="print"/>
          <a:stretch/>
        </p:blipFill>
        <p:spPr>
          <a:xfrm>
            <a:off x="10439280" y="2362320"/>
            <a:ext cx="2133000" cy="213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0"/>
            <a:ext cx="12191400" cy="1661040"/>
          </a:xfrm>
          <a:prstGeom prst="rect">
            <a:avLst/>
          </a:prstGeom>
          <a:solidFill>
            <a:schemeClr val="accent1"/>
          </a:solidFill>
          <a:ln>
            <a:solidFill>
              <a:srgbClr val="005A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6" name="Image 6"/>
          <p:cNvPicPr/>
          <p:nvPr/>
        </p:nvPicPr>
        <p:blipFill>
          <a:blip r:embed="rId2" cstate="print"/>
          <a:stretch/>
        </p:blipFill>
        <p:spPr>
          <a:xfrm>
            <a:off x="9405360" y="516600"/>
            <a:ext cx="2366640" cy="107928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648720" y="486000"/>
            <a:ext cx="550188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"/>
                <a:ea typeface="DejaVu Sans"/>
              </a:rPr>
              <a:t>Dilatation / Erosion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11610720" y="628056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6531480" y="1907280"/>
            <a:ext cx="3636360" cy="487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6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	- erode()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	- dilate()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Parameters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- Source image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- Output image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- Structuring element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Define the Structuring Element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- Size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- Type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- Create 	getStructuringElement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0" name="Image 8"/>
          <p:cNvPicPr/>
          <p:nvPr/>
        </p:nvPicPr>
        <p:blipFill>
          <a:blip r:embed="rId3" cstate="print"/>
          <a:srcRect l="2220" t="7614" r="68150" b="22629"/>
          <a:stretch/>
        </p:blipFill>
        <p:spPr>
          <a:xfrm>
            <a:off x="1775160" y="1907280"/>
            <a:ext cx="3611160" cy="4782600"/>
          </a:xfrm>
          <a:prstGeom prst="rect">
            <a:avLst/>
          </a:prstGeom>
          <a:ln>
            <a:noFill/>
          </a:ln>
        </p:spPr>
      </p:pic>
      <p:sp>
        <p:nvSpPr>
          <p:cNvPr id="131" name="CustomShape 5"/>
          <p:cNvSpPr/>
          <p:nvPr/>
        </p:nvSpPr>
        <p:spPr>
          <a:xfrm>
            <a:off x="1775160" y="1985760"/>
            <a:ext cx="4236480" cy="7099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In the code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 rot="5400000">
            <a:off x="6509160" y="2009520"/>
            <a:ext cx="182520" cy="136440"/>
          </a:xfrm>
          <a:prstGeom prst="triangle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7"/>
          <p:cNvSpPr/>
          <p:nvPr/>
        </p:nvSpPr>
        <p:spPr>
          <a:xfrm rot="5400000">
            <a:off x="6509160" y="3233520"/>
            <a:ext cx="182520" cy="136440"/>
          </a:xfrm>
          <a:prstGeom prst="triangle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8"/>
          <p:cNvSpPr/>
          <p:nvPr/>
        </p:nvSpPr>
        <p:spPr>
          <a:xfrm rot="5400000">
            <a:off x="6504840" y="4873320"/>
            <a:ext cx="182520" cy="136440"/>
          </a:xfrm>
          <a:prstGeom prst="triangle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" name="Picture 2"/>
          <p:cNvPicPr/>
          <p:nvPr/>
        </p:nvPicPr>
        <p:blipFill>
          <a:blip r:embed="rId4" cstate="print"/>
          <a:stretch/>
        </p:blipFill>
        <p:spPr>
          <a:xfrm>
            <a:off x="10439280" y="2362320"/>
            <a:ext cx="2133000" cy="213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0"/>
            <a:ext cx="12191400" cy="1661040"/>
          </a:xfrm>
          <a:prstGeom prst="rect">
            <a:avLst/>
          </a:prstGeom>
          <a:solidFill>
            <a:schemeClr val="accent1"/>
          </a:solidFill>
          <a:ln>
            <a:solidFill>
              <a:srgbClr val="005A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7" name="Image 6"/>
          <p:cNvPicPr/>
          <p:nvPr/>
        </p:nvPicPr>
        <p:blipFill>
          <a:blip r:embed="rId2" cstate="print"/>
          <a:stretch/>
        </p:blipFill>
        <p:spPr>
          <a:xfrm>
            <a:off x="9405360" y="516600"/>
            <a:ext cx="2366640" cy="107928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866880" y="486000"/>
            <a:ext cx="9343080" cy="63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Resizing</a:t>
            </a:r>
            <a:endParaRPr lang="en-US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Sans Unicode"/>
                <a:ea typeface="DejaVu Sans"/>
              </a:rPr>
              <a:t>The function resize resizes the image src down to or up to the specified size.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Sans Unicode"/>
                <a:ea typeface="DejaVu Sans"/>
              </a:rPr>
              <a:t>Note that the initial dst type or size are not taken into account.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Sans Unicode"/>
                <a:ea typeface="DejaVu Sans"/>
              </a:rPr>
              <a:t>Instead, the size and type are derived from the src,``dsize``,``fx`` , and fy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Sans Unicode"/>
                <a:ea typeface="DejaVu Sans"/>
              </a:rPr>
              <a:t>. If you want to resize src so that it fits the pre-created dst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Sans Unicode"/>
                <a:ea typeface="DejaVu Sans"/>
              </a:rPr>
              <a:t>, you may call the function as follows: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11610720" y="628056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0" name="Picture 2"/>
          <p:cNvPicPr/>
          <p:nvPr/>
        </p:nvPicPr>
        <p:blipFill>
          <a:blip r:embed="rId3" cstate="print"/>
          <a:stretch/>
        </p:blipFill>
        <p:spPr>
          <a:xfrm>
            <a:off x="10439280" y="2362320"/>
            <a:ext cx="2133000" cy="213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0"/>
            <a:ext cx="12191400" cy="1661040"/>
          </a:xfrm>
          <a:prstGeom prst="rect">
            <a:avLst/>
          </a:prstGeom>
          <a:solidFill>
            <a:schemeClr val="accent1"/>
          </a:solidFill>
          <a:ln>
            <a:solidFill>
              <a:srgbClr val="005A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Image 6"/>
          <p:cNvPicPr/>
          <p:nvPr/>
        </p:nvPicPr>
        <p:blipFill>
          <a:blip r:embed="rId2" cstate="print"/>
          <a:stretch/>
        </p:blipFill>
        <p:spPr>
          <a:xfrm>
            <a:off x="9405360" y="516600"/>
            <a:ext cx="2366640" cy="107928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152400" y="0"/>
            <a:ext cx="1036248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Lighten / Darken</a:t>
            </a:r>
            <a:endParaRPr lang="en-US" sz="4400" b="0" strike="noStrike" spc="-1" dirty="0">
              <a:latin typeface="Arial"/>
            </a:endParaRPr>
          </a:p>
          <a:p>
            <a:endParaRPr lang="en-US" sz="1800" b="0" strike="noStrike" spc="-1" dirty="0" smtClean="0">
              <a:solidFill>
                <a:srgbClr val="000000"/>
              </a:solidFill>
              <a:latin typeface="Lucida Sans Unicode"/>
              <a:ea typeface="DejaVu Sans"/>
            </a:endParaRPr>
          </a:p>
          <a:p>
            <a:endParaRPr lang="en-US" spc="-1" dirty="0">
              <a:solidFill>
                <a:srgbClr val="000000"/>
              </a:solidFill>
              <a:latin typeface="Lucida Sans Unicode"/>
              <a:ea typeface="DejaVu Sans"/>
            </a:endParaRPr>
          </a:p>
          <a:p>
            <a:r>
              <a:rPr lang="en-US" sz="1800" b="0" strike="noStrike" spc="-1" dirty="0" smtClean="0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</a:p>
          <a:p>
            <a:endParaRPr lang="en-US" spc="-1" dirty="0">
              <a:solidFill>
                <a:srgbClr val="000000"/>
              </a:solidFill>
              <a:latin typeface="Lucida Sans Unicode"/>
              <a:ea typeface="DejaVu Sans"/>
            </a:endParaRPr>
          </a:p>
          <a:p>
            <a:r>
              <a:rPr lang="en-US" dirty="0" smtClean="0"/>
              <a:t>What did we learn:</a:t>
            </a:r>
          </a:p>
          <a:p>
            <a:r>
              <a:rPr lang="en-US" dirty="0" smtClean="0"/>
              <a:t>1.Access pixel value</a:t>
            </a:r>
          </a:p>
          <a:p>
            <a:r>
              <a:rPr lang="en-US" dirty="0" smtClean="0"/>
              <a:t>2.Initialize the matrix with 0</a:t>
            </a:r>
          </a:p>
          <a:p>
            <a:r>
              <a:rPr lang="en-US" dirty="0" smtClean="0"/>
              <a:t>3.saturate_cast</a:t>
            </a:r>
          </a:p>
          <a:p>
            <a:r>
              <a:rPr lang="en-US" dirty="0" smtClean="0"/>
              <a:t>•Pixel transformation</a:t>
            </a:r>
          </a:p>
          <a:p>
            <a:r>
              <a:rPr lang="en-US" dirty="0" smtClean="0"/>
              <a:t>In this type of image processing transformation, the corresponding output pixel values</a:t>
            </a:r>
          </a:p>
          <a:p>
            <a:r>
              <a:rPr lang="en-US" dirty="0" smtClean="0"/>
              <a:t>Are only calculated based on the input pixel values.</a:t>
            </a:r>
          </a:p>
          <a:p>
            <a:r>
              <a:rPr lang="en-US" dirty="0" smtClean="0"/>
              <a:t>This type of operator includes brightness and contrast adjustments, as well as color </a:t>
            </a:r>
          </a:p>
          <a:p>
            <a:r>
              <a:rPr lang="en-US" dirty="0" smtClean="0"/>
              <a:t>Corrections and transformations.</a:t>
            </a:r>
          </a:p>
          <a:p>
            <a:r>
              <a:rPr lang="en-US" altLang="zh-TW" dirty="0" smtClean="0"/>
              <a:t>•Brightness and contrast adjustment</a:t>
            </a:r>
          </a:p>
          <a:p>
            <a:r>
              <a:rPr lang="en-US" altLang="zh-TW" dirty="0" smtClean="0"/>
              <a:t>1.Two common point processes use constants for multiplication and addition operations </a:t>
            </a:r>
          </a:p>
          <a:p>
            <a:r>
              <a:rPr lang="en-US" altLang="zh-TW" dirty="0" smtClean="0"/>
              <a:t>By </a:t>
            </a:r>
            <a:r>
              <a:rPr lang="en-US" altLang="zh-TW" dirty="0" err="1" smtClean="0"/>
              <a:t>points:g</a:t>
            </a:r>
            <a:r>
              <a:rPr lang="en-US" altLang="zh-TW" dirty="0" smtClean="0"/>
              <a:t>(x)=</a:t>
            </a:r>
            <a:r>
              <a:rPr lang="en-US" altLang="zh-TW" dirty="0" err="1" smtClean="0"/>
              <a:t>αf</a:t>
            </a:r>
            <a:r>
              <a:rPr lang="en-US" altLang="zh-TW" dirty="0" smtClean="0"/>
              <a:t>(x)+β</a:t>
            </a:r>
          </a:p>
          <a:p>
            <a:r>
              <a:rPr lang="en-US" altLang="zh-TW" dirty="0" smtClean="0"/>
              <a:t>2. The two parameters \alpha &gt; 0 and \beta are commonly referred to as gain and </a:t>
            </a:r>
          </a:p>
          <a:p>
            <a:r>
              <a:rPr lang="en-US" altLang="zh-TW" dirty="0" smtClean="0"/>
              <a:t>offset parameters. We often use these two parameters to control the contrast and brightness </a:t>
            </a:r>
          </a:p>
          <a:p>
            <a:r>
              <a:rPr lang="en-US" altLang="zh-TW" dirty="0" smtClean="0"/>
              <a:t>respectively.</a:t>
            </a:r>
          </a:p>
          <a:p>
            <a:r>
              <a:rPr lang="en-US" dirty="0" smtClean="0"/>
              <a:t>3. You can think of f(x) as the source image pixel and g(x) as the output image pixel. </a:t>
            </a:r>
          </a:p>
          <a:p>
            <a:r>
              <a:rPr lang="en-US" dirty="0" smtClean="0"/>
              <a:t>In this way, the above formula can be written more </a:t>
            </a:r>
            <a:r>
              <a:rPr lang="en-US" dirty="0" err="1" smtClean="0"/>
              <a:t>clearly:</a:t>
            </a:r>
            <a:r>
              <a:rPr lang="en-US" altLang="zh-TW" dirty="0" err="1" smtClean="0"/>
              <a:t>g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i,j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α⋅f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i,j</a:t>
            </a:r>
            <a:r>
              <a:rPr lang="en-US" altLang="zh-TW" dirty="0" smtClean="0"/>
              <a:t>)+β</a:t>
            </a:r>
          </a:p>
          <a:p>
            <a:r>
              <a:rPr lang="en-US" dirty="0" smtClean="0"/>
              <a:t>                         Among them, </a:t>
            </a:r>
            <a:r>
              <a:rPr lang="en-US" dirty="0" err="1" smtClean="0"/>
              <a:t>i</a:t>
            </a:r>
            <a:r>
              <a:rPr lang="en-US" dirty="0" smtClean="0"/>
              <a:t> and j indicate that the pixel is located in the </a:t>
            </a:r>
            <a:r>
              <a:rPr lang="en-US" dirty="0" err="1" smtClean="0"/>
              <a:t>i-th</a:t>
            </a:r>
            <a:r>
              <a:rPr lang="en-US" dirty="0" smtClean="0"/>
              <a:t> row and the j-</a:t>
            </a:r>
            <a:r>
              <a:rPr lang="en-US" dirty="0" err="1" smtClean="0"/>
              <a:t>th</a:t>
            </a:r>
            <a:r>
              <a:rPr lang="en-US" dirty="0" smtClean="0"/>
              <a:t> column.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Lucida Sans Unicode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11610720" y="628056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5" name="Picture 2"/>
          <p:cNvPicPr/>
          <p:nvPr/>
        </p:nvPicPr>
        <p:blipFill>
          <a:blip r:embed="rId3" cstate="print"/>
          <a:stretch/>
        </p:blipFill>
        <p:spPr>
          <a:xfrm>
            <a:off x="10439280" y="2362320"/>
            <a:ext cx="2133000" cy="213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2233</TotalTime>
  <Words>596</Words>
  <Application>Microsoft Office PowerPoint</Application>
  <PresentationFormat>Custom</PresentationFormat>
  <Paragraphs>195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ken allin</dc:creator>
  <dc:description/>
  <cp:lastModifiedBy>Venkat</cp:lastModifiedBy>
  <cp:revision>105</cp:revision>
  <dcterms:created xsi:type="dcterms:W3CDTF">2017-06-05T09:26:55Z</dcterms:created>
  <dcterms:modified xsi:type="dcterms:W3CDTF">2018-06-06T21:33:54Z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