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Anaheim"/>
      <p:regular r:id="rId31"/>
    </p:embeddedFont>
    <p:embeddedFont>
      <p:font typeface="Barlow Condensed ExtraBold"/>
      <p:bold r:id="rId32"/>
      <p:boldItalic r:id="rId33"/>
    </p:embeddedFont>
    <p:embeddedFont>
      <p:font typeface="Overpass Mono"/>
      <p:regular r:id="rId34"/>
      <p:bold r:id="rId35"/>
    </p:embeddedFont>
    <p:embeddedFont>
      <p:font typeface="Barlow"/>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naheim-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BarlowCondensedExtraBold-boldItalic.fntdata"/><Relationship Id="rId10" Type="http://schemas.openxmlformats.org/officeDocument/2006/relationships/slide" Target="slides/slide6.xml"/><Relationship Id="rId32" Type="http://schemas.openxmlformats.org/officeDocument/2006/relationships/font" Target="fonts/BarlowCondensedExtraBold-bold.fntdata"/><Relationship Id="rId13" Type="http://schemas.openxmlformats.org/officeDocument/2006/relationships/slide" Target="slides/slide9.xml"/><Relationship Id="rId35" Type="http://schemas.openxmlformats.org/officeDocument/2006/relationships/font" Target="fonts/OverpassMono-bold.fntdata"/><Relationship Id="rId12" Type="http://schemas.openxmlformats.org/officeDocument/2006/relationships/slide" Target="slides/slide8.xml"/><Relationship Id="rId34" Type="http://schemas.openxmlformats.org/officeDocument/2006/relationships/font" Target="fonts/OverpassMono-regular.fntdata"/><Relationship Id="rId15" Type="http://schemas.openxmlformats.org/officeDocument/2006/relationships/slide" Target="slides/slide11.xml"/><Relationship Id="rId37" Type="http://schemas.openxmlformats.org/officeDocument/2006/relationships/font" Target="fonts/Barlow-bold.fntdata"/><Relationship Id="rId14" Type="http://schemas.openxmlformats.org/officeDocument/2006/relationships/slide" Target="slides/slide10.xml"/><Relationship Id="rId36" Type="http://schemas.openxmlformats.org/officeDocument/2006/relationships/font" Target="fonts/Barlow-regular.fntdata"/><Relationship Id="rId17" Type="http://schemas.openxmlformats.org/officeDocument/2006/relationships/slide" Target="slides/slide13.xml"/><Relationship Id="rId39" Type="http://schemas.openxmlformats.org/officeDocument/2006/relationships/font" Target="fonts/Barlow-boldItalic.fntdata"/><Relationship Id="rId16" Type="http://schemas.openxmlformats.org/officeDocument/2006/relationships/slide" Target="slides/slide12.xml"/><Relationship Id="rId38" Type="http://schemas.openxmlformats.org/officeDocument/2006/relationships/font" Target="fonts/Barlow-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483e2daad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483e2daad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483e2daad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483e2daad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483e2daa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483e2daa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483e2daad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483e2daad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483e2daad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483e2daad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483e2daad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483e2daad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483e2daad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483e2daad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483e2daad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483e2daad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483e2daad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483e2daad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483e2daad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483e2daad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b872573b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b872573b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483e2daadf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483e2daadf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483e2daadf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483e2daadf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483e2daad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483e2daad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483e2daadf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483e2daadf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483e2daadf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483e2daadf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483e2daadf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483e2daadf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483e2daadf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483e2daadf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b9fd067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b9fd067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8b2f66a28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b2f66a28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483e2daad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483e2daad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483e2daad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483e2daad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447350" y="1446624"/>
            <a:ext cx="7059300" cy="6171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4200">
                <a:solidFill>
                  <a:srgbClr val="333333"/>
                </a:solidFill>
                <a:highlight>
                  <a:srgbClr val="FFFFFF"/>
                </a:highlight>
                <a:latin typeface="Arial"/>
                <a:ea typeface="Arial"/>
                <a:cs typeface="Arial"/>
                <a:sym typeface="Arial"/>
              </a:rPr>
              <a:t>Priority Queue</a:t>
            </a:r>
            <a:endParaRPr sz="7000"/>
          </a:p>
        </p:txBody>
      </p:sp>
      <p:pic>
        <p:nvPicPr>
          <p:cNvPr id="331" name="Google Shape;331;p25"/>
          <p:cNvPicPr preferRelativeResize="0"/>
          <p:nvPr/>
        </p:nvPicPr>
        <p:blipFill>
          <a:blip r:embed="rId3">
            <a:alphaModFix/>
          </a:blip>
          <a:stretch>
            <a:fillRect/>
          </a:stretch>
        </p:blipFill>
        <p:spPr>
          <a:xfrm>
            <a:off x="5992300" y="292000"/>
            <a:ext cx="3041199" cy="1596625"/>
          </a:xfrm>
          <a:prstGeom prst="rect">
            <a:avLst/>
          </a:prstGeom>
          <a:noFill/>
          <a:ln>
            <a:noFill/>
          </a:ln>
          <a:effectLst>
            <a:reflection blurRad="0" dir="5400000" dist="38100" endA="0" endPos="30000" fadeDir="5400012" kx="0" rotWithShape="0" algn="bl" stPos="0" sy="-100000" ky="0"/>
          </a:effectLst>
        </p:spPr>
      </p:pic>
      <p:sp>
        <p:nvSpPr>
          <p:cNvPr id="332" name="Google Shape;332;p25"/>
          <p:cNvSpPr txBox="1"/>
          <p:nvPr/>
        </p:nvSpPr>
        <p:spPr>
          <a:xfrm>
            <a:off x="5103325" y="3566300"/>
            <a:ext cx="3737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Anaheim"/>
                <a:ea typeface="Anaheim"/>
                <a:cs typeface="Anaheim"/>
                <a:sym typeface="Anaheim"/>
              </a:rPr>
              <a:t>Yusif Imamverdiyev</a:t>
            </a:r>
            <a:endParaRPr sz="2600">
              <a:solidFill>
                <a:schemeClr val="lt1"/>
              </a:solidFill>
              <a:latin typeface="Anaheim"/>
              <a:ea typeface="Anaheim"/>
              <a:cs typeface="Anaheim"/>
              <a:sym typeface="Anahei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2" name="Shape 462"/>
        <p:cNvGrpSpPr/>
        <p:nvPr/>
      </p:nvGrpSpPr>
      <p:grpSpPr>
        <a:xfrm>
          <a:off x="0" y="0"/>
          <a:ext cx="0" cy="0"/>
          <a:chOff x="0" y="0"/>
          <a:chExt cx="0" cy="0"/>
        </a:xfrm>
      </p:grpSpPr>
      <p:sp>
        <p:nvSpPr>
          <p:cNvPr id="463" name="Google Shape;463;p3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highlight>
                  <a:schemeClr val="accent1"/>
                </a:highlight>
              </a:rPr>
              <a:t>Queue</a:t>
            </a:r>
            <a:endParaRPr>
              <a:highlight>
                <a:schemeClr val="accent1"/>
              </a:highlight>
            </a:endParaRPr>
          </a:p>
        </p:txBody>
      </p:sp>
      <p:sp>
        <p:nvSpPr>
          <p:cNvPr id="464" name="Google Shape;464;p34"/>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5"/>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We have already take a look stack and common methods of stack. Now we will learn “Queue”. </a:t>
            </a:r>
            <a:r>
              <a:rPr lang="en"/>
              <a:t>Queue also most common data structure in programming. It is the opposite of Stack. It is FIFO style. First in First out .	</a:t>
            </a:r>
            <a:r>
              <a:rPr lang="en"/>
              <a:t> </a:t>
            </a:r>
            <a:endParaRPr/>
          </a:p>
        </p:txBody>
      </p:sp>
      <p:sp>
        <p:nvSpPr>
          <p:cNvPr id="470" name="Google Shape;470;p35"/>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Queue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6"/>
          <p:cNvSpPr/>
          <p:nvPr/>
        </p:nvSpPr>
        <p:spPr>
          <a:xfrm>
            <a:off x="0" y="2123344"/>
            <a:ext cx="35043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Specs of Queue </a:t>
            </a:r>
            <a:endParaRPr/>
          </a:p>
        </p:txBody>
      </p:sp>
      <p:sp>
        <p:nvSpPr>
          <p:cNvPr id="477" name="Google Shape;477;p36"/>
          <p:cNvSpPr txBox="1"/>
          <p:nvPr>
            <p:ph idx="4294967295" type="subTitle"/>
          </p:nvPr>
        </p:nvSpPr>
        <p:spPr>
          <a:xfrm flipH="1">
            <a:off x="870575" y="2926050"/>
            <a:ext cx="2435700" cy="442200"/>
          </a:xfrm>
          <a:prstGeom prst="rect">
            <a:avLst/>
          </a:prstGeom>
        </p:spPr>
        <p:txBody>
          <a:bodyPr anchorCtr="0" anchor="t" bIns="0" lIns="91425" spcFirstLastPara="1" rIns="91425" wrap="square" tIns="0">
            <a:noAutofit/>
          </a:bodyPr>
          <a:lstStyle/>
          <a:p>
            <a:pPr indent="0" lvl="0" marL="0" rtl="0" algn="r">
              <a:spcBef>
                <a:spcPts val="0"/>
              </a:spcBef>
              <a:spcAft>
                <a:spcPts val="1600"/>
              </a:spcAft>
              <a:buNone/>
            </a:pPr>
            <a:r>
              <a:t/>
            </a:r>
            <a:endParaRPr sz="1600">
              <a:solidFill>
                <a:schemeClr val="dk1"/>
              </a:solidFill>
            </a:endParaRPr>
          </a:p>
        </p:txBody>
      </p:sp>
      <p:sp>
        <p:nvSpPr>
          <p:cNvPr id="478" name="Google Shape;478;p36"/>
          <p:cNvSpPr txBox="1"/>
          <p:nvPr>
            <p:ph idx="4294967295" type="subTitle"/>
          </p:nvPr>
        </p:nvSpPr>
        <p:spPr>
          <a:xfrm flipH="1">
            <a:off x="5339475" y="1459850"/>
            <a:ext cx="2698800" cy="273000"/>
          </a:xfrm>
          <a:prstGeom prst="rect">
            <a:avLst/>
          </a:prstGeom>
        </p:spPr>
        <p:txBody>
          <a:bodyPr anchorCtr="0" anchor="t" bIns="0" lIns="91425" spcFirstLastPara="1" rIns="91425" wrap="square" tIns="0">
            <a:noAutofit/>
          </a:bodyPr>
          <a:lstStyle/>
          <a:p>
            <a:pPr indent="0" lvl="0" marL="0" rtl="0" algn="l">
              <a:spcBef>
                <a:spcPts val="0"/>
              </a:spcBef>
              <a:spcAft>
                <a:spcPts val="1600"/>
              </a:spcAft>
              <a:buNone/>
            </a:pPr>
            <a:r>
              <a:rPr lang="en" sz="1400"/>
              <a:t>Queue is a FIFO (First In First Out) collection.</a:t>
            </a:r>
            <a:endParaRPr sz="1400"/>
          </a:p>
        </p:txBody>
      </p:sp>
      <p:sp>
        <p:nvSpPr>
          <p:cNvPr id="479" name="Google Shape;479;p36"/>
          <p:cNvSpPr txBox="1"/>
          <p:nvPr>
            <p:ph idx="4294967295" type="subTitle"/>
          </p:nvPr>
        </p:nvSpPr>
        <p:spPr>
          <a:xfrm flipH="1">
            <a:off x="5339450" y="2241450"/>
            <a:ext cx="37119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It comes under the System.Collection.Generic namespace.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480" name="Google Shape;480;p36"/>
          <p:cNvSpPr txBox="1"/>
          <p:nvPr>
            <p:ph idx="4294967295" type="subTitle"/>
          </p:nvPr>
        </p:nvSpPr>
        <p:spPr>
          <a:xfrm flipH="1">
            <a:off x="5339475" y="2848400"/>
            <a:ext cx="37119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The queue can contain items of the specified type. It provides compile-time type checking and does not perform boxing-out of the box because it is generic.</a:t>
            </a:r>
            <a:endParaRPr sz="1400"/>
          </a:p>
          <a:p>
            <a:pPr indent="0" lvl="0" marL="0" rtl="0" algn="l">
              <a:spcBef>
                <a:spcPts val="1600"/>
              </a:spcBef>
              <a:spcAft>
                <a:spcPts val="1600"/>
              </a:spcAft>
              <a:buNone/>
            </a:pPr>
            <a:r>
              <a:t/>
            </a:r>
            <a:endParaRPr sz="1400"/>
          </a:p>
        </p:txBody>
      </p:sp>
      <p:sp>
        <p:nvSpPr>
          <p:cNvPr id="481" name="Google Shape;481;p36"/>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txBox="1"/>
          <p:nvPr>
            <p:ph idx="4294967295" type="ctrTitle"/>
          </p:nvPr>
        </p:nvSpPr>
        <p:spPr>
          <a:xfrm flipH="1">
            <a:off x="870550" y="2465100"/>
            <a:ext cx="2435700" cy="3969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Queue</a:t>
            </a:r>
            <a:endParaRPr sz="3000">
              <a:solidFill>
                <a:schemeClr val="dk1"/>
              </a:solidFill>
            </a:endParaRPr>
          </a:p>
        </p:txBody>
      </p:sp>
      <p:sp>
        <p:nvSpPr>
          <p:cNvPr id="483" name="Google Shape;483;p36"/>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6"/>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flipH="1">
            <a:off x="1198748"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flipH="1">
            <a:off x="246973" y="4258997"/>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2" name="Google Shape;492;p36"/>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493" name="Google Shape;493;p36"/>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494" name="Google Shape;494;p36"/>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Methods of Queue</a:t>
            </a:r>
            <a:endParaRPr/>
          </a:p>
        </p:txBody>
      </p:sp>
      <p:sp>
        <p:nvSpPr>
          <p:cNvPr id="500" name="Google Shape;500;p37"/>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Enqueue</a:t>
            </a:r>
            <a:r>
              <a:rPr lang="en"/>
              <a:t>(T)</a:t>
            </a:r>
            <a:endParaRPr/>
          </a:p>
        </p:txBody>
      </p:sp>
      <p:sp>
        <p:nvSpPr>
          <p:cNvPr id="508" name="Google Shape;508;p37"/>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Dequeue</a:t>
            </a:r>
            <a:r>
              <a:rPr lang="en"/>
              <a:t>()        </a:t>
            </a:r>
            <a:endParaRPr/>
          </a:p>
        </p:txBody>
      </p:sp>
      <p:sp>
        <p:nvSpPr>
          <p:cNvPr id="509" name="Google Shape;509;p37"/>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Return the first element and remove it </a:t>
            </a:r>
            <a:endParaRPr/>
          </a:p>
        </p:txBody>
      </p:sp>
      <p:sp>
        <p:nvSpPr>
          <p:cNvPr id="510" name="Google Shape;510;p37"/>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Peek (T)</a:t>
            </a:r>
            <a:endParaRPr/>
          </a:p>
        </p:txBody>
      </p:sp>
      <p:sp>
        <p:nvSpPr>
          <p:cNvPr id="511" name="Google Shape;511;p37"/>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Return the first element</a:t>
            </a:r>
            <a:endParaRPr/>
          </a:p>
        </p:txBody>
      </p:sp>
      <p:sp>
        <p:nvSpPr>
          <p:cNvPr id="512" name="Google Shape;512;p37"/>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Contains(T)</a:t>
            </a:r>
            <a:endParaRPr/>
          </a:p>
        </p:txBody>
      </p:sp>
      <p:sp>
        <p:nvSpPr>
          <p:cNvPr id="513" name="Google Shape;513;p37"/>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Finds element in Stack.  </a:t>
            </a:r>
            <a:endParaRPr/>
          </a:p>
        </p:txBody>
      </p:sp>
      <p:sp>
        <p:nvSpPr>
          <p:cNvPr id="514" name="Google Shape;514;p37"/>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7"/>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7"/>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Insert variable front of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8" name="Google Shape;528;p37"/>
          <p:cNvSpPr/>
          <p:nvPr/>
        </p:nvSpPr>
        <p:spPr>
          <a:xfrm>
            <a:off x="5810203" y="4415175"/>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txBox="1"/>
          <p:nvPr>
            <p:ph idx="5" type="ctrTitle"/>
          </p:nvPr>
        </p:nvSpPr>
        <p:spPr>
          <a:xfrm flipH="1">
            <a:off x="2787100" y="4072579"/>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Clear(T)</a:t>
            </a:r>
            <a:endParaRPr/>
          </a:p>
        </p:txBody>
      </p:sp>
      <p:sp>
        <p:nvSpPr>
          <p:cNvPr id="530" name="Google Shape;530;p37"/>
          <p:cNvSpPr txBox="1"/>
          <p:nvPr>
            <p:ph idx="6" type="subTitle"/>
          </p:nvPr>
        </p:nvSpPr>
        <p:spPr>
          <a:xfrm flipH="1">
            <a:off x="2787075" y="4502750"/>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Delete all elements of stack</a:t>
            </a:r>
            <a:endParaRPr/>
          </a:p>
        </p:txBody>
      </p:sp>
      <p:sp>
        <p:nvSpPr>
          <p:cNvPr id="531" name="Google Shape;531;p37"/>
          <p:cNvSpPr/>
          <p:nvPr/>
        </p:nvSpPr>
        <p:spPr>
          <a:xfrm>
            <a:off x="6008074" y="4117500"/>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7"/>
          <p:cNvSpPr/>
          <p:nvPr/>
        </p:nvSpPr>
        <p:spPr>
          <a:xfrm>
            <a:off x="6323734" y="4415174"/>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7"/>
          <p:cNvSpPr/>
          <p:nvPr/>
        </p:nvSpPr>
        <p:spPr>
          <a:xfrm>
            <a:off x="6022825" y="4712900"/>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7"/>
          <p:cNvSpPr/>
          <p:nvPr/>
        </p:nvSpPr>
        <p:spPr>
          <a:xfrm rot="5400000">
            <a:off x="5092825" y="4118350"/>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8"/>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queue methods</a:t>
            </a:r>
            <a:endParaRPr/>
          </a:p>
        </p:txBody>
      </p:sp>
      <p:pic>
        <p:nvPicPr>
          <p:cNvPr id="540" name="Google Shape;540;p38"/>
          <p:cNvPicPr preferRelativeResize="0"/>
          <p:nvPr/>
        </p:nvPicPr>
        <p:blipFill>
          <a:blip r:embed="rId3">
            <a:alphaModFix/>
          </a:blip>
          <a:stretch>
            <a:fillRect/>
          </a:stretch>
        </p:blipFill>
        <p:spPr>
          <a:xfrm>
            <a:off x="152400" y="1164600"/>
            <a:ext cx="5646746" cy="3826500"/>
          </a:xfrm>
          <a:prstGeom prst="rect">
            <a:avLst/>
          </a:prstGeom>
          <a:noFill/>
          <a:ln>
            <a:noFill/>
          </a:ln>
        </p:spPr>
      </p:pic>
    </p:spTree>
  </p:cSld>
  <p:clrMapOvr>
    <a:masterClrMapping/>
  </p:clrMapOvr>
  <mc:AlternateContent>
    <mc:Choice Requires="p14">
      <p:transition spd="slow" p14:dur="700">
        <p14:flip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9"/>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546" name="Google Shape;546;p39"/>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3145425" y="19588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48" name="Google Shape;548;p39"/>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49" name="Google Shape;549;p39"/>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50" name="Google Shape;550;p39"/>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51" name="Google Shape;551;p39"/>
          <p:cNvSpPr/>
          <p:nvPr/>
        </p:nvSpPr>
        <p:spPr>
          <a:xfrm>
            <a:off x="5746250" y="1426525"/>
            <a:ext cx="21198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Push(“11”)</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0"/>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557" name="Google Shape;557;p40"/>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p:nvPr/>
        </p:nvSpPr>
        <p:spPr>
          <a:xfrm>
            <a:off x="512263" y="4309550"/>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59" name="Google Shape;559;p40"/>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60" name="Google Shape;560;p40"/>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61" name="Google Shape;561;p40"/>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62" name="Google Shape;562;p40"/>
          <p:cNvSpPr/>
          <p:nvPr/>
        </p:nvSpPr>
        <p:spPr>
          <a:xfrm>
            <a:off x="5746250" y="1426525"/>
            <a:ext cx="2119800" cy="9945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Push(“10”)</a:t>
            </a:r>
            <a:endParaRPr/>
          </a:p>
          <a:p>
            <a:pPr indent="0" lvl="0" marL="0" rtl="0" algn="l">
              <a:spcBef>
                <a:spcPts val="0"/>
              </a:spcBef>
              <a:spcAft>
                <a:spcPts val="0"/>
              </a:spcAft>
              <a:buNone/>
            </a:pPr>
            <a:r>
              <a:rPr lang="en"/>
              <a:t>Push(“9”)</a:t>
            </a:r>
            <a:endParaRPr/>
          </a:p>
          <a:p>
            <a:pPr indent="0" lvl="0" marL="0" rtl="0" algn="l">
              <a:spcBef>
                <a:spcPts val="0"/>
              </a:spcBef>
              <a:spcAft>
                <a:spcPts val="0"/>
              </a:spcAft>
              <a:buNone/>
            </a:pPr>
            <a:r>
              <a:rPr lang="en"/>
              <a:t>Push(“8”)</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1"/>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568" name="Google Shape;568;p41"/>
          <p:cNvSpPr/>
          <p:nvPr/>
        </p:nvSpPr>
        <p:spPr>
          <a:xfrm>
            <a:off x="20087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1"/>
          <p:cNvSpPr/>
          <p:nvPr/>
        </p:nvSpPr>
        <p:spPr>
          <a:xfrm>
            <a:off x="42570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70" name="Google Shape;570;p41"/>
          <p:cNvSpPr/>
          <p:nvPr/>
        </p:nvSpPr>
        <p:spPr>
          <a:xfrm>
            <a:off x="42570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71" name="Google Shape;571;p41"/>
          <p:cNvSpPr/>
          <p:nvPr/>
        </p:nvSpPr>
        <p:spPr>
          <a:xfrm>
            <a:off x="42569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72" name="Google Shape;572;p41"/>
          <p:cNvSpPr/>
          <p:nvPr/>
        </p:nvSpPr>
        <p:spPr>
          <a:xfrm>
            <a:off x="39937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73" name="Google Shape;573;p41"/>
          <p:cNvSpPr/>
          <p:nvPr/>
        </p:nvSpPr>
        <p:spPr>
          <a:xfrm>
            <a:off x="2186051"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74" name="Google Shape;574;p41"/>
          <p:cNvSpPr/>
          <p:nvPr/>
        </p:nvSpPr>
        <p:spPr>
          <a:xfrm>
            <a:off x="1993969" y="1436550"/>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POP()</a:t>
            </a:r>
            <a:endParaRPr/>
          </a:p>
        </p:txBody>
      </p:sp>
      <p:sp>
        <p:nvSpPr>
          <p:cNvPr id="575" name="Google Shape;575;p41"/>
          <p:cNvSpPr/>
          <p:nvPr/>
        </p:nvSpPr>
        <p:spPr>
          <a:xfrm rot="1502407">
            <a:off x="1392829" y="1986549"/>
            <a:ext cx="670521" cy="597907"/>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1"/>
          <p:cNvSpPr/>
          <p:nvPr/>
        </p:nvSpPr>
        <p:spPr>
          <a:xfrm>
            <a:off x="3588050"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3812882"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78" name="Google Shape;578;p41"/>
          <p:cNvSpPr/>
          <p:nvPr/>
        </p:nvSpPr>
        <p:spPr>
          <a:xfrm>
            <a:off x="3812882"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79" name="Google Shape;579;p41"/>
          <p:cNvSpPr/>
          <p:nvPr/>
        </p:nvSpPr>
        <p:spPr>
          <a:xfrm>
            <a:off x="3812874"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80" name="Google Shape;580;p41"/>
          <p:cNvSpPr/>
          <p:nvPr/>
        </p:nvSpPr>
        <p:spPr>
          <a:xfrm>
            <a:off x="3786547"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81" name="Google Shape;581;p41"/>
          <p:cNvSpPr/>
          <p:nvPr/>
        </p:nvSpPr>
        <p:spPr>
          <a:xfrm>
            <a:off x="5573226"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82" name="Google Shape;582;p41"/>
          <p:cNvSpPr/>
          <p:nvPr/>
        </p:nvSpPr>
        <p:spPr>
          <a:xfrm>
            <a:off x="5119944" y="1443388"/>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Peek()</a:t>
            </a:r>
            <a:endParaRPr/>
          </a:p>
        </p:txBody>
      </p:sp>
      <p:sp>
        <p:nvSpPr>
          <p:cNvPr id="583" name="Google Shape;583;p41"/>
          <p:cNvSpPr/>
          <p:nvPr/>
        </p:nvSpPr>
        <p:spPr>
          <a:xfrm rot="610725">
            <a:off x="4899514" y="2465254"/>
            <a:ext cx="670554" cy="597919"/>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p:nvPr/>
        </p:nvSpPr>
        <p:spPr>
          <a:xfrm>
            <a:off x="687902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710385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86" name="Google Shape;586;p41"/>
          <p:cNvSpPr/>
          <p:nvPr/>
        </p:nvSpPr>
        <p:spPr>
          <a:xfrm>
            <a:off x="710385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87" name="Google Shape;587;p41"/>
          <p:cNvSpPr/>
          <p:nvPr/>
        </p:nvSpPr>
        <p:spPr>
          <a:xfrm>
            <a:off x="710384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88" name="Google Shape;588;p41"/>
          <p:cNvSpPr/>
          <p:nvPr/>
        </p:nvSpPr>
        <p:spPr>
          <a:xfrm>
            <a:off x="707752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89" name="Google Shape;589;p41"/>
          <p:cNvSpPr txBox="1"/>
          <p:nvPr/>
        </p:nvSpPr>
        <p:spPr>
          <a:xfrm>
            <a:off x="7303375" y="1717850"/>
            <a:ext cx="18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590" name="Google Shape;590;p41"/>
          <p:cNvSpPr/>
          <p:nvPr/>
        </p:nvSpPr>
        <p:spPr>
          <a:xfrm>
            <a:off x="7371919" y="832313"/>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a:t>
            </a:r>
            <a:endParaRPr/>
          </a:p>
        </p:txBody>
      </p:sp>
      <p:sp>
        <p:nvSpPr>
          <p:cNvPr id="591" name="Google Shape;591;p41"/>
          <p:cNvSpPr/>
          <p:nvPr/>
        </p:nvSpPr>
        <p:spPr>
          <a:xfrm>
            <a:off x="7696225" y="1295450"/>
            <a:ext cx="702600" cy="124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5" name="Shape 595"/>
        <p:cNvGrpSpPr/>
        <p:nvPr/>
      </p:nvGrpSpPr>
      <p:grpSpPr>
        <a:xfrm>
          <a:off x="0" y="0"/>
          <a:ext cx="0" cy="0"/>
          <a:chOff x="0" y="0"/>
          <a:chExt cx="0" cy="0"/>
        </a:xfrm>
      </p:grpSpPr>
      <p:sp>
        <p:nvSpPr>
          <p:cNvPr id="596" name="Google Shape;596;p42"/>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highlight>
                  <a:schemeClr val="accent1"/>
                </a:highlight>
              </a:rPr>
              <a:t>Priority Queue</a:t>
            </a:r>
            <a:endParaRPr>
              <a:highlight>
                <a:schemeClr val="accent1"/>
              </a:highlight>
            </a:endParaRPr>
          </a:p>
        </p:txBody>
      </p:sp>
      <p:sp>
        <p:nvSpPr>
          <p:cNvPr id="597" name="Google Shape;597;p42"/>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3"/>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We have already take a look stack and queue. Now we can look Priority Queue. It is as </a:t>
            </a:r>
            <a:r>
              <a:rPr lang="en"/>
              <a:t>similar</a:t>
            </a:r>
            <a:r>
              <a:rPr lang="en"/>
              <a:t> as Stack and Queue also it has priority level. It comes with .Net 6 . This data structure come from generic namespace als.	 </a:t>
            </a:r>
            <a:endParaRPr/>
          </a:p>
        </p:txBody>
      </p:sp>
      <p:sp>
        <p:nvSpPr>
          <p:cNvPr id="603" name="Google Shape;603;p43"/>
          <p:cNvSpPr txBox="1"/>
          <p:nvPr>
            <p:ph type="title"/>
          </p:nvPr>
        </p:nvSpPr>
        <p:spPr>
          <a:xfrm>
            <a:off x="4127475" y="884025"/>
            <a:ext cx="3963300" cy="94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Priority Queues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38" name="Google Shape;338;p26"/>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sz="3500"/>
              <a:t>01</a:t>
            </a:r>
            <a:endParaRPr b="1" sz="3500"/>
          </a:p>
        </p:txBody>
      </p:sp>
      <p:sp>
        <p:nvSpPr>
          <p:cNvPr id="339" name="Google Shape;339;p26"/>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Stack</a:t>
            </a:r>
            <a:endParaRPr b="1" sz="2200">
              <a:latin typeface="Overpass Mono"/>
              <a:ea typeface="Overpass Mono"/>
              <a:cs typeface="Overpass Mono"/>
              <a:sym typeface="Overpass Mono"/>
            </a:endParaRPr>
          </a:p>
        </p:txBody>
      </p:sp>
      <p:sp>
        <p:nvSpPr>
          <p:cNvPr id="340" name="Google Shape;340;p26"/>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b="1" lang="en" sz="3500"/>
              <a:t>03</a:t>
            </a:r>
            <a:endParaRPr b="1" sz="3500"/>
          </a:p>
        </p:txBody>
      </p:sp>
      <p:sp>
        <p:nvSpPr>
          <p:cNvPr id="341" name="Google Shape;341;p26"/>
          <p:cNvSpPr txBox="1"/>
          <p:nvPr>
            <p:ph idx="3" type="subTitle"/>
          </p:nvPr>
        </p:nvSpPr>
        <p:spPr>
          <a:xfrm flipH="1">
            <a:off x="4811575" y="2163522"/>
            <a:ext cx="2843400" cy="6690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Priority Queue</a:t>
            </a:r>
            <a:endParaRPr b="1" sz="2200">
              <a:latin typeface="Overpass Mono"/>
              <a:ea typeface="Overpass Mono"/>
              <a:cs typeface="Overpass Mono"/>
              <a:sym typeface="Overpass Mono"/>
            </a:endParaRPr>
          </a:p>
        </p:txBody>
      </p:sp>
      <p:sp>
        <p:nvSpPr>
          <p:cNvPr id="342" name="Google Shape;342;p26"/>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02</a:t>
            </a:r>
            <a:endParaRPr/>
          </a:p>
        </p:txBody>
      </p:sp>
      <p:sp>
        <p:nvSpPr>
          <p:cNvPr id="343" name="Google Shape;343;p26"/>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Queue</a:t>
            </a:r>
            <a:endParaRPr/>
          </a:p>
        </p:txBody>
      </p:sp>
      <p:sp>
        <p:nvSpPr>
          <p:cNvPr id="344" name="Google Shape;344;p26"/>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04</a:t>
            </a:r>
            <a:endParaRPr/>
          </a:p>
        </p:txBody>
      </p:sp>
      <p:sp>
        <p:nvSpPr>
          <p:cNvPr id="345" name="Google Shape;345;p26"/>
          <p:cNvSpPr txBox="1"/>
          <p:nvPr>
            <p:ph idx="9" type="subTitle"/>
          </p:nvPr>
        </p:nvSpPr>
        <p:spPr>
          <a:xfrm flipH="1">
            <a:off x="4811775" y="3573485"/>
            <a:ext cx="3807600" cy="10272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Using Priority Queue</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4"/>
          <p:cNvSpPr txBox="1"/>
          <p:nvPr>
            <p:ph idx="1" type="body"/>
          </p:nvPr>
        </p:nvSpPr>
        <p:spPr>
          <a:xfrm>
            <a:off x="4579525" y="2388200"/>
            <a:ext cx="4240800" cy="26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Up to present inside of .Net have types which are works  FIFO (Queue&lt;T&gt;) and LIFO (Stack&lt;T&gt;) logic. Unlike this types PriorityQueue&lt;TElement,TPriority&gt; give opportunity to sort the items according another priority , different from arrival time. Using this type , we can set up “producer-consumer” structures with special priority logic  </a:t>
            </a:r>
            <a:endParaRPr/>
          </a:p>
        </p:txBody>
      </p:sp>
      <p:sp>
        <p:nvSpPr>
          <p:cNvPr id="609" name="Google Shape;609;p44"/>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Why ?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5"/>
          <p:cNvSpPr/>
          <p:nvPr/>
        </p:nvSpPr>
        <p:spPr>
          <a:xfrm>
            <a:off x="0" y="2123344"/>
            <a:ext cx="35043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Specs of Queue </a:t>
            </a:r>
            <a:endParaRPr/>
          </a:p>
        </p:txBody>
      </p:sp>
      <p:sp>
        <p:nvSpPr>
          <p:cNvPr id="616" name="Google Shape;616;p45"/>
          <p:cNvSpPr txBox="1"/>
          <p:nvPr>
            <p:ph idx="4294967295" type="subTitle"/>
          </p:nvPr>
        </p:nvSpPr>
        <p:spPr>
          <a:xfrm flipH="1">
            <a:off x="5339475" y="1459850"/>
            <a:ext cx="2698800" cy="273000"/>
          </a:xfrm>
          <a:prstGeom prst="rect">
            <a:avLst/>
          </a:prstGeom>
        </p:spPr>
        <p:txBody>
          <a:bodyPr anchorCtr="0" anchor="t" bIns="0" lIns="91425" spcFirstLastPara="1" rIns="91425" wrap="square" tIns="0">
            <a:noAutofit/>
          </a:bodyPr>
          <a:lstStyle/>
          <a:p>
            <a:pPr indent="0" lvl="0" marL="0" rtl="0" algn="l">
              <a:spcBef>
                <a:spcPts val="0"/>
              </a:spcBef>
              <a:spcAft>
                <a:spcPts val="1600"/>
              </a:spcAft>
              <a:buNone/>
            </a:pPr>
            <a:r>
              <a:rPr lang="en" sz="1400"/>
              <a:t>It takes two different generic parameter</a:t>
            </a:r>
            <a:endParaRPr sz="1400"/>
          </a:p>
        </p:txBody>
      </p:sp>
      <p:sp>
        <p:nvSpPr>
          <p:cNvPr id="617" name="Google Shape;617;p45"/>
          <p:cNvSpPr txBox="1"/>
          <p:nvPr>
            <p:ph idx="4294967295" type="subTitle"/>
          </p:nvPr>
        </p:nvSpPr>
        <p:spPr>
          <a:xfrm flipH="1">
            <a:off x="5339450" y="2241450"/>
            <a:ext cx="37119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One of them is type of items and other is priority level type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618" name="Google Shape;618;p45"/>
          <p:cNvSpPr txBox="1"/>
          <p:nvPr>
            <p:ph idx="4294967295" type="subTitle"/>
          </p:nvPr>
        </p:nvSpPr>
        <p:spPr>
          <a:xfrm flipH="1">
            <a:off x="5339450" y="3089500"/>
            <a:ext cx="3711900" cy="778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Priority queue uses quaternary  min heap in internal implementation </a:t>
            </a:r>
            <a:endParaRPr sz="1400"/>
          </a:p>
          <a:p>
            <a:pPr indent="0" lvl="0" marL="0" rtl="0" algn="l">
              <a:spcBef>
                <a:spcPts val="1600"/>
              </a:spcBef>
              <a:spcAft>
                <a:spcPts val="1600"/>
              </a:spcAft>
              <a:buNone/>
            </a:pPr>
            <a:r>
              <a:t/>
            </a:r>
            <a:endParaRPr sz="1400"/>
          </a:p>
        </p:txBody>
      </p:sp>
      <p:sp>
        <p:nvSpPr>
          <p:cNvPr id="619" name="Google Shape;619;p45"/>
          <p:cNvSpPr/>
          <p:nvPr/>
        </p:nvSpPr>
        <p:spPr>
          <a:xfrm>
            <a:off x="38100" y="224145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5"/>
          <p:cNvSpPr txBox="1"/>
          <p:nvPr>
            <p:ph idx="4294967295" type="ctrTitle"/>
          </p:nvPr>
        </p:nvSpPr>
        <p:spPr>
          <a:xfrm flipH="1">
            <a:off x="870550" y="2465100"/>
            <a:ext cx="2435700" cy="10410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Priority Queue</a:t>
            </a:r>
            <a:endParaRPr sz="3000">
              <a:solidFill>
                <a:schemeClr val="dk1"/>
              </a:solidFill>
            </a:endParaRPr>
          </a:p>
        </p:txBody>
      </p:sp>
      <p:sp>
        <p:nvSpPr>
          <p:cNvPr id="621" name="Google Shape;621;p45"/>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5"/>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5"/>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5"/>
          <p:cNvSpPr/>
          <p:nvPr/>
        </p:nvSpPr>
        <p:spPr>
          <a:xfrm flipH="1">
            <a:off x="1198773"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5"/>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5"/>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5"/>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5"/>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5"/>
          <p:cNvSpPr/>
          <p:nvPr/>
        </p:nvSpPr>
        <p:spPr>
          <a:xfrm flipH="1">
            <a:off x="933698" y="3455322"/>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0" name="Google Shape;630;p45"/>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631" name="Google Shape;631;p45"/>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632" name="Google Shape;632;p45"/>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Methods of Queue</a:t>
            </a:r>
            <a:endParaRPr/>
          </a:p>
        </p:txBody>
      </p:sp>
      <p:sp>
        <p:nvSpPr>
          <p:cNvPr id="638" name="Google Shape;638;p46"/>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6"/>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6"/>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6"/>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6"/>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6"/>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6"/>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Enqueue(T)</a:t>
            </a:r>
            <a:endParaRPr/>
          </a:p>
        </p:txBody>
      </p:sp>
      <p:sp>
        <p:nvSpPr>
          <p:cNvPr id="646" name="Google Shape;646;p4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Dequeue()        </a:t>
            </a:r>
            <a:endParaRPr/>
          </a:p>
        </p:txBody>
      </p:sp>
      <p:sp>
        <p:nvSpPr>
          <p:cNvPr id="647" name="Google Shape;647;p4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Return the first element and remove it </a:t>
            </a:r>
            <a:endParaRPr/>
          </a:p>
        </p:txBody>
      </p:sp>
      <p:sp>
        <p:nvSpPr>
          <p:cNvPr id="648" name="Google Shape;648;p4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Peek (T)</a:t>
            </a:r>
            <a:endParaRPr/>
          </a:p>
        </p:txBody>
      </p:sp>
      <p:sp>
        <p:nvSpPr>
          <p:cNvPr id="649" name="Google Shape;649;p4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Return the first element</a:t>
            </a:r>
            <a:endParaRPr/>
          </a:p>
        </p:txBody>
      </p:sp>
      <p:sp>
        <p:nvSpPr>
          <p:cNvPr id="650" name="Google Shape;650;p4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Contains(T)</a:t>
            </a:r>
            <a:endParaRPr/>
          </a:p>
        </p:txBody>
      </p:sp>
      <p:sp>
        <p:nvSpPr>
          <p:cNvPr id="651" name="Google Shape;651;p4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Finds element in Stack.  </a:t>
            </a:r>
            <a:endParaRPr/>
          </a:p>
        </p:txBody>
      </p:sp>
      <p:sp>
        <p:nvSpPr>
          <p:cNvPr id="652" name="Google Shape;652;p46"/>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6"/>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6"/>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6"/>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6"/>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6"/>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6"/>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6"/>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6"/>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6"/>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6"/>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6"/>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6"/>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Insert variable front of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6" name="Google Shape;666;p46"/>
          <p:cNvSpPr/>
          <p:nvPr/>
        </p:nvSpPr>
        <p:spPr>
          <a:xfrm>
            <a:off x="5810203" y="4415175"/>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6"/>
          <p:cNvSpPr txBox="1"/>
          <p:nvPr>
            <p:ph idx="5" type="ctrTitle"/>
          </p:nvPr>
        </p:nvSpPr>
        <p:spPr>
          <a:xfrm flipH="1">
            <a:off x="2787100" y="4072579"/>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Clear(T)</a:t>
            </a:r>
            <a:endParaRPr/>
          </a:p>
        </p:txBody>
      </p:sp>
      <p:sp>
        <p:nvSpPr>
          <p:cNvPr id="668" name="Google Shape;668;p46"/>
          <p:cNvSpPr txBox="1"/>
          <p:nvPr>
            <p:ph idx="6" type="subTitle"/>
          </p:nvPr>
        </p:nvSpPr>
        <p:spPr>
          <a:xfrm flipH="1">
            <a:off x="2787075" y="4502750"/>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Delete all elements of stack</a:t>
            </a:r>
            <a:endParaRPr/>
          </a:p>
        </p:txBody>
      </p:sp>
      <p:sp>
        <p:nvSpPr>
          <p:cNvPr id="669" name="Google Shape;669;p46"/>
          <p:cNvSpPr/>
          <p:nvPr/>
        </p:nvSpPr>
        <p:spPr>
          <a:xfrm>
            <a:off x="6008074" y="4117500"/>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6"/>
          <p:cNvSpPr/>
          <p:nvPr/>
        </p:nvSpPr>
        <p:spPr>
          <a:xfrm>
            <a:off x="6323734" y="4415174"/>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6"/>
          <p:cNvSpPr/>
          <p:nvPr/>
        </p:nvSpPr>
        <p:spPr>
          <a:xfrm>
            <a:off x="6022825" y="4712900"/>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6"/>
          <p:cNvSpPr/>
          <p:nvPr/>
        </p:nvSpPr>
        <p:spPr>
          <a:xfrm rot="5400000">
            <a:off x="5092825" y="4118350"/>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pic>
        <p:nvPicPr>
          <p:cNvPr id="677" name="Google Shape;677;p47"/>
          <p:cNvPicPr preferRelativeResize="0"/>
          <p:nvPr/>
        </p:nvPicPr>
        <p:blipFill>
          <a:blip r:embed="rId3">
            <a:alphaModFix/>
          </a:blip>
          <a:stretch>
            <a:fillRect/>
          </a:stretch>
        </p:blipFill>
        <p:spPr>
          <a:xfrm>
            <a:off x="152400" y="1164600"/>
            <a:ext cx="7633176" cy="2753300"/>
          </a:xfrm>
          <a:prstGeom prst="rect">
            <a:avLst/>
          </a:prstGeom>
          <a:noFill/>
          <a:ln>
            <a:noFill/>
          </a:ln>
        </p:spPr>
      </p:pic>
    </p:spTree>
  </p:cSld>
  <p:clrMapOvr>
    <a:masterClrMapping/>
  </p:clrMapOvr>
  <mc:AlternateContent>
    <mc:Choice Requires="p14">
      <p:transition spd="slow" p14:dur="70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48"/>
          <p:cNvSpPr/>
          <p:nvPr/>
        </p:nvSpPr>
        <p:spPr>
          <a:xfrm>
            <a:off x="793625" y="442025"/>
            <a:ext cx="2722500" cy="44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8"/>
          <p:cNvSpPr/>
          <p:nvPr/>
        </p:nvSpPr>
        <p:spPr>
          <a:xfrm>
            <a:off x="1195475"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8"/>
          <p:cNvSpPr/>
          <p:nvPr/>
        </p:nvSpPr>
        <p:spPr>
          <a:xfrm>
            <a:off x="1195475" y="2176650"/>
            <a:ext cx="7635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8"/>
          <p:cNvSpPr/>
          <p:nvPr/>
        </p:nvSpPr>
        <p:spPr>
          <a:xfrm>
            <a:off x="1195475" y="3024725"/>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8"/>
          <p:cNvSpPr/>
          <p:nvPr/>
        </p:nvSpPr>
        <p:spPr>
          <a:xfrm>
            <a:off x="1195475" y="3872800"/>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8"/>
          <p:cNvSpPr/>
          <p:nvPr/>
        </p:nvSpPr>
        <p:spPr>
          <a:xfrm>
            <a:off x="2402700"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8"/>
          <p:cNvSpPr/>
          <p:nvPr/>
        </p:nvSpPr>
        <p:spPr>
          <a:xfrm>
            <a:off x="2402700" y="217035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8"/>
          <p:cNvSpPr/>
          <p:nvPr/>
        </p:nvSpPr>
        <p:spPr>
          <a:xfrm>
            <a:off x="2402700" y="302467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8"/>
          <p:cNvSpPr/>
          <p:nvPr/>
        </p:nvSpPr>
        <p:spPr>
          <a:xfrm>
            <a:off x="2402700" y="387900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8"/>
          <p:cNvSpPr txBox="1"/>
          <p:nvPr/>
        </p:nvSpPr>
        <p:spPr>
          <a:xfrm>
            <a:off x="1346150" y="1175375"/>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692" name="Google Shape;692;p48"/>
          <p:cNvSpPr txBox="1"/>
          <p:nvPr/>
        </p:nvSpPr>
        <p:spPr>
          <a:xfrm>
            <a:off x="1255725" y="813725"/>
            <a:ext cx="5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Item</a:t>
            </a:r>
            <a:endParaRPr>
              <a:latin typeface="Anaheim"/>
              <a:ea typeface="Anaheim"/>
              <a:cs typeface="Anaheim"/>
              <a:sym typeface="Anaheim"/>
            </a:endParaRPr>
          </a:p>
        </p:txBody>
      </p:sp>
      <p:sp>
        <p:nvSpPr>
          <p:cNvPr id="693" name="Google Shape;693;p48"/>
          <p:cNvSpPr txBox="1"/>
          <p:nvPr/>
        </p:nvSpPr>
        <p:spPr>
          <a:xfrm>
            <a:off x="2402700" y="813725"/>
            <a:ext cx="9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Priority</a:t>
            </a:r>
            <a:endParaRPr>
              <a:latin typeface="Anaheim"/>
              <a:ea typeface="Anaheim"/>
              <a:cs typeface="Anaheim"/>
              <a:sym typeface="Anaheim"/>
            </a:endParaRPr>
          </a:p>
        </p:txBody>
      </p:sp>
      <p:sp>
        <p:nvSpPr>
          <p:cNvPr id="694" name="Google Shape;694;p48"/>
          <p:cNvSpPr txBox="1"/>
          <p:nvPr/>
        </p:nvSpPr>
        <p:spPr>
          <a:xfrm>
            <a:off x="1255725" y="13874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Apple</a:t>
            </a:r>
            <a:endParaRPr>
              <a:latin typeface="Anaheim"/>
              <a:ea typeface="Anaheim"/>
              <a:cs typeface="Anaheim"/>
              <a:sym typeface="Anaheim"/>
            </a:endParaRPr>
          </a:p>
        </p:txBody>
      </p:sp>
      <p:sp>
        <p:nvSpPr>
          <p:cNvPr id="695" name="Google Shape;695;p48"/>
          <p:cNvSpPr txBox="1"/>
          <p:nvPr/>
        </p:nvSpPr>
        <p:spPr>
          <a:xfrm>
            <a:off x="1195475" y="22477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Peach</a:t>
            </a:r>
            <a:endParaRPr>
              <a:latin typeface="Anaheim"/>
              <a:ea typeface="Anaheim"/>
              <a:cs typeface="Anaheim"/>
              <a:sym typeface="Anaheim"/>
            </a:endParaRPr>
          </a:p>
        </p:txBody>
      </p:sp>
      <p:sp>
        <p:nvSpPr>
          <p:cNvPr id="696" name="Google Shape;696;p48"/>
          <p:cNvSpPr txBox="1"/>
          <p:nvPr/>
        </p:nvSpPr>
        <p:spPr>
          <a:xfrm>
            <a:off x="1255725" y="30958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Grape</a:t>
            </a:r>
            <a:endParaRPr>
              <a:latin typeface="Anaheim"/>
              <a:ea typeface="Anaheim"/>
              <a:cs typeface="Anaheim"/>
              <a:sym typeface="Anaheim"/>
            </a:endParaRPr>
          </a:p>
        </p:txBody>
      </p:sp>
      <p:sp>
        <p:nvSpPr>
          <p:cNvPr id="697" name="Google Shape;697;p48"/>
          <p:cNvSpPr txBox="1"/>
          <p:nvPr/>
        </p:nvSpPr>
        <p:spPr>
          <a:xfrm>
            <a:off x="1255725" y="39438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Orange</a:t>
            </a:r>
            <a:endParaRPr>
              <a:latin typeface="Anaheim"/>
              <a:ea typeface="Anaheim"/>
              <a:cs typeface="Anaheim"/>
              <a:sym typeface="Anaheim"/>
            </a:endParaRPr>
          </a:p>
        </p:txBody>
      </p:sp>
      <p:sp>
        <p:nvSpPr>
          <p:cNvPr id="698" name="Google Shape;698;p48"/>
          <p:cNvSpPr txBox="1"/>
          <p:nvPr/>
        </p:nvSpPr>
        <p:spPr>
          <a:xfrm>
            <a:off x="2427750" y="13934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4</a:t>
            </a:r>
            <a:endParaRPr>
              <a:latin typeface="Anaheim"/>
              <a:ea typeface="Anaheim"/>
              <a:cs typeface="Anaheim"/>
              <a:sym typeface="Anaheim"/>
            </a:endParaRPr>
          </a:p>
        </p:txBody>
      </p:sp>
      <p:sp>
        <p:nvSpPr>
          <p:cNvPr id="699" name="Google Shape;699;p48"/>
          <p:cNvSpPr txBox="1"/>
          <p:nvPr/>
        </p:nvSpPr>
        <p:spPr>
          <a:xfrm>
            <a:off x="2427750" y="224773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7</a:t>
            </a:r>
            <a:endParaRPr>
              <a:latin typeface="Anaheim"/>
              <a:ea typeface="Anaheim"/>
              <a:cs typeface="Anaheim"/>
              <a:sym typeface="Anaheim"/>
            </a:endParaRPr>
          </a:p>
        </p:txBody>
      </p:sp>
      <p:sp>
        <p:nvSpPr>
          <p:cNvPr id="700" name="Google Shape;700;p48"/>
          <p:cNvSpPr txBox="1"/>
          <p:nvPr/>
        </p:nvSpPr>
        <p:spPr>
          <a:xfrm>
            <a:off x="2452800" y="31020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0</a:t>
            </a:r>
            <a:endParaRPr>
              <a:latin typeface="Anaheim"/>
              <a:ea typeface="Anaheim"/>
              <a:cs typeface="Anaheim"/>
              <a:sym typeface="Anaheim"/>
            </a:endParaRPr>
          </a:p>
        </p:txBody>
      </p:sp>
      <p:sp>
        <p:nvSpPr>
          <p:cNvPr id="701" name="Google Shape;701;p48"/>
          <p:cNvSpPr txBox="1"/>
          <p:nvPr/>
        </p:nvSpPr>
        <p:spPr>
          <a:xfrm>
            <a:off x="2536650" y="39563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1</a:t>
            </a:r>
            <a:endParaRPr>
              <a:latin typeface="Anaheim"/>
              <a:ea typeface="Anaheim"/>
              <a:cs typeface="Anaheim"/>
              <a:sym typeface="Anaheim"/>
            </a:endParaRPr>
          </a:p>
        </p:txBody>
      </p:sp>
      <p:sp>
        <p:nvSpPr>
          <p:cNvPr id="702" name="Google Shape;702;p48"/>
          <p:cNvSpPr/>
          <p:nvPr/>
        </p:nvSpPr>
        <p:spPr>
          <a:xfrm>
            <a:off x="4964400" y="442025"/>
            <a:ext cx="2722500" cy="44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8"/>
          <p:cNvSpPr/>
          <p:nvPr/>
        </p:nvSpPr>
        <p:spPr>
          <a:xfrm>
            <a:off x="5366250"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8"/>
          <p:cNvSpPr/>
          <p:nvPr/>
        </p:nvSpPr>
        <p:spPr>
          <a:xfrm>
            <a:off x="5366250" y="2176650"/>
            <a:ext cx="7635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8"/>
          <p:cNvSpPr/>
          <p:nvPr/>
        </p:nvSpPr>
        <p:spPr>
          <a:xfrm>
            <a:off x="5366250" y="3024725"/>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8"/>
          <p:cNvSpPr/>
          <p:nvPr/>
        </p:nvSpPr>
        <p:spPr>
          <a:xfrm>
            <a:off x="5366250" y="3872800"/>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8"/>
          <p:cNvSpPr/>
          <p:nvPr/>
        </p:nvSpPr>
        <p:spPr>
          <a:xfrm>
            <a:off x="6573475"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8"/>
          <p:cNvSpPr/>
          <p:nvPr/>
        </p:nvSpPr>
        <p:spPr>
          <a:xfrm>
            <a:off x="6573475" y="217035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8"/>
          <p:cNvSpPr/>
          <p:nvPr/>
        </p:nvSpPr>
        <p:spPr>
          <a:xfrm>
            <a:off x="6573475" y="302467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8"/>
          <p:cNvSpPr/>
          <p:nvPr/>
        </p:nvSpPr>
        <p:spPr>
          <a:xfrm>
            <a:off x="6573475" y="387900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8"/>
          <p:cNvSpPr txBox="1"/>
          <p:nvPr/>
        </p:nvSpPr>
        <p:spPr>
          <a:xfrm>
            <a:off x="5516925" y="1175375"/>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712" name="Google Shape;712;p48"/>
          <p:cNvSpPr txBox="1"/>
          <p:nvPr/>
        </p:nvSpPr>
        <p:spPr>
          <a:xfrm>
            <a:off x="5426500" y="813725"/>
            <a:ext cx="5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Item</a:t>
            </a:r>
            <a:endParaRPr>
              <a:latin typeface="Anaheim"/>
              <a:ea typeface="Anaheim"/>
              <a:cs typeface="Anaheim"/>
              <a:sym typeface="Anaheim"/>
            </a:endParaRPr>
          </a:p>
        </p:txBody>
      </p:sp>
      <p:sp>
        <p:nvSpPr>
          <p:cNvPr id="713" name="Google Shape;713;p48"/>
          <p:cNvSpPr txBox="1"/>
          <p:nvPr/>
        </p:nvSpPr>
        <p:spPr>
          <a:xfrm>
            <a:off x="6573475" y="813725"/>
            <a:ext cx="9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Priority</a:t>
            </a:r>
            <a:endParaRPr>
              <a:latin typeface="Anaheim"/>
              <a:ea typeface="Anaheim"/>
              <a:cs typeface="Anaheim"/>
              <a:sym typeface="Anaheim"/>
            </a:endParaRPr>
          </a:p>
        </p:txBody>
      </p:sp>
      <p:sp>
        <p:nvSpPr>
          <p:cNvPr id="714" name="Google Shape;714;p48"/>
          <p:cNvSpPr txBox="1"/>
          <p:nvPr/>
        </p:nvSpPr>
        <p:spPr>
          <a:xfrm>
            <a:off x="5426500" y="13874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Grape</a:t>
            </a:r>
            <a:endParaRPr>
              <a:latin typeface="Anaheim"/>
              <a:ea typeface="Anaheim"/>
              <a:cs typeface="Anaheim"/>
              <a:sym typeface="Anaheim"/>
            </a:endParaRPr>
          </a:p>
        </p:txBody>
      </p:sp>
      <p:sp>
        <p:nvSpPr>
          <p:cNvPr id="715" name="Google Shape;715;p48"/>
          <p:cNvSpPr txBox="1"/>
          <p:nvPr/>
        </p:nvSpPr>
        <p:spPr>
          <a:xfrm>
            <a:off x="5366250" y="22477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Orange</a:t>
            </a:r>
            <a:endParaRPr>
              <a:latin typeface="Anaheim"/>
              <a:ea typeface="Anaheim"/>
              <a:cs typeface="Anaheim"/>
              <a:sym typeface="Anaheim"/>
            </a:endParaRPr>
          </a:p>
        </p:txBody>
      </p:sp>
      <p:sp>
        <p:nvSpPr>
          <p:cNvPr id="716" name="Google Shape;716;p48"/>
          <p:cNvSpPr txBox="1"/>
          <p:nvPr/>
        </p:nvSpPr>
        <p:spPr>
          <a:xfrm>
            <a:off x="5426500" y="30958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Apple</a:t>
            </a:r>
            <a:endParaRPr>
              <a:latin typeface="Anaheim"/>
              <a:ea typeface="Anaheim"/>
              <a:cs typeface="Anaheim"/>
              <a:sym typeface="Anaheim"/>
            </a:endParaRPr>
          </a:p>
        </p:txBody>
      </p:sp>
      <p:sp>
        <p:nvSpPr>
          <p:cNvPr id="717" name="Google Shape;717;p48"/>
          <p:cNvSpPr txBox="1"/>
          <p:nvPr/>
        </p:nvSpPr>
        <p:spPr>
          <a:xfrm>
            <a:off x="5426500" y="39438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Peach</a:t>
            </a:r>
            <a:endParaRPr>
              <a:latin typeface="Anaheim"/>
              <a:ea typeface="Anaheim"/>
              <a:cs typeface="Anaheim"/>
              <a:sym typeface="Anaheim"/>
            </a:endParaRPr>
          </a:p>
        </p:txBody>
      </p:sp>
      <p:sp>
        <p:nvSpPr>
          <p:cNvPr id="718" name="Google Shape;718;p48"/>
          <p:cNvSpPr txBox="1"/>
          <p:nvPr/>
        </p:nvSpPr>
        <p:spPr>
          <a:xfrm>
            <a:off x="6598525" y="13934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0</a:t>
            </a:r>
            <a:endParaRPr>
              <a:latin typeface="Anaheim"/>
              <a:ea typeface="Anaheim"/>
              <a:cs typeface="Anaheim"/>
              <a:sym typeface="Anaheim"/>
            </a:endParaRPr>
          </a:p>
        </p:txBody>
      </p:sp>
      <p:sp>
        <p:nvSpPr>
          <p:cNvPr id="719" name="Google Shape;719;p48"/>
          <p:cNvSpPr txBox="1"/>
          <p:nvPr/>
        </p:nvSpPr>
        <p:spPr>
          <a:xfrm>
            <a:off x="6598525" y="224773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1</a:t>
            </a:r>
            <a:endParaRPr>
              <a:latin typeface="Anaheim"/>
              <a:ea typeface="Anaheim"/>
              <a:cs typeface="Anaheim"/>
              <a:sym typeface="Anaheim"/>
            </a:endParaRPr>
          </a:p>
        </p:txBody>
      </p:sp>
      <p:sp>
        <p:nvSpPr>
          <p:cNvPr id="720" name="Google Shape;720;p48"/>
          <p:cNvSpPr txBox="1"/>
          <p:nvPr/>
        </p:nvSpPr>
        <p:spPr>
          <a:xfrm>
            <a:off x="6623575" y="31020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4</a:t>
            </a:r>
            <a:endParaRPr>
              <a:latin typeface="Anaheim"/>
              <a:ea typeface="Anaheim"/>
              <a:cs typeface="Anaheim"/>
              <a:sym typeface="Anaheim"/>
            </a:endParaRPr>
          </a:p>
        </p:txBody>
      </p:sp>
      <p:sp>
        <p:nvSpPr>
          <p:cNvPr id="721" name="Google Shape;721;p48"/>
          <p:cNvSpPr txBox="1"/>
          <p:nvPr/>
        </p:nvSpPr>
        <p:spPr>
          <a:xfrm>
            <a:off x="6707425" y="39563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7</a:t>
            </a:r>
            <a:endParaRPr>
              <a:latin typeface="Anaheim"/>
              <a:ea typeface="Anaheim"/>
              <a:cs typeface="Anaheim"/>
              <a:sym typeface="Anaheim"/>
            </a:endParaRPr>
          </a:p>
        </p:txBody>
      </p:sp>
      <p:sp>
        <p:nvSpPr>
          <p:cNvPr id="722" name="Google Shape;722;p48"/>
          <p:cNvSpPr/>
          <p:nvPr/>
        </p:nvSpPr>
        <p:spPr>
          <a:xfrm>
            <a:off x="3546200" y="2270375"/>
            <a:ext cx="1377300" cy="6129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id="727" name="Google Shape;727;p49"/>
          <p:cNvPicPr preferRelativeResize="0"/>
          <p:nvPr/>
        </p:nvPicPr>
        <p:blipFill>
          <a:blip r:embed="rId3">
            <a:alphaModFix/>
          </a:blip>
          <a:stretch>
            <a:fillRect/>
          </a:stretch>
        </p:blipFill>
        <p:spPr>
          <a:xfrm>
            <a:off x="152400" y="152400"/>
            <a:ext cx="8352247" cy="4838700"/>
          </a:xfrm>
          <a:prstGeom prst="rect">
            <a:avLst/>
          </a:prstGeom>
          <a:noFill/>
          <a:ln>
            <a:noFill/>
          </a:ln>
        </p:spPr>
      </p:pic>
    </p:spTree>
  </p:cSld>
  <p:clrMapOvr>
    <a:masterClrMapping/>
  </p:clrMapOvr>
  <mc:AlternateContent>
    <mc:Choice Requires="p14">
      <p:transition spd="slow" p14:dur="700">
        <p14:flip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50"/>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733" name="Google Shape;733;p50"/>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Do you have any questions?</a:t>
            </a:r>
            <a:endParaRPr/>
          </a:p>
          <a:p>
            <a:pPr indent="0" lvl="0" marL="0" rtl="0" algn="ctr">
              <a:spcBef>
                <a:spcPts val="0"/>
              </a:spcBef>
              <a:spcAft>
                <a:spcPts val="0"/>
              </a:spcAft>
              <a:buNone/>
            </a:pPr>
            <a:r>
              <a:rPr lang="en"/>
              <a:t>yusif.pi@code.edu.az</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grpSp>
        <p:nvGrpSpPr>
          <p:cNvPr id="734" name="Google Shape;734;p50"/>
          <p:cNvGrpSpPr/>
          <p:nvPr/>
        </p:nvGrpSpPr>
        <p:grpSpPr>
          <a:xfrm>
            <a:off x="4038098" y="2926312"/>
            <a:ext cx="1067804" cy="303977"/>
            <a:chOff x="3994909" y="3002512"/>
            <a:chExt cx="1067804" cy="303977"/>
          </a:xfrm>
        </p:grpSpPr>
        <p:grpSp>
          <p:nvGrpSpPr>
            <p:cNvPr id="735" name="Google Shape;735;p50"/>
            <p:cNvGrpSpPr/>
            <p:nvPr/>
          </p:nvGrpSpPr>
          <p:grpSpPr>
            <a:xfrm>
              <a:off x="4376840" y="3002512"/>
              <a:ext cx="303942" cy="303665"/>
              <a:chOff x="3314750" y="3817357"/>
              <a:chExt cx="356865" cy="356498"/>
            </a:xfrm>
          </p:grpSpPr>
          <p:sp>
            <p:nvSpPr>
              <p:cNvPr id="736" name="Google Shape;736;p50"/>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0"/>
              <p:cNvSpPr/>
              <p:nvPr/>
            </p:nvSpPr>
            <p:spPr>
              <a:xfrm>
                <a:off x="3379082" y="3881296"/>
                <a:ext cx="228595" cy="228595"/>
              </a:xfrm>
              <a:custGeom>
                <a:rect b="b" l="l" r="r" t="t"/>
                <a:pathLst>
                  <a:path extrusionOk="0" h="8720" w="872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0"/>
              <p:cNvSpPr/>
              <p:nvPr/>
            </p:nvSpPr>
            <p:spPr>
              <a:xfrm>
                <a:off x="3412768" y="3935430"/>
                <a:ext cx="140408" cy="120274"/>
              </a:xfrm>
              <a:custGeom>
                <a:rect b="b" l="l" r="r" t="t"/>
                <a:pathLst>
                  <a:path extrusionOk="0" h="4588" w="5356">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0"/>
              <p:cNvSpPr/>
              <p:nvPr/>
            </p:nvSpPr>
            <p:spPr>
              <a:xfrm>
                <a:off x="3539518" y="3910447"/>
                <a:ext cx="31065" cy="31039"/>
              </a:xfrm>
              <a:custGeom>
                <a:rect b="b" l="l" r="r" t="t"/>
                <a:pathLst>
                  <a:path extrusionOk="0" h="1184" w="1185">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50"/>
            <p:cNvGrpSpPr/>
            <p:nvPr/>
          </p:nvGrpSpPr>
          <p:grpSpPr>
            <a:xfrm>
              <a:off x="4758771" y="3002512"/>
              <a:ext cx="303942" cy="303665"/>
              <a:chOff x="3763184" y="3817357"/>
              <a:chExt cx="356865" cy="356498"/>
            </a:xfrm>
          </p:grpSpPr>
          <p:sp>
            <p:nvSpPr>
              <p:cNvPr id="741" name="Google Shape;741;p50"/>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0"/>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0"/>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0"/>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50"/>
            <p:cNvGrpSpPr/>
            <p:nvPr/>
          </p:nvGrpSpPr>
          <p:grpSpPr>
            <a:xfrm>
              <a:off x="3994909" y="3002512"/>
              <a:ext cx="303942" cy="303977"/>
              <a:chOff x="2866317" y="3817357"/>
              <a:chExt cx="356865" cy="356865"/>
            </a:xfrm>
          </p:grpSpPr>
          <p:sp>
            <p:nvSpPr>
              <p:cNvPr id="746" name="Google Shape;746;p50"/>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0"/>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8" name="Google Shape;748;p50"/>
          <p:cNvSpPr txBox="1"/>
          <p:nvPr/>
        </p:nvSpPr>
        <p:spPr>
          <a:xfrm>
            <a:off x="2788650" y="4328875"/>
            <a:ext cx="35667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Anaheim"/>
                <a:ea typeface="Anaheim"/>
                <a:cs typeface="Anaheim"/>
                <a:sym typeface="Anaheim"/>
              </a:rPr>
              <a:t>Please, keep this slide for attribution.</a:t>
            </a:r>
            <a:endParaRPr b="1">
              <a:solidFill>
                <a:schemeClr val="lt1"/>
              </a:solidFill>
              <a:latin typeface="Anaheim"/>
              <a:ea typeface="Anaheim"/>
              <a:cs typeface="Anaheim"/>
              <a:sym typeface="Anaheim"/>
            </a:endParaRPr>
          </a:p>
        </p:txBody>
      </p:sp>
      <p:pic>
        <p:nvPicPr>
          <p:cNvPr id="749" name="Google Shape;749;p50"/>
          <p:cNvPicPr preferRelativeResize="0"/>
          <p:nvPr/>
        </p:nvPicPr>
        <p:blipFill>
          <a:blip r:embed="rId3">
            <a:alphaModFix/>
          </a:blip>
          <a:stretch>
            <a:fillRect/>
          </a:stretch>
        </p:blipFill>
        <p:spPr>
          <a:xfrm>
            <a:off x="2241100" y="2870888"/>
            <a:ext cx="6182902" cy="1996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7"/>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51" name="Google Shape;351;p27"/>
          <p:cNvSpPr txBox="1"/>
          <p:nvPr>
            <p:ph idx="1" type="body"/>
          </p:nvPr>
        </p:nvSpPr>
        <p:spPr>
          <a:xfrm>
            <a:off x="609500" y="1973025"/>
            <a:ext cx="3561300" cy="25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Mainly this type data structure is as same as Queue and Stack. This type of data structures are one dimension. And in the Priority Queue we will have priority variable. In another word in this type of data structures the element which is adding collection will have priority level and it placed in the first place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2" name="Google Shape;352;p27"/>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INTRODUCTION</a:t>
            </a:r>
            <a:endParaRPr>
              <a:solidFill>
                <a:schemeClr val="dk2"/>
              </a:solidFill>
            </a:endParaRPr>
          </a:p>
        </p:txBody>
      </p:sp>
      <p:sp>
        <p:nvSpPr>
          <p:cNvPr id="353" name="Google Shape;353;p27"/>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p28"/>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Stack</a:t>
            </a:r>
            <a:endParaRPr/>
          </a:p>
        </p:txBody>
      </p:sp>
      <p:sp>
        <p:nvSpPr>
          <p:cNvPr id="359" name="Google Shape;359;p28"/>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Stack is one of the main data structures in the programming. Stack must have type and all elements have to be same type . Stack is working with LIFO logic. It means Last in first out. C# have generic Stack and non generic Stack collection classes. Let’s stack functions and how it is working .  </a:t>
            </a:r>
            <a:endParaRPr/>
          </a:p>
        </p:txBody>
      </p:sp>
      <p:sp>
        <p:nvSpPr>
          <p:cNvPr id="365" name="Google Shape;365;p2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Stack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0"/>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Methods of Stack</a:t>
            </a:r>
            <a:endParaRPr/>
          </a:p>
        </p:txBody>
      </p:sp>
      <p:sp>
        <p:nvSpPr>
          <p:cNvPr id="371" name="Google Shape;371;p30"/>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Push (T)</a:t>
            </a:r>
            <a:endParaRPr/>
          </a:p>
        </p:txBody>
      </p:sp>
      <p:sp>
        <p:nvSpPr>
          <p:cNvPr id="379" name="Google Shape;379;p30"/>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Pop() </a:t>
            </a:r>
            <a:r>
              <a:rPr lang="en"/>
              <a:t>       </a:t>
            </a:r>
            <a:endParaRPr/>
          </a:p>
        </p:txBody>
      </p:sp>
      <p:sp>
        <p:nvSpPr>
          <p:cNvPr id="380" name="Google Shape;380;p30"/>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Return the first element and remove it </a:t>
            </a:r>
            <a:endParaRPr/>
          </a:p>
        </p:txBody>
      </p:sp>
      <p:sp>
        <p:nvSpPr>
          <p:cNvPr id="381" name="Google Shape;381;p30"/>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Peek (T)</a:t>
            </a:r>
            <a:endParaRPr/>
          </a:p>
        </p:txBody>
      </p:sp>
      <p:sp>
        <p:nvSpPr>
          <p:cNvPr id="382" name="Google Shape;382;p30"/>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Return the first element</a:t>
            </a:r>
            <a:endParaRPr/>
          </a:p>
        </p:txBody>
      </p:sp>
      <p:sp>
        <p:nvSpPr>
          <p:cNvPr id="383" name="Google Shape;383;p30"/>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Contains(T)</a:t>
            </a:r>
            <a:endParaRPr/>
          </a:p>
        </p:txBody>
      </p:sp>
      <p:sp>
        <p:nvSpPr>
          <p:cNvPr id="384" name="Google Shape;384;p30"/>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Finds element in Stack.  </a:t>
            </a:r>
            <a:endParaRPr/>
          </a:p>
        </p:txBody>
      </p:sp>
      <p:sp>
        <p:nvSpPr>
          <p:cNvPr id="385" name="Google Shape;385;p30"/>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Insert variable front of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9" name="Google Shape;399;p30"/>
          <p:cNvSpPr/>
          <p:nvPr/>
        </p:nvSpPr>
        <p:spPr>
          <a:xfrm>
            <a:off x="5810203" y="4415175"/>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txBox="1"/>
          <p:nvPr>
            <p:ph idx="5" type="ctrTitle"/>
          </p:nvPr>
        </p:nvSpPr>
        <p:spPr>
          <a:xfrm flipH="1">
            <a:off x="2787100" y="4072579"/>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Clear</a:t>
            </a:r>
            <a:r>
              <a:rPr lang="en"/>
              <a:t>(T)</a:t>
            </a:r>
            <a:endParaRPr/>
          </a:p>
        </p:txBody>
      </p:sp>
      <p:sp>
        <p:nvSpPr>
          <p:cNvPr id="401" name="Google Shape;401;p30"/>
          <p:cNvSpPr txBox="1"/>
          <p:nvPr>
            <p:ph idx="6" type="subTitle"/>
          </p:nvPr>
        </p:nvSpPr>
        <p:spPr>
          <a:xfrm flipH="1">
            <a:off x="2787075" y="4502750"/>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Delete all elements of stack</a:t>
            </a:r>
            <a:endParaRPr/>
          </a:p>
        </p:txBody>
      </p:sp>
      <p:sp>
        <p:nvSpPr>
          <p:cNvPr id="402" name="Google Shape;402;p30"/>
          <p:cNvSpPr/>
          <p:nvPr/>
        </p:nvSpPr>
        <p:spPr>
          <a:xfrm>
            <a:off x="6008074" y="4117500"/>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6323734" y="4415174"/>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6022825" y="4712900"/>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rot="5400000">
            <a:off x="5092825" y="4118350"/>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411" name="Google Shape;411;p31"/>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3145425" y="19588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13" name="Google Shape;413;p31"/>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14" name="Google Shape;414;p31"/>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15" name="Google Shape;415;p31"/>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16" name="Google Shape;416;p31"/>
          <p:cNvSpPr/>
          <p:nvPr/>
        </p:nvSpPr>
        <p:spPr>
          <a:xfrm>
            <a:off x="3145425" y="44972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Oranges</a:t>
            </a:r>
            <a:endParaRPr/>
          </a:p>
        </p:txBody>
      </p:sp>
      <p:sp>
        <p:nvSpPr>
          <p:cNvPr id="417" name="Google Shape;417;p31"/>
          <p:cNvSpPr/>
          <p:nvPr/>
        </p:nvSpPr>
        <p:spPr>
          <a:xfrm>
            <a:off x="5746250" y="1426525"/>
            <a:ext cx="21198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Push(“Apple”)</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2"/>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423" name="Google Shape;423;p32"/>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553575" y="4289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25" name="Google Shape;425;p32"/>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26" name="Google Shape;426;p32"/>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27" name="Google Shape;427;p32"/>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28" name="Google Shape;428;p32"/>
          <p:cNvSpPr/>
          <p:nvPr/>
        </p:nvSpPr>
        <p:spPr>
          <a:xfrm>
            <a:off x="3145425" y="44972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Oranges</a:t>
            </a:r>
            <a:endParaRPr/>
          </a:p>
        </p:txBody>
      </p:sp>
      <p:sp>
        <p:nvSpPr>
          <p:cNvPr id="429" name="Google Shape;429;p32"/>
          <p:cNvSpPr/>
          <p:nvPr/>
        </p:nvSpPr>
        <p:spPr>
          <a:xfrm>
            <a:off x="5746250" y="1426525"/>
            <a:ext cx="2119800" cy="11250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Push(“Banana”)</a:t>
            </a:r>
            <a:endParaRPr/>
          </a:p>
          <a:p>
            <a:pPr indent="0" lvl="0" marL="0" rtl="0" algn="l">
              <a:spcBef>
                <a:spcPts val="0"/>
              </a:spcBef>
              <a:spcAft>
                <a:spcPts val="0"/>
              </a:spcAft>
              <a:buNone/>
            </a:pPr>
            <a:r>
              <a:rPr lang="en"/>
              <a:t>Push(“Peach”)</a:t>
            </a:r>
            <a:endParaRPr/>
          </a:p>
          <a:p>
            <a:pPr indent="0" lvl="0" marL="0" rtl="0" algn="l">
              <a:spcBef>
                <a:spcPts val="0"/>
              </a:spcBef>
              <a:spcAft>
                <a:spcPts val="0"/>
              </a:spcAft>
              <a:buNone/>
            </a:pPr>
            <a:r>
              <a:rPr lang="en"/>
              <a:t>Push(“Strawberries”)</a:t>
            </a:r>
            <a:endParaRPr/>
          </a:p>
          <a:p>
            <a:pPr indent="0" lvl="0" marL="0" rtl="0" algn="l">
              <a:spcBef>
                <a:spcPts val="0"/>
              </a:spcBef>
              <a:spcAft>
                <a:spcPts val="0"/>
              </a:spcAft>
              <a:buNone/>
            </a:pPr>
            <a:r>
              <a:rPr lang="en"/>
              <a:t>Push(“Oranges”)</a:t>
            </a:r>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3"/>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435" name="Google Shape;435;p33"/>
          <p:cNvSpPr/>
          <p:nvPr/>
        </p:nvSpPr>
        <p:spPr>
          <a:xfrm>
            <a:off x="20087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42570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37" name="Google Shape;437;p33"/>
          <p:cNvSpPr/>
          <p:nvPr/>
        </p:nvSpPr>
        <p:spPr>
          <a:xfrm>
            <a:off x="42570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38" name="Google Shape;438;p33"/>
          <p:cNvSpPr/>
          <p:nvPr/>
        </p:nvSpPr>
        <p:spPr>
          <a:xfrm>
            <a:off x="42569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39" name="Google Shape;439;p33"/>
          <p:cNvSpPr/>
          <p:nvPr/>
        </p:nvSpPr>
        <p:spPr>
          <a:xfrm>
            <a:off x="39937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40" name="Google Shape;440;p33"/>
          <p:cNvSpPr/>
          <p:nvPr/>
        </p:nvSpPr>
        <p:spPr>
          <a:xfrm>
            <a:off x="2186051"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Oranges</a:t>
            </a:r>
            <a:endParaRPr/>
          </a:p>
        </p:txBody>
      </p:sp>
      <p:sp>
        <p:nvSpPr>
          <p:cNvPr id="441" name="Google Shape;441;p33"/>
          <p:cNvSpPr/>
          <p:nvPr/>
        </p:nvSpPr>
        <p:spPr>
          <a:xfrm>
            <a:off x="1993969" y="1436550"/>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POP</a:t>
            </a:r>
            <a:r>
              <a:rPr lang="en"/>
              <a:t>()</a:t>
            </a:r>
            <a:endParaRPr/>
          </a:p>
        </p:txBody>
      </p:sp>
      <p:sp>
        <p:nvSpPr>
          <p:cNvPr id="442" name="Google Shape;442;p33"/>
          <p:cNvSpPr/>
          <p:nvPr/>
        </p:nvSpPr>
        <p:spPr>
          <a:xfrm rot="1502407">
            <a:off x="1392829" y="1986549"/>
            <a:ext cx="670521" cy="597907"/>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3588050"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a:off x="3812882"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45" name="Google Shape;445;p33"/>
          <p:cNvSpPr/>
          <p:nvPr/>
        </p:nvSpPr>
        <p:spPr>
          <a:xfrm>
            <a:off x="3812882"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46" name="Google Shape;446;p33"/>
          <p:cNvSpPr/>
          <p:nvPr/>
        </p:nvSpPr>
        <p:spPr>
          <a:xfrm>
            <a:off x="3812874"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47" name="Google Shape;447;p33"/>
          <p:cNvSpPr/>
          <p:nvPr/>
        </p:nvSpPr>
        <p:spPr>
          <a:xfrm>
            <a:off x="3786547"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48" name="Google Shape;448;p33"/>
          <p:cNvSpPr/>
          <p:nvPr/>
        </p:nvSpPr>
        <p:spPr>
          <a:xfrm>
            <a:off x="5573226"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49" name="Google Shape;449;p33"/>
          <p:cNvSpPr/>
          <p:nvPr/>
        </p:nvSpPr>
        <p:spPr>
          <a:xfrm>
            <a:off x="5119944" y="1443388"/>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Peek</a:t>
            </a:r>
            <a:r>
              <a:rPr lang="en"/>
              <a:t>()</a:t>
            </a:r>
            <a:endParaRPr/>
          </a:p>
        </p:txBody>
      </p:sp>
      <p:sp>
        <p:nvSpPr>
          <p:cNvPr id="450" name="Google Shape;450;p33"/>
          <p:cNvSpPr/>
          <p:nvPr/>
        </p:nvSpPr>
        <p:spPr>
          <a:xfrm rot="610725">
            <a:off x="4899514" y="2465254"/>
            <a:ext cx="670554" cy="597919"/>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687902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710385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53" name="Google Shape;453;p33"/>
          <p:cNvSpPr/>
          <p:nvPr/>
        </p:nvSpPr>
        <p:spPr>
          <a:xfrm>
            <a:off x="710385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54" name="Google Shape;454;p33"/>
          <p:cNvSpPr/>
          <p:nvPr/>
        </p:nvSpPr>
        <p:spPr>
          <a:xfrm>
            <a:off x="710384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55" name="Google Shape;455;p33"/>
          <p:cNvSpPr/>
          <p:nvPr/>
        </p:nvSpPr>
        <p:spPr>
          <a:xfrm>
            <a:off x="707752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56" name="Google Shape;456;p33"/>
          <p:cNvSpPr txBox="1"/>
          <p:nvPr/>
        </p:nvSpPr>
        <p:spPr>
          <a:xfrm>
            <a:off x="7303375" y="1717850"/>
            <a:ext cx="18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457" name="Google Shape;457;p33"/>
          <p:cNvSpPr/>
          <p:nvPr/>
        </p:nvSpPr>
        <p:spPr>
          <a:xfrm>
            <a:off x="7371919" y="832313"/>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a:t>
            </a:r>
            <a:r>
              <a:rPr lang="en"/>
              <a:t>()</a:t>
            </a:r>
            <a:endParaRPr/>
          </a:p>
        </p:txBody>
      </p:sp>
      <p:sp>
        <p:nvSpPr>
          <p:cNvPr id="458" name="Google Shape;458;p33"/>
          <p:cNvSpPr/>
          <p:nvPr/>
        </p:nvSpPr>
        <p:spPr>
          <a:xfrm>
            <a:off x="7696225" y="1295450"/>
            <a:ext cx="702600" cy="124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