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naheim"/>
      <p:regular r:id="rId32"/>
    </p:embeddedFont>
    <p:embeddedFont>
      <p:font typeface="Barlow Condensed ExtraBold"/>
      <p:bold r:id="rId33"/>
      <p:boldItalic r:id="rId34"/>
    </p:embeddedFont>
    <p:embeddedFont>
      <p:font typeface="Overpass Mono"/>
      <p:regular r:id="rId35"/>
      <p:bold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BarlowCondensedExtraBold-bold.fntdata"/><Relationship Id="rId10" Type="http://schemas.openxmlformats.org/officeDocument/2006/relationships/slide" Target="slides/slide6.xml"/><Relationship Id="rId32" Type="http://schemas.openxmlformats.org/officeDocument/2006/relationships/font" Target="fonts/Anaheim-regular.fntdata"/><Relationship Id="rId13" Type="http://schemas.openxmlformats.org/officeDocument/2006/relationships/slide" Target="slides/slide9.xml"/><Relationship Id="rId35" Type="http://schemas.openxmlformats.org/officeDocument/2006/relationships/font" Target="fonts/OverpassMono-regular.fntdata"/><Relationship Id="rId12" Type="http://schemas.openxmlformats.org/officeDocument/2006/relationships/slide" Target="slides/slide8.xml"/><Relationship Id="rId34" Type="http://schemas.openxmlformats.org/officeDocument/2006/relationships/font" Target="fonts/BarlowCondensedExtraBold-boldItalic.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OverpassMono-bold.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483e2daad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483e2daa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83e2daa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83e2daa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83e2daa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83e2daa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483e2daa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483e2daa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483e2daad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483e2daad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83e2daad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483e2daad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483e2daad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483e2daad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483e2daad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483e2daad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483e2daad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483e2daad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483e2daad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483e2daad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b3994a781_0_2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b3994a781_0_2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483e2daad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483e2daad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483e2daad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483e2daad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483e2daadf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483e2daadf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483e2daad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483e2daad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483e2daadf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483e2daadf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483e2daadf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483e2daadf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483e2daadf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483e2daadf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483e2daadf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483e2daadf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483e2daa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483e2daa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447350" y="1446624"/>
            <a:ext cx="7059300" cy="6171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4200">
                <a:solidFill>
                  <a:srgbClr val="333333"/>
                </a:solidFill>
                <a:highlight>
                  <a:srgbClr val="FFFFFF"/>
                </a:highlight>
                <a:latin typeface="Arial"/>
                <a:ea typeface="Arial"/>
                <a:cs typeface="Arial"/>
                <a:sym typeface="Arial"/>
              </a:rPr>
              <a:t>Priority Queue</a:t>
            </a:r>
            <a:endParaRPr sz="7000"/>
          </a:p>
        </p:txBody>
      </p:sp>
      <p:pic>
        <p:nvPicPr>
          <p:cNvPr id="331" name="Google Shape;331;p25"/>
          <p:cNvPicPr preferRelativeResize="0"/>
          <p:nvPr/>
        </p:nvPicPr>
        <p:blipFill>
          <a:blip r:embed="rId3">
            <a:alphaModFix/>
          </a:blip>
          <a:stretch>
            <a:fillRect/>
          </a:stretch>
        </p:blipFill>
        <p:spPr>
          <a:xfrm>
            <a:off x="5992300" y="292000"/>
            <a:ext cx="3041199" cy="1596625"/>
          </a:xfrm>
          <a:prstGeom prst="rect">
            <a:avLst/>
          </a:prstGeom>
          <a:noFill/>
          <a:ln>
            <a:noFill/>
          </a:ln>
          <a:effectLst>
            <a:reflection blurRad="0" dir="5400000" dist="38100" endA="0" endPos="30000" fadeDir="5400012" kx="0" rotWithShape="0" algn="bl" stPos="0" sy="-100000" ky="0"/>
          </a:effectLst>
        </p:spPr>
      </p:pic>
      <p:sp>
        <p:nvSpPr>
          <p:cNvPr id="332" name="Google Shape;332;p25"/>
          <p:cNvSpPr txBox="1"/>
          <p:nvPr/>
        </p:nvSpPr>
        <p:spPr>
          <a:xfrm>
            <a:off x="5103325" y="3566300"/>
            <a:ext cx="3737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Anaheim"/>
                <a:ea typeface="Anaheim"/>
                <a:cs typeface="Anaheim"/>
                <a:sym typeface="Anaheim"/>
              </a:rPr>
              <a:t>Yusif Imamverdiyev</a:t>
            </a:r>
            <a:endParaRPr sz="2600">
              <a:solidFill>
                <a:schemeClr val="lt1"/>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4"/>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41" name="Google Shape;441;p34"/>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43" name="Google Shape;443;p34"/>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44" name="Google Shape;444;p34"/>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45" name="Google Shape;445;p34"/>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6" name="Google Shape;446;p34"/>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47" name="Google Shape;447;p34"/>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r>
              <a:rPr lang="en"/>
              <a:t>()</a:t>
            </a:r>
            <a:endParaRPr/>
          </a:p>
        </p:txBody>
      </p:sp>
      <p:sp>
        <p:nvSpPr>
          <p:cNvPr id="448" name="Google Shape;448;p34"/>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51" name="Google Shape;451;p34"/>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52" name="Google Shape;452;p34"/>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53" name="Google Shape;453;p34"/>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54" name="Google Shape;454;p34"/>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55" name="Google Shape;455;p34"/>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r>
              <a:rPr lang="en"/>
              <a:t>()</a:t>
            </a:r>
            <a:endParaRPr/>
          </a:p>
        </p:txBody>
      </p:sp>
      <p:sp>
        <p:nvSpPr>
          <p:cNvPr id="456" name="Google Shape;456;p34"/>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59" name="Google Shape;459;p34"/>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60" name="Google Shape;460;p34"/>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61" name="Google Shape;461;p34"/>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62" name="Google Shape;462;p34"/>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463" name="Google Shape;463;p34"/>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r>
              <a:rPr lang="en"/>
              <a:t>()</a:t>
            </a:r>
            <a:endParaRPr/>
          </a:p>
        </p:txBody>
      </p:sp>
      <p:sp>
        <p:nvSpPr>
          <p:cNvPr id="464" name="Google Shape;464;p34"/>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Google Shape;469;p35"/>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Queue</a:t>
            </a:r>
            <a:endParaRPr>
              <a:highlight>
                <a:schemeClr val="accent1"/>
              </a:highlight>
            </a:endParaRPr>
          </a:p>
        </p:txBody>
      </p:sp>
      <p:sp>
        <p:nvSpPr>
          <p:cNvPr id="470" name="Google Shape;470;p35"/>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common methods of stack. Now we will learn “Queue”. </a:t>
            </a:r>
            <a:r>
              <a:rPr lang="en"/>
              <a:t>Queue also most common data structure in programming. It is the opposite of Stack. It is FIFO style. First in First out .	</a:t>
            </a:r>
            <a:r>
              <a:rPr lang="en"/>
              <a:t> </a:t>
            </a:r>
            <a:endParaRPr/>
          </a:p>
        </p:txBody>
      </p:sp>
      <p:sp>
        <p:nvSpPr>
          <p:cNvPr id="476" name="Google Shape;476;p36"/>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Queue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7"/>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483" name="Google Shape;483;p37"/>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t/>
            </a:r>
            <a:endParaRPr sz="1600">
              <a:solidFill>
                <a:schemeClr val="dk1"/>
              </a:solidFill>
            </a:endParaRPr>
          </a:p>
        </p:txBody>
      </p:sp>
      <p:sp>
        <p:nvSpPr>
          <p:cNvPr id="484" name="Google Shape;484;p37"/>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Queue is a FIFO (First In First Out) collection.</a:t>
            </a:r>
            <a:endParaRPr sz="1400"/>
          </a:p>
        </p:txBody>
      </p:sp>
      <p:sp>
        <p:nvSpPr>
          <p:cNvPr id="485" name="Google Shape;485;p37"/>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It comes under the System.Collection.Generic namespace.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486" name="Google Shape;486;p37"/>
          <p:cNvSpPr txBox="1"/>
          <p:nvPr>
            <p:ph idx="4294967295" type="subTitle"/>
          </p:nvPr>
        </p:nvSpPr>
        <p:spPr>
          <a:xfrm flipH="1">
            <a:off x="5339475" y="284840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The queue can contain items of the specified type. It provides compile-time type checking and does not perform boxing-out of the box because it is generic.</a:t>
            </a:r>
            <a:endParaRPr sz="1400"/>
          </a:p>
          <a:p>
            <a:pPr indent="0" lvl="0" marL="0" rtl="0" algn="l">
              <a:spcBef>
                <a:spcPts val="1600"/>
              </a:spcBef>
              <a:spcAft>
                <a:spcPts val="1600"/>
              </a:spcAft>
              <a:buNone/>
            </a:pPr>
            <a:r>
              <a:t/>
            </a:r>
            <a:endParaRPr sz="1400"/>
          </a:p>
        </p:txBody>
      </p:sp>
      <p:sp>
        <p:nvSpPr>
          <p:cNvPr id="487" name="Google Shape;487;p37"/>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Queue</a:t>
            </a:r>
            <a:endParaRPr sz="3000">
              <a:solidFill>
                <a:schemeClr val="dk1"/>
              </a:solidFill>
            </a:endParaRPr>
          </a:p>
        </p:txBody>
      </p:sp>
      <p:sp>
        <p:nvSpPr>
          <p:cNvPr id="489" name="Google Shape;489;p37"/>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37"/>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9" name="Google Shape;499;p37"/>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500" name="Google Shape;500;p37"/>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8"/>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506" name="Google Shape;506;p38"/>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a:t>
            </a:r>
            <a:r>
              <a:rPr lang="en"/>
              <a:t>(T)</a:t>
            </a:r>
            <a:endParaRPr/>
          </a:p>
        </p:txBody>
      </p:sp>
      <p:sp>
        <p:nvSpPr>
          <p:cNvPr id="514" name="Google Shape;514;p38"/>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a:t>
            </a:r>
            <a:r>
              <a:rPr lang="en"/>
              <a:t>()        </a:t>
            </a:r>
            <a:endParaRPr/>
          </a:p>
        </p:txBody>
      </p:sp>
      <p:sp>
        <p:nvSpPr>
          <p:cNvPr id="515" name="Google Shape;515;p38"/>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516" name="Google Shape;516;p38"/>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517" name="Google Shape;517;p38"/>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518" name="Google Shape;518;p38"/>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519" name="Google Shape;519;p38"/>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520" name="Google Shape;520;p38"/>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4" name="Google Shape;534;p38"/>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536" name="Google Shape;536;p38"/>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537" name="Google Shape;537;p38"/>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queue methods</a:t>
            </a:r>
            <a:endParaRPr/>
          </a:p>
        </p:txBody>
      </p:sp>
      <p:pic>
        <p:nvPicPr>
          <p:cNvPr id="546" name="Google Shape;546;p39"/>
          <p:cNvPicPr preferRelativeResize="0"/>
          <p:nvPr/>
        </p:nvPicPr>
        <p:blipFill>
          <a:blip r:embed="rId3">
            <a:alphaModFix/>
          </a:blip>
          <a:stretch>
            <a:fillRect/>
          </a:stretch>
        </p:blipFill>
        <p:spPr>
          <a:xfrm>
            <a:off x="152400" y="1164600"/>
            <a:ext cx="5646746" cy="38265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52" name="Google Shape;552;p40"/>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54" name="Google Shape;554;p40"/>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55" name="Google Shape;555;p40"/>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56" name="Google Shape;556;p40"/>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57" name="Google Shape;557;p40"/>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Push(“11”)</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63" name="Google Shape;563;p41"/>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512263" y="4309550"/>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65" name="Google Shape;565;p41"/>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66" name="Google Shape;566;p41"/>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67" name="Google Shape;567;p41"/>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68" name="Google Shape;568;p41"/>
          <p:cNvSpPr/>
          <p:nvPr/>
        </p:nvSpPr>
        <p:spPr>
          <a:xfrm>
            <a:off x="5746250" y="1426525"/>
            <a:ext cx="2119800" cy="9945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Push(“10”)</a:t>
            </a:r>
            <a:endParaRPr/>
          </a:p>
          <a:p>
            <a:pPr indent="0" lvl="0" marL="0" rtl="0" algn="l">
              <a:spcBef>
                <a:spcPts val="0"/>
              </a:spcBef>
              <a:spcAft>
                <a:spcPts val="0"/>
              </a:spcAft>
              <a:buNone/>
            </a:pPr>
            <a:r>
              <a:rPr lang="en"/>
              <a:t>Push(“9”)</a:t>
            </a:r>
            <a:endParaRPr/>
          </a:p>
          <a:p>
            <a:pPr indent="0" lvl="0" marL="0" rtl="0" algn="l">
              <a:spcBef>
                <a:spcPts val="0"/>
              </a:spcBef>
              <a:spcAft>
                <a:spcPts val="0"/>
              </a:spcAft>
              <a:buNone/>
            </a:pPr>
            <a:r>
              <a:rPr lang="en"/>
              <a:t>Push(“8”)</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2"/>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74" name="Google Shape;574;p42"/>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6" name="Google Shape;576;p42"/>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7" name="Google Shape;577;p42"/>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78" name="Google Shape;578;p42"/>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9" name="Google Shape;579;p42"/>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0" name="Google Shape;580;p42"/>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endParaRPr/>
          </a:p>
        </p:txBody>
      </p:sp>
      <p:sp>
        <p:nvSpPr>
          <p:cNvPr id="581" name="Google Shape;581;p42"/>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84" name="Google Shape;584;p42"/>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85" name="Google Shape;585;p42"/>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6" name="Google Shape;586;p42"/>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7" name="Google Shape;587;p42"/>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88" name="Google Shape;588;p42"/>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endParaRPr/>
          </a:p>
        </p:txBody>
      </p:sp>
      <p:sp>
        <p:nvSpPr>
          <p:cNvPr id="589" name="Google Shape;589;p42"/>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92" name="Google Shape;592;p42"/>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93" name="Google Shape;593;p42"/>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94" name="Google Shape;594;p42"/>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95" name="Google Shape;595;p42"/>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596" name="Google Shape;596;p42"/>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endParaRPr/>
          </a:p>
        </p:txBody>
      </p:sp>
      <p:sp>
        <p:nvSpPr>
          <p:cNvPr id="597" name="Google Shape;597;p42"/>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1" name="Shape 601"/>
        <p:cNvGrpSpPr/>
        <p:nvPr/>
      </p:nvGrpSpPr>
      <p:grpSpPr>
        <a:xfrm>
          <a:off x="0" y="0"/>
          <a:ext cx="0" cy="0"/>
          <a:chOff x="0" y="0"/>
          <a:chExt cx="0" cy="0"/>
        </a:xfrm>
      </p:grpSpPr>
      <p:sp>
        <p:nvSpPr>
          <p:cNvPr id="602" name="Google Shape;602;p43"/>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Priority Queue</a:t>
            </a:r>
            <a:endParaRPr>
              <a:highlight>
                <a:schemeClr val="accent1"/>
              </a:highlight>
            </a:endParaRPr>
          </a:p>
        </p:txBody>
      </p:sp>
      <p:sp>
        <p:nvSpPr>
          <p:cNvPr id="603" name="Google Shape;603;p43"/>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338" name="Google Shape;338;p26"/>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Priority Queue ? </a:t>
            </a:r>
            <a:endParaRPr/>
          </a:p>
          <a:p>
            <a:pPr indent="-304800" lvl="0" marL="457200" rtl="0" algn="l">
              <a:spcBef>
                <a:spcPts val="0"/>
              </a:spcBef>
              <a:spcAft>
                <a:spcPts val="0"/>
              </a:spcAft>
              <a:buClr>
                <a:schemeClr val="lt1"/>
              </a:buClr>
              <a:buSzPts val="1200"/>
              <a:buFont typeface="Anaheim"/>
              <a:buAutoNum type="arabicPeriod"/>
            </a:pPr>
            <a:r>
              <a:rPr lang="en"/>
              <a:t>Stack + Queue </a:t>
            </a:r>
            <a:endParaRPr/>
          </a:p>
          <a:p>
            <a:pPr indent="-292100" lvl="0" marL="914400" rtl="0" algn="l">
              <a:spcBef>
                <a:spcPts val="0"/>
              </a:spcBef>
              <a:spcAft>
                <a:spcPts val="0"/>
              </a:spcAft>
              <a:buClr>
                <a:schemeClr val="lt1"/>
              </a:buClr>
              <a:buSzPts val="1000"/>
              <a:buFont typeface="Anaheim"/>
              <a:buChar char="●"/>
            </a:pPr>
            <a:r>
              <a:t/>
            </a:r>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queue. Now we can look Priority Queue. It is as </a:t>
            </a:r>
            <a:r>
              <a:rPr lang="en"/>
              <a:t>similar</a:t>
            </a:r>
            <a:r>
              <a:rPr lang="en"/>
              <a:t> as Stack and Queue also it has priority level. It comes with .Net 6 . This data structure come from generic namespace als.	 </a:t>
            </a:r>
            <a:endParaRPr/>
          </a:p>
        </p:txBody>
      </p:sp>
      <p:sp>
        <p:nvSpPr>
          <p:cNvPr id="609" name="Google Shape;609;p44"/>
          <p:cNvSpPr txBox="1"/>
          <p:nvPr>
            <p:ph type="title"/>
          </p:nvPr>
        </p:nvSpPr>
        <p:spPr>
          <a:xfrm>
            <a:off x="4127475" y="884025"/>
            <a:ext cx="3963300" cy="94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Priority Queues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5"/>
          <p:cNvSpPr txBox="1"/>
          <p:nvPr>
            <p:ph idx="1" type="body"/>
          </p:nvPr>
        </p:nvSpPr>
        <p:spPr>
          <a:xfrm>
            <a:off x="4579525" y="2388200"/>
            <a:ext cx="4240800" cy="26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Up to present inside of .Net have types which are works  FIFO (Queue&lt;T&gt;) and LIFO (Stack&lt;T&gt;) logic. Unlike this types PriorityQueue&lt;TElement,TPriority&gt; give opportunity to sort the items according another priority , different from arrival time. Using this type , we can set up “producer-consumer” structures with special priority logic  </a:t>
            </a:r>
            <a:endParaRPr/>
          </a:p>
        </p:txBody>
      </p:sp>
      <p:sp>
        <p:nvSpPr>
          <p:cNvPr id="615" name="Google Shape;615;p45"/>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Why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6"/>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622" name="Google Shape;622;p46"/>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It takes two different generic parameter</a:t>
            </a:r>
            <a:endParaRPr sz="1400"/>
          </a:p>
        </p:txBody>
      </p:sp>
      <p:sp>
        <p:nvSpPr>
          <p:cNvPr id="623" name="Google Shape;623;p46"/>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One of them is type of items and other is priority level type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624" name="Google Shape;624;p46"/>
          <p:cNvSpPr txBox="1"/>
          <p:nvPr>
            <p:ph idx="4294967295" type="subTitle"/>
          </p:nvPr>
        </p:nvSpPr>
        <p:spPr>
          <a:xfrm flipH="1">
            <a:off x="5339450" y="3089500"/>
            <a:ext cx="3711900" cy="778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Priority queue uses quaternary  min heap in internal implementation </a:t>
            </a:r>
            <a:endParaRPr sz="1400"/>
          </a:p>
          <a:p>
            <a:pPr indent="0" lvl="0" marL="0" rtl="0" algn="l">
              <a:spcBef>
                <a:spcPts val="1600"/>
              </a:spcBef>
              <a:spcAft>
                <a:spcPts val="1600"/>
              </a:spcAft>
              <a:buNone/>
            </a:pPr>
            <a:r>
              <a:t/>
            </a:r>
            <a:endParaRPr sz="1400"/>
          </a:p>
        </p:txBody>
      </p:sp>
      <p:sp>
        <p:nvSpPr>
          <p:cNvPr id="625" name="Google Shape;625;p46"/>
          <p:cNvSpPr/>
          <p:nvPr/>
        </p:nvSpPr>
        <p:spPr>
          <a:xfrm>
            <a:off x="38100" y="224145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txBox="1"/>
          <p:nvPr>
            <p:ph idx="4294967295" type="ctrTitle"/>
          </p:nvPr>
        </p:nvSpPr>
        <p:spPr>
          <a:xfrm flipH="1">
            <a:off x="870550" y="2465100"/>
            <a:ext cx="2435700" cy="1041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Priority Queue</a:t>
            </a:r>
            <a:endParaRPr sz="3000">
              <a:solidFill>
                <a:schemeClr val="dk1"/>
              </a:solidFill>
            </a:endParaRPr>
          </a:p>
        </p:txBody>
      </p:sp>
      <p:sp>
        <p:nvSpPr>
          <p:cNvPr id="627" name="Google Shape;627;p46"/>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flipH="1">
            <a:off x="1198773"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flipH="1">
            <a:off x="933698" y="3455322"/>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6" name="Google Shape;636;p46"/>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7" name="Google Shape;637;p46"/>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8" name="Google Shape;638;p46"/>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7"/>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644" name="Google Shape;644;p47"/>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7"/>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7"/>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7"/>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7"/>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7"/>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7"/>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Enqueue(T)</a:t>
            </a:r>
            <a:endParaRPr/>
          </a:p>
        </p:txBody>
      </p:sp>
      <p:sp>
        <p:nvSpPr>
          <p:cNvPr id="652" name="Google Shape;652;p47"/>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        </a:t>
            </a:r>
            <a:endParaRPr/>
          </a:p>
        </p:txBody>
      </p:sp>
      <p:sp>
        <p:nvSpPr>
          <p:cNvPr id="653" name="Google Shape;653;p47"/>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654" name="Google Shape;654;p47"/>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655" name="Google Shape;655;p47"/>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656" name="Google Shape;656;p47"/>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657" name="Google Shape;657;p47"/>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658" name="Google Shape;658;p47"/>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7"/>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7"/>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7"/>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7"/>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7"/>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2" name="Google Shape;672;p47"/>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7"/>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674" name="Google Shape;674;p47"/>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675" name="Google Shape;675;p47"/>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7"/>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7"/>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7"/>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48"/>
          <p:cNvPicPr preferRelativeResize="0"/>
          <p:nvPr/>
        </p:nvPicPr>
        <p:blipFill>
          <a:blip r:embed="rId3">
            <a:alphaModFix/>
          </a:blip>
          <a:stretch>
            <a:fillRect/>
          </a:stretch>
        </p:blipFill>
        <p:spPr>
          <a:xfrm>
            <a:off x="152400" y="1164600"/>
            <a:ext cx="7633176" cy="27533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9"/>
          <p:cNvSpPr/>
          <p:nvPr/>
        </p:nvSpPr>
        <p:spPr>
          <a:xfrm>
            <a:off x="793625"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9"/>
          <p:cNvSpPr/>
          <p:nvPr/>
        </p:nvSpPr>
        <p:spPr>
          <a:xfrm>
            <a:off x="1195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9"/>
          <p:cNvSpPr/>
          <p:nvPr/>
        </p:nvSpPr>
        <p:spPr>
          <a:xfrm>
            <a:off x="1195475"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9"/>
          <p:cNvSpPr/>
          <p:nvPr/>
        </p:nvSpPr>
        <p:spPr>
          <a:xfrm>
            <a:off x="1195475"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9"/>
          <p:cNvSpPr/>
          <p:nvPr/>
        </p:nvSpPr>
        <p:spPr>
          <a:xfrm>
            <a:off x="1195475"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9"/>
          <p:cNvSpPr/>
          <p:nvPr/>
        </p:nvSpPr>
        <p:spPr>
          <a:xfrm>
            <a:off x="240270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9"/>
          <p:cNvSpPr/>
          <p:nvPr/>
        </p:nvSpPr>
        <p:spPr>
          <a:xfrm>
            <a:off x="2402700"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9"/>
          <p:cNvSpPr/>
          <p:nvPr/>
        </p:nvSpPr>
        <p:spPr>
          <a:xfrm>
            <a:off x="2402700"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9"/>
          <p:cNvSpPr/>
          <p:nvPr/>
        </p:nvSpPr>
        <p:spPr>
          <a:xfrm>
            <a:off x="2402700"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9"/>
          <p:cNvSpPr txBox="1"/>
          <p:nvPr/>
        </p:nvSpPr>
        <p:spPr>
          <a:xfrm>
            <a:off x="1346150"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698" name="Google Shape;698;p49"/>
          <p:cNvSpPr txBox="1"/>
          <p:nvPr/>
        </p:nvSpPr>
        <p:spPr>
          <a:xfrm>
            <a:off x="1255725"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699" name="Google Shape;699;p49"/>
          <p:cNvSpPr txBox="1"/>
          <p:nvPr/>
        </p:nvSpPr>
        <p:spPr>
          <a:xfrm>
            <a:off x="2402700"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700" name="Google Shape;700;p49"/>
          <p:cNvSpPr txBox="1"/>
          <p:nvPr/>
        </p:nvSpPr>
        <p:spPr>
          <a:xfrm>
            <a:off x="1255725"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701" name="Google Shape;701;p49"/>
          <p:cNvSpPr txBox="1"/>
          <p:nvPr/>
        </p:nvSpPr>
        <p:spPr>
          <a:xfrm>
            <a:off x="1195475"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702" name="Google Shape;702;p49"/>
          <p:cNvSpPr txBox="1"/>
          <p:nvPr/>
        </p:nvSpPr>
        <p:spPr>
          <a:xfrm>
            <a:off x="1255725"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703" name="Google Shape;703;p49"/>
          <p:cNvSpPr txBox="1"/>
          <p:nvPr/>
        </p:nvSpPr>
        <p:spPr>
          <a:xfrm>
            <a:off x="1255725"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704" name="Google Shape;704;p49"/>
          <p:cNvSpPr txBox="1"/>
          <p:nvPr/>
        </p:nvSpPr>
        <p:spPr>
          <a:xfrm>
            <a:off x="2427750"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705" name="Google Shape;705;p49"/>
          <p:cNvSpPr txBox="1"/>
          <p:nvPr/>
        </p:nvSpPr>
        <p:spPr>
          <a:xfrm>
            <a:off x="2427750"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06" name="Google Shape;706;p49"/>
          <p:cNvSpPr txBox="1"/>
          <p:nvPr/>
        </p:nvSpPr>
        <p:spPr>
          <a:xfrm>
            <a:off x="2452800"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07" name="Google Shape;707;p49"/>
          <p:cNvSpPr txBox="1"/>
          <p:nvPr/>
        </p:nvSpPr>
        <p:spPr>
          <a:xfrm>
            <a:off x="2536650"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08" name="Google Shape;708;p49"/>
          <p:cNvSpPr/>
          <p:nvPr/>
        </p:nvSpPr>
        <p:spPr>
          <a:xfrm>
            <a:off x="4964400"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536625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5366250"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5366250"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9"/>
          <p:cNvSpPr/>
          <p:nvPr/>
        </p:nvSpPr>
        <p:spPr>
          <a:xfrm>
            <a:off x="5366250"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9"/>
          <p:cNvSpPr/>
          <p:nvPr/>
        </p:nvSpPr>
        <p:spPr>
          <a:xfrm>
            <a:off x="6573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9"/>
          <p:cNvSpPr/>
          <p:nvPr/>
        </p:nvSpPr>
        <p:spPr>
          <a:xfrm>
            <a:off x="6573475"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6573475"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6573475"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9"/>
          <p:cNvSpPr txBox="1"/>
          <p:nvPr/>
        </p:nvSpPr>
        <p:spPr>
          <a:xfrm>
            <a:off x="5516925"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718" name="Google Shape;718;p49"/>
          <p:cNvSpPr txBox="1"/>
          <p:nvPr/>
        </p:nvSpPr>
        <p:spPr>
          <a:xfrm>
            <a:off x="5426500"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719" name="Google Shape;719;p49"/>
          <p:cNvSpPr txBox="1"/>
          <p:nvPr/>
        </p:nvSpPr>
        <p:spPr>
          <a:xfrm>
            <a:off x="6573475"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720" name="Google Shape;720;p49"/>
          <p:cNvSpPr txBox="1"/>
          <p:nvPr/>
        </p:nvSpPr>
        <p:spPr>
          <a:xfrm>
            <a:off x="5426500"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721" name="Google Shape;721;p49"/>
          <p:cNvSpPr txBox="1"/>
          <p:nvPr/>
        </p:nvSpPr>
        <p:spPr>
          <a:xfrm>
            <a:off x="5366250"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722" name="Google Shape;722;p49"/>
          <p:cNvSpPr txBox="1"/>
          <p:nvPr/>
        </p:nvSpPr>
        <p:spPr>
          <a:xfrm>
            <a:off x="5426500"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723" name="Google Shape;723;p49"/>
          <p:cNvSpPr txBox="1"/>
          <p:nvPr/>
        </p:nvSpPr>
        <p:spPr>
          <a:xfrm>
            <a:off x="5426500"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724" name="Google Shape;724;p49"/>
          <p:cNvSpPr txBox="1"/>
          <p:nvPr/>
        </p:nvSpPr>
        <p:spPr>
          <a:xfrm>
            <a:off x="6598525"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25" name="Google Shape;725;p49"/>
          <p:cNvSpPr txBox="1"/>
          <p:nvPr/>
        </p:nvSpPr>
        <p:spPr>
          <a:xfrm>
            <a:off x="6598525"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26" name="Google Shape;726;p49"/>
          <p:cNvSpPr txBox="1"/>
          <p:nvPr/>
        </p:nvSpPr>
        <p:spPr>
          <a:xfrm>
            <a:off x="6623575"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727" name="Google Shape;727;p49"/>
          <p:cNvSpPr txBox="1"/>
          <p:nvPr/>
        </p:nvSpPr>
        <p:spPr>
          <a:xfrm>
            <a:off x="6707425"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28" name="Google Shape;728;p49"/>
          <p:cNvSpPr/>
          <p:nvPr/>
        </p:nvSpPr>
        <p:spPr>
          <a:xfrm>
            <a:off x="3546200" y="2270375"/>
            <a:ext cx="1377300" cy="6129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pic>
        <p:nvPicPr>
          <p:cNvPr id="733" name="Google Shape;733;p50"/>
          <p:cNvPicPr preferRelativeResize="0"/>
          <p:nvPr/>
        </p:nvPicPr>
        <p:blipFill>
          <a:blip r:embed="rId3">
            <a:alphaModFix/>
          </a:blip>
          <a:stretch>
            <a:fillRect/>
          </a:stretch>
        </p:blipFill>
        <p:spPr>
          <a:xfrm>
            <a:off x="152400" y="152400"/>
            <a:ext cx="8352247" cy="48387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1"/>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39" name="Google Shape;739;p51"/>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yusif.pi@code.edu.az</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740" name="Google Shape;740;p51"/>
          <p:cNvGrpSpPr/>
          <p:nvPr/>
        </p:nvGrpSpPr>
        <p:grpSpPr>
          <a:xfrm>
            <a:off x="4038098" y="2926312"/>
            <a:ext cx="1067804" cy="303977"/>
            <a:chOff x="3994909" y="3002512"/>
            <a:chExt cx="1067804" cy="303977"/>
          </a:xfrm>
        </p:grpSpPr>
        <p:grpSp>
          <p:nvGrpSpPr>
            <p:cNvPr id="741" name="Google Shape;741;p51"/>
            <p:cNvGrpSpPr/>
            <p:nvPr/>
          </p:nvGrpSpPr>
          <p:grpSpPr>
            <a:xfrm>
              <a:off x="4376840" y="3002512"/>
              <a:ext cx="303942" cy="303665"/>
              <a:chOff x="3314750" y="3817357"/>
              <a:chExt cx="356865" cy="356498"/>
            </a:xfrm>
          </p:grpSpPr>
          <p:sp>
            <p:nvSpPr>
              <p:cNvPr id="742" name="Google Shape;742;p51"/>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1"/>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1"/>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1"/>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51"/>
            <p:cNvGrpSpPr/>
            <p:nvPr/>
          </p:nvGrpSpPr>
          <p:grpSpPr>
            <a:xfrm>
              <a:off x="4758771" y="3002512"/>
              <a:ext cx="303942" cy="303665"/>
              <a:chOff x="3763184" y="3817357"/>
              <a:chExt cx="356865" cy="356498"/>
            </a:xfrm>
          </p:grpSpPr>
          <p:sp>
            <p:nvSpPr>
              <p:cNvPr id="747" name="Google Shape;747;p51"/>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1"/>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1"/>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1"/>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51"/>
            <p:cNvGrpSpPr/>
            <p:nvPr/>
          </p:nvGrpSpPr>
          <p:grpSpPr>
            <a:xfrm>
              <a:off x="3994909" y="3002512"/>
              <a:ext cx="303942" cy="303977"/>
              <a:chOff x="2866317" y="3817357"/>
              <a:chExt cx="356865" cy="356865"/>
            </a:xfrm>
          </p:grpSpPr>
          <p:sp>
            <p:nvSpPr>
              <p:cNvPr id="752" name="Google Shape;752;p51"/>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4" name="Google Shape;754;p51"/>
          <p:cNvSpPr txBox="1"/>
          <p:nvPr/>
        </p:nvSpPr>
        <p:spPr>
          <a:xfrm>
            <a:off x="2788650" y="4328875"/>
            <a:ext cx="3566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Anaheim"/>
                <a:ea typeface="Anaheim"/>
                <a:cs typeface="Anaheim"/>
                <a:sym typeface="Anaheim"/>
              </a:rPr>
              <a:t>Please, keep this slide for attribution.</a:t>
            </a:r>
            <a:endParaRPr b="1">
              <a:solidFill>
                <a:schemeClr val="lt1"/>
              </a:solidFill>
              <a:latin typeface="Anaheim"/>
              <a:ea typeface="Anaheim"/>
              <a:cs typeface="Anaheim"/>
              <a:sym typeface="Anaheim"/>
            </a:endParaRPr>
          </a:p>
        </p:txBody>
      </p:sp>
      <p:pic>
        <p:nvPicPr>
          <p:cNvPr id="755" name="Google Shape;755;p51"/>
          <p:cNvPicPr preferRelativeResize="0"/>
          <p:nvPr/>
        </p:nvPicPr>
        <p:blipFill>
          <a:blip r:embed="rId3">
            <a:alphaModFix/>
          </a:blip>
          <a:stretch>
            <a:fillRect/>
          </a:stretch>
        </p:blipFill>
        <p:spPr>
          <a:xfrm>
            <a:off x="2241100" y="2870888"/>
            <a:ext cx="6182902" cy="1996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44" name="Google Shape;344;p27"/>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45" name="Google Shape;345;p27"/>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1" lang="en" sz="2200">
                <a:latin typeface="Overpass Mono"/>
                <a:ea typeface="Overpass Mono"/>
                <a:cs typeface="Overpass Mono"/>
                <a:sym typeface="Overpass Mono"/>
              </a:rPr>
              <a:t>Overview</a:t>
            </a:r>
            <a:endParaRPr b="1" sz="2200">
              <a:latin typeface="Overpass Mono"/>
              <a:ea typeface="Overpass Mono"/>
              <a:cs typeface="Overpass Mono"/>
              <a:sym typeface="Overpass Mono"/>
            </a:endParaRPr>
          </a:p>
        </p:txBody>
      </p:sp>
      <p:sp>
        <p:nvSpPr>
          <p:cNvPr id="346" name="Google Shape;346;p27"/>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03</a:t>
            </a:r>
            <a:endParaRPr b="1" sz="3500"/>
          </a:p>
        </p:txBody>
      </p:sp>
      <p:sp>
        <p:nvSpPr>
          <p:cNvPr id="347" name="Google Shape;347;p27"/>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b="1" lang="en" sz="2200">
                <a:latin typeface="Overpass Mono"/>
                <a:ea typeface="Overpass Mono"/>
                <a:cs typeface="Overpass Mono"/>
                <a:sym typeface="Overpass Mono"/>
              </a:rPr>
              <a:t>Assignment</a:t>
            </a:r>
            <a:endParaRPr b="1" sz="2200">
              <a:latin typeface="Overpass Mono"/>
              <a:ea typeface="Overpass Mono"/>
              <a:cs typeface="Overpass Mono"/>
              <a:sym typeface="Overpass Mono"/>
            </a:endParaRPr>
          </a:p>
        </p:txBody>
      </p:sp>
      <p:sp>
        <p:nvSpPr>
          <p:cNvPr id="348" name="Google Shape;348;p27"/>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49" name="Google Shape;349;p27"/>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Features of the topic</a:t>
            </a:r>
            <a:endParaRPr/>
          </a:p>
        </p:txBody>
      </p:sp>
      <p:sp>
        <p:nvSpPr>
          <p:cNvPr id="350" name="Google Shape;350;p27"/>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51" name="Google Shape;351;p27"/>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About the Topic</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8"/>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7" name="Google Shape;357;p28"/>
          <p:cNvSpPr txBox="1"/>
          <p:nvPr>
            <p:ph idx="1" type="body"/>
          </p:nvPr>
        </p:nvSpPr>
        <p:spPr>
          <a:xfrm>
            <a:off x="609500" y="1973025"/>
            <a:ext cx="3561300" cy="25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this type data structure is as same as Queue and Stack. This type of data structures are one dimension. And in the Priority Queue we will have priority variable. In another word in this type of data structures the element which is adding collection will have priority level and it placed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8" name="Google Shape;358;p28"/>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359" name="Google Shape;359;p28"/>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29"/>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Stack</a:t>
            </a:r>
            <a:endParaRPr/>
          </a:p>
        </p:txBody>
      </p:sp>
      <p:sp>
        <p:nvSpPr>
          <p:cNvPr id="365" name="Google Shape;365;p2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Stack is one of the main data structures in the programming. Stack must have type and all elements have to be same type . Stack is working with LIFO logic. It means Last in first out. C# have generic Stack and non generic Stack collection classes. Let’s stack functions and how it is working .  </a:t>
            </a:r>
            <a:endParaRPr/>
          </a:p>
        </p:txBody>
      </p:sp>
      <p:sp>
        <p:nvSpPr>
          <p:cNvPr id="371" name="Google Shape;371;p30"/>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Stack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1"/>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Stack</a:t>
            </a:r>
            <a:endParaRPr/>
          </a:p>
        </p:txBody>
      </p:sp>
      <p:sp>
        <p:nvSpPr>
          <p:cNvPr id="377" name="Google Shape;377;p31"/>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Push (T)</a:t>
            </a:r>
            <a:endParaRPr/>
          </a:p>
        </p:txBody>
      </p:sp>
      <p:sp>
        <p:nvSpPr>
          <p:cNvPr id="385" name="Google Shape;385;p31"/>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Pop() </a:t>
            </a:r>
            <a:r>
              <a:rPr lang="en"/>
              <a:t>       </a:t>
            </a:r>
            <a:endParaRPr/>
          </a:p>
        </p:txBody>
      </p:sp>
      <p:sp>
        <p:nvSpPr>
          <p:cNvPr id="386" name="Google Shape;386;p31"/>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387" name="Google Shape;387;p31"/>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388" name="Google Shape;388;p31"/>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389" name="Google Shape;389;p31"/>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390" name="Google Shape;390;p31"/>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391" name="Google Shape;391;p31"/>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5" name="Google Shape;405;p31"/>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a:t>
            </a:r>
            <a:r>
              <a:rPr lang="en"/>
              <a:t>(T)</a:t>
            </a:r>
            <a:endParaRPr/>
          </a:p>
        </p:txBody>
      </p:sp>
      <p:sp>
        <p:nvSpPr>
          <p:cNvPr id="407" name="Google Shape;407;p31"/>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408" name="Google Shape;408;p31"/>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17" name="Google Shape;417;p32"/>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19" name="Google Shape;419;p32"/>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20" name="Google Shape;420;p32"/>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21" name="Google Shape;421;p32"/>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22" name="Google Shape;422;p32"/>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23" name="Google Shape;423;p32"/>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Push(“Apple”)</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29" name="Google Shape;429;p33"/>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53575" y="4289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31" name="Google Shape;431;p33"/>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32" name="Google Shape;432;p33"/>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33" name="Google Shape;433;p33"/>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34" name="Google Shape;434;p33"/>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35" name="Google Shape;435;p33"/>
          <p:cNvSpPr/>
          <p:nvPr/>
        </p:nvSpPr>
        <p:spPr>
          <a:xfrm>
            <a:off x="5746250" y="1426525"/>
            <a:ext cx="2119800" cy="11250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Push(“Banana”)</a:t>
            </a:r>
            <a:endParaRPr/>
          </a:p>
          <a:p>
            <a:pPr indent="0" lvl="0" marL="0" rtl="0" algn="l">
              <a:spcBef>
                <a:spcPts val="0"/>
              </a:spcBef>
              <a:spcAft>
                <a:spcPts val="0"/>
              </a:spcAft>
              <a:buNone/>
            </a:pPr>
            <a:r>
              <a:rPr lang="en"/>
              <a:t>Push(“Peach”)</a:t>
            </a:r>
            <a:endParaRPr/>
          </a:p>
          <a:p>
            <a:pPr indent="0" lvl="0" marL="0" rtl="0" algn="l">
              <a:spcBef>
                <a:spcPts val="0"/>
              </a:spcBef>
              <a:spcAft>
                <a:spcPts val="0"/>
              </a:spcAft>
              <a:buNone/>
            </a:pPr>
            <a:r>
              <a:rPr lang="en"/>
              <a:t>Push(“Strawberries”)</a:t>
            </a:r>
            <a:endParaRPr/>
          </a:p>
          <a:p>
            <a:pPr indent="0" lvl="0" marL="0" rtl="0" algn="l">
              <a:spcBef>
                <a:spcPts val="0"/>
              </a:spcBef>
              <a:spcAft>
                <a:spcPts val="0"/>
              </a:spcAft>
              <a:buNone/>
            </a:pPr>
            <a:r>
              <a:rPr lang="en"/>
              <a:t>Push(“Oranges”)</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