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4" r:id="rId1"/>
  </p:sldMasterIdLst>
  <p:sldIdLst>
    <p:sldId id="256" r:id="rId2"/>
    <p:sldId id="257" r:id="rId3"/>
    <p:sldId id="258" r:id="rId4"/>
    <p:sldId id="259" r:id="rId5"/>
    <p:sldId id="260" r:id="rId6"/>
    <p:sldId id="261" r:id="rId7"/>
    <p:sldId id="268" r:id="rId8"/>
    <p:sldId id="262" r:id="rId9"/>
    <p:sldId id="270" r:id="rId10"/>
    <p:sldId id="269" r:id="rId11"/>
    <p:sldId id="263" r:id="rId12"/>
    <p:sldId id="264"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67CE7ED-B5D1-423A-9D47-44EF5515A089}"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F38FDB-976D-4169-B7B5-F6979C92F902}" type="slidenum">
              <a:rPr lang="en-IN" smtClean="0"/>
              <a:t>‹#›</a:t>
            </a:fld>
            <a:endParaRPr lang="en-IN"/>
          </a:p>
        </p:txBody>
      </p:sp>
    </p:spTree>
    <p:extLst>
      <p:ext uri="{BB962C8B-B14F-4D97-AF65-F5344CB8AC3E}">
        <p14:creationId xmlns:p14="http://schemas.microsoft.com/office/powerpoint/2010/main" val="1173015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7CE7ED-B5D1-423A-9D47-44EF5515A089}"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F38FDB-976D-4169-B7B5-F6979C92F902}" type="slidenum">
              <a:rPr lang="en-IN" smtClean="0"/>
              <a:t>‹#›</a:t>
            </a:fld>
            <a:endParaRPr lang="en-IN"/>
          </a:p>
        </p:txBody>
      </p:sp>
    </p:spTree>
    <p:extLst>
      <p:ext uri="{BB962C8B-B14F-4D97-AF65-F5344CB8AC3E}">
        <p14:creationId xmlns:p14="http://schemas.microsoft.com/office/powerpoint/2010/main" val="2849306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7CE7ED-B5D1-423A-9D47-44EF5515A089}"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F38FDB-976D-4169-B7B5-F6979C92F90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53502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7CE7ED-B5D1-423A-9D47-44EF5515A089}"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F38FDB-976D-4169-B7B5-F6979C92F902}" type="slidenum">
              <a:rPr lang="en-IN" smtClean="0"/>
              <a:t>‹#›</a:t>
            </a:fld>
            <a:endParaRPr lang="en-IN"/>
          </a:p>
        </p:txBody>
      </p:sp>
    </p:spTree>
    <p:extLst>
      <p:ext uri="{BB962C8B-B14F-4D97-AF65-F5344CB8AC3E}">
        <p14:creationId xmlns:p14="http://schemas.microsoft.com/office/powerpoint/2010/main" val="1009265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7CE7ED-B5D1-423A-9D47-44EF5515A089}"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F38FDB-976D-4169-B7B5-F6979C92F90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504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7CE7ED-B5D1-423A-9D47-44EF5515A089}"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F38FDB-976D-4169-B7B5-F6979C92F902}" type="slidenum">
              <a:rPr lang="en-IN" smtClean="0"/>
              <a:t>‹#›</a:t>
            </a:fld>
            <a:endParaRPr lang="en-IN"/>
          </a:p>
        </p:txBody>
      </p:sp>
    </p:spTree>
    <p:extLst>
      <p:ext uri="{BB962C8B-B14F-4D97-AF65-F5344CB8AC3E}">
        <p14:creationId xmlns:p14="http://schemas.microsoft.com/office/powerpoint/2010/main" val="3931892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7CE7ED-B5D1-423A-9D47-44EF5515A089}"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F38FDB-976D-4169-B7B5-F6979C92F902}" type="slidenum">
              <a:rPr lang="en-IN" smtClean="0"/>
              <a:t>‹#›</a:t>
            </a:fld>
            <a:endParaRPr lang="en-IN"/>
          </a:p>
        </p:txBody>
      </p:sp>
    </p:spTree>
    <p:extLst>
      <p:ext uri="{BB962C8B-B14F-4D97-AF65-F5344CB8AC3E}">
        <p14:creationId xmlns:p14="http://schemas.microsoft.com/office/powerpoint/2010/main" val="22470278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7CE7ED-B5D1-423A-9D47-44EF5515A089}"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F38FDB-976D-4169-B7B5-F6979C92F902}" type="slidenum">
              <a:rPr lang="en-IN" smtClean="0"/>
              <a:t>‹#›</a:t>
            </a:fld>
            <a:endParaRPr lang="en-IN"/>
          </a:p>
        </p:txBody>
      </p:sp>
    </p:spTree>
    <p:extLst>
      <p:ext uri="{BB962C8B-B14F-4D97-AF65-F5344CB8AC3E}">
        <p14:creationId xmlns:p14="http://schemas.microsoft.com/office/powerpoint/2010/main" val="1310107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7CE7ED-B5D1-423A-9D47-44EF5515A089}"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F38FDB-976D-4169-B7B5-F6979C92F902}" type="slidenum">
              <a:rPr lang="en-IN" smtClean="0"/>
              <a:t>‹#›</a:t>
            </a:fld>
            <a:endParaRPr lang="en-IN"/>
          </a:p>
        </p:txBody>
      </p:sp>
    </p:spTree>
    <p:extLst>
      <p:ext uri="{BB962C8B-B14F-4D97-AF65-F5344CB8AC3E}">
        <p14:creationId xmlns:p14="http://schemas.microsoft.com/office/powerpoint/2010/main" val="388196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7CE7ED-B5D1-423A-9D47-44EF5515A089}"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F38FDB-976D-4169-B7B5-F6979C92F902}" type="slidenum">
              <a:rPr lang="en-IN" smtClean="0"/>
              <a:t>‹#›</a:t>
            </a:fld>
            <a:endParaRPr lang="en-IN"/>
          </a:p>
        </p:txBody>
      </p:sp>
    </p:spTree>
    <p:extLst>
      <p:ext uri="{BB962C8B-B14F-4D97-AF65-F5344CB8AC3E}">
        <p14:creationId xmlns:p14="http://schemas.microsoft.com/office/powerpoint/2010/main" val="751788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67CE7ED-B5D1-423A-9D47-44EF5515A089}" type="datetimeFigureOut">
              <a:rPr lang="en-IN" smtClean="0"/>
              <a:t>26-11-2023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F38FDB-976D-4169-B7B5-F6979C92F902}" type="slidenum">
              <a:rPr lang="en-IN" smtClean="0"/>
              <a:t>‹#›</a:t>
            </a:fld>
            <a:endParaRPr lang="en-IN"/>
          </a:p>
        </p:txBody>
      </p:sp>
    </p:spTree>
    <p:extLst>
      <p:ext uri="{BB962C8B-B14F-4D97-AF65-F5344CB8AC3E}">
        <p14:creationId xmlns:p14="http://schemas.microsoft.com/office/powerpoint/2010/main" val="1136233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67CE7ED-B5D1-423A-9D47-44EF5515A089}" type="datetimeFigureOut">
              <a:rPr lang="en-IN" smtClean="0"/>
              <a:t>26-11-2023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F38FDB-976D-4169-B7B5-F6979C92F902}" type="slidenum">
              <a:rPr lang="en-IN" smtClean="0"/>
              <a:t>‹#›</a:t>
            </a:fld>
            <a:endParaRPr lang="en-IN"/>
          </a:p>
        </p:txBody>
      </p:sp>
    </p:spTree>
    <p:extLst>
      <p:ext uri="{BB962C8B-B14F-4D97-AF65-F5344CB8AC3E}">
        <p14:creationId xmlns:p14="http://schemas.microsoft.com/office/powerpoint/2010/main" val="98772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7CE7ED-B5D1-423A-9D47-44EF5515A089}" type="datetimeFigureOut">
              <a:rPr lang="en-IN" smtClean="0"/>
              <a:t>26-11-2023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F38FDB-976D-4169-B7B5-F6979C92F902}" type="slidenum">
              <a:rPr lang="en-IN" smtClean="0"/>
              <a:t>‹#›</a:t>
            </a:fld>
            <a:endParaRPr lang="en-IN"/>
          </a:p>
        </p:txBody>
      </p:sp>
    </p:spTree>
    <p:extLst>
      <p:ext uri="{BB962C8B-B14F-4D97-AF65-F5344CB8AC3E}">
        <p14:creationId xmlns:p14="http://schemas.microsoft.com/office/powerpoint/2010/main" val="1097483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7CE7ED-B5D1-423A-9D47-44EF5515A089}" type="datetimeFigureOut">
              <a:rPr lang="en-IN" smtClean="0"/>
              <a:t>26-11-2023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EF38FDB-976D-4169-B7B5-F6979C92F902}" type="slidenum">
              <a:rPr lang="en-IN" smtClean="0"/>
              <a:t>‹#›</a:t>
            </a:fld>
            <a:endParaRPr lang="en-IN"/>
          </a:p>
        </p:txBody>
      </p:sp>
    </p:spTree>
    <p:extLst>
      <p:ext uri="{BB962C8B-B14F-4D97-AF65-F5344CB8AC3E}">
        <p14:creationId xmlns:p14="http://schemas.microsoft.com/office/powerpoint/2010/main" val="528241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7CE7ED-B5D1-423A-9D47-44EF5515A089}" type="datetimeFigureOut">
              <a:rPr lang="en-IN" smtClean="0"/>
              <a:t>26-11-2023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F38FDB-976D-4169-B7B5-F6979C92F902}" type="slidenum">
              <a:rPr lang="en-IN" smtClean="0"/>
              <a:t>‹#›</a:t>
            </a:fld>
            <a:endParaRPr lang="en-IN"/>
          </a:p>
        </p:txBody>
      </p:sp>
    </p:spTree>
    <p:extLst>
      <p:ext uri="{BB962C8B-B14F-4D97-AF65-F5344CB8AC3E}">
        <p14:creationId xmlns:p14="http://schemas.microsoft.com/office/powerpoint/2010/main" val="3605323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F38FDB-976D-4169-B7B5-F6979C92F902}" type="slidenum">
              <a:rPr lang="en-IN" smtClean="0"/>
              <a:t>‹#›</a:t>
            </a:fld>
            <a:endParaRPr lang="en-IN"/>
          </a:p>
        </p:txBody>
      </p:sp>
      <p:sp>
        <p:nvSpPr>
          <p:cNvPr id="5" name="Date Placeholder 4"/>
          <p:cNvSpPr>
            <a:spLocks noGrp="1"/>
          </p:cNvSpPr>
          <p:nvPr>
            <p:ph type="dt" sz="half" idx="10"/>
          </p:nvPr>
        </p:nvSpPr>
        <p:spPr/>
        <p:txBody>
          <a:bodyPr/>
          <a:lstStyle/>
          <a:p>
            <a:fld id="{667CE7ED-B5D1-423A-9D47-44EF5515A089}" type="datetimeFigureOut">
              <a:rPr lang="en-IN" smtClean="0"/>
              <a:t>26-11-2023</a:t>
            </a:fld>
            <a:endParaRPr lang="en-IN"/>
          </a:p>
        </p:txBody>
      </p:sp>
    </p:spTree>
    <p:extLst>
      <p:ext uri="{BB962C8B-B14F-4D97-AF65-F5344CB8AC3E}">
        <p14:creationId xmlns:p14="http://schemas.microsoft.com/office/powerpoint/2010/main" val="1195173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67CE7ED-B5D1-423A-9D47-44EF5515A089}" type="datetimeFigureOut">
              <a:rPr lang="en-IN" smtClean="0"/>
              <a:t>26-11-2023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EF38FDB-976D-4169-B7B5-F6979C92F902}" type="slidenum">
              <a:rPr lang="en-IN" smtClean="0"/>
              <a:t>‹#›</a:t>
            </a:fld>
            <a:endParaRPr lang="en-IN"/>
          </a:p>
        </p:txBody>
      </p:sp>
    </p:spTree>
    <p:extLst>
      <p:ext uri="{BB962C8B-B14F-4D97-AF65-F5344CB8AC3E}">
        <p14:creationId xmlns:p14="http://schemas.microsoft.com/office/powerpoint/2010/main" val="791206668"/>
      </p:ext>
    </p:extLst>
  </p:cSld>
  <p:clrMap bg1="lt1" tx1="dk1" bg2="lt2" tx2="dk2" accent1="accent1" accent2="accent2" accent3="accent3" accent4="accent4" accent5="accent5" accent6="accent6" hlink="hlink" folHlink="folHlink"/>
  <p:sldLayoutIdLst>
    <p:sldLayoutId id="2147484215" r:id="rId1"/>
    <p:sldLayoutId id="2147484216" r:id="rId2"/>
    <p:sldLayoutId id="2147484217" r:id="rId3"/>
    <p:sldLayoutId id="2147484218" r:id="rId4"/>
    <p:sldLayoutId id="2147484219" r:id="rId5"/>
    <p:sldLayoutId id="2147484220" r:id="rId6"/>
    <p:sldLayoutId id="2147484221" r:id="rId7"/>
    <p:sldLayoutId id="2147484222" r:id="rId8"/>
    <p:sldLayoutId id="2147484223" r:id="rId9"/>
    <p:sldLayoutId id="2147484224" r:id="rId10"/>
    <p:sldLayoutId id="2147484225" r:id="rId11"/>
    <p:sldLayoutId id="2147484226" r:id="rId12"/>
    <p:sldLayoutId id="2147484227" r:id="rId13"/>
    <p:sldLayoutId id="2147484228" r:id="rId14"/>
    <p:sldLayoutId id="2147484229" r:id="rId15"/>
    <p:sldLayoutId id="214748423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4800" b="1" dirty="0"/>
              <a:t>Lead Scoring Case Study</a:t>
            </a:r>
            <a:r>
              <a:rPr lang="en-IN" b="1" dirty="0"/>
              <a:t/>
            </a:r>
            <a:br>
              <a:rPr lang="en-IN" b="1" dirty="0"/>
            </a:br>
            <a:endParaRPr lang="en-IN" dirty="0"/>
          </a:p>
        </p:txBody>
      </p:sp>
      <p:sp>
        <p:nvSpPr>
          <p:cNvPr id="3" name="Subtitle 2"/>
          <p:cNvSpPr>
            <a:spLocks noGrp="1"/>
          </p:cNvSpPr>
          <p:nvPr>
            <p:ph type="subTitle" idx="1"/>
          </p:nvPr>
        </p:nvSpPr>
        <p:spPr>
          <a:xfrm>
            <a:off x="1507067" y="4050833"/>
            <a:ext cx="7766936" cy="1215759"/>
          </a:xfrm>
        </p:spPr>
        <p:txBody>
          <a:bodyPr>
            <a:normAutofit fontScale="32500" lnSpcReduction="20000"/>
          </a:bodyPr>
          <a:lstStyle/>
          <a:p>
            <a:r>
              <a:rPr lang="en-IN" sz="4900" b="1" dirty="0" smtClean="0"/>
              <a:t>Team Members</a:t>
            </a:r>
          </a:p>
          <a:p>
            <a:r>
              <a:rPr lang="en-IN" sz="4300" dirty="0" err="1" smtClean="0">
                <a:solidFill>
                  <a:srgbClr val="00B050"/>
                </a:solidFill>
              </a:rPr>
              <a:t>Artik</a:t>
            </a:r>
            <a:r>
              <a:rPr lang="en-IN" sz="4300" dirty="0" smtClean="0">
                <a:solidFill>
                  <a:srgbClr val="00B050"/>
                </a:solidFill>
              </a:rPr>
              <a:t> Gupta</a:t>
            </a:r>
          </a:p>
          <a:p>
            <a:r>
              <a:rPr lang="en-IN" sz="4300" dirty="0" err="1" smtClean="0">
                <a:solidFill>
                  <a:srgbClr val="00B050"/>
                </a:solidFill>
              </a:rPr>
              <a:t>Pabitra</a:t>
            </a:r>
            <a:r>
              <a:rPr lang="en-IN" sz="4300" dirty="0" smtClean="0">
                <a:solidFill>
                  <a:srgbClr val="00B050"/>
                </a:solidFill>
              </a:rPr>
              <a:t> Kumar </a:t>
            </a:r>
            <a:r>
              <a:rPr lang="en-IN" sz="4300" dirty="0" err="1" smtClean="0">
                <a:solidFill>
                  <a:srgbClr val="00B050"/>
                </a:solidFill>
              </a:rPr>
              <a:t>Sahoo</a:t>
            </a:r>
            <a:endParaRPr lang="en-IN" sz="4300" dirty="0" smtClean="0">
              <a:solidFill>
                <a:srgbClr val="00B050"/>
              </a:solidFill>
            </a:endParaRPr>
          </a:p>
          <a:p>
            <a:r>
              <a:rPr lang="en-IN" sz="4300" dirty="0" smtClean="0">
                <a:solidFill>
                  <a:srgbClr val="00B050"/>
                </a:solidFill>
              </a:rPr>
              <a:t>Abhishek Singh</a:t>
            </a:r>
            <a:endParaRPr lang="en-IN" sz="4300" dirty="0">
              <a:solidFill>
                <a:srgbClr val="00B050"/>
              </a:solidFill>
            </a:endParaRPr>
          </a:p>
        </p:txBody>
      </p:sp>
    </p:spTree>
    <p:extLst>
      <p:ext uri="{BB962C8B-B14F-4D97-AF65-F5344CB8AC3E}">
        <p14:creationId xmlns:p14="http://schemas.microsoft.com/office/powerpoint/2010/main" val="3072054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96954" y="1504877"/>
            <a:ext cx="11130487" cy="4028176"/>
          </a:xfrm>
          <a:prstGeom prst="rect">
            <a:avLst/>
          </a:prstGeom>
        </p:spPr>
      </p:pic>
    </p:spTree>
    <p:extLst>
      <p:ext uri="{BB962C8B-B14F-4D97-AF65-F5344CB8AC3E}">
        <p14:creationId xmlns:p14="http://schemas.microsoft.com/office/powerpoint/2010/main" val="3100671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85092"/>
          </a:xfrm>
        </p:spPr>
        <p:txBody>
          <a:bodyPr/>
          <a:lstStyle/>
          <a:p>
            <a:r>
              <a:rPr lang="en-IN" dirty="0" smtClean="0"/>
              <a:t>Data Preparation</a:t>
            </a:r>
            <a:endParaRPr lang="en-IN" dirty="0"/>
          </a:p>
        </p:txBody>
      </p:sp>
      <p:sp>
        <p:nvSpPr>
          <p:cNvPr id="3" name="Content Placeholder 2"/>
          <p:cNvSpPr>
            <a:spLocks noGrp="1"/>
          </p:cNvSpPr>
          <p:nvPr>
            <p:ph idx="1"/>
          </p:nvPr>
        </p:nvSpPr>
        <p:spPr>
          <a:xfrm>
            <a:off x="677334" y="1591409"/>
            <a:ext cx="8596668" cy="4449954"/>
          </a:xfrm>
        </p:spPr>
        <p:txBody>
          <a:bodyPr/>
          <a:lstStyle/>
          <a:p>
            <a:r>
              <a:rPr lang="en-US" dirty="0"/>
              <a:t>In preceding steps, binary-level categorical columns were already encoded as 1s and 0s</a:t>
            </a:r>
            <a:r>
              <a:rPr lang="en-US" dirty="0" smtClean="0"/>
              <a:t>.</a:t>
            </a:r>
          </a:p>
          <a:p>
            <a:r>
              <a:rPr lang="en-US" dirty="0" smtClean="0"/>
              <a:t>Generated </a:t>
            </a:r>
            <a:r>
              <a:rPr lang="en-US" dirty="0"/>
              <a:t>dummy features for categorical variables</a:t>
            </a:r>
            <a:r>
              <a:rPr lang="en-US" dirty="0" smtClean="0"/>
              <a:t>.</a:t>
            </a:r>
          </a:p>
          <a:p>
            <a:r>
              <a:rPr lang="en-US" dirty="0" smtClean="0"/>
              <a:t>Splitting </a:t>
            </a:r>
            <a:r>
              <a:rPr lang="en-US" dirty="0"/>
              <a:t>Train </a:t>
            </a:r>
            <a:r>
              <a:rPr lang="en-US" dirty="0" smtClean="0"/>
              <a:t>and </a:t>
            </a:r>
            <a:r>
              <a:rPr lang="en-US" dirty="0"/>
              <a:t>Test Sets </a:t>
            </a:r>
          </a:p>
          <a:p>
            <a:pPr lvl="1"/>
            <a:r>
              <a:rPr lang="en-US" dirty="0" smtClean="0"/>
              <a:t>8</a:t>
            </a:r>
            <a:r>
              <a:rPr lang="en-US" dirty="0" smtClean="0"/>
              <a:t>0:20 </a:t>
            </a:r>
            <a:r>
              <a:rPr lang="en-US" dirty="0"/>
              <a:t>% ratio was chosen for the </a:t>
            </a:r>
            <a:r>
              <a:rPr lang="en-US" dirty="0" smtClean="0"/>
              <a:t>split.</a:t>
            </a:r>
            <a:endParaRPr lang="en-IN" dirty="0" smtClean="0"/>
          </a:p>
          <a:p>
            <a:r>
              <a:rPr lang="en-US" dirty="0"/>
              <a:t>Feature </a:t>
            </a:r>
            <a:r>
              <a:rPr lang="en-US" dirty="0" smtClean="0"/>
              <a:t>scaling</a:t>
            </a:r>
          </a:p>
          <a:p>
            <a:pPr lvl="1"/>
            <a:r>
              <a:rPr lang="en-US" dirty="0"/>
              <a:t>The </a:t>
            </a:r>
            <a:r>
              <a:rPr lang="en-US" dirty="0" err="1" smtClean="0"/>
              <a:t>MinMax</a:t>
            </a:r>
            <a:r>
              <a:rPr lang="en-US" dirty="0" smtClean="0"/>
              <a:t> scaler </a:t>
            </a:r>
            <a:r>
              <a:rPr lang="en-US" dirty="0"/>
              <a:t>was employed to scale the </a:t>
            </a:r>
            <a:r>
              <a:rPr lang="en-US" dirty="0" smtClean="0"/>
              <a:t>features</a:t>
            </a:r>
            <a:r>
              <a:rPr lang="en-US" dirty="0" smtClean="0"/>
              <a:t>.</a:t>
            </a:r>
            <a:endParaRPr lang="en-IN" dirty="0" smtClean="0"/>
          </a:p>
          <a:p>
            <a:r>
              <a:rPr lang="en-IN" dirty="0" smtClean="0"/>
              <a:t>Checking the correlations</a:t>
            </a:r>
          </a:p>
          <a:p>
            <a:pPr lvl="1"/>
            <a:r>
              <a:rPr lang="en-US" dirty="0" smtClean="0"/>
              <a:t>Predictor </a:t>
            </a:r>
            <a:r>
              <a:rPr lang="en-US" dirty="0"/>
              <a:t>variables that exhibited high correlation with each other were </a:t>
            </a:r>
            <a:r>
              <a:rPr lang="en-US" dirty="0" smtClean="0"/>
              <a:t>excluded</a:t>
            </a:r>
            <a:r>
              <a:rPr lang="en-US" dirty="0" smtClean="0"/>
              <a:t>.</a:t>
            </a:r>
            <a:endParaRPr lang="en-US" dirty="0"/>
          </a:p>
        </p:txBody>
      </p:sp>
    </p:spTree>
    <p:extLst>
      <p:ext uri="{BB962C8B-B14F-4D97-AF65-F5344CB8AC3E}">
        <p14:creationId xmlns:p14="http://schemas.microsoft.com/office/powerpoint/2010/main" val="3902751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9585"/>
          </a:xfrm>
        </p:spPr>
        <p:txBody>
          <a:bodyPr/>
          <a:lstStyle/>
          <a:p>
            <a:r>
              <a:rPr lang="en-IN" dirty="0" smtClean="0"/>
              <a:t>Model Building</a:t>
            </a:r>
            <a:endParaRPr lang="en-IN" dirty="0"/>
          </a:p>
        </p:txBody>
      </p:sp>
      <p:sp>
        <p:nvSpPr>
          <p:cNvPr id="3" name="Content Placeholder 2"/>
          <p:cNvSpPr>
            <a:spLocks noGrp="1"/>
          </p:cNvSpPr>
          <p:nvPr>
            <p:ph idx="1"/>
          </p:nvPr>
        </p:nvSpPr>
        <p:spPr>
          <a:xfrm>
            <a:off x="677334" y="1626577"/>
            <a:ext cx="8596668" cy="4414785"/>
          </a:xfrm>
        </p:spPr>
        <p:txBody>
          <a:bodyPr/>
          <a:lstStyle/>
          <a:p>
            <a:r>
              <a:rPr lang="en-US" dirty="0" smtClean="0"/>
              <a:t>To increase </a:t>
            </a:r>
            <a:r>
              <a:rPr lang="en-US" dirty="0"/>
              <a:t>model performance and </a:t>
            </a:r>
            <a:r>
              <a:rPr lang="en-US" dirty="0" smtClean="0"/>
              <a:t>decrease </a:t>
            </a:r>
            <a:r>
              <a:rPr lang="en-US" dirty="0"/>
              <a:t>computation </a:t>
            </a:r>
            <a:r>
              <a:rPr lang="en-US" dirty="0" smtClean="0"/>
              <a:t>time we need to reduce the dimensions and large number of features in dataset.</a:t>
            </a:r>
            <a:endParaRPr lang="en-US" dirty="0"/>
          </a:p>
          <a:p>
            <a:r>
              <a:rPr lang="en-US" dirty="0"/>
              <a:t>Performing Recursive Feature Elimination (RFE) is crucial to select only the essential columns</a:t>
            </a:r>
            <a:r>
              <a:rPr lang="en-US" dirty="0" smtClean="0"/>
              <a:t>.</a:t>
            </a:r>
          </a:p>
          <a:p>
            <a:r>
              <a:rPr lang="en-US" dirty="0"/>
              <a:t>A manual feature reduction process was employed to construct models, involving the elimination of variables with a p-value greater than 0.05</a:t>
            </a:r>
            <a:r>
              <a:rPr lang="en-US" dirty="0" smtClean="0"/>
              <a:t>.</a:t>
            </a:r>
          </a:p>
          <a:p>
            <a:r>
              <a:rPr lang="en-US" dirty="0" smtClean="0"/>
              <a:t>Model 3 </a:t>
            </a:r>
            <a:r>
              <a:rPr lang="en-US" dirty="0"/>
              <a:t>looks stable after </a:t>
            </a:r>
            <a:r>
              <a:rPr lang="en-US" dirty="0" smtClean="0"/>
              <a:t>three </a:t>
            </a:r>
            <a:r>
              <a:rPr lang="en-US" dirty="0"/>
              <a:t>iteration with</a:t>
            </a:r>
            <a:r>
              <a:rPr lang="en-US" dirty="0" smtClean="0"/>
              <a:t>:</a:t>
            </a:r>
          </a:p>
          <a:p>
            <a:pPr lvl="1"/>
            <a:r>
              <a:rPr lang="en-US" dirty="0" smtClean="0"/>
              <a:t>P-values </a:t>
            </a:r>
            <a:r>
              <a:rPr lang="en-US" dirty="0"/>
              <a:t>within the threshold of significance (p-values &lt; 0.05</a:t>
            </a:r>
            <a:r>
              <a:rPr lang="en-US" dirty="0" smtClean="0"/>
              <a:t>).</a:t>
            </a:r>
          </a:p>
          <a:p>
            <a:pPr lvl="1"/>
            <a:r>
              <a:rPr lang="en-US" dirty="0" smtClean="0"/>
              <a:t>No </a:t>
            </a:r>
            <a:r>
              <a:rPr lang="en-US" dirty="0"/>
              <a:t>evidence of </a:t>
            </a:r>
            <a:r>
              <a:rPr lang="en-US" dirty="0" err="1"/>
              <a:t>multicollinearity</a:t>
            </a:r>
            <a:r>
              <a:rPr lang="en-US" dirty="0"/>
              <a:t> was found, as indicated by Variance Inflation Factors (VIFs) less than 5.</a:t>
            </a:r>
            <a:endParaRPr lang="en-IN" dirty="0"/>
          </a:p>
        </p:txBody>
      </p:sp>
    </p:spTree>
    <p:extLst>
      <p:ext uri="{BB962C8B-B14F-4D97-AF65-F5344CB8AC3E}">
        <p14:creationId xmlns:p14="http://schemas.microsoft.com/office/powerpoint/2010/main" val="2818353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9585"/>
          </a:xfrm>
        </p:spPr>
        <p:txBody>
          <a:bodyPr/>
          <a:lstStyle/>
          <a:p>
            <a:r>
              <a:rPr lang="en-IN" dirty="0" smtClean="0"/>
              <a:t>Model Evaluation</a:t>
            </a:r>
            <a:endParaRPr lang="en-IN" dirty="0"/>
          </a:p>
        </p:txBody>
      </p:sp>
      <p:sp>
        <p:nvSpPr>
          <p:cNvPr id="3" name="Content Placeholder 2"/>
          <p:cNvSpPr>
            <a:spLocks noGrp="1"/>
          </p:cNvSpPr>
          <p:nvPr>
            <p:ph idx="1"/>
          </p:nvPr>
        </p:nvSpPr>
        <p:spPr>
          <a:xfrm>
            <a:off x="677334" y="1543678"/>
            <a:ext cx="4613123" cy="4432371"/>
          </a:xfrm>
        </p:spPr>
        <p:txBody>
          <a:bodyPr/>
          <a:lstStyle/>
          <a:p>
            <a:r>
              <a:rPr lang="en-IN" dirty="0" smtClean="0"/>
              <a:t>ROC Curve</a:t>
            </a:r>
          </a:p>
          <a:p>
            <a:pPr lvl="1"/>
            <a:r>
              <a:rPr lang="en-US" dirty="0" smtClean="0"/>
              <a:t>The </a:t>
            </a:r>
            <a:r>
              <a:rPr lang="en-US" dirty="0"/>
              <a:t>Area under the ROC curve is </a:t>
            </a:r>
            <a:r>
              <a:rPr lang="en-US" dirty="0" smtClean="0"/>
              <a:t>0.92 </a:t>
            </a:r>
            <a:r>
              <a:rPr lang="en-US" dirty="0"/>
              <a:t>out of 1, indicating a strong predictive model</a:t>
            </a:r>
            <a:r>
              <a:rPr lang="en-US" dirty="0" smtClean="0"/>
              <a:t>.</a:t>
            </a:r>
          </a:p>
          <a:p>
            <a:pPr lvl="1"/>
            <a:r>
              <a:rPr lang="en-US" dirty="0" smtClean="0"/>
              <a:t>The </a:t>
            </a:r>
            <a:r>
              <a:rPr lang="en-US" dirty="0"/>
              <a:t>curve closely aligns with the top-left corner of the plot, reflecting a model with a high true positive rate and a low false positive rate across all threshold values.</a:t>
            </a:r>
            <a:endParaRPr lang="en-IN" dirty="0"/>
          </a:p>
        </p:txBody>
      </p:sp>
      <p:pic>
        <p:nvPicPr>
          <p:cNvPr id="4" name="Picture 3"/>
          <p:cNvPicPr>
            <a:picLocks noChangeAspect="1"/>
          </p:cNvPicPr>
          <p:nvPr/>
        </p:nvPicPr>
        <p:blipFill>
          <a:blip r:embed="rId2"/>
          <a:stretch>
            <a:fillRect/>
          </a:stretch>
        </p:blipFill>
        <p:spPr>
          <a:xfrm>
            <a:off x="5701005" y="1543678"/>
            <a:ext cx="3853544" cy="3880445"/>
          </a:xfrm>
          <a:prstGeom prst="rect">
            <a:avLst/>
          </a:prstGeom>
        </p:spPr>
      </p:pic>
    </p:spTree>
    <p:extLst>
      <p:ext uri="{BB962C8B-B14F-4D97-AF65-F5344CB8AC3E}">
        <p14:creationId xmlns:p14="http://schemas.microsoft.com/office/powerpoint/2010/main" val="4270861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8024"/>
          </a:xfrm>
        </p:spPr>
        <p:txBody>
          <a:bodyPr/>
          <a:lstStyle/>
          <a:p>
            <a:r>
              <a:rPr lang="en-IN" dirty="0" smtClean="0"/>
              <a:t>Predicting test data</a:t>
            </a:r>
            <a:endParaRPr lang="en-IN" dirty="0"/>
          </a:p>
        </p:txBody>
      </p:sp>
      <p:sp>
        <p:nvSpPr>
          <p:cNvPr id="4" name="Content Placeholder 2"/>
          <p:cNvSpPr txBox="1">
            <a:spLocks/>
          </p:cNvSpPr>
          <p:nvPr/>
        </p:nvSpPr>
        <p:spPr>
          <a:xfrm>
            <a:off x="577807" y="1634533"/>
            <a:ext cx="4137262" cy="449391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Train data</a:t>
            </a:r>
          </a:p>
          <a:p>
            <a:pPr lvl="1"/>
            <a:r>
              <a:rPr lang="en-IN" dirty="0"/>
              <a:t>Confusion Matrix</a:t>
            </a:r>
          </a:p>
          <a:p>
            <a:pPr marL="857250" lvl="2" indent="0">
              <a:buFont typeface="Wingdings 3" charset="2"/>
              <a:buNone/>
            </a:pPr>
            <a:r>
              <a:rPr lang="en-IN" sz="1600" dirty="0"/>
              <a:t>[[</a:t>
            </a:r>
            <a:r>
              <a:rPr lang="en-IN" sz="1600" dirty="0" smtClean="0"/>
              <a:t>4426,   54],</a:t>
            </a:r>
            <a:endParaRPr lang="en-IN" sz="1600" dirty="0"/>
          </a:p>
          <a:p>
            <a:pPr marL="857250" lvl="2" indent="0">
              <a:buFont typeface="Wingdings 3" charset="2"/>
              <a:buNone/>
            </a:pPr>
            <a:r>
              <a:rPr lang="en-IN" sz="1600" dirty="0"/>
              <a:t> </a:t>
            </a:r>
            <a:r>
              <a:rPr lang="en-IN" sz="1600" dirty="0" smtClean="0"/>
              <a:t>[1568, 1203]]</a:t>
            </a:r>
            <a:endParaRPr lang="en-IN" sz="1600" dirty="0"/>
          </a:p>
          <a:p>
            <a:pPr marL="857250" lvl="2" indent="0">
              <a:buNone/>
            </a:pPr>
            <a:endParaRPr lang="en-IN" dirty="0" smtClean="0"/>
          </a:p>
          <a:p>
            <a:pPr lvl="1"/>
            <a:r>
              <a:rPr lang="en-IN" dirty="0"/>
              <a:t>Sensitivity: </a:t>
            </a:r>
            <a:r>
              <a:rPr lang="en-IN" dirty="0" smtClean="0"/>
              <a:t>0.43</a:t>
            </a:r>
            <a:endParaRPr lang="en-IN" dirty="0"/>
          </a:p>
          <a:p>
            <a:pPr lvl="1"/>
            <a:r>
              <a:rPr lang="en-IN" dirty="0" smtClean="0"/>
              <a:t>Specificity</a:t>
            </a:r>
            <a:r>
              <a:rPr lang="en-IN" dirty="0"/>
              <a:t>: </a:t>
            </a:r>
            <a:r>
              <a:rPr lang="en-IN" dirty="0" smtClean="0"/>
              <a:t>0.98</a:t>
            </a:r>
            <a:endParaRPr lang="en-IN" dirty="0"/>
          </a:p>
          <a:p>
            <a:pPr lvl="1"/>
            <a:r>
              <a:rPr lang="en-IN" dirty="0" smtClean="0"/>
              <a:t>Precision</a:t>
            </a:r>
            <a:r>
              <a:rPr lang="en-IN" dirty="0"/>
              <a:t>: </a:t>
            </a:r>
            <a:r>
              <a:rPr lang="en-IN" dirty="0" smtClean="0"/>
              <a:t>0.95</a:t>
            </a:r>
          </a:p>
          <a:p>
            <a:pPr marL="457200" lvl="1" indent="0">
              <a:buNone/>
            </a:pPr>
            <a:endParaRPr lang="en-IN" dirty="0"/>
          </a:p>
        </p:txBody>
      </p:sp>
      <p:sp>
        <p:nvSpPr>
          <p:cNvPr id="5" name="Content Placeholder 2"/>
          <p:cNvSpPr txBox="1">
            <a:spLocks/>
          </p:cNvSpPr>
          <p:nvPr/>
        </p:nvSpPr>
        <p:spPr>
          <a:xfrm>
            <a:off x="5236267" y="1625522"/>
            <a:ext cx="4137262" cy="449391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Test data</a:t>
            </a:r>
          </a:p>
          <a:p>
            <a:pPr lvl="1"/>
            <a:r>
              <a:rPr lang="en-IN" dirty="0"/>
              <a:t>Confusion Matrix</a:t>
            </a:r>
          </a:p>
          <a:p>
            <a:pPr marL="857250" lvl="2" indent="0">
              <a:buFont typeface="Wingdings 3" charset="2"/>
              <a:buNone/>
            </a:pPr>
            <a:r>
              <a:rPr lang="en-IN" sz="1600" dirty="0"/>
              <a:t>[[</a:t>
            </a:r>
            <a:r>
              <a:rPr lang="en-IN" sz="1600" dirty="0" smtClean="0"/>
              <a:t>1033,  118],</a:t>
            </a:r>
            <a:endParaRPr lang="en-IN" sz="1600" dirty="0"/>
          </a:p>
          <a:p>
            <a:pPr marL="857250" lvl="2" indent="0">
              <a:buFont typeface="Wingdings 3" charset="2"/>
              <a:buNone/>
            </a:pPr>
            <a:r>
              <a:rPr lang="en-IN" sz="1600" dirty="0"/>
              <a:t> </a:t>
            </a:r>
            <a:r>
              <a:rPr lang="en-IN" sz="1600" dirty="0" smtClean="0"/>
              <a:t>[153,  509]]</a:t>
            </a:r>
          </a:p>
          <a:p>
            <a:pPr marL="857250" lvl="2" indent="0">
              <a:buFont typeface="Wingdings 3" charset="2"/>
              <a:buNone/>
            </a:pPr>
            <a:endParaRPr lang="en-IN" sz="1600" dirty="0"/>
          </a:p>
          <a:p>
            <a:pPr lvl="1"/>
            <a:r>
              <a:rPr lang="en-IN" dirty="0"/>
              <a:t>Sensitivity: </a:t>
            </a:r>
            <a:r>
              <a:rPr lang="en-IN" dirty="0" smtClean="0"/>
              <a:t>0.76</a:t>
            </a:r>
            <a:endParaRPr lang="en-IN" dirty="0"/>
          </a:p>
          <a:p>
            <a:pPr lvl="1"/>
            <a:r>
              <a:rPr lang="en-IN" dirty="0" smtClean="0"/>
              <a:t>Specificity</a:t>
            </a:r>
            <a:r>
              <a:rPr lang="en-IN" dirty="0"/>
              <a:t>: </a:t>
            </a:r>
            <a:r>
              <a:rPr lang="en-IN" dirty="0" smtClean="0"/>
              <a:t>0.89</a:t>
            </a:r>
            <a:endParaRPr lang="en-IN" dirty="0"/>
          </a:p>
          <a:p>
            <a:pPr lvl="1"/>
            <a:r>
              <a:rPr lang="en-IN" dirty="0" smtClean="0"/>
              <a:t>Precision</a:t>
            </a:r>
            <a:r>
              <a:rPr lang="en-IN" dirty="0"/>
              <a:t>: </a:t>
            </a:r>
            <a:r>
              <a:rPr lang="en-IN" dirty="0" smtClean="0"/>
              <a:t>0.81</a:t>
            </a:r>
          </a:p>
          <a:p>
            <a:pPr marL="857250" lvl="2" indent="0">
              <a:buNone/>
            </a:pPr>
            <a:endParaRPr lang="en-IN" dirty="0" smtClean="0"/>
          </a:p>
          <a:p>
            <a:pPr marL="457200" lvl="1" indent="0">
              <a:buNone/>
            </a:pPr>
            <a:endParaRPr lang="en-IN" dirty="0"/>
          </a:p>
        </p:txBody>
      </p:sp>
    </p:spTree>
    <p:extLst>
      <p:ext uri="{BB962C8B-B14F-4D97-AF65-F5344CB8AC3E}">
        <p14:creationId xmlns:p14="http://schemas.microsoft.com/office/powerpoint/2010/main" val="4109813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5962"/>
          </a:xfrm>
        </p:spPr>
        <p:txBody>
          <a:bodyPr/>
          <a:lstStyle/>
          <a:p>
            <a:r>
              <a:rPr lang="en-IN" dirty="0" smtClean="0"/>
              <a:t>Recommendations</a:t>
            </a:r>
            <a:endParaRPr lang="en-IN" dirty="0"/>
          </a:p>
        </p:txBody>
      </p:sp>
      <p:sp>
        <p:nvSpPr>
          <p:cNvPr id="3" name="Content Placeholder 2"/>
          <p:cNvSpPr>
            <a:spLocks noGrp="1"/>
          </p:cNvSpPr>
          <p:nvPr>
            <p:ph idx="1"/>
          </p:nvPr>
        </p:nvSpPr>
        <p:spPr>
          <a:xfrm>
            <a:off x="677334" y="1494693"/>
            <a:ext cx="8596668" cy="4546670"/>
          </a:xfrm>
        </p:spPr>
        <p:txBody>
          <a:bodyPr/>
          <a:lstStyle/>
          <a:p>
            <a:r>
              <a:rPr lang="en-US" dirty="0"/>
              <a:t>Introduce incentives or discounts for providing references that result in lead conversions, encouraging more referrals</a:t>
            </a:r>
            <a:r>
              <a:rPr lang="en-US" dirty="0" smtClean="0"/>
              <a:t>.</a:t>
            </a:r>
          </a:p>
          <a:p>
            <a:r>
              <a:rPr lang="en-US" dirty="0" smtClean="0"/>
              <a:t>Tailor </a:t>
            </a:r>
            <a:r>
              <a:rPr lang="en-US" dirty="0"/>
              <a:t>messaging to effectively engage working professionals.</a:t>
            </a:r>
          </a:p>
          <a:p>
            <a:r>
              <a:rPr lang="en-US" dirty="0"/>
              <a:t>Allocate a higher budget for advertising on the </a:t>
            </a:r>
            <a:r>
              <a:rPr lang="en-US" dirty="0" err="1"/>
              <a:t>Welingak</a:t>
            </a:r>
            <a:r>
              <a:rPr lang="en-US" dirty="0"/>
              <a:t> Website.</a:t>
            </a:r>
          </a:p>
          <a:p>
            <a:r>
              <a:rPr lang="en-US" dirty="0" smtClean="0"/>
              <a:t>Aggressively </a:t>
            </a:r>
            <a:r>
              <a:rPr lang="en-US" dirty="0"/>
              <a:t>target working professionals, given their high conversion rates and potentially better financial situations to afford higher fees</a:t>
            </a:r>
            <a:r>
              <a:rPr lang="en-US" dirty="0" smtClean="0"/>
              <a:t>.</a:t>
            </a:r>
          </a:p>
          <a:p>
            <a:r>
              <a:rPr lang="en-US" dirty="0"/>
              <a:t>Emphasize features with positive coefficients to enhance targeted marketing strategies.</a:t>
            </a:r>
          </a:p>
          <a:p>
            <a:r>
              <a:rPr lang="en-US" dirty="0"/>
              <a:t>Formulate strategies to attract high-quality leads from top-performing lead sources.</a:t>
            </a:r>
          </a:p>
          <a:p>
            <a:r>
              <a:rPr lang="en-US" dirty="0"/>
              <a:t>Optimize communication channels by assessing the impact of lead engagement.</a:t>
            </a:r>
          </a:p>
          <a:p>
            <a:endParaRPr lang="en-US" dirty="0"/>
          </a:p>
        </p:txBody>
      </p:sp>
    </p:spTree>
    <p:extLst>
      <p:ext uri="{BB962C8B-B14F-4D97-AF65-F5344CB8AC3E}">
        <p14:creationId xmlns:p14="http://schemas.microsoft.com/office/powerpoint/2010/main" val="2387289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a:xfrm>
            <a:off x="3253479" y="1570001"/>
            <a:ext cx="7868789" cy="4529085"/>
          </a:xfrm>
        </p:spPr>
        <p:txBody>
          <a:bodyPr>
            <a:noAutofit/>
          </a:bodyPr>
          <a:lstStyle/>
          <a:p>
            <a:pPr marL="0" indent="0">
              <a:buNone/>
            </a:pPr>
            <a:endParaRPr lang="en-US" sz="1400" dirty="0" smtClean="0"/>
          </a:p>
          <a:p>
            <a:pPr marL="0" indent="0">
              <a:buNone/>
            </a:pPr>
            <a:r>
              <a:rPr lang="en-US" sz="1400" dirty="0" smtClean="0"/>
              <a:t>An </a:t>
            </a:r>
            <a:r>
              <a:rPr lang="en-US" sz="1400" dirty="0"/>
              <a:t>education company named X Education sells online courses to industry professionals. On any given day, many professionals who are interested in the courses land on their website and browse for courses</a:t>
            </a:r>
            <a:r>
              <a:rPr lang="en-US" sz="1400" dirty="0" smtClean="0"/>
              <a:t>.</a:t>
            </a:r>
          </a:p>
          <a:p>
            <a:pPr marL="0" indent="0">
              <a:buNone/>
            </a:pPr>
            <a:r>
              <a:rPr lang="en-US" sz="1400" dirty="0" smtClean="0"/>
              <a:t>The </a:t>
            </a:r>
            <a:r>
              <a:rPr lang="en-US" sz="1400" dirty="0"/>
              <a:t>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a:t>
            </a:r>
            <a:r>
              <a:rPr lang="en-US" sz="1400" dirty="0" smtClean="0"/>
              <a:t>%.</a:t>
            </a:r>
          </a:p>
          <a:p>
            <a:pPr marL="0" indent="0">
              <a:buNone/>
            </a:pPr>
            <a:r>
              <a:rPr lang="en-US" sz="1400" dirty="0" smtClean="0"/>
              <a:t>Now</a:t>
            </a:r>
            <a:r>
              <a:rPr lang="en-US" sz="1400" dirty="0"/>
              <a:t>, although X Education gets a lot of leads, its lead conversion rate is very poor. For example, if, say, they acquire 100 leads in a day, only about 30 of them are converted. To make this process more efficient, 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a:t>
            </a:r>
            <a:endParaRPr lang="en-IN" sz="1400" dirty="0"/>
          </a:p>
        </p:txBody>
      </p:sp>
      <p:pic>
        <p:nvPicPr>
          <p:cNvPr id="4" name="Picture 3"/>
          <p:cNvPicPr>
            <a:picLocks noChangeAspect="1"/>
          </p:cNvPicPr>
          <p:nvPr/>
        </p:nvPicPr>
        <p:blipFill>
          <a:blip r:embed="rId2"/>
          <a:stretch>
            <a:fillRect/>
          </a:stretch>
        </p:blipFill>
        <p:spPr>
          <a:xfrm>
            <a:off x="303496" y="1930400"/>
            <a:ext cx="2857500" cy="4029075"/>
          </a:xfrm>
          <a:prstGeom prst="rect">
            <a:avLst/>
          </a:prstGeom>
        </p:spPr>
      </p:pic>
    </p:spTree>
    <p:extLst>
      <p:ext uri="{BB962C8B-B14F-4D97-AF65-F5344CB8AC3E}">
        <p14:creationId xmlns:p14="http://schemas.microsoft.com/office/powerpoint/2010/main" val="333510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Objectives</a:t>
            </a:r>
            <a:endParaRPr lang="en-IN" dirty="0"/>
          </a:p>
        </p:txBody>
      </p:sp>
      <p:sp>
        <p:nvSpPr>
          <p:cNvPr id="3" name="Content Placeholder 2"/>
          <p:cNvSpPr>
            <a:spLocks noGrp="1"/>
          </p:cNvSpPr>
          <p:nvPr>
            <p:ph idx="1"/>
          </p:nvPr>
        </p:nvSpPr>
        <p:spPr>
          <a:xfrm>
            <a:off x="677333" y="1758463"/>
            <a:ext cx="8941451" cy="4282900"/>
          </a:xfrm>
        </p:spPr>
        <p:txBody>
          <a:bodyPr/>
          <a:lstStyle/>
          <a:p>
            <a:r>
              <a:rPr lang="en-US" dirty="0"/>
              <a:t>In order to aid the company in identifying the most promising leads, commonly referred to as 'Hot Leads,' with a lead conversion rate of approximately 80</a:t>
            </a:r>
            <a:r>
              <a:rPr lang="en-US" dirty="0" smtClean="0"/>
              <a:t>%.</a:t>
            </a:r>
          </a:p>
          <a:p>
            <a:r>
              <a:rPr lang="en-US" dirty="0"/>
              <a:t>To construct a model where each lead is assigned a lead score, ensuring that customers with higher scores have an increased likelihood of conversion, while those with lower scores are associated with a lower chance of conversion</a:t>
            </a:r>
            <a:r>
              <a:rPr lang="en-US" dirty="0" smtClean="0"/>
              <a:t>.</a:t>
            </a:r>
          </a:p>
          <a:p>
            <a:r>
              <a:rPr lang="en-US" dirty="0" smtClean="0"/>
              <a:t>Assist </a:t>
            </a:r>
            <a:r>
              <a:rPr lang="en-US" dirty="0"/>
              <a:t>the sales team in shifting their attention towards potential leads, preventing them from engaging in unproductive phone calls.</a:t>
            </a:r>
            <a:endParaRPr lang="en-IN" dirty="0"/>
          </a:p>
        </p:txBody>
      </p:sp>
    </p:spTree>
    <p:extLst>
      <p:ext uri="{BB962C8B-B14F-4D97-AF65-F5344CB8AC3E}">
        <p14:creationId xmlns:p14="http://schemas.microsoft.com/office/powerpoint/2010/main" val="118863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Approach</a:t>
            </a:r>
            <a:endParaRPr lang="en-IN" dirty="0"/>
          </a:p>
        </p:txBody>
      </p:sp>
      <p:sp>
        <p:nvSpPr>
          <p:cNvPr id="3" name="Content Placeholder 2"/>
          <p:cNvSpPr>
            <a:spLocks noGrp="1"/>
          </p:cNvSpPr>
          <p:nvPr>
            <p:ph idx="1"/>
          </p:nvPr>
        </p:nvSpPr>
        <p:spPr/>
        <p:txBody>
          <a:bodyPr/>
          <a:lstStyle/>
          <a:p>
            <a:r>
              <a:rPr lang="en-IN" dirty="0" smtClean="0"/>
              <a:t>Data Cleaning</a:t>
            </a:r>
          </a:p>
          <a:p>
            <a:r>
              <a:rPr lang="en-IN" dirty="0" smtClean="0"/>
              <a:t>EDA</a:t>
            </a:r>
          </a:p>
          <a:p>
            <a:r>
              <a:rPr lang="en-IN" dirty="0" smtClean="0"/>
              <a:t>Data Preparation</a:t>
            </a:r>
          </a:p>
          <a:p>
            <a:r>
              <a:rPr lang="en-IN" dirty="0" smtClean="0"/>
              <a:t>Model Building</a:t>
            </a:r>
          </a:p>
          <a:p>
            <a:r>
              <a:rPr lang="en-IN" dirty="0" smtClean="0"/>
              <a:t>Model Evaluation</a:t>
            </a:r>
          </a:p>
          <a:p>
            <a:r>
              <a:rPr lang="en-IN" dirty="0" smtClean="0"/>
              <a:t>Predictions on test data</a:t>
            </a:r>
          </a:p>
          <a:p>
            <a:r>
              <a:rPr lang="en-IN" dirty="0" smtClean="0"/>
              <a:t>Recommendations</a:t>
            </a:r>
            <a:endParaRPr lang="en-IN" dirty="0"/>
          </a:p>
        </p:txBody>
      </p:sp>
    </p:spTree>
    <p:extLst>
      <p:ext uri="{BB962C8B-B14F-4D97-AF65-F5344CB8AC3E}">
        <p14:creationId xmlns:p14="http://schemas.microsoft.com/office/powerpoint/2010/main" val="1363079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Cleaning</a:t>
            </a:r>
            <a:endParaRPr lang="en-IN" dirty="0"/>
          </a:p>
        </p:txBody>
      </p:sp>
      <p:sp>
        <p:nvSpPr>
          <p:cNvPr id="3" name="Content Placeholder 2"/>
          <p:cNvSpPr>
            <a:spLocks noGrp="1"/>
          </p:cNvSpPr>
          <p:nvPr>
            <p:ph idx="1"/>
          </p:nvPr>
        </p:nvSpPr>
        <p:spPr>
          <a:xfrm>
            <a:off x="677334" y="1705708"/>
            <a:ext cx="8596668" cy="4335655"/>
          </a:xfrm>
        </p:spPr>
        <p:txBody>
          <a:bodyPr>
            <a:normAutofit lnSpcReduction="10000"/>
          </a:bodyPr>
          <a:lstStyle/>
          <a:p>
            <a:r>
              <a:rPr lang="en-US" dirty="0"/>
              <a:t>The "Select" level indicates null values for certain categorical variables, signifying that customers did not make any selection from the provided list of options</a:t>
            </a:r>
            <a:r>
              <a:rPr lang="en-US" dirty="0" smtClean="0"/>
              <a:t>.</a:t>
            </a:r>
          </a:p>
          <a:p>
            <a:r>
              <a:rPr lang="en-US" dirty="0"/>
              <a:t>Columns containing more than 40% null values were removed</a:t>
            </a:r>
            <a:r>
              <a:rPr lang="en-US" dirty="0" smtClean="0"/>
              <a:t>.</a:t>
            </a:r>
          </a:p>
          <a:p>
            <a:r>
              <a:rPr lang="en-US" dirty="0"/>
              <a:t>Null values in categorical columns were addressed by considering their frequency and specific considerations during the handling process</a:t>
            </a:r>
            <a:r>
              <a:rPr lang="en-US" dirty="0" smtClean="0"/>
              <a:t>.</a:t>
            </a:r>
          </a:p>
          <a:p>
            <a:r>
              <a:rPr lang="en-US" dirty="0"/>
              <a:t>Remove columns that do not contribute meaningful insights or value to the study objective</a:t>
            </a:r>
            <a:r>
              <a:rPr lang="en-US" dirty="0" smtClean="0"/>
              <a:t>.</a:t>
            </a:r>
          </a:p>
          <a:p>
            <a:r>
              <a:rPr lang="en-US" dirty="0" smtClean="0"/>
              <a:t>Imputation </a:t>
            </a:r>
            <a:r>
              <a:rPr lang="en-US" dirty="0"/>
              <a:t>was used for some categorical variables. </a:t>
            </a:r>
            <a:endParaRPr lang="en-US" dirty="0" smtClean="0"/>
          </a:p>
          <a:p>
            <a:r>
              <a:rPr lang="en-US" dirty="0"/>
              <a:t>Columns that are not useful for modeling or have only one category of response were excluded</a:t>
            </a:r>
            <a:r>
              <a:rPr lang="en-US" dirty="0" smtClean="0"/>
              <a:t>.</a:t>
            </a:r>
          </a:p>
          <a:p>
            <a:r>
              <a:rPr lang="en-US" dirty="0"/>
              <a:t>Values with low frequency were consolidated into the category labeled as "Others."</a:t>
            </a:r>
            <a:endParaRPr lang="en-IN" dirty="0"/>
          </a:p>
        </p:txBody>
      </p:sp>
    </p:spTree>
    <p:extLst>
      <p:ext uri="{BB962C8B-B14F-4D97-AF65-F5344CB8AC3E}">
        <p14:creationId xmlns:p14="http://schemas.microsoft.com/office/powerpoint/2010/main" val="1298689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0792"/>
          </a:xfrm>
        </p:spPr>
        <p:txBody>
          <a:bodyPr/>
          <a:lstStyle/>
          <a:p>
            <a:r>
              <a:rPr lang="en-IN" dirty="0" smtClean="0"/>
              <a:t>EDA – Univariate Analysis</a:t>
            </a:r>
            <a:endParaRPr lang="en-IN" dirty="0"/>
          </a:p>
        </p:txBody>
      </p:sp>
      <p:sp>
        <p:nvSpPr>
          <p:cNvPr id="3" name="Content Placeholder 2"/>
          <p:cNvSpPr>
            <a:spLocks noGrp="1"/>
          </p:cNvSpPr>
          <p:nvPr>
            <p:ph idx="1"/>
          </p:nvPr>
        </p:nvSpPr>
        <p:spPr>
          <a:xfrm>
            <a:off x="677334" y="1626577"/>
            <a:ext cx="8596668" cy="4414786"/>
          </a:xfrm>
        </p:spPr>
        <p:txBody>
          <a:bodyPr/>
          <a:lstStyle/>
          <a:p>
            <a:r>
              <a:rPr lang="en-US" dirty="0"/>
              <a:t>Checking the count of categories:</a:t>
            </a:r>
          </a:p>
          <a:p>
            <a:pPr lvl="1"/>
            <a:r>
              <a:rPr lang="en-US" dirty="0"/>
              <a:t>Most of the leads are from traffic and </a:t>
            </a:r>
            <a:r>
              <a:rPr lang="en-US" dirty="0" err="1"/>
              <a:t>Olark</a:t>
            </a:r>
            <a:r>
              <a:rPr lang="en-US" dirty="0"/>
              <a:t> chat sources.</a:t>
            </a:r>
          </a:p>
          <a:p>
            <a:pPr lvl="1"/>
            <a:r>
              <a:rPr lang="en-US" dirty="0"/>
              <a:t>Most of the leads are unemployed.</a:t>
            </a:r>
          </a:p>
          <a:p>
            <a:pPr lvl="1"/>
            <a:r>
              <a:rPr lang="en-US" dirty="0"/>
              <a:t>Large proportion of leads are from </a:t>
            </a:r>
            <a:r>
              <a:rPr lang="en-US" dirty="0" err="1"/>
              <a:t>mumbai</a:t>
            </a:r>
            <a:r>
              <a:rPr lang="en-US" dirty="0"/>
              <a:t> city.</a:t>
            </a:r>
          </a:p>
        </p:txBody>
      </p:sp>
    </p:spTree>
    <p:extLst>
      <p:ext uri="{BB962C8B-B14F-4D97-AF65-F5344CB8AC3E}">
        <p14:creationId xmlns:p14="http://schemas.microsoft.com/office/powerpoint/2010/main" val="40905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29778" y="890687"/>
            <a:ext cx="4801016" cy="5319221"/>
          </a:xfrm>
          <a:prstGeom prst="rect">
            <a:avLst/>
          </a:prstGeom>
        </p:spPr>
      </p:pic>
      <p:pic>
        <p:nvPicPr>
          <p:cNvPr id="6" name="Picture 5"/>
          <p:cNvPicPr>
            <a:picLocks noChangeAspect="1"/>
          </p:cNvPicPr>
          <p:nvPr/>
        </p:nvPicPr>
        <p:blipFill>
          <a:blip r:embed="rId3"/>
          <a:stretch>
            <a:fillRect/>
          </a:stretch>
        </p:blipFill>
        <p:spPr>
          <a:xfrm>
            <a:off x="5637577" y="890687"/>
            <a:ext cx="4854361" cy="5410669"/>
          </a:xfrm>
          <a:prstGeom prst="rect">
            <a:avLst/>
          </a:prstGeom>
        </p:spPr>
      </p:pic>
    </p:spTree>
    <p:extLst>
      <p:ext uri="{BB962C8B-B14F-4D97-AF65-F5344CB8AC3E}">
        <p14:creationId xmlns:p14="http://schemas.microsoft.com/office/powerpoint/2010/main" val="155895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5962"/>
          </a:xfrm>
        </p:spPr>
        <p:txBody>
          <a:bodyPr/>
          <a:lstStyle/>
          <a:p>
            <a:r>
              <a:rPr lang="en-IN" dirty="0" smtClean="0"/>
              <a:t>EDA – Bivariate Analysis</a:t>
            </a:r>
            <a:endParaRPr lang="en-IN" dirty="0"/>
          </a:p>
        </p:txBody>
      </p:sp>
      <p:sp>
        <p:nvSpPr>
          <p:cNvPr id="3" name="Content Placeholder 2"/>
          <p:cNvSpPr>
            <a:spLocks noGrp="1"/>
          </p:cNvSpPr>
          <p:nvPr>
            <p:ph idx="1"/>
          </p:nvPr>
        </p:nvSpPr>
        <p:spPr>
          <a:xfrm>
            <a:off x="677334" y="1591407"/>
            <a:ext cx="8596668" cy="4449955"/>
          </a:xfrm>
        </p:spPr>
        <p:txBody>
          <a:bodyPr/>
          <a:lstStyle/>
          <a:p>
            <a:r>
              <a:rPr lang="en-US" dirty="0"/>
              <a:t>Relevant lead quality have high conversion ratio.</a:t>
            </a:r>
          </a:p>
          <a:p>
            <a:r>
              <a:rPr lang="en-US" dirty="0"/>
              <a:t>Leads from online websites have high conversion ratio.</a:t>
            </a:r>
          </a:p>
        </p:txBody>
      </p:sp>
    </p:spTree>
    <p:extLst>
      <p:ext uri="{BB962C8B-B14F-4D97-AF65-F5344CB8AC3E}">
        <p14:creationId xmlns:p14="http://schemas.microsoft.com/office/powerpoint/2010/main" val="4157071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5225" y="561680"/>
            <a:ext cx="4778154" cy="5921253"/>
          </a:xfrm>
          <a:prstGeom prst="rect">
            <a:avLst/>
          </a:prstGeom>
        </p:spPr>
      </p:pic>
      <p:pic>
        <p:nvPicPr>
          <p:cNvPr id="5" name="Picture 4"/>
          <p:cNvPicPr>
            <a:picLocks noChangeAspect="1"/>
          </p:cNvPicPr>
          <p:nvPr/>
        </p:nvPicPr>
        <p:blipFill>
          <a:blip r:embed="rId3"/>
          <a:stretch>
            <a:fillRect/>
          </a:stretch>
        </p:blipFill>
        <p:spPr>
          <a:xfrm>
            <a:off x="5676071" y="561680"/>
            <a:ext cx="4740051" cy="5982218"/>
          </a:xfrm>
          <a:prstGeom prst="rect">
            <a:avLst/>
          </a:prstGeom>
        </p:spPr>
      </p:pic>
    </p:spTree>
    <p:extLst>
      <p:ext uri="{BB962C8B-B14F-4D97-AF65-F5344CB8AC3E}">
        <p14:creationId xmlns:p14="http://schemas.microsoft.com/office/powerpoint/2010/main" val="10989163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2366</TotalTime>
  <Words>917</Words>
  <Application>Microsoft Office PowerPoint</Application>
  <PresentationFormat>Widescreen</PresentationFormat>
  <Paragraphs>83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Lead Scoring Case Study </vt:lpstr>
      <vt:lpstr>Problem Statement</vt:lpstr>
      <vt:lpstr>Objectives</vt:lpstr>
      <vt:lpstr>Approach</vt:lpstr>
      <vt:lpstr>Data Cleaning</vt:lpstr>
      <vt:lpstr>EDA – Univariate Analysis</vt:lpstr>
      <vt:lpstr>PowerPoint Presentation</vt:lpstr>
      <vt:lpstr>EDA – Bivariate Analysis</vt:lpstr>
      <vt:lpstr>PowerPoint Presentation</vt:lpstr>
      <vt:lpstr>PowerPoint Presentation</vt:lpstr>
      <vt:lpstr>Data Preparation</vt:lpstr>
      <vt:lpstr>Model Building</vt:lpstr>
      <vt:lpstr>Model Evaluation</vt:lpstr>
      <vt:lpstr>Predicting test data</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Abhishek Singh</dc:creator>
  <cp:lastModifiedBy>Abhishek Singh</cp:lastModifiedBy>
  <cp:revision>30</cp:revision>
  <dcterms:created xsi:type="dcterms:W3CDTF">2023-11-24T18:34:05Z</dcterms:created>
  <dcterms:modified xsi:type="dcterms:W3CDTF">2023-11-27T08:57:00Z</dcterms:modified>
</cp:coreProperties>
</file>