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70" r:id="rId13"/>
    <p:sldId id="272" r:id="rId14"/>
    <p:sldId id="273" r:id="rId15"/>
    <p:sldId id="266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CB0E-57AB-4B86-B7D5-219055F3049E}" type="datetimeFigureOut">
              <a:rPr lang="lv-LV" smtClean="0"/>
              <a:t>17.12.2018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D410-718A-4681-AF4A-69E05586B79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3086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CB0E-57AB-4B86-B7D5-219055F3049E}" type="datetimeFigureOut">
              <a:rPr lang="lv-LV" smtClean="0"/>
              <a:t>17.12.2018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D410-718A-4681-AF4A-69E05586B79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7503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CB0E-57AB-4B86-B7D5-219055F3049E}" type="datetimeFigureOut">
              <a:rPr lang="lv-LV" smtClean="0"/>
              <a:t>17.12.2018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D410-718A-4681-AF4A-69E05586B79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7117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CB0E-57AB-4B86-B7D5-219055F3049E}" type="datetimeFigureOut">
              <a:rPr lang="lv-LV" smtClean="0"/>
              <a:t>17.12.2018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D410-718A-4681-AF4A-69E05586B79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498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CB0E-57AB-4B86-B7D5-219055F3049E}" type="datetimeFigureOut">
              <a:rPr lang="lv-LV" smtClean="0"/>
              <a:t>17.12.2018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D410-718A-4681-AF4A-69E05586B79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78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CB0E-57AB-4B86-B7D5-219055F3049E}" type="datetimeFigureOut">
              <a:rPr lang="lv-LV" smtClean="0"/>
              <a:t>17.12.2018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D410-718A-4681-AF4A-69E05586B79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6543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CB0E-57AB-4B86-B7D5-219055F3049E}" type="datetimeFigureOut">
              <a:rPr lang="lv-LV" smtClean="0"/>
              <a:t>17.12.2018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D410-718A-4681-AF4A-69E05586B79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0446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CB0E-57AB-4B86-B7D5-219055F3049E}" type="datetimeFigureOut">
              <a:rPr lang="lv-LV" smtClean="0"/>
              <a:t>17.12.2018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D410-718A-4681-AF4A-69E05586B79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249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CB0E-57AB-4B86-B7D5-219055F3049E}" type="datetimeFigureOut">
              <a:rPr lang="lv-LV" smtClean="0"/>
              <a:t>17.12.2018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D410-718A-4681-AF4A-69E05586B79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7195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CB0E-57AB-4B86-B7D5-219055F3049E}" type="datetimeFigureOut">
              <a:rPr lang="lv-LV" smtClean="0"/>
              <a:t>17.12.2018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D410-718A-4681-AF4A-69E05586B79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8511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CB0E-57AB-4B86-B7D5-219055F3049E}" type="datetimeFigureOut">
              <a:rPr lang="lv-LV" smtClean="0"/>
              <a:t>17.12.2018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D410-718A-4681-AF4A-69E05586B79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4543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CB0E-57AB-4B86-B7D5-219055F3049E}" type="datetimeFigureOut">
              <a:rPr lang="lv-LV" smtClean="0"/>
              <a:t>17.12.2018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D410-718A-4681-AF4A-69E05586B79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6257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Praktiskajos darbos neveidotās kvalifikācijas darba nodaļas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0378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Testa pieraksta piemērs (1)</a:t>
            </a:r>
            <a:endParaRPr lang="lv-LV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579660"/>
              </p:ext>
            </p:extLst>
          </p:nvPr>
        </p:nvGraphicFramePr>
        <p:xfrm>
          <a:off x="756745" y="1418897"/>
          <a:ext cx="10558392" cy="4815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6996">
                  <a:extLst>
                    <a:ext uri="{9D8B030D-6E8A-4147-A177-3AD203B41FA5}">
                      <a16:colId xmlns:a16="http://schemas.microsoft.com/office/drawing/2014/main" val="3977683567"/>
                    </a:ext>
                  </a:extLst>
                </a:gridCol>
                <a:gridCol w="7025229">
                  <a:extLst>
                    <a:ext uri="{9D8B030D-6E8A-4147-A177-3AD203B41FA5}">
                      <a16:colId xmlns:a16="http://schemas.microsoft.com/office/drawing/2014/main" val="2997983138"/>
                    </a:ext>
                  </a:extLst>
                </a:gridCol>
                <a:gridCol w="2566167">
                  <a:extLst>
                    <a:ext uri="{9D8B030D-6E8A-4147-A177-3AD203B41FA5}">
                      <a16:colId xmlns:a16="http://schemas.microsoft.com/office/drawing/2014/main" val="1583017697"/>
                    </a:ext>
                  </a:extLst>
                </a:gridCol>
              </a:tblGrid>
              <a:tr h="6878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lv-LV" sz="2400" dirty="0">
                          <a:effectLst/>
                        </a:rPr>
                        <a:t>Nr.</a:t>
                      </a:r>
                      <a:endParaRPr lang="lv-LV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lv-LV" sz="2400" dirty="0">
                          <a:effectLst/>
                        </a:rPr>
                        <a:t>Apraksts</a:t>
                      </a:r>
                      <a:endParaRPr lang="lv-LV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lv-LV" sz="2400">
                          <a:effectLst/>
                        </a:rPr>
                        <a:t>Saistītā funkcija</a:t>
                      </a:r>
                      <a:endParaRPr lang="lv-LV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147690"/>
                  </a:ext>
                </a:extLst>
              </a:tr>
              <a:tr h="41273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lv-LV" sz="2400" dirty="0">
                          <a:effectLst/>
                        </a:rPr>
                        <a:t>1</a:t>
                      </a:r>
                      <a:endParaRPr lang="lv-LV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lv-LV" sz="2400" dirty="0">
                          <a:effectLst/>
                        </a:rPr>
                        <a:t>Priekšnosacījumi:</a:t>
                      </a:r>
                      <a:endParaRPr lang="lv-LV" sz="20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lv-LV" sz="2400" u="none" strike="noStrike" dirty="0">
                          <a:effectLst/>
                        </a:rPr>
                        <a:t>Lietotājs ir BKCPKS lietotājs</a:t>
                      </a:r>
                      <a:endParaRPr lang="lv-LV" sz="2000" u="none" strike="noStrike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lv-LV" sz="2400" u="none" strike="noStrike" dirty="0">
                          <a:effectLst/>
                        </a:rPr>
                        <a:t>Lietotājs ir pieteicies sistēmā</a:t>
                      </a:r>
                      <a:endParaRPr lang="lv-LV" sz="2000" u="none" strike="noStrike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lv-LV" sz="2400" u="none" strike="noStrike" dirty="0">
                          <a:effectLst/>
                        </a:rPr>
                        <a:t>Lietotājs ir ‘Ievietot ierakstu’ skatā</a:t>
                      </a:r>
                      <a:endParaRPr lang="lv-LV" sz="2000" u="none" strike="noStrik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lv-LV" sz="2400" dirty="0">
                          <a:effectLst/>
                        </a:rPr>
                        <a:t>Soļi:</a:t>
                      </a:r>
                      <a:endParaRPr lang="lv-LV" sz="20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lv-LV" sz="2400" u="none" strike="noStrike" dirty="0">
                          <a:effectLst/>
                        </a:rPr>
                        <a:t>Lietotājs aizpilda obligātos laukus</a:t>
                      </a:r>
                      <a:endParaRPr lang="lv-LV" sz="2000" u="none" strike="noStrike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lv-LV" sz="2400" u="none" strike="noStrike" dirty="0">
                          <a:effectLst/>
                        </a:rPr>
                        <a:t>Lietotājs spiež pogu ‘Ievietot rakstu’</a:t>
                      </a:r>
                      <a:endParaRPr lang="lv-LV" sz="2000" u="none" strike="noStrike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lv-LV" sz="2400" dirty="0">
                          <a:effectLst/>
                        </a:rPr>
                        <a:t>Rezultāts:</a:t>
                      </a:r>
                      <a:endParaRPr lang="lv-LV" sz="20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lv-LV" sz="2400" u="none" strike="noStrike" dirty="0">
                          <a:effectLst/>
                        </a:rPr>
                        <a:t>Lietotāja ievietotais ieraksts ir saglabāts datu bāzē</a:t>
                      </a:r>
                      <a:endParaRPr lang="lv-LV" sz="2000" u="none" strike="noStrike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lv-LV" sz="2400" u="none" strike="noStrike" dirty="0">
                          <a:effectLst/>
                        </a:rPr>
                        <a:t>Lietotājs tiek novirzīts uz ‘Ieraksta’ skatu</a:t>
                      </a:r>
                      <a:endParaRPr lang="lv-LV" sz="200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3.2.3.1.</a:t>
                      </a:r>
                      <a:r>
                        <a:rPr lang="lv-LV" sz="2400" dirty="0">
                          <a:effectLst/>
                        </a:rPr>
                        <a:t> Jauna ieraksta pievienošana</a:t>
                      </a:r>
                      <a:endParaRPr lang="lv-LV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endParaRPr lang="lv-LV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86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78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Testa pieraksta piemērs (2)</a:t>
            </a:r>
            <a:endParaRPr lang="lv-LV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844571"/>
              </p:ext>
            </p:extLst>
          </p:nvPr>
        </p:nvGraphicFramePr>
        <p:xfrm>
          <a:off x="810799" y="1825625"/>
          <a:ext cx="843988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481">
                  <a:extLst>
                    <a:ext uri="{9D8B030D-6E8A-4147-A177-3AD203B41FA5}">
                      <a16:colId xmlns:a16="http://schemas.microsoft.com/office/drawing/2014/main" val="3809048522"/>
                    </a:ext>
                  </a:extLst>
                </a:gridCol>
                <a:gridCol w="1468445">
                  <a:extLst>
                    <a:ext uri="{9D8B030D-6E8A-4147-A177-3AD203B41FA5}">
                      <a16:colId xmlns:a16="http://schemas.microsoft.com/office/drawing/2014/main" val="260181467"/>
                    </a:ext>
                  </a:extLst>
                </a:gridCol>
                <a:gridCol w="3363836">
                  <a:extLst>
                    <a:ext uri="{9D8B030D-6E8A-4147-A177-3AD203B41FA5}">
                      <a16:colId xmlns:a16="http://schemas.microsoft.com/office/drawing/2014/main" val="38146379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4833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Testpiemēra identifikators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Funkcijas</a:t>
                      </a:r>
                      <a:r>
                        <a:rPr lang="lv-LV" baseline="0" dirty="0" smtClean="0"/>
                        <a:t> identifikators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Veicamie soļi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Sagaidāmais rezultāts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1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TP_15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3.2.2.1.5 Antenas ražotāja izvēlne 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lv-LV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Antenas ražotāja laukā tiek izvēlēts antenas ražotājs </a:t>
                      </a:r>
                      <a:r>
                        <a:rPr lang="lv-LV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LEAX Arkivator</a:t>
                      </a:r>
                      <a:r>
                        <a:rPr lang="lv-LV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lv-LV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Antenas diametru izvēles laukiem abiem punktiem tiek pievienoti pieejamie antenu diametri.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lv-LV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Antena A, Antena B, Antena A SD, Antena B SD laukiem tiek pievienotas izvēles: 0.3, 0.6, 0.9, 1.2.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Datu bāzes</a:t>
                      </a:r>
                      <a:r>
                        <a:rPr lang="lv-LV" baseline="0" dirty="0" smtClean="0"/>
                        <a:t> tabulā Antenas parādās ievadītie dati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07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54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Testa pieraksta piemērs (3)</a:t>
            </a:r>
            <a:endParaRPr lang="lv-LV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356" y="1690689"/>
            <a:ext cx="10888655" cy="505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Testa pieraksta piemērs (4)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78" y="1825625"/>
            <a:ext cx="95631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8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Testa pieraksta piemērs (5)</a:t>
            </a:r>
            <a:endParaRPr lang="lv-LV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670" y="1682566"/>
            <a:ext cx="8633637" cy="48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9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Testēšanas protokola piemērs (1)</a:t>
            </a:r>
            <a:endParaRPr lang="lv-LV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992749"/>
              </p:ext>
            </p:extLst>
          </p:nvPr>
        </p:nvGraphicFramePr>
        <p:xfrm>
          <a:off x="873861" y="1833305"/>
          <a:ext cx="9360212" cy="4720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960">
                  <a:extLst>
                    <a:ext uri="{9D8B030D-6E8A-4147-A177-3AD203B41FA5}">
                      <a16:colId xmlns:a16="http://schemas.microsoft.com/office/drawing/2014/main" val="1566449085"/>
                    </a:ext>
                  </a:extLst>
                </a:gridCol>
                <a:gridCol w="1656993">
                  <a:extLst>
                    <a:ext uri="{9D8B030D-6E8A-4147-A177-3AD203B41FA5}">
                      <a16:colId xmlns:a16="http://schemas.microsoft.com/office/drawing/2014/main" val="2266718202"/>
                    </a:ext>
                  </a:extLst>
                </a:gridCol>
                <a:gridCol w="1379627">
                  <a:extLst>
                    <a:ext uri="{9D8B030D-6E8A-4147-A177-3AD203B41FA5}">
                      <a16:colId xmlns:a16="http://schemas.microsoft.com/office/drawing/2014/main" val="1735303916"/>
                    </a:ext>
                  </a:extLst>
                </a:gridCol>
                <a:gridCol w="1456174">
                  <a:extLst>
                    <a:ext uri="{9D8B030D-6E8A-4147-A177-3AD203B41FA5}">
                      <a16:colId xmlns:a16="http://schemas.microsoft.com/office/drawing/2014/main" val="1558085305"/>
                    </a:ext>
                  </a:extLst>
                </a:gridCol>
                <a:gridCol w="1702020">
                  <a:extLst>
                    <a:ext uri="{9D8B030D-6E8A-4147-A177-3AD203B41FA5}">
                      <a16:colId xmlns:a16="http://schemas.microsoft.com/office/drawing/2014/main" val="2910100502"/>
                    </a:ext>
                  </a:extLst>
                </a:gridCol>
                <a:gridCol w="2232438">
                  <a:extLst>
                    <a:ext uri="{9D8B030D-6E8A-4147-A177-3AD203B41FA5}">
                      <a16:colId xmlns:a16="http://schemas.microsoft.com/office/drawing/2014/main" val="3449895985"/>
                    </a:ext>
                  </a:extLst>
                </a:gridCol>
              </a:tblGrid>
              <a:tr h="8997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Testa piemērs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Datums un rezultāts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Datums un rezultāts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Datums un rezultāts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 dirty="0">
                          <a:effectLst/>
                        </a:rPr>
                        <a:t>Datums un rezultāts</a:t>
                      </a:r>
                      <a:endParaRPr lang="lv-LV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Datums un rezultāts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46397"/>
                  </a:ext>
                </a:extLst>
              </a:tr>
              <a:tr h="4245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 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26.02.2016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03.03.2016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08.03.2016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14.03.2016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15.03.2016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55760"/>
                  </a:ext>
                </a:extLst>
              </a:tr>
              <a:tr h="4245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1.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326070"/>
                  </a:ext>
                </a:extLst>
              </a:tr>
              <a:tr h="4245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2.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3525940"/>
                  </a:ext>
                </a:extLst>
              </a:tr>
              <a:tr h="4245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3.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761096"/>
                  </a:ext>
                </a:extLst>
              </a:tr>
              <a:tr h="4245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4.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Neizpildās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Neizpildās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382342"/>
                  </a:ext>
                </a:extLst>
              </a:tr>
              <a:tr h="4245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5.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Neizpildās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Neizpildās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561709"/>
                  </a:ext>
                </a:extLst>
              </a:tr>
              <a:tr h="4245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6.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Neizpildās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Neizpildās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Neizpildās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Neizpildās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 dirty="0">
                          <a:effectLst/>
                        </a:rPr>
                        <a:t>Neizpildās</a:t>
                      </a:r>
                      <a:endParaRPr lang="lv-LV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758984"/>
                  </a:ext>
                </a:extLst>
              </a:tr>
              <a:tr h="4245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7.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Neizpildās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Neizpildās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328371"/>
                  </a:ext>
                </a:extLst>
              </a:tr>
              <a:tr h="4245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8.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Neizpildās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Neizpildās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Neizpildās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>
                          <a:effectLst/>
                        </a:rPr>
                        <a:t>Neizpildās</a:t>
                      </a:r>
                      <a:endParaRPr lang="lv-LV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lv-LV" sz="1800" dirty="0">
                          <a:effectLst/>
                        </a:rPr>
                        <a:t>Neizpildās</a:t>
                      </a:r>
                      <a:endParaRPr lang="lv-LV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1931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7698" y="4481623"/>
            <a:ext cx="8516679" cy="329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" name="Rectangle 5"/>
          <p:cNvSpPr/>
          <p:nvPr/>
        </p:nvSpPr>
        <p:spPr>
          <a:xfrm>
            <a:off x="717698" y="5352981"/>
            <a:ext cx="8516679" cy="329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2866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Testēšanas protokola piemērs (2)</a:t>
            </a:r>
            <a:endParaRPr lang="lv-LV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28" y="1572413"/>
            <a:ext cx="11071028" cy="438731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2034" y="5461948"/>
            <a:ext cx="765378" cy="3963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" name="Oval 5"/>
          <p:cNvSpPr/>
          <p:nvPr/>
        </p:nvSpPr>
        <p:spPr>
          <a:xfrm>
            <a:off x="512034" y="3493169"/>
            <a:ext cx="765378" cy="3963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2767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04" y="1172047"/>
            <a:ext cx="7137091" cy="5601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04" y="-12755"/>
            <a:ext cx="7124812" cy="1117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0097" y="6303335"/>
            <a:ext cx="8516679" cy="329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" name="Rectangle 5"/>
          <p:cNvSpPr/>
          <p:nvPr/>
        </p:nvSpPr>
        <p:spPr>
          <a:xfrm>
            <a:off x="547576" y="545911"/>
            <a:ext cx="8516679" cy="329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0" name="Rectangle 9"/>
          <p:cNvSpPr/>
          <p:nvPr/>
        </p:nvSpPr>
        <p:spPr>
          <a:xfrm>
            <a:off x="597195" y="1236300"/>
            <a:ext cx="8516679" cy="757305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1" name="Rectangle 10"/>
          <p:cNvSpPr/>
          <p:nvPr/>
        </p:nvSpPr>
        <p:spPr>
          <a:xfrm>
            <a:off x="547576" y="5019114"/>
            <a:ext cx="8516679" cy="1184984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1008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Paldies!</a:t>
            </a:r>
            <a:endParaRPr lang="lv-LV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2919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Nāk klāt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Projekta darba organizācija</a:t>
            </a:r>
          </a:p>
          <a:p>
            <a:r>
              <a:rPr lang="lv-LV" dirty="0" smtClean="0"/>
              <a:t>Darbietilpības novērtējums</a:t>
            </a:r>
          </a:p>
          <a:p>
            <a:r>
              <a:rPr lang="lv-LV" dirty="0" smtClean="0"/>
              <a:t>Konfigurāciju pārvaldība</a:t>
            </a:r>
          </a:p>
          <a:p>
            <a:r>
              <a:rPr lang="lv-LV" dirty="0" smtClean="0"/>
              <a:t>Kvalitātes nodrošināšana</a:t>
            </a:r>
          </a:p>
          <a:p>
            <a:endParaRPr lang="lv-LV" dirty="0" smtClean="0"/>
          </a:p>
          <a:p>
            <a:r>
              <a:rPr lang="lv-LV" dirty="0" smtClean="0"/>
              <a:t>Programmatūra testēšana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6340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Darbietilpības novērtējums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Darbietilpības novērtējums PIRMS darba izstrādes (uz brīdi, kad iesniedz tēmu)</a:t>
            </a:r>
          </a:p>
          <a:p>
            <a:r>
              <a:rPr lang="lv-LV" dirty="0" smtClean="0"/>
              <a:t>Izmanto darījumprasības</a:t>
            </a:r>
          </a:p>
          <a:p>
            <a:r>
              <a:rPr lang="lv-LV" dirty="0" smtClean="0"/>
              <a:t>Ērtāk izmantot ekspertu metodi </a:t>
            </a:r>
          </a:p>
          <a:p>
            <a:pPr lvl="1"/>
            <a:r>
              <a:rPr lang="lv-LV" dirty="0" smtClean="0"/>
              <a:t>(pesimistiskais+ optimistiskais + 4*reālistiskais)/6</a:t>
            </a:r>
          </a:p>
          <a:p>
            <a:r>
              <a:rPr lang="lv-LV" dirty="0" smtClean="0"/>
              <a:t>NELIETO COCOMO</a:t>
            </a:r>
          </a:p>
          <a:p>
            <a:pPr lvl="1"/>
            <a:endParaRPr lang="lv-LV" dirty="0"/>
          </a:p>
          <a:p>
            <a:r>
              <a:rPr lang="lv-LV" dirty="0" smtClean="0"/>
              <a:t>Rezultātam ir jābūt ap (3 + kaut kas mazs) cilvēkmēneši</a:t>
            </a:r>
          </a:p>
          <a:p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113009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Konfigurāciju pārvaldība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Kas ir konfigurācijā</a:t>
            </a:r>
          </a:p>
          <a:p>
            <a:r>
              <a:rPr lang="lv-LV" dirty="0" smtClean="0"/>
              <a:t>Kādu konfigurāciju pārvaldības rīku izmanto</a:t>
            </a:r>
          </a:p>
          <a:p>
            <a:r>
              <a:rPr lang="lv-LV" dirty="0" smtClean="0"/>
              <a:t>Princips, kad tiek saglabāts darbs konfigurāciju pārvaldības rīkā</a:t>
            </a:r>
          </a:p>
          <a:p>
            <a:r>
              <a:rPr lang="lv-LV" dirty="0" smtClean="0"/>
              <a:t>Kāda bilde no rīka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8033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Kvalitātes nodrošināšana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Par kādiem kvalitātes atribūtiem domāts</a:t>
            </a:r>
          </a:p>
          <a:p>
            <a:r>
              <a:rPr lang="lv-LV" dirty="0" smtClean="0"/>
              <a:t>Kādi programmatūras izstrādes principi ievēroti, lai kvalitāti uzlabotu</a:t>
            </a:r>
          </a:p>
          <a:p>
            <a:pPr lvl="1"/>
            <a:r>
              <a:rPr lang="lv-LV" dirty="0" smtClean="0"/>
              <a:t>Specifikācijā</a:t>
            </a:r>
          </a:p>
          <a:p>
            <a:pPr lvl="1"/>
            <a:r>
              <a:rPr lang="lv-LV" dirty="0" smtClean="0"/>
              <a:t>Projektējumā</a:t>
            </a:r>
          </a:p>
          <a:p>
            <a:pPr lvl="1"/>
            <a:r>
              <a:rPr lang="lv-LV" dirty="0" smtClean="0"/>
              <a:t>Programmēšanā</a:t>
            </a:r>
          </a:p>
          <a:p>
            <a:pPr lvl="1"/>
            <a:r>
              <a:rPr lang="lv-LV" dirty="0" smtClean="0"/>
              <a:t>Testēšanā</a:t>
            </a:r>
          </a:p>
        </p:txBody>
      </p:sp>
    </p:spTree>
    <p:extLst>
      <p:ext uri="{BB962C8B-B14F-4D97-AF65-F5344CB8AC3E}">
        <p14:creationId xmlns:p14="http://schemas.microsoft.com/office/powerpoint/2010/main" val="12252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Projekta darba organizācija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Kā darbs tika plānots</a:t>
            </a:r>
          </a:p>
          <a:p>
            <a:r>
              <a:rPr lang="lv-LV" dirty="0" smtClean="0"/>
              <a:t>Kā darbs noritēja</a:t>
            </a:r>
          </a:p>
          <a:p>
            <a:r>
              <a:rPr lang="lv-LV" dirty="0" smtClean="0"/>
              <a:t>Ja bija nobīdes no plāna, kādas darbības tika veiktas?</a:t>
            </a:r>
          </a:p>
          <a:p>
            <a:r>
              <a:rPr lang="lv-LV" dirty="0" smtClean="0"/>
              <a:t>Ja tika pārplānots laiks, mainīts izstrādājamās funkcionalitātes apjoms – jauns novērtējums</a:t>
            </a:r>
          </a:p>
          <a:p>
            <a:endParaRPr lang="lv-LV" dirty="0"/>
          </a:p>
          <a:p>
            <a:r>
              <a:rPr lang="lv-LV" dirty="0" smtClean="0"/>
              <a:t>Labāk rakstīt, kā reāli bija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28847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Programmatūras Testēšana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Kā testēšana notika</a:t>
            </a:r>
          </a:p>
          <a:p>
            <a:pPr lvl="1"/>
            <a:r>
              <a:rPr lang="lv-LV" dirty="0" smtClean="0"/>
              <a:t>kad notika, </a:t>
            </a:r>
          </a:p>
          <a:p>
            <a:pPr lvl="1"/>
            <a:r>
              <a:rPr lang="lv-LV" dirty="0" smtClean="0"/>
              <a:t>kāds ir testpiemēru plānojuma princips, </a:t>
            </a:r>
          </a:p>
          <a:p>
            <a:pPr lvl="1"/>
            <a:r>
              <a:rPr lang="lv-LV" dirty="0" smtClean="0"/>
              <a:t>kādas prasības palika netestētas (ja palika); ideja, kā tās testētu</a:t>
            </a:r>
          </a:p>
          <a:p>
            <a:r>
              <a:rPr lang="lv-LV" dirty="0" smtClean="0"/>
              <a:t>Testpiemēru apraksts</a:t>
            </a:r>
          </a:p>
          <a:p>
            <a:r>
              <a:rPr lang="lv-LV" dirty="0" smtClean="0"/>
              <a:t>Testēšanas žurnāls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76584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Testpiemēru apraksts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Katram testpiemēram:</a:t>
            </a:r>
          </a:p>
          <a:p>
            <a:pPr lvl="1"/>
            <a:r>
              <a:rPr lang="lv-LV" dirty="0" smtClean="0"/>
              <a:t>Identifikators</a:t>
            </a:r>
          </a:p>
          <a:p>
            <a:pPr lvl="1"/>
            <a:r>
              <a:rPr lang="lv-LV" dirty="0" smtClean="0"/>
              <a:t>Prasības, kuru testē, identifikators</a:t>
            </a:r>
          </a:p>
          <a:p>
            <a:pPr lvl="1"/>
            <a:r>
              <a:rPr lang="lv-LV" dirty="0" smtClean="0"/>
              <a:t>Testpiemēra apraksts (var būt gan vispārīgāks, gan detalizētāks):</a:t>
            </a:r>
          </a:p>
          <a:p>
            <a:pPr lvl="2"/>
            <a:r>
              <a:rPr lang="lv-LV" sz="2400" dirty="0" smtClean="0"/>
              <a:t>Priekšnosacījumi</a:t>
            </a:r>
          </a:p>
          <a:p>
            <a:pPr lvl="2"/>
            <a:r>
              <a:rPr lang="lv-LV" sz="2400" dirty="0" smtClean="0"/>
              <a:t>Mērķis</a:t>
            </a:r>
          </a:p>
          <a:p>
            <a:pPr lvl="2"/>
            <a:r>
              <a:rPr lang="lv-LV" sz="2400" dirty="0" smtClean="0">
                <a:solidFill>
                  <a:srgbClr val="FF0000"/>
                </a:solidFill>
              </a:rPr>
              <a:t>Soļi + dati</a:t>
            </a:r>
          </a:p>
          <a:p>
            <a:pPr lvl="2"/>
            <a:r>
              <a:rPr lang="lv-LV" sz="2400" dirty="0" smtClean="0">
                <a:solidFill>
                  <a:srgbClr val="FF0000"/>
                </a:solidFill>
              </a:rPr>
              <a:t>Sagaidāmie rezultāti</a:t>
            </a:r>
            <a:endParaRPr lang="lv-LV" sz="2400" dirty="0" smtClean="0">
              <a:solidFill>
                <a:srgbClr val="FF0000"/>
              </a:solidFill>
            </a:endParaRPr>
          </a:p>
          <a:p>
            <a:pPr lvl="2"/>
            <a:r>
              <a:rPr lang="lv-LV" sz="2400" dirty="0" smtClean="0"/>
              <a:t>Pēcnosacījumi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338719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Testēšanas žurnāls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Testpiemēra ID</a:t>
            </a:r>
          </a:p>
          <a:p>
            <a:r>
              <a:rPr lang="lv-LV" dirty="0" smtClean="0"/>
              <a:t>Datums, kad testē</a:t>
            </a:r>
          </a:p>
          <a:p>
            <a:r>
              <a:rPr lang="lv-LV" dirty="0" smtClean="0"/>
              <a:t>Testēšanas rezultāts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54084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464</Words>
  <Application>Microsoft Office PowerPoint</Application>
  <PresentationFormat>Widescreen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Praktiskajos darbos neveidotās kvalifikācijas darba nodaļas</vt:lpstr>
      <vt:lpstr>Nāk klāt</vt:lpstr>
      <vt:lpstr>Darbietilpības novērtējums</vt:lpstr>
      <vt:lpstr>Konfigurāciju pārvaldība</vt:lpstr>
      <vt:lpstr>Kvalitātes nodrošināšana</vt:lpstr>
      <vt:lpstr>Projekta darba organizācija</vt:lpstr>
      <vt:lpstr>Programmatūras Testēšana</vt:lpstr>
      <vt:lpstr>Testpiemēru apraksts</vt:lpstr>
      <vt:lpstr>Testēšanas žurnāls</vt:lpstr>
      <vt:lpstr>Testa pieraksta piemērs (1)</vt:lpstr>
      <vt:lpstr>Testa pieraksta piemērs (2)</vt:lpstr>
      <vt:lpstr>Testa pieraksta piemērs (3)</vt:lpstr>
      <vt:lpstr>Testa pieraksta piemērs (4)</vt:lpstr>
      <vt:lpstr>Testa pieraksta piemērs (5)</vt:lpstr>
      <vt:lpstr>Testēšanas protokola piemērs (1)</vt:lpstr>
      <vt:lpstr>Testēšanas protokola piemērs (2)</vt:lpstr>
      <vt:lpstr>PowerPoint Presentation</vt:lpstr>
      <vt:lpstr>Paldies!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Praktiskos darbos neapskatītās kvalifikācijas darba nodaļas</dc:title>
  <dc:creator>Vineta Arnicāne</dc:creator>
  <cp:lastModifiedBy>Vineta Arnicāne</cp:lastModifiedBy>
  <cp:revision>8</cp:revision>
  <dcterms:created xsi:type="dcterms:W3CDTF">2018-12-17T19:38:07Z</dcterms:created>
  <dcterms:modified xsi:type="dcterms:W3CDTF">2018-12-17T20:57:41Z</dcterms:modified>
</cp:coreProperties>
</file>