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6" r:id="rId6"/>
    <p:sldId id="258" r:id="rId7"/>
    <p:sldId id="262" r:id="rId8"/>
    <p:sldId id="263" r:id="rId9"/>
    <p:sldId id="264" r:id="rId10"/>
    <p:sldId id="265" r:id="rId11"/>
    <p:sldId id="259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3434"/>
    <a:srgbClr val="D6D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7/28/2022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7/28/2022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4" name="Rectangle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Rectangle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613757" cy="213889"/>
          </a:xfrm>
        </p:spPr>
        <p:txBody>
          <a:bodyPr>
            <a:normAutofit fontScale="90000"/>
          </a:bodyPr>
          <a:lstStyle/>
          <a:p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312559">
            <a:off x="1276055" y="1975104"/>
            <a:ext cx="4775075" cy="2785155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</a:t>
            </a:r>
            <a:r>
              <a:rPr lang="en-US" sz="4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en-US" sz="4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4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in </a:t>
            </a:r>
            <a:r>
              <a:rPr lang="en-US" sz="48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endParaRPr lang="en-US" sz="48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1ED5E-6E48-078D-9072-2EF8ED564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962088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This Tutorial includes: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6E142-F47E-66AF-A851-ACCCA9BD9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41929"/>
            <a:ext cx="10058400" cy="4410815"/>
          </a:xfrm>
        </p:spPr>
        <p:txBody>
          <a:bodyPr>
            <a:normAutofit lnSpcReduction="10000"/>
          </a:bodyPr>
          <a:lstStyle/>
          <a:p>
            <a:r>
              <a:rPr lang="en-IN" sz="2800" b="1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Json Data types</a:t>
            </a:r>
          </a:p>
          <a:p>
            <a:r>
              <a:rPr lang="en-IN" sz="2800" b="1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Json Arrays</a:t>
            </a:r>
          </a:p>
          <a:p>
            <a:r>
              <a:rPr lang="en-IN" sz="2800" b="1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Json Objects</a:t>
            </a:r>
          </a:p>
          <a:p>
            <a:r>
              <a:rPr lang="en-IN" sz="2800" b="1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Nesting within Json</a:t>
            </a:r>
          </a:p>
          <a:p>
            <a:r>
              <a:rPr lang="en-IN" sz="2800" b="1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Create table with Json field</a:t>
            </a:r>
          </a:p>
          <a:p>
            <a:r>
              <a:rPr lang="en-IN" sz="2800" b="1" dirty="0">
                <a:solidFill>
                  <a:schemeClr val="accent4">
                    <a:lumMod val="50000"/>
                  </a:schemeClr>
                </a:solidFill>
                <a:effectLst/>
                <a:highlight>
                  <a:srgbClr val="FFFF00"/>
                </a:highlight>
                <a:latin typeface="Bahnschrift SemiBold SemiConden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Inserting Data in JSON field</a:t>
            </a:r>
          </a:p>
          <a:p>
            <a:r>
              <a:rPr lang="en-IN" sz="2800" b="1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Normalisation</a:t>
            </a:r>
          </a:p>
          <a:p>
            <a:r>
              <a:rPr lang="en-IN" sz="2800" b="1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Jason_merge_preserve </a:t>
            </a:r>
            <a:r>
              <a:rPr lang="en-IN" sz="2800" b="1" dirty="0">
                <a:solidFill>
                  <a:schemeClr val="accent4">
                    <a:lumMod val="50000"/>
                  </a:schemeClr>
                </a:solidFill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800" b="1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function</a:t>
            </a:r>
            <a:endParaRPr lang="en-IN" sz="2800" dirty="0">
              <a:solidFill>
                <a:schemeClr val="accent4">
                  <a:lumMod val="50000"/>
                </a:schemeClr>
              </a:solidFill>
              <a:highlight>
                <a:srgbClr val="FFFF00"/>
              </a:highlight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5451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2684" y="561911"/>
            <a:ext cx="6718434" cy="2126072"/>
          </a:xfrm>
          <a:effectLst>
            <a:glow rad="685800">
              <a:schemeClr val="accent2">
                <a:satMod val="175000"/>
                <a:alpha val="42000"/>
              </a:schemeClr>
            </a:glow>
            <a:outerShdw blurRad="50800" dist="50800" dir="5400000" algn="ctr" rotWithShape="0">
              <a:schemeClr val="accent4">
                <a:lumMod val="60000"/>
                <a:lumOff val="40000"/>
                <a:alpha val="79000"/>
              </a:scheme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  <a:latin typeface="Arial Black" panose="020B0A04020102020204" pitchFamily="34" charset="0"/>
              </a:rPr>
              <a:t>JSON</a:t>
            </a:r>
            <a:br>
              <a:rPr lang="en-US" b="1" dirty="0">
                <a:solidFill>
                  <a:srgbClr val="0070C0"/>
                </a:solidFill>
                <a:latin typeface="Arial Black" panose="020B0A04020102020204" pitchFamily="34" charset="0"/>
              </a:rPr>
            </a:br>
            <a:r>
              <a:rPr lang="en-US" sz="3600" b="1" dirty="0">
                <a:solidFill>
                  <a:srgbClr val="0070C0"/>
                </a:solidFill>
                <a:latin typeface="Arial Black" panose="020B0A04020102020204" pitchFamily="34" charset="0"/>
              </a:rPr>
              <a:t>(</a:t>
            </a:r>
            <a:r>
              <a:rPr lang="en-US" sz="3600" b="1" dirty="0">
                <a:solidFill>
                  <a:srgbClr val="002060"/>
                </a:solidFill>
                <a:latin typeface="Arial Black" panose="020B0A04020102020204" pitchFamily="34" charset="0"/>
              </a:rPr>
              <a:t>J</a:t>
            </a:r>
            <a:r>
              <a:rPr lang="en-US" sz="3600" b="1" dirty="0">
                <a:solidFill>
                  <a:srgbClr val="0070C0"/>
                </a:solidFill>
                <a:latin typeface="Arial Black" panose="020B0A04020102020204" pitchFamily="34" charset="0"/>
              </a:rPr>
              <a:t>ava </a:t>
            </a:r>
            <a:r>
              <a:rPr lang="en-US" sz="3600" b="1" dirty="0">
                <a:solidFill>
                  <a:srgbClr val="002060"/>
                </a:solidFill>
                <a:latin typeface="Arial Black" panose="020B0A04020102020204" pitchFamily="34" charset="0"/>
              </a:rPr>
              <a:t>S</a:t>
            </a:r>
            <a:r>
              <a:rPr lang="en-US" sz="3600" b="1" dirty="0">
                <a:solidFill>
                  <a:srgbClr val="0070C0"/>
                </a:solidFill>
                <a:latin typeface="Arial Black" panose="020B0A04020102020204" pitchFamily="34" charset="0"/>
              </a:rPr>
              <a:t>cript </a:t>
            </a:r>
            <a:r>
              <a:rPr lang="en-US" sz="3600" b="1" dirty="0">
                <a:solidFill>
                  <a:srgbClr val="002060"/>
                </a:solidFill>
                <a:latin typeface="Arial Black" panose="020B0A04020102020204" pitchFamily="34" charset="0"/>
              </a:rPr>
              <a:t>O</a:t>
            </a:r>
            <a:r>
              <a:rPr lang="en-US" sz="3600" b="1" dirty="0">
                <a:solidFill>
                  <a:srgbClr val="0070C0"/>
                </a:solidFill>
                <a:latin typeface="Arial Black" panose="020B0A04020102020204" pitchFamily="34" charset="0"/>
              </a:rPr>
              <a:t>bject </a:t>
            </a:r>
            <a:r>
              <a:rPr lang="en-US" sz="3600" b="1" dirty="0">
                <a:solidFill>
                  <a:srgbClr val="002060"/>
                </a:solidFill>
                <a:latin typeface="Arial Black" panose="020B0A04020102020204" pitchFamily="34" charset="0"/>
              </a:rPr>
              <a:t>N</a:t>
            </a:r>
            <a:r>
              <a:rPr lang="en-US" sz="3600" b="1" dirty="0">
                <a:solidFill>
                  <a:srgbClr val="0070C0"/>
                </a:solidFill>
                <a:latin typeface="Arial Black" panose="020B0A04020102020204" pitchFamily="34" charset="0"/>
              </a:rPr>
              <a:t>otation)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C16B47-3D4F-03E1-FED4-BF4A14C8AA63}"/>
              </a:ext>
            </a:extLst>
          </p:cNvPr>
          <p:cNvSpPr txBox="1"/>
          <p:nvPr/>
        </p:nvSpPr>
        <p:spPr>
          <a:xfrm>
            <a:off x="4778187" y="2994212"/>
            <a:ext cx="6355977" cy="3514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Courier New" panose="02070309020205020404" pitchFamily="49" charset="0"/>
              <a:buChar char="o"/>
            </a:pPr>
            <a:r>
              <a:rPr lang="en-IN" sz="2800" b="1" dirty="0">
                <a:solidFill>
                  <a:srgbClr val="00B050"/>
                </a:solidFill>
              </a:rPr>
              <a:t>Json format is </a:t>
            </a:r>
            <a:r>
              <a:rPr lang="en-IN" sz="2800" b="1" u="sng" dirty="0">
                <a:solidFill>
                  <a:srgbClr val="00B050"/>
                </a:solidFill>
              </a:rPr>
              <a:t>identical to </a:t>
            </a:r>
            <a:r>
              <a:rPr lang="en-IN" sz="2800" b="1" u="sng" dirty="0" err="1">
                <a:solidFill>
                  <a:srgbClr val="00B050"/>
                </a:solidFill>
              </a:rPr>
              <a:t>javascript</a:t>
            </a:r>
            <a:r>
              <a:rPr lang="en-IN" sz="2800" b="1" u="sng" dirty="0">
                <a:solidFill>
                  <a:srgbClr val="00B050"/>
                </a:solidFill>
              </a:rPr>
              <a:t> object codes</a:t>
            </a:r>
          </a:p>
          <a:p>
            <a:pPr marL="457200" indent="-457200" algn="just">
              <a:buFont typeface="Courier New" panose="02070309020205020404" pitchFamily="49" charset="0"/>
              <a:buChar char="o"/>
            </a:pPr>
            <a:endParaRPr lang="en-IN" sz="2800" b="1" u="sng" dirty="0">
              <a:solidFill>
                <a:srgbClr val="00B050"/>
              </a:solidFill>
            </a:endParaRPr>
          </a:p>
          <a:p>
            <a:r>
              <a:rPr lang="en-IN" dirty="0"/>
              <a:t>Example-  </a:t>
            </a:r>
            <a:r>
              <a:rPr lang="en-IN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{“brand”: “Samsung”, “product”: “mobile”}</a:t>
            </a:r>
          </a:p>
          <a:p>
            <a:endParaRPr lang="en-IN" sz="3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(Key:value pair, separated by comma, enclosed within curly brackets)</a:t>
            </a:r>
          </a:p>
        </p:txBody>
      </p:sp>
    </p:spTree>
    <p:extLst>
      <p:ext uri="{BB962C8B-B14F-4D97-AF65-F5344CB8AC3E}">
        <p14:creationId xmlns:p14="http://schemas.microsoft.com/office/powerpoint/2010/main" val="121601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009AD-A693-5A7C-0131-FC645E65A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106" y="215153"/>
            <a:ext cx="10892117" cy="1506071"/>
          </a:xfrm>
          <a:effectLst>
            <a:glow rad="469900">
              <a:schemeClr val="accent1">
                <a:alpha val="40000"/>
              </a:schemeClr>
            </a:glow>
            <a:outerShdw blurRad="50800" dist="50800" dir="5400000" algn="ctr" rotWithShape="0">
              <a:srgbClr val="FFFF00">
                <a:alpha val="59000"/>
              </a:srgbClr>
            </a:outerShdw>
          </a:effectLst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 values can have following data types: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BD0E3-54A5-40A5-B66E-72F5E3CDE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107" y="1344706"/>
            <a:ext cx="10390094" cy="4876801"/>
          </a:xfrm>
          <a:effectLst>
            <a:innerShdw blurRad="63500" dist="50800" dir="16200000">
              <a:srgbClr val="00B050">
                <a:alpha val="50000"/>
              </a:srgbClr>
            </a:innerShdw>
          </a:effectLst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8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Strings-  “</a:t>
            </a:r>
            <a:r>
              <a:rPr lang="en-IN" sz="2800" b="1" dirty="0">
                <a:solidFill>
                  <a:srgbClr val="A83434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John</a:t>
            </a:r>
            <a:r>
              <a:rPr lang="en-IN" sz="28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en-IN" sz="2800" b="1" dirty="0">
                <a:solidFill>
                  <a:srgbClr val="A83434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</a:t>
            </a:r>
            <a:r>
              <a:rPr lang="en-IN" sz="28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  </a:t>
            </a:r>
            <a:r>
              <a:rPr lang="en-IN" sz="20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b="1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JSON strings require double quotes.)</a:t>
            </a:r>
            <a:endParaRPr lang="en-IN" sz="2000" b="1" dirty="0">
              <a:solidFill>
                <a:srgbClr val="00206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8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Numbers- </a:t>
            </a:r>
            <a:r>
              <a:rPr lang="en-IN" sz="2800" b="1" dirty="0">
                <a:solidFill>
                  <a:srgbClr val="A83434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IN" sz="28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800" b="1" dirty="0">
                <a:solidFill>
                  <a:srgbClr val="A83434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3.42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8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Null-  </a:t>
            </a:r>
            <a:r>
              <a:rPr lang="en-IN" sz="2800" b="1" dirty="0">
                <a:solidFill>
                  <a:srgbClr val="A83434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en-IN" sz="2800" b="1" dirty="0">
              <a:solidFill>
                <a:srgbClr val="A8343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800" b="1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sz="28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ooleans- </a:t>
            </a:r>
            <a:r>
              <a:rPr lang="en-IN" sz="2800" b="1" dirty="0">
                <a:solidFill>
                  <a:srgbClr val="A8343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800" b="1" dirty="0">
                <a:solidFill>
                  <a:srgbClr val="A83434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rue</a:t>
            </a:r>
            <a:r>
              <a:rPr lang="en-IN" sz="28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800" b="1" dirty="0">
                <a:solidFill>
                  <a:srgbClr val="A8343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2800" b="1" dirty="0">
                <a:solidFill>
                  <a:srgbClr val="A83434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alse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800" b="1" dirty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Date, time, datetime- </a:t>
            </a:r>
            <a:r>
              <a:rPr lang="en-IN" sz="2800" b="1" i="0" dirty="0">
                <a:solidFill>
                  <a:srgbClr val="0070C0"/>
                </a:solidFill>
                <a:effectLst/>
                <a:latin typeface="Liberation Mono"/>
              </a:rPr>
              <a:t>“08:20:15", "2011-08-16“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800" b="1" dirty="0">
                <a:latin typeface="Liberation Mono"/>
                <a:ea typeface="Calibri" panose="020F0502020204030204" pitchFamily="34" charset="0"/>
                <a:cs typeface="Times New Roman" panose="02020603050405020304" pitchFamily="18" charset="0"/>
              </a:rPr>
              <a:t>Functions - </a:t>
            </a:r>
            <a:r>
              <a:rPr lang="en-IN" sz="2800" b="0" i="0" dirty="0">
                <a:solidFill>
                  <a:srgbClr val="C00000"/>
                </a:solidFill>
                <a:effectLst/>
                <a:latin typeface="Liberation Mono"/>
              </a:rPr>
              <a:t>CURTIME(), NOW()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Keys in JSON objects must be strings.</a:t>
            </a:r>
            <a:endParaRPr lang="en-IN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234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49964-5B5B-71BF-B01B-229AE1F09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5"/>
            <a:ext cx="10058400" cy="935194"/>
          </a:xfrm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en-IN" sz="4000" b="1" u="sng" dirty="0">
                <a:solidFill>
                  <a:srgbClr val="0070C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 Arrays –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96839-DFA5-0713-334F-1AD6FE75C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294" y="1577789"/>
            <a:ext cx="10183906" cy="4437709"/>
          </a:xfr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900"/>
              </a:spcBef>
              <a:spcAft>
                <a:spcPts val="800"/>
              </a:spcAft>
              <a:buClr>
                <a:prstClr val="black">
                  <a:lumMod val="85000"/>
                  <a:lumOff val="15000"/>
                </a:prstClr>
              </a:buClr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itka Text Semibold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list of Json values separated by commas </a:t>
            </a: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itka Text Semibold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enclosed within Square brackets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Sitka Text Semibold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900"/>
              </a:spcBef>
              <a:spcAft>
                <a:spcPts val="800"/>
              </a:spcAft>
              <a:buClr>
                <a:prstClr val="black">
                  <a:lumMod val="85000"/>
                  <a:lumOff val="15000"/>
                </a:prstClr>
              </a:buClr>
              <a:buSzPts val="1000"/>
              <a:buNone/>
              <a:tabLst>
                <a:tab pos="457200" algn="l"/>
              </a:tabLst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Example-</a:t>
            </a: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[“Hello",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Mono"/>
                <a:ea typeface="+mn-ea"/>
                <a:cs typeface="+mn-cs"/>
              </a:rPr>
              <a:t>"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welcome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Mono"/>
                <a:ea typeface="+mn-ea"/>
                <a:cs typeface="+mn-cs"/>
              </a:rPr>
              <a:t>"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TRUE, NULL, FALSE, 25]</a:t>
            </a: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900"/>
              </a:spcBef>
              <a:spcAft>
                <a:spcPts val="800"/>
              </a:spcAft>
              <a:buClr>
                <a:prstClr val="black">
                  <a:lumMod val="85000"/>
                  <a:lumOff val="15000"/>
                </a:prstClr>
              </a:buClr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  <a:defRPr/>
            </a:pPr>
            <a:r>
              <a:rPr kumimoji="0" lang="en-IN" sz="2800" b="1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itka Text Semibold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Syntax-</a:t>
            </a: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iberation Mono"/>
                <a:ea typeface="+mn-ea"/>
                <a:cs typeface="+mn-cs"/>
              </a:rPr>
              <a:t>JSON_ARRAY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Mono"/>
                <a:ea typeface="+mn-ea"/>
                <a:cs typeface="+mn-cs"/>
              </a:rPr>
              <a:t>(val1, val2, val3,……… ) 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900"/>
              </a:spcBef>
              <a:spcAft>
                <a:spcPts val="800"/>
              </a:spcAft>
              <a:buClr>
                <a:prstClr val="black">
                  <a:lumMod val="85000"/>
                  <a:lumOff val="15000"/>
                </a:prstClr>
              </a:buClr>
              <a:buSzPts val="1000"/>
              <a:buFont typeface="Garamond" pitchFamily="18" charset="0"/>
              <a:buNone/>
              <a:tabLst>
                <a:tab pos="457200" algn="l"/>
              </a:tabLst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Example-</a:t>
            </a: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Times New Roman" panose="02020603050405020304" pitchFamily="18" charset="0"/>
              </a:rPr>
              <a:t> 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iberation Mono"/>
                <a:ea typeface="+mn-ea"/>
                <a:cs typeface="+mn-cs"/>
              </a:rPr>
              <a:t>JSON_ARRAY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Mono"/>
                <a:ea typeface="+mn-ea"/>
                <a:cs typeface="+mn-cs"/>
              </a:rPr>
              <a:t>(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iberation Mono"/>
                <a:ea typeface="+mn-ea"/>
                <a:cs typeface="+mn-cs"/>
              </a:rPr>
              <a:t>5, </a:t>
            </a:r>
            <a:r>
              <a:rPr lang="en-US" sz="2800" b="1" i="0" dirty="0">
                <a:effectLst/>
                <a:latin typeface="Liberation Mono"/>
              </a:rPr>
              <a:t>"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iberation Mono"/>
                <a:ea typeface="+mn-ea"/>
                <a:cs typeface="+mn-cs"/>
              </a:rPr>
              <a:t>xyz", NULL, FALSE, </a:t>
            </a:r>
            <a:r>
              <a:rPr lang="en-IN" sz="2800" b="0" i="0" dirty="0">
                <a:solidFill>
                  <a:srgbClr val="C00000"/>
                </a:solidFill>
                <a:effectLst/>
                <a:latin typeface="Liberation Mono"/>
              </a:rPr>
              <a:t>CURTIME()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iberation Mono"/>
                <a:ea typeface="+mn-ea"/>
                <a:cs typeface="+mn-cs"/>
              </a:rPr>
              <a:t>)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Mono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900"/>
              </a:spcBef>
              <a:spcAft>
                <a:spcPts val="800"/>
              </a:spcAft>
              <a:buClr>
                <a:prstClr val="black">
                  <a:lumMod val="85000"/>
                  <a:lumOff val="15000"/>
                </a:prstClr>
              </a:buClr>
              <a:buSzPts val="1000"/>
              <a:buFont typeface="Garamond" pitchFamily="18" charset="0"/>
              <a:buNone/>
              <a:tabLst>
                <a:tab pos="457200" algn="l"/>
              </a:tabLst>
              <a:defRPr/>
            </a:pPr>
            <a:r>
              <a:rPr lang="en-US" sz="2800" b="1" dirty="0">
                <a:solidFill>
                  <a:prstClr val="black"/>
                </a:solidFill>
                <a:latin typeface="Liberation Mono"/>
              </a:rPr>
              <a:t>Out: </a:t>
            </a:r>
            <a:r>
              <a:rPr lang="en-US" sz="2800" b="0" i="0" dirty="0">
                <a:solidFill>
                  <a:srgbClr val="002060"/>
                </a:solidFill>
                <a:effectLst/>
                <a:latin typeface="Liberation Mono"/>
              </a:rPr>
              <a:t>[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Liberation Mono"/>
                <a:ea typeface="+mn-ea"/>
                <a:cs typeface="+mn-cs"/>
              </a:rPr>
              <a:t>5, </a:t>
            </a:r>
            <a:r>
              <a:rPr lang="en-US" sz="2800" b="1" i="0" dirty="0">
                <a:solidFill>
                  <a:srgbClr val="002060"/>
                </a:solidFill>
                <a:effectLst/>
                <a:latin typeface="Liberation Mono"/>
              </a:rPr>
              <a:t>"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Liberation Mono"/>
                <a:ea typeface="+mn-ea"/>
                <a:cs typeface="+mn-cs"/>
              </a:rPr>
              <a:t>xyz", NULL, FALSE, </a:t>
            </a:r>
            <a:r>
              <a:rPr lang="en-US" sz="2800" b="1" i="0" dirty="0">
                <a:solidFill>
                  <a:srgbClr val="002060"/>
                </a:solidFill>
                <a:effectLst/>
                <a:latin typeface="Liberation Mono"/>
              </a:rPr>
              <a:t>"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Liberation Mono"/>
                <a:ea typeface="+mn-ea"/>
                <a:cs typeface="+mn-cs"/>
              </a:rPr>
              <a:t>12:45:3</a:t>
            </a:r>
            <a:r>
              <a:rPr kumimoji="0" lang="en-US" sz="2800" b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uLnTx/>
                <a:uFillTx/>
                <a:latin typeface="Liberation Mono"/>
                <a:ea typeface="+mn-ea"/>
                <a:cs typeface="+mn-cs"/>
              </a:rPr>
              <a:t>5</a:t>
            </a:r>
            <a:r>
              <a:rPr lang="en-US" sz="2800" b="1" i="0" dirty="0">
                <a:solidFill>
                  <a:srgbClr val="002060"/>
                </a:solidFill>
                <a:effectLst/>
                <a:latin typeface="Liberation Mono"/>
              </a:rPr>
              <a:t>.000000"</a:t>
            </a:r>
            <a:r>
              <a:rPr lang="en-US" sz="2800" b="0" i="0" dirty="0">
                <a:solidFill>
                  <a:srgbClr val="002060"/>
                </a:solidFill>
                <a:effectLst/>
                <a:latin typeface="Liberation Mono"/>
              </a:rPr>
              <a:t>]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Liberation Mono"/>
              <a:ea typeface="+mn-ea"/>
              <a:cs typeface="+mn-c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250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5E8CE-6444-A955-5888-E5E18344C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10058400" cy="122816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/>
          </a:bodyPr>
          <a:lstStyle/>
          <a:p>
            <a:r>
              <a:rPr lang="en-IN" sz="4000" b="1" u="sng" dirty="0">
                <a:solidFill>
                  <a:srgbClr val="0070C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 Objects – </a:t>
            </a:r>
            <a:br>
              <a:rPr lang="en-IN" sz="40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24CDA-4F23-ECBC-A609-566703B5C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70213"/>
            <a:ext cx="10058400" cy="4625788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8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{“</a:t>
            </a:r>
            <a:r>
              <a:rPr lang="en-IN" sz="2800" b="1" dirty="0">
                <a:solidFill>
                  <a:srgbClr val="C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key”:”value”</a:t>
            </a:r>
            <a:r>
              <a:rPr lang="en-IN" sz="28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800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1" i="0" dirty="0">
                <a:solidFill>
                  <a:srgbClr val="A8343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800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800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“Alex"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800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"age”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8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800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"city"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800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“Texas"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28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b="1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Keys in JSON objects must be strings..</a:t>
            </a:r>
          </a:p>
          <a:p>
            <a:r>
              <a:rPr kumimoji="0" lang="en-IN" sz="2800" b="1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Syntax-</a:t>
            </a: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iberation Mono"/>
                <a:ea typeface="+mn-ea"/>
                <a:cs typeface="+mn-cs"/>
              </a:rPr>
              <a:t>JSON_</a:t>
            </a:r>
            <a:r>
              <a:rPr lang="en-US" sz="2800" b="1" i="0" dirty="0">
                <a:solidFill>
                  <a:srgbClr val="C00000"/>
                </a:solidFill>
                <a:effectLst/>
                <a:latin typeface="Liberation Mono"/>
              </a:rPr>
              <a:t> OBJECT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Mono"/>
                <a:ea typeface="+mn-ea"/>
                <a:cs typeface="+mn-cs"/>
              </a:rPr>
              <a:t>(key1, val1, key2, val2,……… ) 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i="0" dirty="0">
                <a:solidFill>
                  <a:srgbClr val="C00000"/>
                </a:solidFill>
                <a:effectLst/>
                <a:latin typeface="Liberation Mono"/>
              </a:rPr>
              <a:t>  </a:t>
            </a:r>
            <a:r>
              <a:rPr lang="en-US" sz="2800" b="1" i="0" dirty="0">
                <a:solidFill>
                  <a:srgbClr val="002060"/>
                </a:solidFill>
                <a:effectLst/>
                <a:latin typeface="Liberation Mono"/>
              </a:rPr>
              <a:t>example:</a:t>
            </a:r>
            <a:r>
              <a:rPr lang="en-US" sz="2800" b="1" i="0" dirty="0">
                <a:solidFill>
                  <a:srgbClr val="C00000"/>
                </a:solidFill>
                <a:effectLst/>
                <a:latin typeface="Liberation Mono"/>
              </a:rPr>
              <a:t> JSON_OBJECT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('id’, 101, 'name', ‘Mary’)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out:     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{"id": 101, "name": “Mary"} </a:t>
            </a:r>
          </a:p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Mysql will throw an </a:t>
            </a:r>
            <a:r>
              <a:rPr lang="en-IN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 if number of values are odd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222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B5E9A-FB49-2DD0-2F9F-89663215D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C00000"/>
                </a:solidFill>
                <a:effectLst/>
                <a:latin typeface="Open Sans" panose="020B0606030504020204" pitchFamily="34" charset="0"/>
              </a:rPr>
              <a:t>Nesting</a:t>
            </a:r>
            <a:r>
              <a:rPr lang="en-US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</a:rPr>
              <a:t> within JSON arrays and JSON objects :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1519A-5076-538C-F8CA-1025F5975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C00000"/>
                </a:solidFill>
                <a:effectLst/>
                <a:latin typeface="Liberation Mono"/>
              </a:rPr>
              <a:t>[23, </a:t>
            </a:r>
            <a:r>
              <a:rPr lang="en-US" sz="3600" b="0" i="0" dirty="0">
                <a:solidFill>
                  <a:srgbClr val="002060"/>
                </a:solidFill>
                <a:effectLst/>
                <a:latin typeface="Liberation Mono"/>
              </a:rPr>
              <a:t>{“</a:t>
            </a:r>
            <a:r>
              <a:rPr lang="en-US" sz="3600" b="0" i="0" dirty="0" err="1">
                <a:solidFill>
                  <a:srgbClr val="002060"/>
                </a:solidFill>
                <a:effectLst/>
                <a:latin typeface="Liberation Mono"/>
              </a:rPr>
              <a:t>prod_id</a:t>
            </a:r>
            <a:r>
              <a:rPr lang="en-US" sz="3600" b="0" i="0" dirty="0">
                <a:solidFill>
                  <a:srgbClr val="002060"/>
                </a:solidFill>
                <a:effectLst/>
                <a:latin typeface="Liberation Mono"/>
              </a:rPr>
              <a:t>": “101", "cost": 64.20}</a:t>
            </a:r>
            <a:r>
              <a:rPr lang="en-US" sz="3600" b="0" i="0" dirty="0">
                <a:solidFill>
                  <a:srgbClr val="C00000"/>
                </a:solidFill>
                <a:effectLst/>
                <a:latin typeface="Liberation Mono"/>
              </a:rPr>
              <a:t>, [“sweet", “sour"]]</a:t>
            </a:r>
          </a:p>
          <a:p>
            <a:r>
              <a:rPr lang="en-US" sz="4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sz="4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eration Mono"/>
              </a:rPr>
              <a:t>{"key1": "val1", "key2": </a:t>
            </a:r>
            <a:r>
              <a:rPr lang="en-US" sz="4000" b="0" i="0" dirty="0">
                <a:solidFill>
                  <a:srgbClr val="C00000"/>
                </a:solidFill>
                <a:effectLst/>
                <a:latin typeface="Liberation Mono"/>
              </a:rPr>
              <a:t>[50, 60, 70]</a:t>
            </a:r>
            <a:r>
              <a:rPr lang="en-US" sz="4000" b="0" i="0" dirty="0">
                <a:effectLst/>
                <a:latin typeface="Liberation Mono"/>
              </a:rPr>
              <a:t>}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93155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7E942-D1A0-3283-28D1-1D6EC74E6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908300"/>
          </a:xfrm>
        </p:spPr>
        <p:txBody>
          <a:bodyPr>
            <a:normAutofit/>
          </a:bodyPr>
          <a:lstStyle/>
          <a:p>
            <a:r>
              <a:rPr lang="en-IN" dirty="0">
                <a:effectLst>
                  <a:glow rad="317500">
                    <a:schemeClr val="accent1">
                      <a:alpha val="40000"/>
                    </a:schemeClr>
                  </a:glow>
                  <a:outerShdw blurRad="558800" dist="50800" dir="5400000" algn="ctr" rotWithShape="0">
                    <a:srgbClr val="000000">
                      <a:alpha val="43137"/>
                    </a:srgbClr>
                  </a:outerShdw>
                </a:effectLst>
              </a:rPr>
              <a:t>What is the use of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B2940-85F2-3FE3-574D-4E73553BF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541" y="1649507"/>
            <a:ext cx="10246659" cy="4339096"/>
          </a:xfrm>
        </p:spPr>
        <p:txBody>
          <a:bodyPr/>
          <a:lstStyle/>
          <a:p>
            <a:r>
              <a:rPr lang="en-IN" sz="2400" b="1" dirty="0">
                <a:solidFill>
                  <a:srgbClr val="0070C0"/>
                </a:solidFill>
              </a:rPr>
              <a:t>Data Representation in Text File </a:t>
            </a:r>
            <a:r>
              <a:rPr lang="en-IN" sz="2400" b="1" dirty="0">
                <a:solidFill>
                  <a:srgbClr val="002060"/>
                </a:solidFill>
              </a:rPr>
              <a:t>Format(since the data is text only, can be easily sent between computers and read by any programming language)</a:t>
            </a:r>
          </a:p>
          <a:p>
            <a:r>
              <a:rPr lang="en-IN" sz="2400" b="1" dirty="0">
                <a:solidFill>
                  <a:srgbClr val="002060"/>
                </a:solidFill>
              </a:rPr>
              <a:t>Commonly used to transmit or send data </a:t>
            </a:r>
            <a:r>
              <a:rPr lang="en-IN" sz="2400" b="1" dirty="0">
                <a:solidFill>
                  <a:srgbClr val="0070C0"/>
                </a:solidFill>
              </a:rPr>
              <a:t>from server to webpage or vice versa.</a:t>
            </a:r>
          </a:p>
          <a:p>
            <a:r>
              <a:rPr lang="en-IN" sz="2400" b="1" dirty="0">
                <a:solidFill>
                  <a:srgbClr val="0070C0"/>
                </a:solidFill>
              </a:rPr>
              <a:t>Jason is faster than XML </a:t>
            </a:r>
            <a:r>
              <a:rPr lang="en-IN" sz="2400" b="1" dirty="0">
                <a:solidFill>
                  <a:srgbClr val="002060"/>
                </a:solidFill>
              </a:rPr>
              <a:t>and is deigned only for data interchange.</a:t>
            </a:r>
          </a:p>
          <a:p>
            <a:r>
              <a:rPr lang="en-IN" sz="2400" b="1" dirty="0">
                <a:solidFill>
                  <a:srgbClr val="002060"/>
                </a:solidFill>
              </a:rPr>
              <a:t>Used to store and transport data in </a:t>
            </a:r>
            <a:r>
              <a:rPr lang="en-IN" sz="2400" b="1" dirty="0">
                <a:solidFill>
                  <a:srgbClr val="0070C0"/>
                </a:solidFill>
              </a:rPr>
              <a:t>API, gaming, web applications</a:t>
            </a:r>
            <a:r>
              <a:rPr lang="en-IN" sz="2400" b="1" dirty="0">
                <a:solidFill>
                  <a:srgbClr val="002060"/>
                </a:solidFill>
              </a:rPr>
              <a:t>.</a:t>
            </a:r>
          </a:p>
          <a:p>
            <a:endParaRPr lang="en-IN" dirty="0">
              <a:effectLst>
                <a:glow rad="330200">
                  <a:schemeClr val="accent1">
                    <a:alpha val="57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4033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C112D-11BC-716C-E9CB-998BB8927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Json file stores data in key-value or </a:t>
            </a:r>
            <a:r>
              <a:rPr lang="en-IN" dirty="0" err="1"/>
              <a:t>column_name</a:t>
            </a:r>
            <a:r>
              <a:rPr lang="en-IN" dirty="0"/>
              <a:t>-value pairs and arrays.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4E333-5EC3-31ED-2A58-A0F037F04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47544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92E9E5-79AF-4029-8FCA-9C327D54FD8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59927E4-E194-47BE-91C2-B87D50CF51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4A532A-EA0D-41F9-B458-AF9358EF2F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2470</TotalTime>
  <Words>439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4" baseType="lpstr">
      <vt:lpstr>Arial</vt:lpstr>
      <vt:lpstr>Arial Black</vt:lpstr>
      <vt:lpstr>Avenir Next LT Pro</vt:lpstr>
      <vt:lpstr>Avenir Next LT Pro Light</vt:lpstr>
      <vt:lpstr>Bahnschrift SemiBold SemiConden</vt:lpstr>
      <vt:lpstr>Calibri</vt:lpstr>
      <vt:lpstr>Consolas</vt:lpstr>
      <vt:lpstr>Courier New</vt:lpstr>
      <vt:lpstr>Garamond</vt:lpstr>
      <vt:lpstr>Liberation Mono</vt:lpstr>
      <vt:lpstr>Open Sans</vt:lpstr>
      <vt:lpstr>Sitka Text Semibold</vt:lpstr>
      <vt:lpstr>Symbol</vt:lpstr>
      <vt:lpstr>Verdana</vt:lpstr>
      <vt:lpstr>SavonVTI</vt:lpstr>
      <vt:lpstr>PowerPoint Presentation</vt:lpstr>
      <vt:lpstr>This Tutorial includes:</vt:lpstr>
      <vt:lpstr>JSON (Java Script Object Notation)</vt:lpstr>
      <vt:lpstr>Json values can have following data types:</vt:lpstr>
      <vt:lpstr>Json Arrays –</vt:lpstr>
      <vt:lpstr>Json Objects –  </vt:lpstr>
      <vt:lpstr>Nesting within JSON arrays and JSON objects :</vt:lpstr>
      <vt:lpstr>What is the use of Json</vt:lpstr>
      <vt:lpstr>Json file stores data in key-value or column_name-value pairs and arrays.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LearnJSON psum</dc:title>
  <dc:creator>Arti Kushwaha</dc:creator>
  <cp:lastModifiedBy>Arti Kushwaha</cp:lastModifiedBy>
  <cp:revision>15</cp:revision>
  <dcterms:created xsi:type="dcterms:W3CDTF">2022-07-20T04:02:21Z</dcterms:created>
  <dcterms:modified xsi:type="dcterms:W3CDTF">2022-07-28T05:26:30Z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