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22" r:id="rId6"/>
    <p:sldId id="309" r:id="rId7"/>
    <p:sldId id="312" r:id="rId8"/>
    <p:sldId id="311" r:id="rId9"/>
    <p:sldId id="313" r:id="rId10"/>
    <p:sldId id="314" r:id="rId11"/>
    <p:sldId id="315" r:id="rId12"/>
    <p:sldId id="316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1906" y="639097"/>
            <a:ext cx="5931166" cy="3494791"/>
          </a:xfrm>
        </p:spPr>
        <p:txBody>
          <a:bodyPr>
            <a:normAutofit/>
          </a:bodyPr>
          <a:lstStyle/>
          <a:p>
            <a:r>
              <a:rPr lang="en-US" dirty="0"/>
              <a:t>Stored procedure in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935" y="4455621"/>
            <a:ext cx="5931165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Input and Output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55781" y="-71708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3940-CD22-9FAE-F635-91D24677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9797"/>
          </a:xfrm>
        </p:spPr>
        <p:txBody>
          <a:bodyPr/>
          <a:lstStyle/>
          <a:p>
            <a:r>
              <a:rPr lang="en-IN" dirty="0"/>
              <a:t>How to </a:t>
            </a:r>
            <a:r>
              <a:rPr lang="en-IN" b="1" u="sng" dirty="0">
                <a:solidFill>
                  <a:schemeClr val="accent6">
                    <a:lumMod val="75000"/>
                  </a:schemeClr>
                </a:solidFill>
              </a:rPr>
              <a:t>list stored procedure in MySQL workbench-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6E8C-C734-D421-0154-2AEF1B18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0165"/>
            <a:ext cx="10058400" cy="3878927"/>
          </a:xfrm>
        </p:spPr>
        <p:txBody>
          <a:bodyPr/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inter-regular"/>
              </a:rPr>
              <a:t>1. </a:t>
            </a:r>
            <a:r>
              <a:rPr lang="en-US" b="1" i="0" dirty="0">
                <a:solidFill>
                  <a:srgbClr val="0070C0"/>
                </a:solidFill>
                <a:effectLst/>
                <a:latin typeface="inter-regular"/>
              </a:rPr>
              <a:t>list all stored procedure in the MySQL..</a:t>
            </a:r>
            <a:endParaRPr lang="en-IN" b="1" i="0" dirty="0">
              <a:solidFill>
                <a:srgbClr val="0070C0"/>
              </a:solidFill>
              <a:effectLst/>
              <a:latin typeface="inter-regular"/>
            </a:endParaRPr>
          </a:p>
          <a:p>
            <a:r>
              <a:rPr lang="en-IN" sz="3200" dirty="0">
                <a:solidFill>
                  <a:srgbClr val="000000"/>
                </a:solidFill>
                <a:latin typeface="inter-regular"/>
              </a:rPr>
              <a:t>SHOW PROCEDURE STATUS;</a:t>
            </a:r>
          </a:p>
          <a:p>
            <a:r>
              <a:rPr lang="en-IN" dirty="0">
                <a:solidFill>
                  <a:srgbClr val="0070C0"/>
                </a:solidFill>
                <a:latin typeface="inter-regular"/>
              </a:rPr>
              <a:t>2. </a:t>
            </a:r>
            <a:r>
              <a:rPr lang="en-US" b="1" i="0" dirty="0">
                <a:solidFill>
                  <a:srgbClr val="0070C0"/>
                </a:solidFill>
                <a:effectLst/>
                <a:latin typeface="inter-regular"/>
              </a:rPr>
              <a:t>list all saved procedure in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inter-bold"/>
              </a:rPr>
              <a:t>mystudentsb</a:t>
            </a:r>
            <a:r>
              <a:rPr lang="en-US" b="1" i="0" dirty="0">
                <a:solidFill>
                  <a:srgbClr val="0070C0"/>
                </a:solidFill>
                <a:effectLst/>
                <a:latin typeface="inter-regular"/>
              </a:rPr>
              <a:t> database ..</a:t>
            </a:r>
            <a:endParaRPr lang="en-IN" b="1" i="0" dirty="0">
              <a:solidFill>
                <a:srgbClr val="0070C0"/>
              </a:solidFill>
              <a:effectLst/>
              <a:latin typeface="inter-regular"/>
            </a:endParaRPr>
          </a:p>
          <a:p>
            <a:r>
              <a:rPr lang="en-US" sz="3200" dirty="0">
                <a:solidFill>
                  <a:srgbClr val="000000"/>
                </a:solidFill>
                <a:latin typeface="inter-regular"/>
              </a:rPr>
              <a:t>SHOW PROCEDURE STATUS WHERE </a:t>
            </a:r>
            <a:r>
              <a:rPr lang="en-US" sz="3200" dirty="0" err="1">
                <a:solidFill>
                  <a:srgbClr val="000000"/>
                </a:solidFill>
                <a:latin typeface="inter-regular"/>
              </a:rPr>
              <a:t>db</a:t>
            </a:r>
            <a:r>
              <a:rPr lang="en-US" sz="3200" dirty="0">
                <a:solidFill>
                  <a:srgbClr val="000000"/>
                </a:solidFill>
                <a:latin typeface="inter-regular"/>
              </a:rPr>
              <a:t> = 'database1'; 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145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F5D4-92A0-7935-D3AE-008E44A7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86603"/>
            <a:ext cx="10232136" cy="1450757"/>
          </a:xfrm>
        </p:spPr>
        <p:txBody>
          <a:bodyPr/>
          <a:lstStyle/>
          <a:p>
            <a:r>
              <a:rPr lang="en-IN" dirty="0"/>
              <a:t>How to </a:t>
            </a:r>
            <a:r>
              <a:rPr lang="en-IN" b="1" u="sng" dirty="0"/>
              <a:t>delete stored procedure in MySQL workbench-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1A50-2B52-6B1A-3EE3-9FC532650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2108201"/>
            <a:ext cx="10405872" cy="3760891"/>
          </a:xfrm>
        </p:spPr>
        <p:txBody>
          <a:bodyPr/>
          <a:lstStyle/>
          <a:p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1. </a:t>
            </a:r>
            <a:r>
              <a:rPr lang="en-IN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delete a procedure in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workbench..</a:t>
            </a:r>
            <a:endParaRPr lang="en-IN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DROP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PROCEDURE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inter-regular"/>
              </a:rPr>
              <a:t>procedure_name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r>
              <a:rPr lang="en-IN" dirty="0">
                <a:solidFill>
                  <a:srgbClr val="000000"/>
                </a:solidFill>
                <a:latin typeface="inter-regular"/>
              </a:rPr>
              <a:t>To avoid error message: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US" sz="3200" b="1" i="0" dirty="0">
                <a:solidFill>
                  <a:srgbClr val="006699"/>
                </a:solidFill>
                <a:effectLst/>
                <a:latin typeface="inter-regular"/>
              </a:rPr>
              <a:t>DROP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3200" b="1" i="0" dirty="0">
                <a:solidFill>
                  <a:srgbClr val="006699"/>
                </a:solidFill>
                <a:effectLst/>
                <a:latin typeface="inter-regular"/>
              </a:rPr>
              <a:t>PROCEDURE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 [ IF EXISTS ]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inter-regular"/>
              </a:rPr>
              <a:t>procedure_name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946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6C21-6070-103E-35E3-95AEE074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88501"/>
          </a:xfrm>
        </p:spPr>
        <p:txBody>
          <a:bodyPr>
            <a:normAutofit/>
          </a:bodyPr>
          <a:lstStyle/>
          <a:p>
            <a:r>
              <a:rPr lang="en-IN" sz="4800" dirty="0"/>
              <a:t>How to </a:t>
            </a:r>
            <a:r>
              <a:rPr lang="en-IN" sz="4800" b="1" u="sng" dirty="0">
                <a:solidFill>
                  <a:schemeClr val="tx1"/>
                </a:solidFill>
              </a:rPr>
              <a:t>alter stored procedure in MySQL workbench-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238E-7962-4A8F-503C-EDCDD588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Go to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mysql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workbench and </a:t>
            </a:r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alter from there</a:t>
            </a:r>
            <a:r>
              <a:rPr lang="en-IN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9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3285-627C-0892-5FD5-0032435B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286603"/>
            <a:ext cx="10366786" cy="833985"/>
          </a:xfrm>
        </p:spPr>
        <p:txBody>
          <a:bodyPr/>
          <a:lstStyle/>
          <a:p>
            <a:r>
              <a:rPr lang="en-IN" u="sng" dirty="0">
                <a:solidFill>
                  <a:schemeClr val="accent1">
                    <a:lumMod val="50000"/>
                  </a:schemeClr>
                </a:solidFill>
              </a:rPr>
              <a:t>This Tutorial includes: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A914-826C-C9D5-A29C-8142D86B2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4447" y="1407459"/>
            <a:ext cx="5468471" cy="44616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What is Stored Procedure in </a:t>
            </a:r>
            <a:r>
              <a:rPr lang="en-IN" sz="2800" b="1" dirty="0" err="1">
                <a:solidFill>
                  <a:srgbClr val="002060"/>
                </a:solidFill>
                <a:latin typeface="Arial Narrow" panose="020B0606020202030204" pitchFamily="34" charset="0"/>
              </a:rPr>
              <a:t>mysql</a:t>
            </a:r>
            <a:r>
              <a:rPr lang="en-IN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Why do we need stored Procedure?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Sections:</a:t>
            </a:r>
            <a:br>
              <a:rPr lang="en-IN" sz="2800" b="1" dirty="0">
                <a:solidFill>
                  <a:srgbClr val="002060"/>
                </a:solidFill>
                <a:latin typeface="Arial Narrow" panose="020B0606020202030204" pitchFamily="34" charset="0"/>
              </a:rPr>
            </a:br>
            <a:r>
              <a:rPr lang="en-IN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 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Procedure name, Parameters list,    </a:t>
            </a:r>
            <a:r>
              <a:rPr lang="en-IN" sz="2800" b="1" dirty="0" err="1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sql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 codes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Types of Parameters in Stored Procedure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How </a:t>
            </a:r>
            <a:r>
              <a:rPr lang="en-IN" sz="2800" b="1">
                <a:solidFill>
                  <a:srgbClr val="002060"/>
                </a:solidFill>
                <a:latin typeface="Arial Narrow" panose="020B0606020202030204" pitchFamily="34" charset="0"/>
              </a:rPr>
              <a:t>to create Stored Procedure</a:t>
            </a:r>
            <a:endParaRPr lang="en-IN" sz="2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37997-F2FE-2339-CB3F-63E1A286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3929" y="1407458"/>
            <a:ext cx="5468471" cy="44616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</a:t>
            </a:r>
            <a:r>
              <a:rPr lang="en-IN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parameter</a:t>
            </a:r>
            <a:r>
              <a:rPr lang="en-IN" sz="2400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OUT</a:t>
            </a:r>
            <a:r>
              <a:rPr lang="en-IN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parameter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INOUT</a:t>
            </a:r>
            <a:r>
              <a:rPr lang="en-IN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parameter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333333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How to </a:t>
            </a:r>
            <a:r>
              <a:rPr lang="en-IN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list stored procedure in MySQL workbench-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How to delete stored procedure in MySQL workbench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How to </a:t>
            </a:r>
            <a:r>
              <a:rPr lang="en-IN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alter stored procedure in MySQL workbench</a:t>
            </a:r>
            <a:endParaRPr lang="en-IN" sz="2400" b="1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3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C6B8-9398-198E-AF62-7B938656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50" y="502023"/>
            <a:ext cx="3964393" cy="138952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What is Stored Procedure in </a:t>
            </a:r>
            <a:r>
              <a:rPr lang="en-IN" sz="4000" b="1" dirty="0" err="1">
                <a:solidFill>
                  <a:schemeClr val="bg1"/>
                </a:solidFill>
              </a:rPr>
              <a:t>myql</a:t>
            </a:r>
            <a:r>
              <a:rPr lang="en-IN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8071-76C5-A9D4-5B57-0B48EB97E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2" y="0"/>
            <a:ext cx="6277446" cy="6784848"/>
          </a:xfrm>
        </p:spPr>
        <p:txBody>
          <a:bodyPr>
            <a:normAutofit/>
          </a:bodyPr>
          <a:lstStyle/>
          <a:p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</a:rPr>
              <a:t>Stored procedure is </a:t>
            </a:r>
            <a:r>
              <a:rPr lang="en-IN" sz="2800" b="1" u="sng" dirty="0">
                <a:solidFill>
                  <a:srgbClr val="C00000"/>
                </a:solidFill>
              </a:rPr>
              <a:t>prewritten </a:t>
            </a:r>
            <a:r>
              <a:rPr lang="en-IN" sz="2800" b="1" u="sng" dirty="0" err="1">
                <a:solidFill>
                  <a:srgbClr val="C00000"/>
                </a:solidFill>
              </a:rPr>
              <a:t>sql</a:t>
            </a:r>
            <a:r>
              <a:rPr lang="en-IN" sz="2800" b="1" u="sng" dirty="0">
                <a:solidFill>
                  <a:srgbClr val="C00000"/>
                </a:solidFill>
              </a:rPr>
              <a:t> codes </a:t>
            </a:r>
            <a:r>
              <a:rPr lang="en-IN" sz="2800" b="1" dirty="0">
                <a:solidFill>
                  <a:srgbClr val="002060"/>
                </a:solidFill>
              </a:rPr>
              <a:t>saved inside database, reused later over and over again.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Suppose </a:t>
            </a:r>
            <a:r>
              <a:rPr lang="en-IN" sz="2800" b="1" u="sng" dirty="0">
                <a:solidFill>
                  <a:srgbClr val="C00000"/>
                </a:solidFill>
              </a:rPr>
              <a:t>you have to perform some specific tasks on the database regularly</a:t>
            </a:r>
            <a:r>
              <a:rPr lang="en-IN" sz="2800" b="1" dirty="0">
                <a:solidFill>
                  <a:srgbClr val="002060"/>
                </a:solidFill>
              </a:rPr>
              <a:t>…and each task involves multiple </a:t>
            </a:r>
            <a:r>
              <a:rPr lang="en-IN" sz="2800" b="1" dirty="0" err="1">
                <a:solidFill>
                  <a:srgbClr val="002060"/>
                </a:solidFill>
              </a:rPr>
              <a:t>sql</a:t>
            </a:r>
            <a:r>
              <a:rPr lang="en-IN" sz="2800" b="1" dirty="0">
                <a:solidFill>
                  <a:srgbClr val="002060"/>
                </a:solidFill>
              </a:rPr>
              <a:t> codes.. you can </a:t>
            </a:r>
            <a:r>
              <a:rPr lang="en-IN" sz="2800" b="1" u="sng" dirty="0">
                <a:solidFill>
                  <a:srgbClr val="C00000"/>
                </a:solidFill>
              </a:rPr>
              <a:t>group </a:t>
            </a:r>
            <a:r>
              <a:rPr lang="en-IN" sz="2800" b="1" u="sng" dirty="0" err="1">
                <a:solidFill>
                  <a:srgbClr val="C00000"/>
                </a:solidFill>
              </a:rPr>
              <a:t>sql</a:t>
            </a:r>
            <a:r>
              <a:rPr lang="en-IN" sz="2800" b="1" u="sng" dirty="0">
                <a:solidFill>
                  <a:srgbClr val="C00000"/>
                </a:solidFill>
              </a:rPr>
              <a:t> codes of these tasks and save it by creating stored procedure in MySQL</a:t>
            </a:r>
            <a:r>
              <a:rPr lang="en-IN" sz="2800" b="1" dirty="0">
                <a:solidFill>
                  <a:srgbClr val="002060"/>
                </a:solidFill>
              </a:rPr>
              <a:t>.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This way you don’t need to write same </a:t>
            </a:r>
            <a:r>
              <a:rPr lang="en-IN" sz="2800" b="1" dirty="0" err="1">
                <a:solidFill>
                  <a:srgbClr val="002060"/>
                </a:solidFill>
              </a:rPr>
              <a:t>sql</a:t>
            </a:r>
            <a:r>
              <a:rPr lang="en-IN" sz="2800" b="1" dirty="0">
                <a:solidFill>
                  <a:srgbClr val="002060"/>
                </a:solidFill>
              </a:rPr>
              <a:t> codes over and over again..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1FE0A-15E9-FE89-5513-B827E9EE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650" y="2366683"/>
            <a:ext cx="3752726" cy="3343836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+mj-lt"/>
              </a:rPr>
              <a:t>Why do we need stored Procedure?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61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B12C-D3F8-5B2D-7481-EECB9A94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57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32C0-C319-D840-CFB6-FE70BA27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12376"/>
            <a:ext cx="10058400" cy="5585011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accent1"/>
                </a:solidFill>
                <a:effectLst/>
                <a:latin typeface="inter-regular"/>
              </a:rPr>
              <a:t>DELIMITER &amp;&amp; 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inter-regular"/>
              </a:rPr>
              <a:t> </a:t>
            </a:r>
          </a:p>
          <a:p>
            <a:r>
              <a:rPr lang="en-US" sz="2400" b="1" i="0" dirty="0">
                <a:solidFill>
                  <a:schemeClr val="accent1"/>
                </a:solidFill>
                <a:effectLst/>
                <a:latin typeface="inter-regular"/>
              </a:rPr>
              <a:t>CREATE PROCEDURE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inter-regular"/>
              </a:rPr>
              <a:t>sales_rep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inter-regular"/>
              </a:rPr>
              <a:t>()</a:t>
            </a:r>
          </a:p>
          <a:p>
            <a:r>
              <a:rPr lang="en-US" sz="2400" b="1" i="0" dirty="0">
                <a:solidFill>
                  <a:schemeClr val="accent1"/>
                </a:solidFill>
                <a:effectLst/>
                <a:latin typeface="inter-regular"/>
              </a:rPr>
              <a:t>BEGIN 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inter-regular"/>
              </a:rPr>
              <a:t> </a:t>
            </a:r>
          </a:p>
          <a:p>
            <a:r>
              <a:rPr lang="en-US" sz="2400" b="1" i="0" dirty="0">
                <a:solidFill>
                  <a:srgbClr val="00B0F0"/>
                </a:solidFill>
                <a:effectLst/>
                <a:latin typeface="inter-regular"/>
              </a:rPr>
              <a:t>	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inter-regular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inter-regular"/>
              </a:rPr>
              <a:t>SELECT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inter-regular"/>
              </a:rPr>
              <a:t> * 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inter-regular"/>
              </a:rPr>
              <a:t>FROM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inter-regular"/>
              </a:rPr>
              <a:t> sales            </a:t>
            </a:r>
          </a:p>
          <a:p>
            <a:r>
              <a:rPr lang="en-US" sz="2400" dirty="0">
                <a:solidFill>
                  <a:srgbClr val="002060"/>
                </a:solidFill>
                <a:latin typeface="inter-regular"/>
              </a:rPr>
              <a:t>              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inter-regular"/>
              </a:rPr>
              <a:t>WHERE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inter-regular"/>
              </a:rPr>
              <a:t> target &gt; 100;  </a:t>
            </a:r>
          </a:p>
          <a:p>
            <a:r>
              <a:rPr lang="en-US" sz="2400" dirty="0">
                <a:solidFill>
                  <a:srgbClr val="002060"/>
                </a:solidFill>
                <a:latin typeface="inter-regular"/>
              </a:rPr>
              <a:t>	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inter-regular"/>
              </a:rPr>
              <a:t>SELECT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inter-regular"/>
              </a:rPr>
              <a:t> COUNT(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inter-regular"/>
              </a:rPr>
              <a:t>emp_code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inter-regular"/>
              </a:rPr>
              <a:t>) 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inter-regular"/>
              </a:rPr>
              <a:t>                AS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inter-regular"/>
              </a:rPr>
              <a:t>Total_Salesrep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inter-regular"/>
              </a:rPr>
              <a:t> 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inter-regular"/>
              </a:rPr>
              <a:t>FROM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inter-regular"/>
              </a:rPr>
              <a:t> sales;   </a:t>
            </a:r>
          </a:p>
          <a:p>
            <a:r>
              <a:rPr lang="en-US" sz="2400" b="1" i="0" dirty="0">
                <a:solidFill>
                  <a:schemeClr val="accent1"/>
                </a:solidFill>
                <a:effectLst/>
                <a:latin typeface="inter-regular"/>
              </a:rPr>
              <a:t>END &amp;&amp;  </a:t>
            </a:r>
          </a:p>
          <a:p>
            <a:r>
              <a:rPr lang="en-US" sz="2400" b="1" i="0" dirty="0">
                <a:solidFill>
                  <a:schemeClr val="accent1"/>
                </a:solidFill>
                <a:effectLst/>
                <a:latin typeface="inter-regular"/>
              </a:rPr>
              <a:t>DELIMITER 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00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B9AB-5A50-7FA8-A915-EF917F23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u="sng" dirty="0"/>
              <a:t>Sections:</a:t>
            </a:r>
            <a:br>
              <a:rPr lang="en-IN" dirty="0"/>
            </a:br>
            <a:r>
              <a:rPr lang="en-IN" b="1" dirty="0">
                <a:solidFill>
                  <a:srgbClr val="002060"/>
                </a:solidFill>
              </a:rPr>
              <a:t>Procedure name, Parameters list,  </a:t>
            </a:r>
            <a:r>
              <a:rPr lang="en-IN" b="1" dirty="0" err="1">
                <a:solidFill>
                  <a:srgbClr val="002060"/>
                </a:solidFill>
              </a:rPr>
              <a:t>sql</a:t>
            </a:r>
            <a:r>
              <a:rPr lang="en-IN" b="1" dirty="0">
                <a:solidFill>
                  <a:srgbClr val="002060"/>
                </a:solidFill>
              </a:rPr>
              <a:t>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6B59-9CA2-1457-16FA-6B549B4E5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64659"/>
            <a:ext cx="5213874" cy="429409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DELIMITER &amp;&amp;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inter-regular"/>
              </a:rPr>
              <a:t>CREATE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ter-regular"/>
              </a:rPr>
              <a:t>PROCEDURE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 </a:t>
            </a:r>
            <a:r>
              <a:rPr lang="en-US" sz="3000" b="0" i="0" dirty="0" err="1">
                <a:solidFill>
                  <a:srgbClr val="C00000"/>
                </a:solidFill>
                <a:effectLst/>
                <a:latin typeface="inter-regular"/>
              </a:rPr>
              <a:t>sales_rep</a:t>
            </a:r>
            <a:r>
              <a:rPr lang="en-US" sz="3000" b="0" i="0" dirty="0">
                <a:solidFill>
                  <a:srgbClr val="C00000"/>
                </a:solidFill>
                <a:effectLst/>
                <a:latin typeface="inter-regular"/>
              </a:rPr>
              <a:t>()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inter-regular"/>
              </a:rPr>
              <a:t>BEGIN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  </a:t>
            </a:r>
          </a:p>
          <a:p>
            <a:r>
              <a:rPr lang="en-US" sz="2000" b="1" i="0" dirty="0">
                <a:solidFill>
                  <a:srgbClr val="00B0F0"/>
                </a:solidFill>
                <a:effectLst/>
                <a:latin typeface="inter-regular"/>
              </a:rPr>
              <a:t>	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SELECT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 * 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FROM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 sales            </a:t>
            </a:r>
          </a:p>
          <a:p>
            <a:r>
              <a:rPr lang="en-US" sz="2000" dirty="0">
                <a:solidFill>
                  <a:srgbClr val="C00000"/>
                </a:solidFill>
                <a:latin typeface="inter-regular"/>
              </a:rPr>
              <a:t>              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WHERE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 target &gt; 100;  </a:t>
            </a:r>
          </a:p>
          <a:p>
            <a:r>
              <a:rPr lang="en-US" sz="2000" dirty="0">
                <a:solidFill>
                  <a:srgbClr val="C00000"/>
                </a:solidFill>
                <a:latin typeface="inter-regular"/>
              </a:rPr>
              <a:t>	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SELECT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 COUNT(</a:t>
            </a:r>
            <a:r>
              <a:rPr lang="en-US" sz="2000" b="0" i="0" dirty="0" err="1">
                <a:solidFill>
                  <a:srgbClr val="C00000"/>
                </a:solidFill>
                <a:effectLst/>
                <a:latin typeface="inter-regular"/>
              </a:rPr>
              <a:t>emp_code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) </a:t>
            </a:r>
          </a:p>
          <a:p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                AS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C00000"/>
                </a:solidFill>
                <a:effectLst/>
                <a:latin typeface="inter-regular"/>
              </a:rPr>
              <a:t>Total_Salesrep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inter-regular"/>
              </a:rPr>
              <a:t>FROM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inter-regular"/>
              </a:rPr>
              <a:t> sales;  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inter-regular"/>
              </a:rPr>
              <a:t>  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inter-regular"/>
              </a:rPr>
              <a:t>END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 &amp;&amp;  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DELIMITER ; 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inter-regular"/>
              </a:rPr>
              <a:t> 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52F2C-D096-7A33-1FF7-4A09C4AE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153" y="1864659"/>
            <a:ext cx="4844527" cy="400443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*Delimiter are </a:t>
            </a:r>
            <a:r>
              <a:rPr lang="en-IN" sz="2600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tell MySQL to mark start and end of entire statement</a:t>
            </a:r>
            <a:r>
              <a:rPr lang="en-IN" sz="2600" b="1" u="sng" dirty="0">
                <a:solidFill>
                  <a:schemeClr val="accent5">
                    <a:lumMod val="50000"/>
                  </a:schemeClr>
                </a:solidFill>
              </a:rPr>
              <a:t>..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*You can use delimiter as </a:t>
            </a:r>
            <a:r>
              <a:rPr lang="en-IN" sz="3000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or // or $$</a:t>
            </a:r>
          </a:p>
          <a:p>
            <a:r>
              <a:rPr lang="en-IN" b="1" u="sng" dirty="0">
                <a:solidFill>
                  <a:srgbClr val="002060"/>
                </a:solidFill>
              </a:rPr>
              <a:t>To call a procedure:</a:t>
            </a:r>
          </a:p>
          <a:p>
            <a:r>
              <a:rPr lang="en-IN" sz="3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IN" sz="3900" b="1" dirty="0">
                <a:solidFill>
                  <a:srgbClr val="C00000"/>
                </a:solidFill>
              </a:rPr>
              <a:t> </a:t>
            </a:r>
            <a:r>
              <a:rPr lang="en-IN" sz="3900" b="1" dirty="0" err="1">
                <a:solidFill>
                  <a:schemeClr val="tx1"/>
                </a:solidFill>
              </a:rPr>
              <a:t>sales_rep</a:t>
            </a:r>
            <a:r>
              <a:rPr lang="en-IN" sz="3900" b="1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944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12ED-2339-8A69-59E8-D3886749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1261"/>
          </a:xfrm>
        </p:spPr>
        <p:txBody>
          <a:bodyPr/>
          <a:lstStyle/>
          <a:p>
            <a:r>
              <a:rPr lang="en-IN" u="sng" dirty="0">
                <a:solidFill>
                  <a:schemeClr val="tx2"/>
                </a:solidFill>
              </a:rPr>
              <a:t>Types of Parameters in Stored Procedure-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648B-3F7C-6182-E0B3-9372E7BC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25880"/>
            <a:ext cx="10058400" cy="454321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IN</a:t>
            </a:r>
            <a:r>
              <a:rPr lang="en-IN" sz="2400" u="sng" dirty="0">
                <a:latin typeface="Arial Black" panose="020B0A04020102020204" pitchFamily="34" charset="0"/>
              </a:rPr>
              <a:t> </a:t>
            </a:r>
            <a:r>
              <a:rPr lang="en-IN" sz="2400" b="1" i="0" u="sng" dirty="0">
                <a:solidFill>
                  <a:srgbClr val="333333"/>
                </a:solidFill>
                <a:effectLst/>
                <a:latin typeface="inter-bold"/>
              </a:rPr>
              <a:t>parameter- 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it takes a parameter as </a:t>
            </a:r>
            <a:r>
              <a:rPr lang="en-IN" sz="2400" b="1" i="0" u="sng" dirty="0">
                <a:solidFill>
                  <a:srgbClr val="C00000"/>
                </a:solidFill>
                <a:effectLst/>
                <a:latin typeface="inter-bold"/>
              </a:rPr>
              <a:t>input variable 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to </a:t>
            </a:r>
            <a:r>
              <a:rPr lang="en-IN" sz="2400" b="1" i="0" dirty="0" err="1">
                <a:solidFill>
                  <a:srgbClr val="00B050"/>
                </a:solidFill>
                <a:effectLst/>
                <a:latin typeface="inter-bold"/>
              </a:rPr>
              <a:t>sql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 codes.</a:t>
            </a:r>
            <a:endParaRPr lang="en-IN" sz="2400" dirty="0">
              <a:solidFill>
                <a:srgbClr val="00B050"/>
              </a:solidFill>
            </a:endParaRPr>
          </a:p>
          <a:p>
            <a:r>
              <a:rPr lang="en-IN" sz="2400" u="sng" dirty="0">
                <a:solidFill>
                  <a:srgbClr val="00B050"/>
                </a:solidFill>
                <a:latin typeface="Arial Black" panose="020B0A04020102020204" pitchFamily="34" charset="0"/>
              </a:rPr>
              <a:t>OUT</a:t>
            </a:r>
            <a:r>
              <a:rPr lang="en-IN" sz="2400" u="sng" dirty="0"/>
              <a:t> </a:t>
            </a:r>
            <a:r>
              <a:rPr lang="en-IN" sz="2400" b="1" i="0" u="sng" dirty="0">
                <a:solidFill>
                  <a:srgbClr val="333333"/>
                </a:solidFill>
                <a:effectLst/>
                <a:latin typeface="inter-bold"/>
              </a:rPr>
              <a:t>parameter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inter-bold"/>
              </a:rPr>
              <a:t>-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it takes a parameter as </a:t>
            </a:r>
            <a:r>
              <a:rPr lang="en-IN" sz="2400" b="1" i="0" u="sng" dirty="0">
                <a:solidFill>
                  <a:srgbClr val="C00000"/>
                </a:solidFill>
                <a:effectLst/>
                <a:latin typeface="inter-bold"/>
              </a:rPr>
              <a:t>output variable 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to </a:t>
            </a:r>
            <a:r>
              <a:rPr lang="en-IN" sz="2400" b="1" i="0" dirty="0" err="1">
                <a:solidFill>
                  <a:srgbClr val="00B050"/>
                </a:solidFill>
                <a:effectLst/>
                <a:latin typeface="inter-bold"/>
              </a:rPr>
              <a:t>sql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 codes.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INOUT</a:t>
            </a:r>
            <a:r>
              <a:rPr lang="en-IN" sz="2400" u="sng" dirty="0"/>
              <a:t> </a:t>
            </a:r>
            <a:r>
              <a:rPr lang="en-IN" sz="2400" b="1" i="0" u="sng" dirty="0">
                <a:solidFill>
                  <a:srgbClr val="333333"/>
                </a:solidFill>
                <a:effectLst/>
                <a:latin typeface="inter-bold"/>
              </a:rPr>
              <a:t>parameter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inter-bold"/>
              </a:rPr>
              <a:t>- </a:t>
            </a:r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it takes a common parameter</a:t>
            </a:r>
          </a:p>
          <a:p>
            <a:r>
              <a:rPr lang="en-IN" sz="2400" b="1" i="0" dirty="0">
                <a:solidFill>
                  <a:srgbClr val="00B050"/>
                </a:solidFill>
                <a:effectLst/>
                <a:latin typeface="inter-bold"/>
              </a:rPr>
              <a:t> </a:t>
            </a:r>
            <a:r>
              <a:rPr lang="en-IN" sz="2400" b="1" i="0" u="sng" dirty="0">
                <a:solidFill>
                  <a:srgbClr val="C00000"/>
                </a:solidFill>
                <a:effectLst/>
                <a:latin typeface="inter-bold"/>
              </a:rPr>
              <a:t>for input and output both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inter-bold"/>
              </a:rPr>
              <a:t>.</a:t>
            </a:r>
            <a:endParaRPr lang="en-IN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8DCEBE-F88D-C6BE-800F-08A494FD2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894434"/>
              </p:ext>
            </p:extLst>
          </p:nvPr>
        </p:nvGraphicFramePr>
        <p:xfrm>
          <a:off x="5385816" y="3046179"/>
          <a:ext cx="4334256" cy="295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16600" imgH="2720520" progId="PBrush">
                  <p:embed/>
                </p:oleObj>
              </mc:Choice>
              <mc:Fallback>
                <p:oleObj name="Bitmap Image" r:id="rId2" imgW="2316600" imgH="2720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85816" y="3046179"/>
                        <a:ext cx="4334256" cy="295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07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BFAF-9F04-A87F-CECF-EE6FB18D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40299"/>
            <a:ext cx="10442448" cy="1304453"/>
          </a:xfrm>
        </p:spPr>
        <p:txBody>
          <a:bodyPr/>
          <a:lstStyle/>
          <a:p>
            <a:r>
              <a:rPr lang="en-IN" sz="24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How to </a:t>
            </a:r>
            <a:r>
              <a:rPr lang="en-IN" sz="2400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create stored procedure </a:t>
            </a:r>
            <a:r>
              <a:rPr lang="en-IN" sz="24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using </a:t>
            </a:r>
            <a:r>
              <a:rPr lang="en-IN" sz="48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IN</a:t>
            </a:r>
            <a:r>
              <a:rPr lang="en-IN" sz="4800" u="sng" dirty="0">
                <a:latin typeface="Arial Black" panose="020B0A04020102020204" pitchFamily="34" charset="0"/>
              </a:rPr>
              <a:t> </a:t>
            </a:r>
            <a:r>
              <a:rPr lang="en-IN" sz="4800" b="1" i="0" u="sng" dirty="0">
                <a:solidFill>
                  <a:srgbClr val="333333"/>
                </a:solidFill>
                <a:effectLst/>
                <a:latin typeface="inter-bold"/>
              </a:rPr>
              <a:t>parameter-</a:t>
            </a:r>
            <a:r>
              <a:rPr lang="en-IN" sz="2800" i="0" dirty="0">
                <a:solidFill>
                  <a:srgbClr val="333333"/>
                </a:solidFill>
                <a:effectLst/>
                <a:latin typeface="inter-bold"/>
              </a:rPr>
              <a:t>(IN/OUT/INOUT </a:t>
            </a:r>
            <a:r>
              <a:rPr lang="en-IN" sz="2800" i="0" dirty="0" err="1">
                <a:solidFill>
                  <a:schemeClr val="accent4">
                    <a:lumMod val="50000"/>
                  </a:schemeClr>
                </a:solidFill>
                <a:effectLst/>
                <a:latin typeface="inter-bold"/>
              </a:rPr>
              <a:t>para_name</a:t>
            </a:r>
            <a:r>
              <a:rPr lang="en-IN" sz="2800" i="0" dirty="0">
                <a:solidFill>
                  <a:srgbClr val="333333"/>
                </a:solidFill>
                <a:effectLst/>
                <a:latin typeface="inter-bold"/>
              </a:rPr>
              <a:t>  datatype)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D7A3-6738-2154-4D4B-B85AA5329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504" y="1956816"/>
            <a:ext cx="5586984" cy="4224528"/>
          </a:xfrm>
        </p:spPr>
        <p:txBody>
          <a:bodyPr/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DELIMITER //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PROCEDURE 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GetStudentData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stu_id</a:t>
            </a:r>
            <a:r>
              <a:rPr 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INT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 </a:t>
            </a:r>
          </a:p>
          <a:p>
            <a:pPr marL="201168" lvl="1" indent="0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* FROM student </a:t>
            </a:r>
          </a:p>
          <a:p>
            <a:pPr marL="201168" lvl="1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WHERE id =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stu_id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//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DELIMITER ;</a:t>
            </a:r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244FD0-BBEA-2346-3443-5F896AEDAF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3289079"/>
              </p:ext>
            </p:extLst>
          </p:nvPr>
        </p:nvGraphicFramePr>
        <p:xfrm>
          <a:off x="6556247" y="2485904"/>
          <a:ext cx="470916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319">
                  <a:extLst>
                    <a:ext uri="{9D8B030D-6E8A-4147-A177-3AD203B41FA5}">
                      <a16:colId xmlns:a16="http://schemas.microsoft.com/office/drawing/2014/main" val="2044949037"/>
                    </a:ext>
                  </a:extLst>
                </a:gridCol>
                <a:gridCol w="1597921">
                  <a:extLst>
                    <a:ext uri="{9D8B030D-6E8A-4147-A177-3AD203B41FA5}">
                      <a16:colId xmlns:a16="http://schemas.microsoft.com/office/drawing/2014/main" val="3336560678"/>
                    </a:ext>
                  </a:extLst>
                </a:gridCol>
                <a:gridCol w="1597921">
                  <a:extLst>
                    <a:ext uri="{9D8B030D-6E8A-4147-A177-3AD203B41FA5}">
                      <a16:colId xmlns:a16="http://schemas.microsoft.com/office/drawing/2014/main" val="1723367796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8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647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6FE6F8-8AF3-6B4C-481A-BCBFFDD8D7F9}"/>
              </a:ext>
            </a:extLst>
          </p:cNvPr>
          <p:cNvSpPr txBox="1"/>
          <p:nvPr/>
        </p:nvSpPr>
        <p:spPr>
          <a:xfrm>
            <a:off x="6693726" y="3438138"/>
            <a:ext cx="37030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anose="020B0A04020102020204" pitchFamily="34" charset="0"/>
              </a:rPr>
              <a:t>CALL</a:t>
            </a:r>
            <a:r>
              <a:rPr lang="en-IN" sz="2000" dirty="0"/>
              <a:t> </a:t>
            </a:r>
            <a:r>
              <a:rPr lang="en-US" sz="2000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GetStudentData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(102)</a:t>
            </a:r>
          </a:p>
          <a:p>
            <a:endParaRPr lang="en-US" sz="20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14410-DE6B-F71A-68D0-4F89F7F10E41}"/>
              </a:ext>
            </a:extLst>
          </p:cNvPr>
          <p:cNvSpPr txBox="1"/>
          <p:nvPr/>
        </p:nvSpPr>
        <p:spPr>
          <a:xfrm>
            <a:off x="6693726" y="1925175"/>
            <a:ext cx="398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Student</a:t>
            </a:r>
            <a:r>
              <a:rPr lang="en-IN" b="1" u="sng" dirty="0"/>
              <a:t>-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C0FFE59-4805-13C2-BCCF-C77A5E2A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69428"/>
              </p:ext>
            </p:extLst>
          </p:nvPr>
        </p:nvGraphicFramePr>
        <p:xfrm>
          <a:off x="6355080" y="3941751"/>
          <a:ext cx="4910328" cy="831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76">
                  <a:extLst>
                    <a:ext uri="{9D8B030D-6E8A-4147-A177-3AD203B41FA5}">
                      <a16:colId xmlns:a16="http://schemas.microsoft.com/office/drawing/2014/main" val="859080627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2884204241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2597296098"/>
                    </a:ext>
                  </a:extLst>
                </a:gridCol>
              </a:tblGrid>
              <a:tr h="460577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3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F52B8BB-C45A-51F5-3209-6A3D306FCF8F}"/>
              </a:ext>
            </a:extLst>
          </p:cNvPr>
          <p:cNvSpPr txBox="1"/>
          <p:nvPr/>
        </p:nvSpPr>
        <p:spPr>
          <a:xfrm>
            <a:off x="6096000" y="5249349"/>
            <a:ext cx="537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CALL</a:t>
            </a:r>
            <a:r>
              <a:rPr lang="en-IN" dirty="0"/>
              <a:t>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GetStudentData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error(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incoorect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number of arguments)</a:t>
            </a:r>
            <a:endParaRPr lang="en-US" sz="2400" b="1" i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FC98-A6D7-918C-7892-16B8546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86603"/>
            <a:ext cx="10671048" cy="1094141"/>
          </a:xfrm>
        </p:spPr>
        <p:txBody>
          <a:bodyPr>
            <a:normAutofit fontScale="90000"/>
          </a:bodyPr>
          <a:lstStyle/>
          <a:p>
            <a:r>
              <a:rPr lang="en-IN" sz="24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How to </a:t>
            </a:r>
            <a:r>
              <a:rPr lang="en-IN" sz="2700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create stored procedure </a:t>
            </a:r>
            <a:r>
              <a:rPr lang="en-IN" sz="24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using </a:t>
            </a:r>
            <a:r>
              <a:rPr lang="en-IN" sz="4800" u="sng" dirty="0">
                <a:solidFill>
                  <a:srgbClr val="00B050"/>
                </a:solidFill>
                <a:latin typeface="Arial Black" panose="020B0A04020102020204" pitchFamily="34" charset="0"/>
              </a:rPr>
              <a:t>OUT</a:t>
            </a:r>
            <a:r>
              <a:rPr lang="en-IN" sz="4800" u="sng" dirty="0"/>
              <a:t> </a:t>
            </a:r>
            <a:r>
              <a:rPr lang="en-IN" sz="4800" b="1" i="0" u="sng" dirty="0">
                <a:solidFill>
                  <a:srgbClr val="333333"/>
                </a:solidFill>
                <a:effectLst/>
                <a:latin typeface="inter-bold"/>
              </a:rPr>
              <a:t>parameter-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EB0F-BBCB-9DB7-BF04-2C5656EDE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632" y="1444752"/>
            <a:ext cx="5715000" cy="4424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ui-monospace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DELIMITER $$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PROCEDURE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GetTopperCount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 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OUT  </a:t>
            </a:r>
            <a:r>
              <a:rPr lang="en-US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totalTopper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)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 </a:t>
            </a:r>
          </a:p>
          <a:p>
            <a:pPr marL="201168" lvl="1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SELECT COUNT(id) INTO </a:t>
            </a:r>
            <a:r>
              <a:rPr lang="en-US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totalTopper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01168" lvl="1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FROM student </a:t>
            </a:r>
          </a:p>
          <a:p>
            <a:pPr marL="201168" lvl="1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WHERE grade = ‘A+’;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END$$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DELIMITER ;</a:t>
            </a:r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29434-9B46-3473-6C99-C0E8A593D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3096" y="1444752"/>
            <a:ext cx="5486400" cy="18562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execute:</a:t>
            </a:r>
          </a:p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22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GetTopperCount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@total</a:t>
            </a:r>
            <a:r>
              <a:rPr lang="en-US" sz="22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Topper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@total</a:t>
            </a:r>
            <a:r>
              <a:rPr lang="en-US" sz="240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Topper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2A7AF3-F0C6-EC97-276A-FF6D545CF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784" y="3707168"/>
            <a:ext cx="3910272" cy="10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7E831-5566-6F38-0AC5-E89E0FA4502A}"/>
              </a:ext>
            </a:extLst>
          </p:cNvPr>
          <p:cNvSpPr txBox="1"/>
          <p:nvPr/>
        </p:nvSpPr>
        <p:spPr>
          <a:xfrm>
            <a:off x="8275320" y="3762262"/>
            <a:ext cx="2112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@totalTopper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036F2-57A4-053B-BEEA-5CDEBFA7871F}"/>
              </a:ext>
            </a:extLst>
          </p:cNvPr>
          <p:cNvSpPr txBox="1"/>
          <p:nvPr/>
        </p:nvSpPr>
        <p:spPr>
          <a:xfrm>
            <a:off x="8302752" y="4250604"/>
            <a:ext cx="113385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68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2130-BDA9-D92D-E9B0-04FF5DC4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86603"/>
            <a:ext cx="11128248" cy="1048421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 </a:t>
            </a:r>
            <a:r>
              <a:rPr lang="en-IN" sz="27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How to </a:t>
            </a:r>
            <a:r>
              <a:rPr lang="en-IN" sz="2700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create stored procedure </a:t>
            </a:r>
            <a:r>
              <a:rPr lang="en-IN" sz="27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using </a:t>
            </a:r>
            <a:r>
              <a:rPr lang="en-IN" sz="48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INOUT</a:t>
            </a:r>
            <a:r>
              <a:rPr lang="en-IN" sz="4800" u="sng" dirty="0"/>
              <a:t> </a:t>
            </a:r>
            <a:r>
              <a:rPr lang="en-IN" sz="4800" b="1" i="0" u="sng" dirty="0">
                <a:solidFill>
                  <a:srgbClr val="333333"/>
                </a:solidFill>
                <a:effectLst/>
                <a:latin typeface="inter-bold"/>
              </a:rPr>
              <a:t>parameter</a:t>
            </a:r>
            <a:r>
              <a:rPr lang="en-IN" sz="4800" b="1" i="0" dirty="0">
                <a:solidFill>
                  <a:srgbClr val="333333"/>
                </a:solidFill>
                <a:effectLst/>
                <a:latin typeface="inter-bold"/>
              </a:rPr>
              <a:t>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B1C8-33D0-62FB-07EF-FCA473A00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892808"/>
            <a:ext cx="5532120" cy="4169664"/>
          </a:xfrm>
        </p:spPr>
        <p:txBody>
          <a:bodyPr/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DELIMITER //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PROCEDURE 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GetStudentID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INOUT name VARCHAR(255)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 </a:t>
            </a:r>
          </a:p>
          <a:p>
            <a:pPr marL="201168" lvl="1" indent="0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name 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student </a:t>
            </a:r>
          </a:p>
          <a:p>
            <a:pPr marL="201168" lvl="1" indent="0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WHERE name = name;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//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DELIMITER 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D39D3-D0FF-1970-2D6C-4F773177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4544" y="1472184"/>
            <a:ext cx="4639736" cy="43969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execute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@name = ‘Rohan’;</a:t>
            </a:r>
          </a:p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GetStudentID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@name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@name;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630AA-6DA0-6A20-8FFD-C6F3879F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16" y="3670639"/>
            <a:ext cx="3910272" cy="10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86EB5-C8E3-69AA-A0EE-37F8DA5EB3F9}"/>
              </a:ext>
            </a:extLst>
          </p:cNvPr>
          <p:cNvSpPr txBox="1"/>
          <p:nvPr/>
        </p:nvSpPr>
        <p:spPr>
          <a:xfrm>
            <a:off x="8275320" y="3696284"/>
            <a:ext cx="1755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@name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5F34C-C346-6C4E-EB1B-A571EF24DF93}"/>
              </a:ext>
            </a:extLst>
          </p:cNvPr>
          <p:cNvSpPr txBox="1"/>
          <p:nvPr/>
        </p:nvSpPr>
        <p:spPr>
          <a:xfrm>
            <a:off x="8046720" y="4230208"/>
            <a:ext cx="1216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8769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{AD211D22-CC8E-449D-ACD5-F7B30E00AF9D}tf11437505_win32</Template>
  <TotalTime>579</TotalTime>
  <Words>642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Arial Narrow</vt:lpstr>
      <vt:lpstr>Calibri</vt:lpstr>
      <vt:lpstr>Georgia Pro Cond Light</vt:lpstr>
      <vt:lpstr>inter-bold</vt:lpstr>
      <vt:lpstr>inter-regular</vt:lpstr>
      <vt:lpstr>Speak Pro</vt:lpstr>
      <vt:lpstr>ui-monospace</vt:lpstr>
      <vt:lpstr>Wingdings</vt:lpstr>
      <vt:lpstr>RetrospectVTI</vt:lpstr>
      <vt:lpstr>Bitmap Image</vt:lpstr>
      <vt:lpstr>Stored procedure in MySQL</vt:lpstr>
      <vt:lpstr>This Tutorial includes:</vt:lpstr>
      <vt:lpstr>What is Stored Procedure in myql?</vt:lpstr>
      <vt:lpstr>PowerPoint Presentation</vt:lpstr>
      <vt:lpstr> Sections: Procedure name, Parameters list,  sql codes</vt:lpstr>
      <vt:lpstr>Types of Parameters in Stored Procedure-</vt:lpstr>
      <vt:lpstr>How to create stored procedure using IN parameter-(IN/OUT/INOUT para_name  datatype)</vt:lpstr>
      <vt:lpstr>How to create stored procedure using OUT parameter-</vt:lpstr>
      <vt:lpstr> How to create stored procedure using INOUT parameter- </vt:lpstr>
      <vt:lpstr>How to list stored procedure in MySQL workbench-</vt:lpstr>
      <vt:lpstr>How to delete stored procedure in MySQL workbench-</vt:lpstr>
      <vt:lpstr>How to alter stored procedure in MySQL workbench-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 in MySQL</dc:title>
  <dc:creator>Arti Kushwaha</dc:creator>
  <cp:lastModifiedBy>Arti Kushwaha</cp:lastModifiedBy>
  <cp:revision>20</cp:revision>
  <dcterms:created xsi:type="dcterms:W3CDTF">2022-07-02T10:17:55Z</dcterms:created>
  <dcterms:modified xsi:type="dcterms:W3CDTF">2022-08-02T04:49:48Z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