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showGuides="1">
      <p:cViewPr varScale="1">
        <p:scale>
          <a:sx n="93" d="100"/>
          <a:sy n="93" d="100"/>
        </p:scale>
        <p:origin x="72" y="2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0633-64BA-4C7A-AAAE-32AACB67B0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B0FBD6-308A-4F33-8897-4D27F36A96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D95CED-512D-44B3-9F38-BD0632129EF8}"/>
              </a:ext>
            </a:extLst>
          </p:cNvPr>
          <p:cNvSpPr>
            <a:spLocks noGrp="1"/>
          </p:cNvSpPr>
          <p:nvPr>
            <p:ph type="dt" sz="half" idx="10"/>
          </p:nvPr>
        </p:nvSpPr>
        <p:spPr/>
        <p:txBody>
          <a:bodyPr/>
          <a:lstStyle/>
          <a:p>
            <a:fld id="{F7AB7D6D-E185-47F1-8390-D3808D65EEE1}" type="datetimeFigureOut">
              <a:rPr lang="en-US" smtClean="0"/>
              <a:t>3/2/2022</a:t>
            </a:fld>
            <a:endParaRPr lang="en-US"/>
          </a:p>
        </p:txBody>
      </p:sp>
      <p:sp>
        <p:nvSpPr>
          <p:cNvPr id="5" name="Footer Placeholder 4">
            <a:extLst>
              <a:ext uri="{FF2B5EF4-FFF2-40B4-BE49-F238E27FC236}">
                <a16:creationId xmlns:a16="http://schemas.microsoft.com/office/drawing/2014/main" id="{AB9A64B5-7972-4647-8AB8-C21CA718B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1CB11-AE5A-4F3D-A659-1BB8BA5CD036}"/>
              </a:ext>
            </a:extLst>
          </p:cNvPr>
          <p:cNvSpPr>
            <a:spLocks noGrp="1"/>
          </p:cNvSpPr>
          <p:nvPr>
            <p:ph type="sldNum" sz="quarter" idx="12"/>
          </p:nvPr>
        </p:nvSpPr>
        <p:spPr/>
        <p:txBody>
          <a:bodyPr/>
          <a:lstStyle/>
          <a:p>
            <a:fld id="{F62B5CB1-8660-480D-B6F5-3E99238C2715}" type="slidenum">
              <a:rPr lang="en-US" smtClean="0"/>
              <a:t>‹#›</a:t>
            </a:fld>
            <a:endParaRPr lang="en-US"/>
          </a:p>
        </p:txBody>
      </p:sp>
    </p:spTree>
    <p:extLst>
      <p:ext uri="{BB962C8B-B14F-4D97-AF65-F5344CB8AC3E}">
        <p14:creationId xmlns:p14="http://schemas.microsoft.com/office/powerpoint/2010/main" val="3651833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21F6-DA4C-4C67-8813-17066760AD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492191-0335-4A2D-9A9A-C97C25E03B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E109A-4777-4017-B866-A46061B09200}"/>
              </a:ext>
            </a:extLst>
          </p:cNvPr>
          <p:cNvSpPr>
            <a:spLocks noGrp="1"/>
          </p:cNvSpPr>
          <p:nvPr>
            <p:ph type="dt" sz="half" idx="10"/>
          </p:nvPr>
        </p:nvSpPr>
        <p:spPr/>
        <p:txBody>
          <a:bodyPr/>
          <a:lstStyle/>
          <a:p>
            <a:fld id="{F7AB7D6D-E185-47F1-8390-D3808D65EEE1}" type="datetimeFigureOut">
              <a:rPr lang="en-US" smtClean="0"/>
              <a:t>3/2/2022</a:t>
            </a:fld>
            <a:endParaRPr lang="en-US"/>
          </a:p>
        </p:txBody>
      </p:sp>
      <p:sp>
        <p:nvSpPr>
          <p:cNvPr id="5" name="Footer Placeholder 4">
            <a:extLst>
              <a:ext uri="{FF2B5EF4-FFF2-40B4-BE49-F238E27FC236}">
                <a16:creationId xmlns:a16="http://schemas.microsoft.com/office/drawing/2014/main" id="{19A8D2F8-DCF7-4896-A160-C8C9D792F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01462-E79A-431F-AACA-FF3A5BC4319E}"/>
              </a:ext>
            </a:extLst>
          </p:cNvPr>
          <p:cNvSpPr>
            <a:spLocks noGrp="1"/>
          </p:cNvSpPr>
          <p:nvPr>
            <p:ph type="sldNum" sz="quarter" idx="12"/>
          </p:nvPr>
        </p:nvSpPr>
        <p:spPr/>
        <p:txBody>
          <a:bodyPr/>
          <a:lstStyle/>
          <a:p>
            <a:fld id="{F62B5CB1-8660-480D-B6F5-3E99238C2715}" type="slidenum">
              <a:rPr lang="en-US" smtClean="0"/>
              <a:t>‹#›</a:t>
            </a:fld>
            <a:endParaRPr lang="en-US"/>
          </a:p>
        </p:txBody>
      </p:sp>
    </p:spTree>
    <p:extLst>
      <p:ext uri="{BB962C8B-B14F-4D97-AF65-F5344CB8AC3E}">
        <p14:creationId xmlns:p14="http://schemas.microsoft.com/office/powerpoint/2010/main" val="12156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0683BB-20F2-423F-A3F8-A9BA17B8E0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88A751-225B-4D0E-8622-6A7766F239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B52D0-C3FC-4E65-8CD9-06F899DA277E}"/>
              </a:ext>
            </a:extLst>
          </p:cNvPr>
          <p:cNvSpPr>
            <a:spLocks noGrp="1"/>
          </p:cNvSpPr>
          <p:nvPr>
            <p:ph type="dt" sz="half" idx="10"/>
          </p:nvPr>
        </p:nvSpPr>
        <p:spPr/>
        <p:txBody>
          <a:bodyPr/>
          <a:lstStyle/>
          <a:p>
            <a:fld id="{F7AB7D6D-E185-47F1-8390-D3808D65EEE1}" type="datetimeFigureOut">
              <a:rPr lang="en-US" smtClean="0"/>
              <a:t>3/2/2022</a:t>
            </a:fld>
            <a:endParaRPr lang="en-US"/>
          </a:p>
        </p:txBody>
      </p:sp>
      <p:sp>
        <p:nvSpPr>
          <p:cNvPr id="5" name="Footer Placeholder 4">
            <a:extLst>
              <a:ext uri="{FF2B5EF4-FFF2-40B4-BE49-F238E27FC236}">
                <a16:creationId xmlns:a16="http://schemas.microsoft.com/office/drawing/2014/main" id="{6CD7CA7B-DD1A-4C23-B9B4-F46126817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5AD5F-D265-45E3-83EA-E1F4A9B576F2}"/>
              </a:ext>
            </a:extLst>
          </p:cNvPr>
          <p:cNvSpPr>
            <a:spLocks noGrp="1"/>
          </p:cNvSpPr>
          <p:nvPr>
            <p:ph type="sldNum" sz="quarter" idx="12"/>
          </p:nvPr>
        </p:nvSpPr>
        <p:spPr/>
        <p:txBody>
          <a:bodyPr/>
          <a:lstStyle/>
          <a:p>
            <a:fld id="{F62B5CB1-8660-480D-B6F5-3E99238C2715}" type="slidenum">
              <a:rPr lang="en-US" smtClean="0"/>
              <a:t>‹#›</a:t>
            </a:fld>
            <a:endParaRPr lang="en-US"/>
          </a:p>
        </p:txBody>
      </p:sp>
    </p:spTree>
    <p:extLst>
      <p:ext uri="{BB962C8B-B14F-4D97-AF65-F5344CB8AC3E}">
        <p14:creationId xmlns:p14="http://schemas.microsoft.com/office/powerpoint/2010/main" val="191963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320F-FD20-4163-B880-AF9BB6FCE0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2A11E-7C36-4BB0-B190-D69F69A73E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8F7B3-8A06-4F69-8640-E5CF4B504DA1}"/>
              </a:ext>
            </a:extLst>
          </p:cNvPr>
          <p:cNvSpPr>
            <a:spLocks noGrp="1"/>
          </p:cNvSpPr>
          <p:nvPr>
            <p:ph type="dt" sz="half" idx="10"/>
          </p:nvPr>
        </p:nvSpPr>
        <p:spPr/>
        <p:txBody>
          <a:bodyPr/>
          <a:lstStyle/>
          <a:p>
            <a:fld id="{F7AB7D6D-E185-47F1-8390-D3808D65EEE1}" type="datetimeFigureOut">
              <a:rPr lang="en-US" smtClean="0"/>
              <a:t>3/2/2022</a:t>
            </a:fld>
            <a:endParaRPr lang="en-US"/>
          </a:p>
        </p:txBody>
      </p:sp>
      <p:sp>
        <p:nvSpPr>
          <p:cNvPr id="5" name="Footer Placeholder 4">
            <a:extLst>
              <a:ext uri="{FF2B5EF4-FFF2-40B4-BE49-F238E27FC236}">
                <a16:creationId xmlns:a16="http://schemas.microsoft.com/office/drawing/2014/main" id="{36717367-DF1B-4911-B141-5668E41F1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5EEAA-701F-426A-9882-08BF3F29C714}"/>
              </a:ext>
            </a:extLst>
          </p:cNvPr>
          <p:cNvSpPr>
            <a:spLocks noGrp="1"/>
          </p:cNvSpPr>
          <p:nvPr>
            <p:ph type="sldNum" sz="quarter" idx="12"/>
          </p:nvPr>
        </p:nvSpPr>
        <p:spPr/>
        <p:txBody>
          <a:bodyPr/>
          <a:lstStyle/>
          <a:p>
            <a:fld id="{F62B5CB1-8660-480D-B6F5-3E99238C2715}" type="slidenum">
              <a:rPr lang="en-US" smtClean="0"/>
              <a:t>‹#›</a:t>
            </a:fld>
            <a:endParaRPr lang="en-US"/>
          </a:p>
        </p:txBody>
      </p:sp>
    </p:spTree>
    <p:extLst>
      <p:ext uri="{BB962C8B-B14F-4D97-AF65-F5344CB8AC3E}">
        <p14:creationId xmlns:p14="http://schemas.microsoft.com/office/powerpoint/2010/main" val="223268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9D74-6A94-4FC7-AE5A-416FF71D02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AB1896-05E1-4397-B50C-5CF9740D8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18028F-9A26-493B-90B6-2D693688DED5}"/>
              </a:ext>
            </a:extLst>
          </p:cNvPr>
          <p:cNvSpPr>
            <a:spLocks noGrp="1"/>
          </p:cNvSpPr>
          <p:nvPr>
            <p:ph type="dt" sz="half" idx="10"/>
          </p:nvPr>
        </p:nvSpPr>
        <p:spPr/>
        <p:txBody>
          <a:bodyPr/>
          <a:lstStyle/>
          <a:p>
            <a:fld id="{F7AB7D6D-E185-47F1-8390-D3808D65EEE1}" type="datetimeFigureOut">
              <a:rPr lang="en-US" smtClean="0"/>
              <a:t>3/2/2022</a:t>
            </a:fld>
            <a:endParaRPr lang="en-US"/>
          </a:p>
        </p:txBody>
      </p:sp>
      <p:sp>
        <p:nvSpPr>
          <p:cNvPr id="5" name="Footer Placeholder 4">
            <a:extLst>
              <a:ext uri="{FF2B5EF4-FFF2-40B4-BE49-F238E27FC236}">
                <a16:creationId xmlns:a16="http://schemas.microsoft.com/office/drawing/2014/main" id="{5B38CDBE-F303-4611-ADD6-4A435CEA0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B8E93-C3A2-43F2-9595-426064319D6A}"/>
              </a:ext>
            </a:extLst>
          </p:cNvPr>
          <p:cNvSpPr>
            <a:spLocks noGrp="1"/>
          </p:cNvSpPr>
          <p:nvPr>
            <p:ph type="sldNum" sz="quarter" idx="12"/>
          </p:nvPr>
        </p:nvSpPr>
        <p:spPr/>
        <p:txBody>
          <a:bodyPr/>
          <a:lstStyle/>
          <a:p>
            <a:fld id="{F62B5CB1-8660-480D-B6F5-3E99238C2715}" type="slidenum">
              <a:rPr lang="en-US" smtClean="0"/>
              <a:t>‹#›</a:t>
            </a:fld>
            <a:endParaRPr lang="en-US"/>
          </a:p>
        </p:txBody>
      </p:sp>
    </p:spTree>
    <p:extLst>
      <p:ext uri="{BB962C8B-B14F-4D97-AF65-F5344CB8AC3E}">
        <p14:creationId xmlns:p14="http://schemas.microsoft.com/office/powerpoint/2010/main" val="289075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57B5-DBD1-4BCF-8719-DAEF61D049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15BE6-DA20-424C-AB97-2BF5828B17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F00B47-EB6D-4853-885B-45FC8441CA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35E55B-7CCD-45AF-8901-C67EE5C7D938}"/>
              </a:ext>
            </a:extLst>
          </p:cNvPr>
          <p:cNvSpPr>
            <a:spLocks noGrp="1"/>
          </p:cNvSpPr>
          <p:nvPr>
            <p:ph type="dt" sz="half" idx="10"/>
          </p:nvPr>
        </p:nvSpPr>
        <p:spPr/>
        <p:txBody>
          <a:bodyPr/>
          <a:lstStyle/>
          <a:p>
            <a:fld id="{F7AB7D6D-E185-47F1-8390-D3808D65EEE1}" type="datetimeFigureOut">
              <a:rPr lang="en-US" smtClean="0"/>
              <a:t>3/2/2022</a:t>
            </a:fld>
            <a:endParaRPr lang="en-US"/>
          </a:p>
        </p:txBody>
      </p:sp>
      <p:sp>
        <p:nvSpPr>
          <p:cNvPr id="6" name="Footer Placeholder 5">
            <a:extLst>
              <a:ext uri="{FF2B5EF4-FFF2-40B4-BE49-F238E27FC236}">
                <a16:creationId xmlns:a16="http://schemas.microsoft.com/office/drawing/2014/main" id="{E1A1D017-E3C8-4740-A141-13A68BD9E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54F570-C55E-4AFA-89EC-1ACC01841DEC}"/>
              </a:ext>
            </a:extLst>
          </p:cNvPr>
          <p:cNvSpPr>
            <a:spLocks noGrp="1"/>
          </p:cNvSpPr>
          <p:nvPr>
            <p:ph type="sldNum" sz="quarter" idx="12"/>
          </p:nvPr>
        </p:nvSpPr>
        <p:spPr/>
        <p:txBody>
          <a:bodyPr/>
          <a:lstStyle/>
          <a:p>
            <a:fld id="{F62B5CB1-8660-480D-B6F5-3E99238C2715}" type="slidenum">
              <a:rPr lang="en-US" smtClean="0"/>
              <a:t>‹#›</a:t>
            </a:fld>
            <a:endParaRPr lang="en-US"/>
          </a:p>
        </p:txBody>
      </p:sp>
    </p:spTree>
    <p:extLst>
      <p:ext uri="{BB962C8B-B14F-4D97-AF65-F5344CB8AC3E}">
        <p14:creationId xmlns:p14="http://schemas.microsoft.com/office/powerpoint/2010/main" val="242236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1B77-4BEB-45D7-8EFB-A10D9E42C0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11C674-8BC2-43B9-8BB4-B5C7FEC980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3E616-8DEA-40E6-B051-09CF07CD8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60CDE6-90E2-4B84-ADF9-76AEB545A7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A4CE26-FB87-4EB3-B441-3B9C6F581A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B6446E-BDEA-4AFF-AB98-C6C91D3B2165}"/>
              </a:ext>
            </a:extLst>
          </p:cNvPr>
          <p:cNvSpPr>
            <a:spLocks noGrp="1"/>
          </p:cNvSpPr>
          <p:nvPr>
            <p:ph type="dt" sz="half" idx="10"/>
          </p:nvPr>
        </p:nvSpPr>
        <p:spPr/>
        <p:txBody>
          <a:bodyPr/>
          <a:lstStyle/>
          <a:p>
            <a:fld id="{F7AB7D6D-E185-47F1-8390-D3808D65EEE1}" type="datetimeFigureOut">
              <a:rPr lang="en-US" smtClean="0"/>
              <a:t>3/2/2022</a:t>
            </a:fld>
            <a:endParaRPr lang="en-US"/>
          </a:p>
        </p:txBody>
      </p:sp>
      <p:sp>
        <p:nvSpPr>
          <p:cNvPr id="8" name="Footer Placeholder 7">
            <a:extLst>
              <a:ext uri="{FF2B5EF4-FFF2-40B4-BE49-F238E27FC236}">
                <a16:creationId xmlns:a16="http://schemas.microsoft.com/office/drawing/2014/main" id="{EC74581D-488D-4E4B-9A79-9136B590E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C5E561-4E9C-482F-99A1-CF4978604349}"/>
              </a:ext>
            </a:extLst>
          </p:cNvPr>
          <p:cNvSpPr>
            <a:spLocks noGrp="1"/>
          </p:cNvSpPr>
          <p:nvPr>
            <p:ph type="sldNum" sz="quarter" idx="12"/>
          </p:nvPr>
        </p:nvSpPr>
        <p:spPr/>
        <p:txBody>
          <a:bodyPr/>
          <a:lstStyle/>
          <a:p>
            <a:fld id="{F62B5CB1-8660-480D-B6F5-3E99238C2715}" type="slidenum">
              <a:rPr lang="en-US" smtClean="0"/>
              <a:t>‹#›</a:t>
            </a:fld>
            <a:endParaRPr lang="en-US"/>
          </a:p>
        </p:txBody>
      </p:sp>
    </p:spTree>
    <p:extLst>
      <p:ext uri="{BB962C8B-B14F-4D97-AF65-F5344CB8AC3E}">
        <p14:creationId xmlns:p14="http://schemas.microsoft.com/office/powerpoint/2010/main" val="379486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5C5F-438E-4A1E-B337-21F83F5297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850567-A362-4261-B5E9-13D05C4D5ADC}"/>
              </a:ext>
            </a:extLst>
          </p:cNvPr>
          <p:cNvSpPr>
            <a:spLocks noGrp="1"/>
          </p:cNvSpPr>
          <p:nvPr>
            <p:ph type="dt" sz="half" idx="10"/>
          </p:nvPr>
        </p:nvSpPr>
        <p:spPr/>
        <p:txBody>
          <a:bodyPr/>
          <a:lstStyle/>
          <a:p>
            <a:fld id="{F7AB7D6D-E185-47F1-8390-D3808D65EEE1}" type="datetimeFigureOut">
              <a:rPr lang="en-US" smtClean="0"/>
              <a:t>3/2/2022</a:t>
            </a:fld>
            <a:endParaRPr lang="en-US"/>
          </a:p>
        </p:txBody>
      </p:sp>
      <p:sp>
        <p:nvSpPr>
          <p:cNvPr id="4" name="Footer Placeholder 3">
            <a:extLst>
              <a:ext uri="{FF2B5EF4-FFF2-40B4-BE49-F238E27FC236}">
                <a16:creationId xmlns:a16="http://schemas.microsoft.com/office/drawing/2014/main" id="{F0B139A9-2B64-43C4-A433-4EC1ACACD7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0C6AE7-1B02-4171-8E70-6D09615923A2}"/>
              </a:ext>
            </a:extLst>
          </p:cNvPr>
          <p:cNvSpPr>
            <a:spLocks noGrp="1"/>
          </p:cNvSpPr>
          <p:nvPr>
            <p:ph type="sldNum" sz="quarter" idx="12"/>
          </p:nvPr>
        </p:nvSpPr>
        <p:spPr/>
        <p:txBody>
          <a:bodyPr/>
          <a:lstStyle/>
          <a:p>
            <a:fld id="{F62B5CB1-8660-480D-B6F5-3E99238C2715}" type="slidenum">
              <a:rPr lang="en-US" smtClean="0"/>
              <a:t>‹#›</a:t>
            </a:fld>
            <a:endParaRPr lang="en-US"/>
          </a:p>
        </p:txBody>
      </p:sp>
    </p:spTree>
    <p:extLst>
      <p:ext uri="{BB962C8B-B14F-4D97-AF65-F5344CB8AC3E}">
        <p14:creationId xmlns:p14="http://schemas.microsoft.com/office/powerpoint/2010/main" val="4125684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2A5EC-E3AD-4C28-A0F4-B7ABFEBAAD48}"/>
              </a:ext>
            </a:extLst>
          </p:cNvPr>
          <p:cNvSpPr>
            <a:spLocks noGrp="1"/>
          </p:cNvSpPr>
          <p:nvPr>
            <p:ph type="dt" sz="half" idx="10"/>
          </p:nvPr>
        </p:nvSpPr>
        <p:spPr/>
        <p:txBody>
          <a:bodyPr/>
          <a:lstStyle/>
          <a:p>
            <a:fld id="{F7AB7D6D-E185-47F1-8390-D3808D65EEE1}" type="datetimeFigureOut">
              <a:rPr lang="en-US" smtClean="0"/>
              <a:t>3/2/2022</a:t>
            </a:fld>
            <a:endParaRPr lang="en-US"/>
          </a:p>
        </p:txBody>
      </p:sp>
      <p:sp>
        <p:nvSpPr>
          <p:cNvPr id="3" name="Footer Placeholder 2">
            <a:extLst>
              <a:ext uri="{FF2B5EF4-FFF2-40B4-BE49-F238E27FC236}">
                <a16:creationId xmlns:a16="http://schemas.microsoft.com/office/drawing/2014/main" id="{6C96F267-9810-4197-A669-0AA43732B0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EC578E-4027-4FCF-8331-613D858205F8}"/>
              </a:ext>
            </a:extLst>
          </p:cNvPr>
          <p:cNvSpPr>
            <a:spLocks noGrp="1"/>
          </p:cNvSpPr>
          <p:nvPr>
            <p:ph type="sldNum" sz="quarter" idx="12"/>
          </p:nvPr>
        </p:nvSpPr>
        <p:spPr/>
        <p:txBody>
          <a:bodyPr/>
          <a:lstStyle/>
          <a:p>
            <a:fld id="{F62B5CB1-8660-480D-B6F5-3E99238C2715}" type="slidenum">
              <a:rPr lang="en-US" smtClean="0"/>
              <a:t>‹#›</a:t>
            </a:fld>
            <a:endParaRPr lang="en-US"/>
          </a:p>
        </p:txBody>
      </p:sp>
    </p:spTree>
    <p:extLst>
      <p:ext uri="{BB962C8B-B14F-4D97-AF65-F5344CB8AC3E}">
        <p14:creationId xmlns:p14="http://schemas.microsoft.com/office/powerpoint/2010/main" val="160733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01F5-F87B-406E-8471-45AB9362F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CAE25F-B735-4AC8-9472-DA8BDB8DC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05684F-48FC-475A-93B8-99DE9D9D7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17E2E-B8E0-4A3C-ADD8-7D1452E73624}"/>
              </a:ext>
            </a:extLst>
          </p:cNvPr>
          <p:cNvSpPr>
            <a:spLocks noGrp="1"/>
          </p:cNvSpPr>
          <p:nvPr>
            <p:ph type="dt" sz="half" idx="10"/>
          </p:nvPr>
        </p:nvSpPr>
        <p:spPr/>
        <p:txBody>
          <a:bodyPr/>
          <a:lstStyle/>
          <a:p>
            <a:fld id="{F7AB7D6D-E185-47F1-8390-D3808D65EEE1}" type="datetimeFigureOut">
              <a:rPr lang="en-US" smtClean="0"/>
              <a:t>3/2/2022</a:t>
            </a:fld>
            <a:endParaRPr lang="en-US"/>
          </a:p>
        </p:txBody>
      </p:sp>
      <p:sp>
        <p:nvSpPr>
          <p:cNvPr id="6" name="Footer Placeholder 5">
            <a:extLst>
              <a:ext uri="{FF2B5EF4-FFF2-40B4-BE49-F238E27FC236}">
                <a16:creationId xmlns:a16="http://schemas.microsoft.com/office/drawing/2014/main" id="{774943DA-CD2B-47C0-BE07-3C3B01AF2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317B53-ECC0-4561-A48E-2BD5B7F92DAF}"/>
              </a:ext>
            </a:extLst>
          </p:cNvPr>
          <p:cNvSpPr>
            <a:spLocks noGrp="1"/>
          </p:cNvSpPr>
          <p:nvPr>
            <p:ph type="sldNum" sz="quarter" idx="12"/>
          </p:nvPr>
        </p:nvSpPr>
        <p:spPr/>
        <p:txBody>
          <a:bodyPr/>
          <a:lstStyle/>
          <a:p>
            <a:fld id="{F62B5CB1-8660-480D-B6F5-3E99238C2715}" type="slidenum">
              <a:rPr lang="en-US" smtClean="0"/>
              <a:t>‹#›</a:t>
            </a:fld>
            <a:endParaRPr lang="en-US"/>
          </a:p>
        </p:txBody>
      </p:sp>
    </p:spTree>
    <p:extLst>
      <p:ext uri="{BB962C8B-B14F-4D97-AF65-F5344CB8AC3E}">
        <p14:creationId xmlns:p14="http://schemas.microsoft.com/office/powerpoint/2010/main" val="286640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BF09-59DA-497F-836B-AE3C82789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C9F3BE-1DB8-4361-889C-C7AE312B40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75453B-5756-4560-9803-B841B0FD2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7E2A6-51BD-4F90-B60A-280E6450BC50}"/>
              </a:ext>
            </a:extLst>
          </p:cNvPr>
          <p:cNvSpPr>
            <a:spLocks noGrp="1"/>
          </p:cNvSpPr>
          <p:nvPr>
            <p:ph type="dt" sz="half" idx="10"/>
          </p:nvPr>
        </p:nvSpPr>
        <p:spPr/>
        <p:txBody>
          <a:bodyPr/>
          <a:lstStyle/>
          <a:p>
            <a:fld id="{F7AB7D6D-E185-47F1-8390-D3808D65EEE1}" type="datetimeFigureOut">
              <a:rPr lang="en-US" smtClean="0"/>
              <a:t>3/2/2022</a:t>
            </a:fld>
            <a:endParaRPr lang="en-US"/>
          </a:p>
        </p:txBody>
      </p:sp>
      <p:sp>
        <p:nvSpPr>
          <p:cNvPr id="6" name="Footer Placeholder 5">
            <a:extLst>
              <a:ext uri="{FF2B5EF4-FFF2-40B4-BE49-F238E27FC236}">
                <a16:creationId xmlns:a16="http://schemas.microsoft.com/office/drawing/2014/main" id="{30DB217D-C38F-435A-89CB-FA18D364E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C4287-4050-4C22-9B56-313322794A5E}"/>
              </a:ext>
            </a:extLst>
          </p:cNvPr>
          <p:cNvSpPr>
            <a:spLocks noGrp="1"/>
          </p:cNvSpPr>
          <p:nvPr>
            <p:ph type="sldNum" sz="quarter" idx="12"/>
          </p:nvPr>
        </p:nvSpPr>
        <p:spPr/>
        <p:txBody>
          <a:bodyPr/>
          <a:lstStyle/>
          <a:p>
            <a:fld id="{F62B5CB1-8660-480D-B6F5-3E99238C2715}" type="slidenum">
              <a:rPr lang="en-US" smtClean="0"/>
              <a:t>‹#›</a:t>
            </a:fld>
            <a:endParaRPr lang="en-US"/>
          </a:p>
        </p:txBody>
      </p:sp>
    </p:spTree>
    <p:extLst>
      <p:ext uri="{BB962C8B-B14F-4D97-AF65-F5344CB8AC3E}">
        <p14:creationId xmlns:p14="http://schemas.microsoft.com/office/powerpoint/2010/main" val="77953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F67A23-06D2-466E-B6D4-ADA31C1387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45691C-CF17-4F26-8BF1-1B3800C5E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C6F4A-C9BE-41F8-8D2F-8C951A9B8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B7D6D-E185-47F1-8390-D3808D65EEE1}" type="datetimeFigureOut">
              <a:rPr lang="en-US" smtClean="0"/>
              <a:t>3/2/2022</a:t>
            </a:fld>
            <a:endParaRPr lang="en-US"/>
          </a:p>
        </p:txBody>
      </p:sp>
      <p:sp>
        <p:nvSpPr>
          <p:cNvPr id="5" name="Footer Placeholder 4">
            <a:extLst>
              <a:ext uri="{FF2B5EF4-FFF2-40B4-BE49-F238E27FC236}">
                <a16:creationId xmlns:a16="http://schemas.microsoft.com/office/drawing/2014/main" id="{D2DAB046-3AE5-4F96-824D-76695E625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01D1AC-BAD4-45F5-B413-AB1226F5D1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B5CB1-8660-480D-B6F5-3E99238C2715}" type="slidenum">
              <a:rPr lang="en-US" smtClean="0"/>
              <a:t>‹#›</a:t>
            </a:fld>
            <a:endParaRPr lang="en-US"/>
          </a:p>
        </p:txBody>
      </p:sp>
    </p:spTree>
    <p:extLst>
      <p:ext uri="{BB962C8B-B14F-4D97-AF65-F5344CB8AC3E}">
        <p14:creationId xmlns:p14="http://schemas.microsoft.com/office/powerpoint/2010/main" val="2342932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fedesoriano/heart-failure-prediction" TargetMode="External"/><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352D-2DD8-4144-B60C-A63C4F9AA787}"/>
              </a:ext>
            </a:extLst>
          </p:cNvPr>
          <p:cNvSpPr>
            <a:spLocks noGrp="1"/>
          </p:cNvSpPr>
          <p:nvPr>
            <p:ph type="ctrTitle"/>
          </p:nvPr>
        </p:nvSpPr>
        <p:spPr>
          <a:xfrm>
            <a:off x="4038600" y="1939159"/>
            <a:ext cx="7644627" cy="2751086"/>
          </a:xfrm>
        </p:spPr>
        <p:txBody>
          <a:bodyPr>
            <a:normAutofit/>
          </a:bodyPr>
          <a:lstStyle/>
          <a:p>
            <a:pPr algn="r"/>
            <a:r>
              <a:rPr lang="en-US" dirty="0"/>
              <a:t>Heart Failure Prediction</a:t>
            </a:r>
            <a:endParaRPr lang="en-US"/>
          </a:p>
        </p:txBody>
      </p:sp>
      <p:sp>
        <p:nvSpPr>
          <p:cNvPr id="3" name="Subtitle 2">
            <a:extLst>
              <a:ext uri="{FF2B5EF4-FFF2-40B4-BE49-F238E27FC236}">
                <a16:creationId xmlns:a16="http://schemas.microsoft.com/office/drawing/2014/main" id="{4C7CBDFF-C1D7-43AB-82B5-E0ECDC7C029B}"/>
              </a:ext>
            </a:extLst>
          </p:cNvPr>
          <p:cNvSpPr>
            <a:spLocks noGrp="1"/>
          </p:cNvSpPr>
          <p:nvPr>
            <p:ph type="subTitle" idx="1"/>
          </p:nvPr>
        </p:nvSpPr>
        <p:spPr>
          <a:xfrm>
            <a:off x="4038600" y="4782320"/>
            <a:ext cx="7644627" cy="1329443"/>
          </a:xfrm>
        </p:spPr>
        <p:txBody>
          <a:bodyPr>
            <a:normAutofit/>
          </a:bodyPr>
          <a:lstStyle/>
          <a:p>
            <a:pPr algn="r"/>
            <a:r>
              <a:rPr lang="en-US" dirty="0"/>
              <a:t>DSC 530 Final Project</a:t>
            </a:r>
            <a:endParaRPr lang="en-US"/>
          </a:p>
          <a:p>
            <a:pPr algn="r"/>
            <a:r>
              <a:rPr lang="en-US" dirty="0"/>
              <a:t>Arti Mahaldar</a:t>
            </a:r>
            <a:endParaRPr lang="en-US"/>
          </a:p>
          <a:p>
            <a:pPr algn="r"/>
            <a:endParaRPr lang="en-US"/>
          </a:p>
        </p:txBody>
      </p:sp>
    </p:spTree>
    <p:extLst>
      <p:ext uri="{BB962C8B-B14F-4D97-AF65-F5344CB8AC3E}">
        <p14:creationId xmlns:p14="http://schemas.microsoft.com/office/powerpoint/2010/main" val="54364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9DF5-3F6A-4D02-B400-667A88BD81DC}"/>
              </a:ext>
            </a:extLst>
          </p:cNvPr>
          <p:cNvSpPr>
            <a:spLocks noGrp="1"/>
          </p:cNvSpPr>
          <p:nvPr>
            <p:ph type="title"/>
          </p:nvPr>
        </p:nvSpPr>
        <p:spPr/>
        <p:txBody>
          <a:bodyPr/>
          <a:lstStyle/>
          <a:p>
            <a:r>
              <a:rPr lang="en-US" dirty="0"/>
              <a:t>Descriptive Stats/Characteristics</a:t>
            </a:r>
          </a:p>
        </p:txBody>
      </p:sp>
      <p:graphicFrame>
        <p:nvGraphicFramePr>
          <p:cNvPr id="4" name="Content Placeholder 3">
            <a:extLst>
              <a:ext uri="{FF2B5EF4-FFF2-40B4-BE49-F238E27FC236}">
                <a16:creationId xmlns:a16="http://schemas.microsoft.com/office/drawing/2014/main" id="{F8A2822F-D6C4-4DB5-A0AC-18F8020F70AA}"/>
              </a:ext>
            </a:extLst>
          </p:cNvPr>
          <p:cNvGraphicFramePr>
            <a:graphicFrameLocks noGrp="1"/>
          </p:cNvGraphicFramePr>
          <p:nvPr>
            <p:ph idx="1"/>
            <p:extLst>
              <p:ext uri="{D42A27DB-BD31-4B8C-83A1-F6EECF244321}">
                <p14:modId xmlns:p14="http://schemas.microsoft.com/office/powerpoint/2010/main" val="1808285047"/>
              </p:ext>
            </p:extLst>
          </p:nvPr>
        </p:nvGraphicFramePr>
        <p:xfrm>
          <a:off x="1796143" y="2063931"/>
          <a:ext cx="4082143" cy="3867071"/>
        </p:xfrm>
        <a:graphic>
          <a:graphicData uri="http://schemas.openxmlformats.org/drawingml/2006/table">
            <a:tbl>
              <a:tblPr firstRow="1" bandRow="1">
                <a:tableStyleId>{5C22544A-7EE6-4342-B048-85BDC9FD1C3A}</a:tableStyleId>
              </a:tblPr>
              <a:tblGrid>
                <a:gridCol w="857137">
                  <a:extLst>
                    <a:ext uri="{9D8B030D-6E8A-4147-A177-3AD203B41FA5}">
                      <a16:colId xmlns:a16="http://schemas.microsoft.com/office/drawing/2014/main" val="1418095727"/>
                    </a:ext>
                  </a:extLst>
                </a:gridCol>
                <a:gridCol w="857137">
                  <a:extLst>
                    <a:ext uri="{9D8B030D-6E8A-4147-A177-3AD203B41FA5}">
                      <a16:colId xmlns:a16="http://schemas.microsoft.com/office/drawing/2014/main" val="130325468"/>
                    </a:ext>
                  </a:extLst>
                </a:gridCol>
                <a:gridCol w="1383800">
                  <a:extLst>
                    <a:ext uri="{9D8B030D-6E8A-4147-A177-3AD203B41FA5}">
                      <a16:colId xmlns:a16="http://schemas.microsoft.com/office/drawing/2014/main" val="3579776786"/>
                    </a:ext>
                  </a:extLst>
                </a:gridCol>
                <a:gridCol w="984069">
                  <a:extLst>
                    <a:ext uri="{9D8B030D-6E8A-4147-A177-3AD203B41FA5}">
                      <a16:colId xmlns:a16="http://schemas.microsoft.com/office/drawing/2014/main" val="2095061976"/>
                    </a:ext>
                  </a:extLst>
                </a:gridCol>
              </a:tblGrid>
              <a:tr h="87326">
                <a:tc>
                  <a:txBody>
                    <a:bodyPr/>
                    <a:lstStyle/>
                    <a:p>
                      <a:pPr algn="l" rtl="0" fontAlgn="ctr"/>
                      <a:r>
                        <a:rPr lang="en-US" sz="1600" u="none" strike="noStrike">
                          <a:effectLst/>
                        </a:rPr>
                        <a:t>Stats</a:t>
                      </a:r>
                      <a:endParaRPr lang="en-US" sz="1600" b="1" i="0" u="none" strike="noStrike">
                        <a:solidFill>
                          <a:srgbClr val="FFFFFF"/>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Age</a:t>
                      </a:r>
                      <a:endParaRPr lang="en-US" sz="1600" b="1" i="0" u="none" strike="noStrike">
                        <a:solidFill>
                          <a:srgbClr val="FFFFFF"/>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Resting BP</a:t>
                      </a:r>
                      <a:endParaRPr lang="en-US" sz="1600" b="1" i="0" u="none" strike="noStrike">
                        <a:solidFill>
                          <a:srgbClr val="FFFFFF"/>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Cholesterol</a:t>
                      </a:r>
                      <a:endParaRPr lang="en-US" sz="1600" b="1" i="0" u="none" strike="noStrike">
                        <a:solidFill>
                          <a:srgbClr val="FFFFFF"/>
                        </a:solidFill>
                        <a:effectLst/>
                        <a:latin typeface="Century Gothic" panose="020B0502020202020204" pitchFamily="34" charset="0"/>
                      </a:endParaRPr>
                    </a:p>
                  </a:txBody>
                  <a:tcPr marL="4183" marR="4183" marT="4183" marB="0" anchor="ctr"/>
                </a:tc>
                <a:extLst>
                  <a:ext uri="{0D108BD9-81ED-4DB2-BD59-A6C34878D82A}">
                    <a16:rowId xmlns:a16="http://schemas.microsoft.com/office/drawing/2014/main" val="704515732"/>
                  </a:ext>
                </a:extLst>
              </a:tr>
              <a:tr h="518680">
                <a:tc>
                  <a:txBody>
                    <a:bodyPr/>
                    <a:lstStyle/>
                    <a:p>
                      <a:pPr algn="l" rtl="0" fontAlgn="ctr"/>
                      <a:r>
                        <a:rPr lang="en-US" sz="1600" u="none" strike="noStrike">
                          <a:effectLst/>
                        </a:rPr>
                        <a:t>Var</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89</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324</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3499</a:t>
                      </a:r>
                      <a:endParaRPr lang="en-US" sz="1600" b="0" i="0" u="none" strike="noStrike">
                        <a:solidFill>
                          <a:srgbClr val="000000"/>
                        </a:solidFill>
                        <a:effectLst/>
                        <a:latin typeface="Century Gothic" panose="020B0502020202020204" pitchFamily="34" charset="0"/>
                      </a:endParaRPr>
                    </a:p>
                  </a:txBody>
                  <a:tcPr marL="4183" marR="4183" marT="4183" marB="0" anchor="ctr"/>
                </a:tc>
                <a:extLst>
                  <a:ext uri="{0D108BD9-81ED-4DB2-BD59-A6C34878D82A}">
                    <a16:rowId xmlns:a16="http://schemas.microsoft.com/office/drawing/2014/main" val="144482322"/>
                  </a:ext>
                </a:extLst>
              </a:tr>
              <a:tr h="514776">
                <a:tc>
                  <a:txBody>
                    <a:bodyPr/>
                    <a:lstStyle/>
                    <a:p>
                      <a:pPr algn="l" rtl="0" fontAlgn="ctr"/>
                      <a:r>
                        <a:rPr lang="en-US" sz="1600" u="none" strike="noStrike">
                          <a:effectLst/>
                        </a:rPr>
                        <a:t>Mode</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dirty="0">
                          <a:effectLst/>
                        </a:rPr>
                        <a:t>54</a:t>
                      </a:r>
                      <a:endParaRPr lang="en-US" sz="1600" b="0" i="0" u="none" strike="noStrike" dirty="0">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120</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254</a:t>
                      </a:r>
                      <a:endParaRPr lang="en-US" sz="1600" b="0" i="0" u="none" strike="noStrike">
                        <a:solidFill>
                          <a:srgbClr val="000000"/>
                        </a:solidFill>
                        <a:effectLst/>
                        <a:latin typeface="Century Gothic" panose="020B0502020202020204" pitchFamily="34" charset="0"/>
                      </a:endParaRPr>
                    </a:p>
                  </a:txBody>
                  <a:tcPr marL="4183" marR="4183" marT="4183" marB="0" anchor="ctr"/>
                </a:tc>
                <a:extLst>
                  <a:ext uri="{0D108BD9-81ED-4DB2-BD59-A6C34878D82A}">
                    <a16:rowId xmlns:a16="http://schemas.microsoft.com/office/drawing/2014/main" val="2860186865"/>
                  </a:ext>
                </a:extLst>
              </a:tr>
              <a:tr h="514776">
                <a:tc>
                  <a:txBody>
                    <a:bodyPr/>
                    <a:lstStyle/>
                    <a:p>
                      <a:pPr algn="l" rtl="0" fontAlgn="ctr"/>
                      <a:r>
                        <a:rPr lang="en-US" sz="1600" u="none" strike="noStrike">
                          <a:effectLst/>
                        </a:rPr>
                        <a:t>Count</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918</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917</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746</a:t>
                      </a:r>
                      <a:endParaRPr lang="en-US" sz="1600" b="0" i="0" u="none" strike="noStrike">
                        <a:solidFill>
                          <a:srgbClr val="000000"/>
                        </a:solidFill>
                        <a:effectLst/>
                        <a:latin typeface="Century Gothic" panose="020B0502020202020204" pitchFamily="34" charset="0"/>
                      </a:endParaRPr>
                    </a:p>
                  </a:txBody>
                  <a:tcPr marL="4183" marR="4183" marT="4183" marB="0" anchor="ctr"/>
                </a:tc>
                <a:extLst>
                  <a:ext uri="{0D108BD9-81ED-4DB2-BD59-A6C34878D82A}">
                    <a16:rowId xmlns:a16="http://schemas.microsoft.com/office/drawing/2014/main" val="2991646801"/>
                  </a:ext>
                </a:extLst>
              </a:tr>
              <a:tr h="514776">
                <a:tc>
                  <a:txBody>
                    <a:bodyPr/>
                    <a:lstStyle/>
                    <a:p>
                      <a:pPr algn="l" rtl="0" fontAlgn="ctr"/>
                      <a:r>
                        <a:rPr lang="en-US" sz="1600" u="none" strike="noStrike">
                          <a:effectLst/>
                        </a:rPr>
                        <a:t>Mean</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53.5</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133</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245</a:t>
                      </a:r>
                      <a:endParaRPr lang="en-US" sz="1600" b="0" i="0" u="none" strike="noStrike">
                        <a:solidFill>
                          <a:srgbClr val="000000"/>
                        </a:solidFill>
                        <a:effectLst/>
                        <a:latin typeface="Century Gothic" panose="020B0502020202020204" pitchFamily="34" charset="0"/>
                      </a:endParaRPr>
                    </a:p>
                  </a:txBody>
                  <a:tcPr marL="4183" marR="4183" marT="4183" marB="0" anchor="ctr"/>
                </a:tc>
                <a:extLst>
                  <a:ext uri="{0D108BD9-81ED-4DB2-BD59-A6C34878D82A}">
                    <a16:rowId xmlns:a16="http://schemas.microsoft.com/office/drawing/2014/main" val="3241200068"/>
                  </a:ext>
                </a:extLst>
              </a:tr>
              <a:tr h="259340">
                <a:tc>
                  <a:txBody>
                    <a:bodyPr/>
                    <a:lstStyle/>
                    <a:p>
                      <a:pPr algn="l" rtl="0" fontAlgn="ctr"/>
                      <a:r>
                        <a:rPr lang="en-US" sz="1600" u="none" strike="noStrike">
                          <a:effectLst/>
                        </a:rPr>
                        <a:t>Std</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9.43</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18</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59.2</a:t>
                      </a:r>
                      <a:endParaRPr lang="en-US" sz="1600" b="0" i="0" u="none" strike="noStrike">
                        <a:solidFill>
                          <a:srgbClr val="000000"/>
                        </a:solidFill>
                        <a:effectLst/>
                        <a:latin typeface="Century Gothic" panose="020B0502020202020204" pitchFamily="34" charset="0"/>
                      </a:endParaRPr>
                    </a:p>
                  </a:txBody>
                  <a:tcPr marL="4183" marR="4183" marT="4183" marB="0" anchor="ctr"/>
                </a:tc>
                <a:extLst>
                  <a:ext uri="{0D108BD9-81ED-4DB2-BD59-A6C34878D82A}">
                    <a16:rowId xmlns:a16="http://schemas.microsoft.com/office/drawing/2014/main" val="3031476288"/>
                  </a:ext>
                </a:extLst>
              </a:tr>
              <a:tr h="259340">
                <a:tc>
                  <a:txBody>
                    <a:bodyPr/>
                    <a:lstStyle/>
                    <a:p>
                      <a:pPr algn="l" rtl="0" fontAlgn="ctr"/>
                      <a:r>
                        <a:rPr lang="en-US" sz="1600" u="none" strike="noStrike">
                          <a:effectLst/>
                        </a:rPr>
                        <a:t>Min</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28</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80</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85</a:t>
                      </a:r>
                      <a:endParaRPr lang="en-US" sz="1600" b="0" i="0" u="none" strike="noStrike">
                        <a:solidFill>
                          <a:srgbClr val="000000"/>
                        </a:solidFill>
                        <a:effectLst/>
                        <a:latin typeface="Century Gothic" panose="020B0502020202020204" pitchFamily="34" charset="0"/>
                      </a:endParaRPr>
                    </a:p>
                  </a:txBody>
                  <a:tcPr marL="4183" marR="4183" marT="4183" marB="0" anchor="ctr"/>
                </a:tc>
                <a:extLst>
                  <a:ext uri="{0D108BD9-81ED-4DB2-BD59-A6C34878D82A}">
                    <a16:rowId xmlns:a16="http://schemas.microsoft.com/office/drawing/2014/main" val="4260239291"/>
                  </a:ext>
                </a:extLst>
              </a:tr>
              <a:tr h="259340">
                <a:tc>
                  <a:txBody>
                    <a:bodyPr/>
                    <a:lstStyle/>
                    <a:p>
                      <a:pPr algn="l" rtl="0" fontAlgn="ctr"/>
                      <a:r>
                        <a:rPr lang="en-US" sz="1600" u="none" strike="noStrike">
                          <a:effectLst/>
                        </a:rPr>
                        <a:t>25%</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47</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120</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207</a:t>
                      </a:r>
                      <a:endParaRPr lang="en-US" sz="1600" b="0" i="0" u="none" strike="noStrike">
                        <a:solidFill>
                          <a:srgbClr val="000000"/>
                        </a:solidFill>
                        <a:effectLst/>
                        <a:latin typeface="Century Gothic" panose="020B0502020202020204" pitchFamily="34" charset="0"/>
                      </a:endParaRPr>
                    </a:p>
                  </a:txBody>
                  <a:tcPr marL="4183" marR="4183" marT="4183" marB="0" anchor="ctr"/>
                </a:tc>
                <a:extLst>
                  <a:ext uri="{0D108BD9-81ED-4DB2-BD59-A6C34878D82A}">
                    <a16:rowId xmlns:a16="http://schemas.microsoft.com/office/drawing/2014/main" val="614470593"/>
                  </a:ext>
                </a:extLst>
              </a:tr>
              <a:tr h="259340">
                <a:tc>
                  <a:txBody>
                    <a:bodyPr/>
                    <a:lstStyle/>
                    <a:p>
                      <a:pPr algn="l" rtl="0" fontAlgn="ctr"/>
                      <a:r>
                        <a:rPr lang="en-US" sz="1600" u="none" strike="noStrike">
                          <a:effectLst/>
                        </a:rPr>
                        <a:t>50%</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54</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130</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237</a:t>
                      </a:r>
                      <a:endParaRPr lang="en-US" sz="1600" b="0" i="0" u="none" strike="noStrike">
                        <a:solidFill>
                          <a:srgbClr val="000000"/>
                        </a:solidFill>
                        <a:effectLst/>
                        <a:latin typeface="Century Gothic" panose="020B0502020202020204" pitchFamily="34" charset="0"/>
                      </a:endParaRPr>
                    </a:p>
                  </a:txBody>
                  <a:tcPr marL="4183" marR="4183" marT="4183" marB="0" anchor="ctr"/>
                </a:tc>
                <a:extLst>
                  <a:ext uri="{0D108BD9-81ED-4DB2-BD59-A6C34878D82A}">
                    <a16:rowId xmlns:a16="http://schemas.microsoft.com/office/drawing/2014/main" val="2266776837"/>
                  </a:ext>
                </a:extLst>
              </a:tr>
              <a:tr h="259340">
                <a:tc>
                  <a:txBody>
                    <a:bodyPr/>
                    <a:lstStyle/>
                    <a:p>
                      <a:pPr algn="l" rtl="0" fontAlgn="ctr"/>
                      <a:r>
                        <a:rPr lang="en-US" sz="1600" u="none" strike="noStrike">
                          <a:effectLst/>
                        </a:rPr>
                        <a:t>75%</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60</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140</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275</a:t>
                      </a:r>
                      <a:endParaRPr lang="en-US" sz="1600" b="0" i="0" u="none" strike="noStrike">
                        <a:solidFill>
                          <a:srgbClr val="000000"/>
                        </a:solidFill>
                        <a:effectLst/>
                        <a:latin typeface="Century Gothic" panose="020B0502020202020204" pitchFamily="34" charset="0"/>
                      </a:endParaRPr>
                    </a:p>
                  </a:txBody>
                  <a:tcPr marL="4183" marR="4183" marT="4183" marB="0" anchor="ctr"/>
                </a:tc>
                <a:extLst>
                  <a:ext uri="{0D108BD9-81ED-4DB2-BD59-A6C34878D82A}">
                    <a16:rowId xmlns:a16="http://schemas.microsoft.com/office/drawing/2014/main" val="2921483855"/>
                  </a:ext>
                </a:extLst>
              </a:tr>
              <a:tr h="259340">
                <a:tc>
                  <a:txBody>
                    <a:bodyPr/>
                    <a:lstStyle/>
                    <a:p>
                      <a:pPr algn="l" rtl="0" fontAlgn="ctr"/>
                      <a:r>
                        <a:rPr lang="en-US" sz="1600" u="none" strike="noStrike">
                          <a:effectLst/>
                        </a:rPr>
                        <a:t>Max</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77</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a:effectLst/>
                        </a:rPr>
                        <a:t>200</a:t>
                      </a:r>
                      <a:endParaRPr lang="en-US" sz="1600" b="0" i="0" u="none" strike="noStrike">
                        <a:solidFill>
                          <a:srgbClr val="000000"/>
                        </a:solidFill>
                        <a:effectLst/>
                        <a:latin typeface="Century Gothic" panose="020B0502020202020204" pitchFamily="34" charset="0"/>
                      </a:endParaRPr>
                    </a:p>
                  </a:txBody>
                  <a:tcPr marL="4183" marR="4183" marT="4183" marB="0" anchor="ctr"/>
                </a:tc>
                <a:tc>
                  <a:txBody>
                    <a:bodyPr/>
                    <a:lstStyle/>
                    <a:p>
                      <a:pPr algn="l" rtl="0" fontAlgn="ctr"/>
                      <a:r>
                        <a:rPr lang="en-US" sz="1600" u="none" strike="noStrike" dirty="0">
                          <a:effectLst/>
                        </a:rPr>
                        <a:t>603</a:t>
                      </a:r>
                      <a:endParaRPr lang="en-US" sz="1600" b="0" i="0" u="none" strike="noStrike" dirty="0">
                        <a:solidFill>
                          <a:srgbClr val="000000"/>
                        </a:solidFill>
                        <a:effectLst/>
                        <a:latin typeface="Century Gothic" panose="020B0502020202020204" pitchFamily="34" charset="0"/>
                      </a:endParaRPr>
                    </a:p>
                  </a:txBody>
                  <a:tcPr marL="4183" marR="4183" marT="4183" marB="0" anchor="ctr"/>
                </a:tc>
                <a:extLst>
                  <a:ext uri="{0D108BD9-81ED-4DB2-BD59-A6C34878D82A}">
                    <a16:rowId xmlns:a16="http://schemas.microsoft.com/office/drawing/2014/main" val="2680355244"/>
                  </a:ext>
                </a:extLst>
              </a:tr>
            </a:tbl>
          </a:graphicData>
        </a:graphic>
      </p:graphicFrame>
      <p:graphicFrame>
        <p:nvGraphicFramePr>
          <p:cNvPr id="5" name="Table 4">
            <a:extLst>
              <a:ext uri="{FF2B5EF4-FFF2-40B4-BE49-F238E27FC236}">
                <a16:creationId xmlns:a16="http://schemas.microsoft.com/office/drawing/2014/main" id="{F43E8C61-43D4-40F8-B269-A234ECE5F135}"/>
              </a:ext>
            </a:extLst>
          </p:cNvPr>
          <p:cNvGraphicFramePr>
            <a:graphicFrameLocks noGrp="1"/>
          </p:cNvGraphicFramePr>
          <p:nvPr>
            <p:extLst>
              <p:ext uri="{D42A27DB-BD31-4B8C-83A1-F6EECF244321}">
                <p14:modId xmlns:p14="http://schemas.microsoft.com/office/powerpoint/2010/main" val="4077150400"/>
              </p:ext>
            </p:extLst>
          </p:nvPr>
        </p:nvGraphicFramePr>
        <p:xfrm>
          <a:off x="7224668" y="2063931"/>
          <a:ext cx="2912109" cy="3751193"/>
        </p:xfrm>
        <a:graphic>
          <a:graphicData uri="http://schemas.openxmlformats.org/drawingml/2006/table">
            <a:tbl>
              <a:tblPr firstRow="1" bandRow="1">
                <a:tableStyleId>{5C22544A-7EE6-4342-B048-85BDC9FD1C3A}</a:tableStyleId>
              </a:tblPr>
              <a:tblGrid>
                <a:gridCol w="1115547">
                  <a:extLst>
                    <a:ext uri="{9D8B030D-6E8A-4147-A177-3AD203B41FA5}">
                      <a16:colId xmlns:a16="http://schemas.microsoft.com/office/drawing/2014/main" val="3782323603"/>
                    </a:ext>
                  </a:extLst>
                </a:gridCol>
                <a:gridCol w="938079">
                  <a:extLst>
                    <a:ext uri="{9D8B030D-6E8A-4147-A177-3AD203B41FA5}">
                      <a16:colId xmlns:a16="http://schemas.microsoft.com/office/drawing/2014/main" val="3268448192"/>
                    </a:ext>
                  </a:extLst>
                </a:gridCol>
                <a:gridCol w="858483">
                  <a:extLst>
                    <a:ext uri="{9D8B030D-6E8A-4147-A177-3AD203B41FA5}">
                      <a16:colId xmlns:a16="http://schemas.microsoft.com/office/drawing/2014/main" val="2517436619"/>
                    </a:ext>
                  </a:extLst>
                </a:gridCol>
              </a:tblGrid>
              <a:tr h="171590">
                <a:tc>
                  <a:txBody>
                    <a:bodyPr/>
                    <a:lstStyle/>
                    <a:p>
                      <a:pPr algn="l" rtl="0" fontAlgn="ctr"/>
                      <a:r>
                        <a:rPr lang="en-US" sz="1800" u="none" strike="noStrike" dirty="0">
                          <a:effectLst/>
                        </a:rPr>
                        <a:t>Stats</a:t>
                      </a:r>
                      <a:endParaRPr lang="en-US" sz="1800" b="1" i="0" u="none" strike="noStrike" dirty="0">
                        <a:solidFill>
                          <a:srgbClr val="FFFFFF"/>
                        </a:solidFill>
                        <a:effectLst/>
                        <a:latin typeface="Century Gothic" panose="020B0502020202020204" pitchFamily="34" charset="0"/>
                      </a:endParaRPr>
                    </a:p>
                  </a:txBody>
                  <a:tcPr marL="4763" marR="4763" marT="4763" marB="0" anchor="ctr"/>
                </a:tc>
                <a:tc>
                  <a:txBody>
                    <a:bodyPr/>
                    <a:lstStyle/>
                    <a:p>
                      <a:pPr algn="l" rtl="0" fontAlgn="ctr"/>
                      <a:r>
                        <a:rPr lang="en-US" sz="1800" u="none" strike="noStrike">
                          <a:effectLst/>
                        </a:rPr>
                        <a:t>Sex</a:t>
                      </a:r>
                      <a:endParaRPr lang="en-US" sz="1800" b="1" i="0" u="none" strike="noStrike">
                        <a:solidFill>
                          <a:srgbClr val="FFFFFF"/>
                        </a:solidFill>
                        <a:effectLst/>
                        <a:latin typeface="Century Gothic" panose="020B0502020202020204" pitchFamily="34" charset="0"/>
                      </a:endParaRPr>
                    </a:p>
                  </a:txBody>
                  <a:tcPr marL="4763" marR="4763" marT="4763" marB="0" anchor="ctr"/>
                </a:tc>
                <a:tc>
                  <a:txBody>
                    <a:bodyPr/>
                    <a:lstStyle/>
                    <a:p>
                      <a:pPr algn="l" rtl="0" fontAlgn="ctr"/>
                      <a:r>
                        <a:rPr lang="en-US" sz="1800" u="none" strike="noStrike">
                          <a:effectLst/>
                        </a:rPr>
                        <a:t>Chest Pain</a:t>
                      </a:r>
                      <a:endParaRPr lang="en-US" sz="1800" b="1" i="0" u="none" strike="noStrike">
                        <a:solidFill>
                          <a:srgbClr val="FFFFFF"/>
                        </a:solidFill>
                        <a:effectLst/>
                        <a:latin typeface="Century Gothic" panose="020B0502020202020204" pitchFamily="34" charset="0"/>
                      </a:endParaRPr>
                    </a:p>
                  </a:txBody>
                  <a:tcPr marL="4763" marR="4763" marT="4763" marB="0" anchor="ctr"/>
                </a:tc>
                <a:extLst>
                  <a:ext uri="{0D108BD9-81ED-4DB2-BD59-A6C34878D82A}">
                    <a16:rowId xmlns:a16="http://schemas.microsoft.com/office/drawing/2014/main" val="1090628096"/>
                  </a:ext>
                </a:extLst>
              </a:tr>
              <a:tr h="714204">
                <a:tc>
                  <a:txBody>
                    <a:bodyPr/>
                    <a:lstStyle/>
                    <a:p>
                      <a:pPr algn="l" rtl="0" fontAlgn="ctr"/>
                      <a:r>
                        <a:rPr lang="en-US" sz="1800" u="none" strike="noStrike">
                          <a:effectLst/>
                        </a:rPr>
                        <a:t>Mode</a:t>
                      </a:r>
                      <a:endParaRPr lang="en-US" sz="1800" b="0" i="0" u="none" strike="noStrike">
                        <a:solidFill>
                          <a:srgbClr val="000000"/>
                        </a:solidFill>
                        <a:effectLst/>
                        <a:latin typeface="Century Gothic" panose="020B0502020202020204" pitchFamily="34" charset="0"/>
                      </a:endParaRPr>
                    </a:p>
                  </a:txBody>
                  <a:tcPr marL="4763" marR="4763" marT="4763" marB="0" anchor="ctr"/>
                </a:tc>
                <a:tc>
                  <a:txBody>
                    <a:bodyPr/>
                    <a:lstStyle/>
                    <a:p>
                      <a:pPr algn="l" rtl="0" fontAlgn="ctr"/>
                      <a:r>
                        <a:rPr lang="en-US" sz="1800" u="none" strike="noStrike">
                          <a:effectLst/>
                        </a:rPr>
                        <a:t>M</a:t>
                      </a:r>
                      <a:endParaRPr lang="en-US" sz="1800" b="0" i="0" u="none" strike="noStrike">
                        <a:solidFill>
                          <a:srgbClr val="000000"/>
                        </a:solidFill>
                        <a:effectLst/>
                        <a:latin typeface="Century Gothic" panose="020B0502020202020204" pitchFamily="34" charset="0"/>
                      </a:endParaRPr>
                    </a:p>
                  </a:txBody>
                  <a:tcPr marL="4763" marR="4763" marT="4763" marB="0" anchor="ctr"/>
                </a:tc>
                <a:tc>
                  <a:txBody>
                    <a:bodyPr/>
                    <a:lstStyle/>
                    <a:p>
                      <a:pPr algn="l" rtl="0" fontAlgn="ctr"/>
                      <a:r>
                        <a:rPr lang="en-US" sz="1800" u="none" strike="noStrike">
                          <a:effectLst/>
                        </a:rPr>
                        <a:t>ASY</a:t>
                      </a:r>
                      <a:endParaRPr lang="en-US" sz="1800" b="0" i="0" u="none" strike="noStrike">
                        <a:solidFill>
                          <a:srgbClr val="000000"/>
                        </a:solidFill>
                        <a:effectLst/>
                        <a:latin typeface="Century Gothic" panose="020B0502020202020204" pitchFamily="34" charset="0"/>
                      </a:endParaRPr>
                    </a:p>
                  </a:txBody>
                  <a:tcPr marL="4763" marR="4763" marT="4763" marB="0" anchor="ctr"/>
                </a:tc>
                <a:extLst>
                  <a:ext uri="{0D108BD9-81ED-4DB2-BD59-A6C34878D82A}">
                    <a16:rowId xmlns:a16="http://schemas.microsoft.com/office/drawing/2014/main" val="3776731225"/>
                  </a:ext>
                </a:extLst>
              </a:tr>
              <a:tr h="708828">
                <a:tc>
                  <a:txBody>
                    <a:bodyPr/>
                    <a:lstStyle/>
                    <a:p>
                      <a:pPr algn="l" rtl="0" fontAlgn="ctr"/>
                      <a:r>
                        <a:rPr lang="en-US" sz="1800" u="none" strike="noStrike">
                          <a:effectLst/>
                        </a:rPr>
                        <a:t>Count</a:t>
                      </a:r>
                      <a:endParaRPr lang="en-US" sz="1800" b="0" i="0" u="none" strike="noStrike">
                        <a:solidFill>
                          <a:srgbClr val="000000"/>
                        </a:solidFill>
                        <a:effectLst/>
                        <a:latin typeface="Century Gothic" panose="020B0502020202020204" pitchFamily="34" charset="0"/>
                      </a:endParaRPr>
                    </a:p>
                  </a:txBody>
                  <a:tcPr marL="4763" marR="4763" marT="4763" marB="0" anchor="ctr"/>
                </a:tc>
                <a:tc>
                  <a:txBody>
                    <a:bodyPr/>
                    <a:lstStyle/>
                    <a:p>
                      <a:pPr algn="l" rtl="0" fontAlgn="ctr"/>
                      <a:r>
                        <a:rPr lang="en-US" sz="1800" u="none" strike="noStrike">
                          <a:effectLst/>
                        </a:rPr>
                        <a:t>918</a:t>
                      </a:r>
                      <a:endParaRPr lang="en-US" sz="1800" b="0" i="0" u="none" strike="noStrike">
                        <a:solidFill>
                          <a:srgbClr val="000000"/>
                        </a:solidFill>
                        <a:effectLst/>
                        <a:latin typeface="Century Gothic" panose="020B0502020202020204" pitchFamily="34" charset="0"/>
                      </a:endParaRPr>
                    </a:p>
                  </a:txBody>
                  <a:tcPr marL="4763" marR="4763" marT="4763" marB="0" anchor="ctr"/>
                </a:tc>
                <a:tc>
                  <a:txBody>
                    <a:bodyPr/>
                    <a:lstStyle/>
                    <a:p>
                      <a:pPr algn="l" rtl="0" fontAlgn="ctr"/>
                      <a:r>
                        <a:rPr lang="en-US" sz="1800" u="none" strike="noStrike">
                          <a:effectLst/>
                        </a:rPr>
                        <a:t>918</a:t>
                      </a:r>
                      <a:endParaRPr lang="en-US" sz="1800" b="0" i="0" u="none" strike="noStrike">
                        <a:solidFill>
                          <a:srgbClr val="000000"/>
                        </a:solidFill>
                        <a:effectLst/>
                        <a:latin typeface="Century Gothic" panose="020B0502020202020204" pitchFamily="34" charset="0"/>
                      </a:endParaRPr>
                    </a:p>
                  </a:txBody>
                  <a:tcPr marL="4763" marR="4763" marT="4763" marB="0" anchor="ctr"/>
                </a:tc>
                <a:extLst>
                  <a:ext uri="{0D108BD9-81ED-4DB2-BD59-A6C34878D82A}">
                    <a16:rowId xmlns:a16="http://schemas.microsoft.com/office/drawing/2014/main" val="850157356"/>
                  </a:ext>
                </a:extLst>
              </a:tr>
              <a:tr h="708828">
                <a:tc>
                  <a:txBody>
                    <a:bodyPr/>
                    <a:lstStyle/>
                    <a:p>
                      <a:pPr algn="l" rtl="0" fontAlgn="ctr"/>
                      <a:r>
                        <a:rPr lang="en-US" sz="1800" u="none" strike="noStrike">
                          <a:effectLst/>
                        </a:rPr>
                        <a:t>Unique</a:t>
                      </a:r>
                      <a:endParaRPr lang="en-US" sz="1800" b="0" i="0" u="none" strike="noStrike">
                        <a:solidFill>
                          <a:srgbClr val="000000"/>
                        </a:solidFill>
                        <a:effectLst/>
                        <a:latin typeface="Century Gothic" panose="020B0502020202020204" pitchFamily="34" charset="0"/>
                      </a:endParaRPr>
                    </a:p>
                  </a:txBody>
                  <a:tcPr marL="4763" marR="4763" marT="4763" marB="0" anchor="ctr"/>
                </a:tc>
                <a:tc>
                  <a:txBody>
                    <a:bodyPr/>
                    <a:lstStyle/>
                    <a:p>
                      <a:pPr algn="l" rtl="0" fontAlgn="ctr"/>
                      <a:r>
                        <a:rPr lang="en-US" sz="1800" u="none" strike="noStrike">
                          <a:effectLst/>
                        </a:rPr>
                        <a:t>2</a:t>
                      </a:r>
                      <a:endParaRPr lang="en-US" sz="1800" b="0" i="0" u="none" strike="noStrike">
                        <a:solidFill>
                          <a:srgbClr val="000000"/>
                        </a:solidFill>
                        <a:effectLst/>
                        <a:latin typeface="Century Gothic" panose="020B0502020202020204" pitchFamily="34" charset="0"/>
                      </a:endParaRPr>
                    </a:p>
                  </a:txBody>
                  <a:tcPr marL="4763" marR="4763" marT="4763" marB="0" anchor="ctr"/>
                </a:tc>
                <a:tc>
                  <a:txBody>
                    <a:bodyPr/>
                    <a:lstStyle/>
                    <a:p>
                      <a:pPr algn="l" rtl="0" fontAlgn="ctr"/>
                      <a:r>
                        <a:rPr lang="en-US" sz="1800" u="none" strike="noStrike">
                          <a:effectLst/>
                        </a:rPr>
                        <a:t>4</a:t>
                      </a:r>
                      <a:endParaRPr lang="en-US" sz="1800" b="0" i="0" u="none" strike="noStrike">
                        <a:solidFill>
                          <a:srgbClr val="000000"/>
                        </a:solidFill>
                        <a:effectLst/>
                        <a:latin typeface="Century Gothic" panose="020B0502020202020204" pitchFamily="34" charset="0"/>
                      </a:endParaRPr>
                    </a:p>
                  </a:txBody>
                  <a:tcPr marL="4763" marR="4763" marT="4763" marB="0" anchor="ctr"/>
                </a:tc>
                <a:extLst>
                  <a:ext uri="{0D108BD9-81ED-4DB2-BD59-A6C34878D82A}">
                    <a16:rowId xmlns:a16="http://schemas.microsoft.com/office/drawing/2014/main" val="3306640682"/>
                  </a:ext>
                </a:extLst>
              </a:tr>
              <a:tr h="708828">
                <a:tc>
                  <a:txBody>
                    <a:bodyPr/>
                    <a:lstStyle/>
                    <a:p>
                      <a:pPr algn="l" rtl="0" fontAlgn="ctr"/>
                      <a:r>
                        <a:rPr lang="en-US" sz="1800" u="none" strike="noStrike">
                          <a:effectLst/>
                        </a:rPr>
                        <a:t>Top</a:t>
                      </a:r>
                      <a:endParaRPr lang="en-US" sz="1800" b="0" i="0" u="none" strike="noStrike">
                        <a:solidFill>
                          <a:srgbClr val="000000"/>
                        </a:solidFill>
                        <a:effectLst/>
                        <a:latin typeface="Century Gothic" panose="020B0502020202020204" pitchFamily="34" charset="0"/>
                      </a:endParaRPr>
                    </a:p>
                  </a:txBody>
                  <a:tcPr marL="4763" marR="4763" marT="4763" marB="0" anchor="ctr"/>
                </a:tc>
                <a:tc>
                  <a:txBody>
                    <a:bodyPr/>
                    <a:lstStyle/>
                    <a:p>
                      <a:pPr algn="l" rtl="0" fontAlgn="ctr"/>
                      <a:r>
                        <a:rPr lang="en-US" sz="1800" u="none" strike="noStrike">
                          <a:effectLst/>
                        </a:rPr>
                        <a:t>M</a:t>
                      </a:r>
                      <a:endParaRPr lang="en-US" sz="1800" b="0" i="0" u="none" strike="noStrike">
                        <a:solidFill>
                          <a:srgbClr val="000000"/>
                        </a:solidFill>
                        <a:effectLst/>
                        <a:latin typeface="Century Gothic" panose="020B0502020202020204" pitchFamily="34" charset="0"/>
                      </a:endParaRPr>
                    </a:p>
                  </a:txBody>
                  <a:tcPr marL="4763" marR="4763" marT="4763" marB="0" anchor="ctr"/>
                </a:tc>
                <a:tc>
                  <a:txBody>
                    <a:bodyPr/>
                    <a:lstStyle/>
                    <a:p>
                      <a:pPr algn="l" rtl="0" fontAlgn="ctr"/>
                      <a:r>
                        <a:rPr lang="en-US" sz="1800" u="none" strike="noStrike">
                          <a:effectLst/>
                        </a:rPr>
                        <a:t>ASY</a:t>
                      </a:r>
                      <a:endParaRPr lang="en-US" sz="1800" b="0" i="0" u="none" strike="noStrike">
                        <a:solidFill>
                          <a:srgbClr val="000000"/>
                        </a:solidFill>
                        <a:effectLst/>
                        <a:latin typeface="Century Gothic" panose="020B0502020202020204" pitchFamily="34" charset="0"/>
                      </a:endParaRPr>
                    </a:p>
                  </a:txBody>
                  <a:tcPr marL="4763" marR="4763" marT="4763" marB="0" anchor="ctr"/>
                </a:tc>
                <a:extLst>
                  <a:ext uri="{0D108BD9-81ED-4DB2-BD59-A6C34878D82A}">
                    <a16:rowId xmlns:a16="http://schemas.microsoft.com/office/drawing/2014/main" val="3396948539"/>
                  </a:ext>
                </a:extLst>
              </a:tr>
              <a:tr h="357102">
                <a:tc>
                  <a:txBody>
                    <a:bodyPr/>
                    <a:lstStyle/>
                    <a:p>
                      <a:pPr algn="l" rtl="0" fontAlgn="ctr"/>
                      <a:r>
                        <a:rPr lang="en-US" sz="1800" u="none" strike="noStrike">
                          <a:effectLst/>
                        </a:rPr>
                        <a:t>Freq</a:t>
                      </a:r>
                      <a:endParaRPr lang="en-US" sz="1800" b="0" i="0" u="none" strike="noStrike">
                        <a:solidFill>
                          <a:srgbClr val="000000"/>
                        </a:solidFill>
                        <a:effectLst/>
                        <a:latin typeface="Century Gothic" panose="020B0502020202020204" pitchFamily="34" charset="0"/>
                      </a:endParaRPr>
                    </a:p>
                  </a:txBody>
                  <a:tcPr marL="4763" marR="4763" marT="4763" marB="0" anchor="ctr"/>
                </a:tc>
                <a:tc>
                  <a:txBody>
                    <a:bodyPr/>
                    <a:lstStyle/>
                    <a:p>
                      <a:pPr algn="l" rtl="0" fontAlgn="ctr"/>
                      <a:r>
                        <a:rPr lang="en-US" sz="1800" u="none" strike="noStrike">
                          <a:effectLst/>
                        </a:rPr>
                        <a:t>725</a:t>
                      </a:r>
                      <a:endParaRPr lang="en-US" sz="1800" b="0" i="0" u="none" strike="noStrike">
                        <a:solidFill>
                          <a:srgbClr val="000000"/>
                        </a:solidFill>
                        <a:effectLst/>
                        <a:latin typeface="Century Gothic" panose="020B0502020202020204" pitchFamily="34" charset="0"/>
                      </a:endParaRPr>
                    </a:p>
                  </a:txBody>
                  <a:tcPr marL="4763" marR="4763" marT="4763" marB="0" anchor="ctr"/>
                </a:tc>
                <a:tc>
                  <a:txBody>
                    <a:bodyPr/>
                    <a:lstStyle/>
                    <a:p>
                      <a:pPr algn="l" rtl="0" fontAlgn="ctr"/>
                      <a:r>
                        <a:rPr lang="en-US" sz="1800" u="none" strike="noStrike" dirty="0">
                          <a:effectLst/>
                        </a:rPr>
                        <a:t>496</a:t>
                      </a:r>
                      <a:endParaRPr lang="en-US" sz="1800" b="0" i="0" u="none" strike="noStrike" dirty="0">
                        <a:solidFill>
                          <a:srgbClr val="000000"/>
                        </a:solidFill>
                        <a:effectLst/>
                        <a:latin typeface="Century Gothic" panose="020B0502020202020204" pitchFamily="34" charset="0"/>
                      </a:endParaRPr>
                    </a:p>
                  </a:txBody>
                  <a:tcPr marL="4763" marR="4763" marT="4763" marB="0" anchor="ctr"/>
                </a:tc>
                <a:extLst>
                  <a:ext uri="{0D108BD9-81ED-4DB2-BD59-A6C34878D82A}">
                    <a16:rowId xmlns:a16="http://schemas.microsoft.com/office/drawing/2014/main" val="3518016970"/>
                  </a:ext>
                </a:extLst>
              </a:tr>
            </a:tbl>
          </a:graphicData>
        </a:graphic>
      </p:graphicFrame>
    </p:spTree>
    <p:extLst>
      <p:ext uri="{BB962C8B-B14F-4D97-AF65-F5344CB8AC3E}">
        <p14:creationId xmlns:p14="http://schemas.microsoft.com/office/powerpoint/2010/main" val="395790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1B95-4D95-4D1E-8DD1-64B2EC0E050A}"/>
              </a:ext>
            </a:extLst>
          </p:cNvPr>
          <p:cNvSpPr>
            <a:spLocks noGrp="1"/>
          </p:cNvSpPr>
          <p:nvPr>
            <p:ph type="title"/>
          </p:nvPr>
        </p:nvSpPr>
        <p:spPr/>
        <p:txBody>
          <a:bodyPr/>
          <a:lstStyle/>
          <a:p>
            <a:r>
              <a:rPr lang="en-US" dirty="0"/>
              <a:t>PMF- Heart Disease</a:t>
            </a:r>
          </a:p>
        </p:txBody>
      </p:sp>
      <p:pic>
        <p:nvPicPr>
          <p:cNvPr id="7170" name="Picture 2">
            <a:extLst>
              <a:ext uri="{FF2B5EF4-FFF2-40B4-BE49-F238E27FC236}">
                <a16:creationId xmlns:a16="http://schemas.microsoft.com/office/drawing/2014/main" id="{9C425631-6E7C-4345-8B8A-CBE6883EC7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5206" y="2236214"/>
            <a:ext cx="4901587" cy="35301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628762-C2E7-46F6-8FA5-DAE1F5A2D650}"/>
              </a:ext>
            </a:extLst>
          </p:cNvPr>
          <p:cNvSpPr txBox="1"/>
          <p:nvPr/>
        </p:nvSpPr>
        <p:spPr>
          <a:xfrm>
            <a:off x="838200" y="1809206"/>
            <a:ext cx="2538549" cy="5355312"/>
          </a:xfrm>
          <a:prstGeom prst="rect">
            <a:avLst/>
          </a:prstGeom>
          <a:noFill/>
        </p:spPr>
        <p:txBody>
          <a:bodyPr wrap="square" rtlCol="0">
            <a:spAutoFit/>
          </a:bodyPr>
          <a:lstStyle/>
          <a:p>
            <a:r>
              <a:rPr lang="en-US" dirty="0"/>
              <a:t>For the PMF, I decided to focus on the </a:t>
            </a:r>
            <a:r>
              <a:rPr lang="en-US" dirty="0" err="1"/>
              <a:t>chestPainType</a:t>
            </a:r>
            <a:r>
              <a:rPr lang="en-US" dirty="0"/>
              <a:t> variable. As mentioned earlier in the slides, </a:t>
            </a:r>
            <a:r>
              <a:rPr lang="en-US" dirty="0" err="1"/>
              <a:t>chestPainType</a:t>
            </a:r>
            <a:r>
              <a:rPr lang="en-US" dirty="0"/>
              <a:t> is broken down into four different categories: TA, ATA, NAP, ASY. I compared each of the different categories to whether or not the individual has heart disease. 0 means that the individual didn’t have heart disease and 1 means that the individual had heart disease.</a:t>
            </a:r>
          </a:p>
          <a:p>
            <a:endParaRPr lang="en-US" dirty="0"/>
          </a:p>
        </p:txBody>
      </p:sp>
      <p:sp>
        <p:nvSpPr>
          <p:cNvPr id="5" name="TextBox 4">
            <a:extLst>
              <a:ext uri="{FF2B5EF4-FFF2-40B4-BE49-F238E27FC236}">
                <a16:creationId xmlns:a16="http://schemas.microsoft.com/office/drawing/2014/main" id="{EFC98614-1450-4FAA-8F84-1B2B8387232C}"/>
              </a:ext>
            </a:extLst>
          </p:cNvPr>
          <p:cNvSpPr txBox="1"/>
          <p:nvPr/>
        </p:nvSpPr>
        <p:spPr>
          <a:xfrm>
            <a:off x="9555479" y="1802675"/>
            <a:ext cx="2259875" cy="5355312"/>
          </a:xfrm>
          <a:prstGeom prst="rect">
            <a:avLst/>
          </a:prstGeom>
          <a:noFill/>
        </p:spPr>
        <p:txBody>
          <a:bodyPr wrap="square" rtlCol="0">
            <a:spAutoFit/>
          </a:bodyPr>
          <a:lstStyle/>
          <a:p>
            <a:r>
              <a:rPr lang="en-US" dirty="0"/>
              <a:t>There were two categories that stood out to me. There was a real big difference in ATA and ASY. Those two categories seemed to act the opposite of each other. If individual has ATA, then there is over an 80% chance that they don’t have heart disease. However, if an individual has ASY there is almost an 80% chance they have heart disease. </a:t>
            </a:r>
          </a:p>
          <a:p>
            <a:endParaRPr lang="en-US" dirty="0"/>
          </a:p>
        </p:txBody>
      </p:sp>
    </p:spTree>
    <p:extLst>
      <p:ext uri="{BB962C8B-B14F-4D97-AF65-F5344CB8AC3E}">
        <p14:creationId xmlns:p14="http://schemas.microsoft.com/office/powerpoint/2010/main" val="412773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D10D-F97B-404A-BD16-E1C92C2E7AB4}"/>
              </a:ext>
            </a:extLst>
          </p:cNvPr>
          <p:cNvSpPr>
            <a:spLocks noGrp="1"/>
          </p:cNvSpPr>
          <p:nvPr>
            <p:ph type="title"/>
          </p:nvPr>
        </p:nvSpPr>
        <p:spPr/>
        <p:txBody>
          <a:bodyPr/>
          <a:lstStyle/>
          <a:p>
            <a:r>
              <a:rPr lang="en-US" dirty="0"/>
              <a:t>CDF</a:t>
            </a:r>
          </a:p>
        </p:txBody>
      </p:sp>
      <p:pic>
        <p:nvPicPr>
          <p:cNvPr id="8194" name="Picture 2">
            <a:extLst>
              <a:ext uri="{FF2B5EF4-FFF2-40B4-BE49-F238E27FC236}">
                <a16:creationId xmlns:a16="http://schemas.microsoft.com/office/drawing/2014/main" id="{C58DAEA6-F45D-463C-95BB-E89E5B4095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982" y="2452817"/>
            <a:ext cx="3448298" cy="229886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1BA39B4-EBF9-4A56-A8BA-B8CF91EF1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531" y="2380294"/>
            <a:ext cx="35433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A53B78A2-4794-4382-8317-04C825517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831" y="2389482"/>
            <a:ext cx="3543300"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3C84F0-8F65-4D33-83BA-72D27398F267}"/>
              </a:ext>
            </a:extLst>
          </p:cNvPr>
          <p:cNvSpPr txBox="1"/>
          <p:nvPr/>
        </p:nvSpPr>
        <p:spPr>
          <a:xfrm>
            <a:off x="463731" y="4669971"/>
            <a:ext cx="11443063" cy="2308324"/>
          </a:xfrm>
          <a:prstGeom prst="rect">
            <a:avLst/>
          </a:prstGeom>
          <a:noFill/>
        </p:spPr>
        <p:txBody>
          <a:bodyPr wrap="square" rtlCol="0">
            <a:spAutoFit/>
          </a:bodyPr>
          <a:lstStyle/>
          <a:p>
            <a:r>
              <a:rPr lang="en-US" dirty="0"/>
              <a:t>I decided to do three different CDFs to see what each variable would look like. I chose chest pain, heart disease, and age. The CDF maps a value to the corresponding percentile rank. The chest pain CDF shows that the ASY category in the chest pain variable has the biggest percentile compared to the other three. This matches with what the histogram showed earlier. This means that there are more ASY chest pains than the other types of chest </a:t>
            </a:r>
            <a:r>
              <a:rPr lang="en-US" dirty="0" err="1"/>
              <a:t>pains.The</a:t>
            </a:r>
            <a:r>
              <a:rPr lang="en-US" dirty="0"/>
              <a:t> heart disease CDF shows that there is a bigger percentile of individuals who have heart disease than not in this dataset. This should continue to reflect in the data analysis. The age CDF shows that there is a slightly bigger percentile of ages between 50 to 60 in the dataset. However, across the board, it looks like there is close equal representation. The CDF looks normalized to me.</a:t>
            </a:r>
          </a:p>
          <a:p>
            <a:endParaRPr lang="en-US" dirty="0"/>
          </a:p>
        </p:txBody>
      </p:sp>
      <p:sp>
        <p:nvSpPr>
          <p:cNvPr id="5" name="TextBox 4">
            <a:extLst>
              <a:ext uri="{FF2B5EF4-FFF2-40B4-BE49-F238E27FC236}">
                <a16:creationId xmlns:a16="http://schemas.microsoft.com/office/drawing/2014/main" id="{C2B95154-D3AC-41F5-954E-FADBC284330F}"/>
              </a:ext>
            </a:extLst>
          </p:cNvPr>
          <p:cNvSpPr txBox="1"/>
          <p:nvPr/>
        </p:nvSpPr>
        <p:spPr>
          <a:xfrm>
            <a:off x="634389" y="1881051"/>
            <a:ext cx="3219154" cy="369332"/>
          </a:xfrm>
          <a:prstGeom prst="rect">
            <a:avLst/>
          </a:prstGeom>
          <a:noFill/>
        </p:spPr>
        <p:txBody>
          <a:bodyPr wrap="square" rtlCol="0">
            <a:spAutoFit/>
          </a:bodyPr>
          <a:lstStyle/>
          <a:p>
            <a:r>
              <a:rPr lang="en-US" dirty="0"/>
              <a:t>Chest Pain CDF</a:t>
            </a:r>
          </a:p>
        </p:txBody>
      </p:sp>
      <p:sp>
        <p:nvSpPr>
          <p:cNvPr id="7" name="TextBox 6">
            <a:extLst>
              <a:ext uri="{FF2B5EF4-FFF2-40B4-BE49-F238E27FC236}">
                <a16:creationId xmlns:a16="http://schemas.microsoft.com/office/drawing/2014/main" id="{8345433D-39D5-4A22-B766-E8F2A4279AE7}"/>
              </a:ext>
            </a:extLst>
          </p:cNvPr>
          <p:cNvSpPr txBox="1"/>
          <p:nvPr/>
        </p:nvSpPr>
        <p:spPr>
          <a:xfrm>
            <a:off x="4278086" y="1881051"/>
            <a:ext cx="3219154" cy="369332"/>
          </a:xfrm>
          <a:prstGeom prst="rect">
            <a:avLst/>
          </a:prstGeom>
          <a:noFill/>
        </p:spPr>
        <p:txBody>
          <a:bodyPr wrap="square" rtlCol="0">
            <a:spAutoFit/>
          </a:bodyPr>
          <a:lstStyle/>
          <a:p>
            <a:r>
              <a:rPr lang="en-US" dirty="0"/>
              <a:t>Heart Disease CDF</a:t>
            </a:r>
          </a:p>
        </p:txBody>
      </p:sp>
      <p:sp>
        <p:nvSpPr>
          <p:cNvPr id="8" name="TextBox 7">
            <a:extLst>
              <a:ext uri="{FF2B5EF4-FFF2-40B4-BE49-F238E27FC236}">
                <a16:creationId xmlns:a16="http://schemas.microsoft.com/office/drawing/2014/main" id="{D9184635-DB7F-4E8E-BDC0-D73DC14DDB37}"/>
              </a:ext>
            </a:extLst>
          </p:cNvPr>
          <p:cNvSpPr txBox="1"/>
          <p:nvPr/>
        </p:nvSpPr>
        <p:spPr>
          <a:xfrm>
            <a:off x="8092441" y="1881051"/>
            <a:ext cx="2632165" cy="369332"/>
          </a:xfrm>
          <a:prstGeom prst="rect">
            <a:avLst/>
          </a:prstGeom>
          <a:noFill/>
        </p:spPr>
        <p:txBody>
          <a:bodyPr wrap="square" rtlCol="0">
            <a:spAutoFit/>
          </a:bodyPr>
          <a:lstStyle/>
          <a:p>
            <a:r>
              <a:rPr lang="en-US" dirty="0"/>
              <a:t>Age CDF</a:t>
            </a:r>
          </a:p>
        </p:txBody>
      </p:sp>
    </p:spTree>
    <p:extLst>
      <p:ext uri="{BB962C8B-B14F-4D97-AF65-F5344CB8AC3E}">
        <p14:creationId xmlns:p14="http://schemas.microsoft.com/office/powerpoint/2010/main" val="3552080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ADC6-A22B-4052-89A9-99616D69E4AC}"/>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Analytic Distribution</a:t>
            </a:r>
          </a:p>
        </p:txBody>
      </p:sp>
      <p:sp>
        <p:nvSpPr>
          <p:cNvPr id="4" name="TextBox 3">
            <a:extLst>
              <a:ext uri="{FF2B5EF4-FFF2-40B4-BE49-F238E27FC236}">
                <a16:creationId xmlns:a16="http://schemas.microsoft.com/office/drawing/2014/main" id="{B19134E1-F93B-421E-89D0-31B864067C9F}"/>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a:t>For the analytic distribution, I decided to look at the normal distribution of the variable age. Looking at the red line, the age distribution looks to be normalized albeit with a slight skew on the left-hand side. This looks to be the case because of a couple young aged individuals in the dataset. It is good to know that the age variable has normal distribution because it shows that there is a good representation of age across the board in the study. It is one less variable that I need to worry about when it comes to affecting the results.</a:t>
            </a:r>
          </a:p>
          <a:p>
            <a:pPr indent="-228600">
              <a:lnSpc>
                <a:spcPct val="90000"/>
              </a:lnSpc>
              <a:spcAft>
                <a:spcPts val="600"/>
              </a:spcAft>
              <a:buFont typeface="Arial" panose="020B0604020202020204" pitchFamily="34" charset="0"/>
              <a:buChar char="•"/>
            </a:pPr>
            <a:endParaRPr lang="en-US" sz="160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499C5005-B739-4BCC-9428-BD14296DCF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05862" y="1473458"/>
            <a:ext cx="6019331" cy="390783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636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04DA-ABED-4506-B6C6-A34CF8E18D40}"/>
              </a:ext>
            </a:extLst>
          </p:cNvPr>
          <p:cNvSpPr>
            <a:spLocks noGrp="1"/>
          </p:cNvSpPr>
          <p:nvPr>
            <p:ph type="title"/>
          </p:nvPr>
        </p:nvSpPr>
        <p:spPr/>
        <p:txBody>
          <a:bodyPr/>
          <a:lstStyle/>
          <a:p>
            <a:r>
              <a:rPr lang="en-US"/>
              <a:t>Scatterplots</a:t>
            </a:r>
            <a:endParaRPr lang="en-US" dirty="0"/>
          </a:p>
        </p:txBody>
      </p:sp>
      <p:pic>
        <p:nvPicPr>
          <p:cNvPr id="10248" name="Picture 8">
            <a:extLst>
              <a:ext uri="{FF2B5EF4-FFF2-40B4-BE49-F238E27FC236}">
                <a16:creationId xmlns:a16="http://schemas.microsoft.com/office/drawing/2014/main" id="{23DD9E9F-0CCC-4415-A113-B61F248DE0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457" y="1861564"/>
            <a:ext cx="3181044" cy="2291011"/>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a:extLst>
              <a:ext uri="{FF2B5EF4-FFF2-40B4-BE49-F238E27FC236}">
                <a16:creationId xmlns:a16="http://schemas.microsoft.com/office/drawing/2014/main" id="{B14DB9F7-B486-4F21-A542-1048F14AB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588" y="1861564"/>
            <a:ext cx="3705225" cy="2348486"/>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a:extLst>
              <a:ext uri="{FF2B5EF4-FFF2-40B4-BE49-F238E27FC236}">
                <a16:creationId xmlns:a16="http://schemas.microsoft.com/office/drawing/2014/main" id="{05D3489D-C63B-454A-A0EA-564B31176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0175" y="1861564"/>
            <a:ext cx="3676650" cy="23484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E488353-EB8E-45EB-8F54-461833F20857}"/>
              </a:ext>
            </a:extLst>
          </p:cNvPr>
          <p:cNvSpPr txBox="1"/>
          <p:nvPr/>
        </p:nvSpPr>
        <p:spPr>
          <a:xfrm flipH="1">
            <a:off x="539750" y="4210050"/>
            <a:ext cx="10947400" cy="2585323"/>
          </a:xfrm>
          <a:prstGeom prst="rect">
            <a:avLst/>
          </a:prstGeom>
          <a:noFill/>
        </p:spPr>
        <p:txBody>
          <a:bodyPr wrap="square" rtlCol="0">
            <a:spAutoFit/>
          </a:bodyPr>
          <a:lstStyle/>
          <a:p>
            <a:r>
              <a:rPr lang="en-US"/>
              <a:t>I decided to include three different scatterplots to compare the different variables. I chose to compare Resting BP and Heart Disease, Cholesterol and Resting BP, and Cholesterol and Heart Disease.Looking at Resting BP and Heart Disease, the difference between having heart disease and not having heart disease was very small in regard to the resting BP. The range between the two of resting BP was very similar between heart disease and not heart disease. Looking at the cholesterol and Resting BP, you can see that there are several horizontal lines cutting across the resting BP. This probably means that resting BP was rounded when entered into the dataset. Additionally, it looks like most individuals are between 100 to 300 in cholesterol and 100 160 in resting BP.Looking at Cholesterol and Heart Disease, it is very similar to the Resting BP and Heart Disease scatterplot. Whether there is heart disease or not, the cholesterol levels fall around the same range between the two.</a:t>
            </a:r>
            <a:endParaRPr lang="en-US" dirty="0"/>
          </a:p>
        </p:txBody>
      </p:sp>
    </p:spTree>
    <p:extLst>
      <p:ext uri="{BB962C8B-B14F-4D97-AF65-F5344CB8AC3E}">
        <p14:creationId xmlns:p14="http://schemas.microsoft.com/office/powerpoint/2010/main" val="3957439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33DD-CBBE-42A9-A12F-DC2E3F4311CB}"/>
              </a:ext>
            </a:extLst>
          </p:cNvPr>
          <p:cNvSpPr>
            <a:spLocks noGrp="1"/>
          </p:cNvSpPr>
          <p:nvPr>
            <p:ph type="title"/>
          </p:nvPr>
        </p:nvSpPr>
        <p:spPr>
          <a:xfrm>
            <a:off x="838200" y="365125"/>
            <a:ext cx="10515600" cy="498475"/>
          </a:xfrm>
        </p:spPr>
        <p:txBody>
          <a:bodyPr>
            <a:normAutofit fontScale="90000"/>
          </a:bodyPr>
          <a:lstStyle/>
          <a:p>
            <a:r>
              <a:rPr lang="en-US" dirty="0"/>
              <a:t>Covariance and Correlation</a:t>
            </a:r>
          </a:p>
        </p:txBody>
      </p:sp>
      <p:pic>
        <p:nvPicPr>
          <p:cNvPr id="5" name="Content Placeholder 4">
            <a:extLst>
              <a:ext uri="{FF2B5EF4-FFF2-40B4-BE49-F238E27FC236}">
                <a16:creationId xmlns:a16="http://schemas.microsoft.com/office/drawing/2014/main" id="{B52C5BC8-6403-445E-B862-5FA03256EA77}"/>
              </a:ext>
            </a:extLst>
          </p:cNvPr>
          <p:cNvPicPr>
            <a:picLocks noGrp="1" noChangeAspect="1"/>
          </p:cNvPicPr>
          <p:nvPr>
            <p:ph idx="1"/>
          </p:nvPr>
        </p:nvPicPr>
        <p:blipFill>
          <a:blip r:embed="rId2"/>
          <a:stretch>
            <a:fillRect/>
          </a:stretch>
        </p:blipFill>
        <p:spPr>
          <a:xfrm>
            <a:off x="671995" y="1653347"/>
            <a:ext cx="7814418" cy="4946236"/>
          </a:xfrm>
        </p:spPr>
      </p:pic>
      <p:sp>
        <p:nvSpPr>
          <p:cNvPr id="6" name="TextBox 5">
            <a:extLst>
              <a:ext uri="{FF2B5EF4-FFF2-40B4-BE49-F238E27FC236}">
                <a16:creationId xmlns:a16="http://schemas.microsoft.com/office/drawing/2014/main" id="{1B30E4FD-7E9D-468F-B9B1-03ABB98E1060}"/>
              </a:ext>
            </a:extLst>
          </p:cNvPr>
          <p:cNvSpPr txBox="1"/>
          <p:nvPr/>
        </p:nvSpPr>
        <p:spPr>
          <a:xfrm>
            <a:off x="8799443" y="1825625"/>
            <a:ext cx="3195707" cy="5078313"/>
          </a:xfrm>
          <a:prstGeom prst="rect">
            <a:avLst/>
          </a:prstGeom>
          <a:noFill/>
        </p:spPr>
        <p:txBody>
          <a:bodyPr wrap="square" rtlCol="0">
            <a:spAutoFit/>
          </a:bodyPr>
          <a:lstStyle/>
          <a:p>
            <a:r>
              <a:rPr lang="en-US" dirty="0"/>
              <a:t>Looking at the covariance, resting BP and cholesterol have a positive covariance with Heart Disease. This means that </a:t>
            </a:r>
            <a:r>
              <a:rPr lang="en-US" dirty="0" err="1"/>
              <a:t>restingBP</a:t>
            </a:r>
            <a:r>
              <a:rPr lang="en-US" dirty="0"/>
              <a:t> and cholesterol both vary in the same direction as Heart Disease when it varies. The different correlation tests all came back statistically significant. The variable that had the biggest correlation with Heart Disease was Age. Cholesterol and </a:t>
            </a:r>
            <a:r>
              <a:rPr lang="en-US" dirty="0" err="1"/>
              <a:t>RestingBP</a:t>
            </a:r>
            <a:r>
              <a:rPr lang="en-US" dirty="0"/>
              <a:t> both had similar correlations to Heart Disease. Even though the correlation tests were statistically significant, the correlation numbers were small.</a:t>
            </a:r>
          </a:p>
        </p:txBody>
      </p:sp>
    </p:spTree>
    <p:extLst>
      <p:ext uri="{BB962C8B-B14F-4D97-AF65-F5344CB8AC3E}">
        <p14:creationId xmlns:p14="http://schemas.microsoft.com/office/powerpoint/2010/main" val="1675585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9EC2-7B32-4F69-9E61-4099FFBB0826}"/>
              </a:ext>
            </a:extLst>
          </p:cNvPr>
          <p:cNvSpPr>
            <a:spLocks noGrp="1"/>
          </p:cNvSpPr>
          <p:nvPr>
            <p:ph type="title"/>
          </p:nvPr>
        </p:nvSpPr>
        <p:spPr/>
        <p:txBody>
          <a:bodyPr/>
          <a:lstStyle/>
          <a:p>
            <a:r>
              <a:rPr lang="en-US" dirty="0"/>
              <a:t>Hypothesis Test</a:t>
            </a:r>
          </a:p>
        </p:txBody>
      </p:sp>
      <p:pic>
        <p:nvPicPr>
          <p:cNvPr id="5" name="Content Placeholder 4">
            <a:extLst>
              <a:ext uri="{FF2B5EF4-FFF2-40B4-BE49-F238E27FC236}">
                <a16:creationId xmlns:a16="http://schemas.microsoft.com/office/drawing/2014/main" id="{A47591E1-B693-4500-B233-0FE05CDFC7B3}"/>
              </a:ext>
            </a:extLst>
          </p:cNvPr>
          <p:cNvPicPr>
            <a:picLocks noGrp="1" noChangeAspect="1"/>
          </p:cNvPicPr>
          <p:nvPr>
            <p:ph idx="1"/>
          </p:nvPr>
        </p:nvPicPr>
        <p:blipFill>
          <a:blip r:embed="rId2"/>
          <a:stretch>
            <a:fillRect/>
          </a:stretch>
        </p:blipFill>
        <p:spPr>
          <a:xfrm>
            <a:off x="1191377" y="2625436"/>
            <a:ext cx="8547962" cy="1975938"/>
          </a:xfrm>
        </p:spPr>
      </p:pic>
      <p:sp>
        <p:nvSpPr>
          <p:cNvPr id="6" name="TextBox 5">
            <a:extLst>
              <a:ext uri="{FF2B5EF4-FFF2-40B4-BE49-F238E27FC236}">
                <a16:creationId xmlns:a16="http://schemas.microsoft.com/office/drawing/2014/main" id="{C54B8948-D485-41FA-93F3-730AA6103337}"/>
              </a:ext>
            </a:extLst>
          </p:cNvPr>
          <p:cNvSpPr txBox="1"/>
          <p:nvPr/>
        </p:nvSpPr>
        <p:spPr>
          <a:xfrm>
            <a:off x="741218" y="5216236"/>
            <a:ext cx="11111346" cy="1477328"/>
          </a:xfrm>
          <a:prstGeom prst="rect">
            <a:avLst/>
          </a:prstGeom>
          <a:noFill/>
        </p:spPr>
        <p:txBody>
          <a:bodyPr wrap="square" rtlCol="0">
            <a:spAutoFit/>
          </a:bodyPr>
          <a:lstStyle/>
          <a:p>
            <a:r>
              <a:rPr lang="en-US" dirty="0"/>
              <a:t>I used the </a:t>
            </a:r>
            <a:r>
              <a:rPr lang="en-US" dirty="0" err="1"/>
              <a:t>scipy</a:t>
            </a:r>
            <a:r>
              <a:rPr lang="en-US" dirty="0"/>
              <a:t> module to conduct the hypothesis test. The null hypothesis was that regardless of the range of resting BP, there wouldn’t be a case of heart disease. After conducting the test, it received a p value of zero which is statistically significant. This means that the resting BP does have a factor in whether or not an individual has heart disease.</a:t>
            </a:r>
          </a:p>
          <a:p>
            <a:endParaRPr lang="en-US" dirty="0"/>
          </a:p>
        </p:txBody>
      </p:sp>
    </p:spTree>
    <p:extLst>
      <p:ext uri="{BB962C8B-B14F-4D97-AF65-F5344CB8AC3E}">
        <p14:creationId xmlns:p14="http://schemas.microsoft.com/office/powerpoint/2010/main" val="338959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4608-D29B-4FD3-9497-735B6A002BDA}"/>
              </a:ext>
            </a:extLst>
          </p:cNvPr>
          <p:cNvSpPr>
            <a:spLocks noGrp="1"/>
          </p:cNvSpPr>
          <p:nvPr>
            <p:ph type="title"/>
          </p:nvPr>
        </p:nvSpPr>
        <p:spPr/>
        <p:txBody>
          <a:bodyPr/>
          <a:lstStyle/>
          <a:p>
            <a:r>
              <a:rPr lang="en-US" dirty="0"/>
              <a:t>Regression Analysis</a:t>
            </a:r>
          </a:p>
        </p:txBody>
      </p:sp>
      <p:pic>
        <p:nvPicPr>
          <p:cNvPr id="5" name="Content Placeholder 4">
            <a:extLst>
              <a:ext uri="{FF2B5EF4-FFF2-40B4-BE49-F238E27FC236}">
                <a16:creationId xmlns:a16="http://schemas.microsoft.com/office/drawing/2014/main" id="{46DD0A54-AC5C-4626-8741-FF96AA54BE7F}"/>
              </a:ext>
            </a:extLst>
          </p:cNvPr>
          <p:cNvPicPr>
            <a:picLocks noGrp="1" noChangeAspect="1"/>
          </p:cNvPicPr>
          <p:nvPr>
            <p:ph idx="1"/>
          </p:nvPr>
        </p:nvPicPr>
        <p:blipFill>
          <a:blip r:embed="rId2"/>
          <a:stretch>
            <a:fillRect/>
          </a:stretch>
        </p:blipFill>
        <p:spPr>
          <a:xfrm>
            <a:off x="1690255" y="1781239"/>
            <a:ext cx="7458530" cy="3123270"/>
          </a:xfrm>
        </p:spPr>
      </p:pic>
      <p:sp>
        <p:nvSpPr>
          <p:cNvPr id="6" name="TextBox 5">
            <a:extLst>
              <a:ext uri="{FF2B5EF4-FFF2-40B4-BE49-F238E27FC236}">
                <a16:creationId xmlns:a16="http://schemas.microsoft.com/office/drawing/2014/main" id="{748F2158-7157-49E8-AAD1-D838DE215E6E}"/>
              </a:ext>
            </a:extLst>
          </p:cNvPr>
          <p:cNvSpPr txBox="1"/>
          <p:nvPr/>
        </p:nvSpPr>
        <p:spPr>
          <a:xfrm>
            <a:off x="1184564" y="5507182"/>
            <a:ext cx="10079181" cy="1477328"/>
          </a:xfrm>
          <a:prstGeom prst="rect">
            <a:avLst/>
          </a:prstGeom>
          <a:noFill/>
        </p:spPr>
        <p:txBody>
          <a:bodyPr wrap="square" rtlCol="0">
            <a:spAutoFit/>
          </a:bodyPr>
          <a:lstStyle/>
          <a:p>
            <a:r>
              <a:rPr lang="en-US" dirty="0"/>
              <a:t>I ran a logistic regression model because my dependent variable, Heart Disease, is categorical. My independent variable was resting BP. Looking at the results, it is statistically significant because the p-value is 0.0003 which is less than 0.05. However, the pseudo R-squared is very close to zero which means that the logistic model is not a good fit to the data. </a:t>
            </a:r>
          </a:p>
          <a:p>
            <a:endParaRPr lang="en-US" dirty="0"/>
          </a:p>
        </p:txBody>
      </p:sp>
    </p:spTree>
    <p:extLst>
      <p:ext uri="{BB962C8B-B14F-4D97-AF65-F5344CB8AC3E}">
        <p14:creationId xmlns:p14="http://schemas.microsoft.com/office/powerpoint/2010/main" val="46430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BA8F-F8D8-4346-AB8C-18E6B4B5729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ADEB262-F352-421E-B8E6-ACC9EFA45A86}"/>
              </a:ext>
            </a:extLst>
          </p:cNvPr>
          <p:cNvSpPr>
            <a:spLocks noGrp="1"/>
          </p:cNvSpPr>
          <p:nvPr>
            <p:ph idx="1"/>
          </p:nvPr>
        </p:nvSpPr>
        <p:spPr/>
        <p:txBody>
          <a:bodyPr/>
          <a:lstStyle/>
          <a:p>
            <a:pPr marL="0">
              <a:lnSpc>
                <a:spcPct val="107000"/>
              </a:lnSpc>
              <a:spcBef>
                <a:spcPts val="800"/>
              </a:spcBef>
              <a:defRPr sz="1800"/>
            </a:pPr>
            <a:r>
              <a:rPr lang="en-US" dirty="0"/>
              <a:t>Discover Statistics Using R, Andy Field | Jeremy Miles | Zoe Field</a:t>
            </a:r>
          </a:p>
          <a:p>
            <a:pPr marL="0">
              <a:lnSpc>
                <a:spcPct val="107000"/>
              </a:lnSpc>
              <a:spcBef>
                <a:spcPts val="800"/>
              </a:spcBef>
              <a:defRPr sz="1800"/>
            </a:pPr>
            <a:r>
              <a:rPr lang="en-US" dirty="0"/>
              <a:t>R for Everyone, Jared P Lander</a:t>
            </a:r>
          </a:p>
          <a:p>
            <a:pPr marL="0">
              <a:lnSpc>
                <a:spcPct val="107000"/>
              </a:lnSpc>
              <a:spcBef>
                <a:spcPts val="800"/>
              </a:spcBef>
              <a:defRPr sz="1800"/>
            </a:pPr>
            <a:r>
              <a:rPr lang="en-US" dirty="0"/>
              <a:t>Think Stats, Allen B Downey</a:t>
            </a:r>
          </a:p>
          <a:p>
            <a:pPr marL="0">
              <a:lnSpc>
                <a:spcPct val="107000"/>
              </a:lnSpc>
              <a:spcBef>
                <a:spcPts val="800"/>
              </a:spcBef>
              <a:defRPr sz="1800"/>
            </a:pPr>
            <a:r>
              <a:rPr lang="en-US" dirty="0"/>
              <a:t>The data has been taken from </a:t>
            </a:r>
            <a:r>
              <a:rPr lang="en-US" u="sng" dirty="0">
                <a:solidFill>
                  <a:srgbClr val="296EAA"/>
                </a:solidFill>
                <a:hlinkClick r:id="rId2"/>
              </a:rPr>
              <a:t>www.kaggle.com</a:t>
            </a:r>
          </a:p>
          <a:p>
            <a:pPr marL="0">
              <a:lnSpc>
                <a:spcPct val="107000"/>
              </a:lnSpc>
              <a:spcBef>
                <a:spcPts val="800"/>
              </a:spcBef>
              <a:defRPr sz="1800"/>
            </a:pPr>
            <a:r>
              <a:rPr lang="en-US" dirty="0"/>
              <a:t>Link - </a:t>
            </a:r>
            <a:r>
              <a:rPr lang="en-US" b="0" i="0" u="none" strike="noStrike" dirty="0">
                <a:solidFill>
                  <a:srgbClr val="008ABC"/>
                </a:solidFill>
                <a:effectLst/>
                <a:latin typeface="Inter"/>
                <a:hlinkClick r:id="rId3"/>
              </a:rPr>
              <a:t>https://www.kaggle.com/fedesoriano/heart-failure-prediction</a:t>
            </a:r>
            <a:endParaRPr lang="en-US" dirty="0"/>
          </a:p>
          <a:p>
            <a:endParaRPr lang="en-US" dirty="0"/>
          </a:p>
        </p:txBody>
      </p:sp>
    </p:spTree>
    <p:extLst>
      <p:ext uri="{BB962C8B-B14F-4D97-AF65-F5344CB8AC3E}">
        <p14:creationId xmlns:p14="http://schemas.microsoft.com/office/powerpoint/2010/main" val="156473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4109D-1AED-4CB0-A0CC-CCEE939998C0}"/>
              </a:ext>
            </a:extLst>
          </p:cNvPr>
          <p:cNvSpPr>
            <a:spLocks noGrp="1"/>
          </p:cNvSpPr>
          <p:nvPr>
            <p:ph type="title"/>
          </p:nvPr>
        </p:nvSpPr>
        <p:spPr>
          <a:xfrm>
            <a:off x="686834" y="1153572"/>
            <a:ext cx="3200400" cy="4461163"/>
          </a:xfrm>
        </p:spPr>
        <p:txBody>
          <a:bodyPr>
            <a:normAutofit/>
          </a:bodyPr>
          <a:lstStyle/>
          <a:p>
            <a:r>
              <a:rPr lang="en-US">
                <a:solidFill>
                  <a:srgbClr val="FFFFFF"/>
                </a:solidFill>
              </a:rPr>
              <a:t>Research Question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F280FF7-51EE-4A27-856E-18EA4A4F8F05}"/>
              </a:ext>
            </a:extLst>
          </p:cNvPr>
          <p:cNvSpPr>
            <a:spLocks noGrp="1"/>
          </p:cNvSpPr>
          <p:nvPr>
            <p:ph idx="1"/>
          </p:nvPr>
        </p:nvSpPr>
        <p:spPr>
          <a:xfrm>
            <a:off x="4447308" y="591344"/>
            <a:ext cx="6906491" cy="5585619"/>
          </a:xfrm>
        </p:spPr>
        <p:txBody>
          <a:bodyPr anchor="ctr">
            <a:normAutofit/>
          </a:bodyPr>
          <a:lstStyle/>
          <a:p>
            <a:r>
              <a:rPr lang="en-US" dirty="0"/>
              <a:t>Predicting Heart Disease using selected variables </a:t>
            </a:r>
          </a:p>
        </p:txBody>
      </p:sp>
    </p:spTree>
    <p:extLst>
      <p:ext uri="{BB962C8B-B14F-4D97-AF65-F5344CB8AC3E}">
        <p14:creationId xmlns:p14="http://schemas.microsoft.com/office/powerpoint/2010/main" val="2769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47189-3F82-4318-B7AE-269EC2CFDBA5}"/>
              </a:ext>
            </a:extLst>
          </p:cNvPr>
          <p:cNvSpPr>
            <a:spLocks noGrp="1"/>
          </p:cNvSpPr>
          <p:nvPr>
            <p:ph type="title"/>
          </p:nvPr>
        </p:nvSpPr>
        <p:spPr>
          <a:xfrm>
            <a:off x="686834" y="1153572"/>
            <a:ext cx="3200400" cy="4461163"/>
          </a:xfrm>
        </p:spPr>
        <p:txBody>
          <a:bodyPr>
            <a:normAutofit/>
          </a:bodyPr>
          <a:lstStyle/>
          <a:p>
            <a:r>
              <a:rPr lang="en-US">
                <a:solidFill>
                  <a:srgbClr val="FFFFFF"/>
                </a:solidFill>
              </a:rPr>
              <a:t>Data to be Analyzed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65F8F9C-BE24-4639-96BD-17C1D8FC693E}"/>
              </a:ext>
            </a:extLst>
          </p:cNvPr>
          <p:cNvSpPr>
            <a:spLocks noGrp="1"/>
          </p:cNvSpPr>
          <p:nvPr>
            <p:ph idx="1"/>
          </p:nvPr>
        </p:nvSpPr>
        <p:spPr>
          <a:xfrm>
            <a:off x="4447308" y="591344"/>
            <a:ext cx="6906491" cy="5585619"/>
          </a:xfrm>
        </p:spPr>
        <p:txBody>
          <a:bodyPr anchor="ctr">
            <a:normAutofit/>
          </a:bodyPr>
          <a:lstStyle/>
          <a:p>
            <a:pPr>
              <a:defRPr sz="2000"/>
            </a:pPr>
            <a:r>
              <a:rPr lang="en-US" dirty="0"/>
              <a:t>We have 12 parameters in the dataset</a:t>
            </a:r>
          </a:p>
          <a:p>
            <a:pPr>
              <a:defRPr sz="2000"/>
            </a:pPr>
            <a:r>
              <a:rPr lang="en-US" dirty="0"/>
              <a:t>We will be analyzing the effect of below parameters</a:t>
            </a:r>
          </a:p>
          <a:p>
            <a:pPr marL="800100" lvl="1" indent="-342900">
              <a:spcBef>
                <a:spcPts val="0"/>
              </a:spcBef>
              <a:buFontTx/>
              <a:buAutoNum type="arabicPeriod"/>
              <a:defRPr sz="2000">
                <a:latin typeface="Arial"/>
                <a:ea typeface="Arial"/>
                <a:cs typeface="Arial"/>
                <a:sym typeface="Arial"/>
              </a:defRPr>
            </a:pPr>
            <a:r>
              <a:rPr lang="en-US" dirty="0"/>
              <a:t>Age of Patient</a:t>
            </a:r>
          </a:p>
          <a:p>
            <a:pPr marL="800100" lvl="1" indent="-342900">
              <a:spcBef>
                <a:spcPts val="0"/>
              </a:spcBef>
              <a:buFontTx/>
              <a:buAutoNum type="arabicPeriod"/>
              <a:defRPr sz="2000">
                <a:latin typeface="Arial"/>
                <a:ea typeface="Arial"/>
                <a:cs typeface="Arial"/>
                <a:sym typeface="Arial"/>
              </a:defRPr>
            </a:pPr>
            <a:r>
              <a:rPr lang="en-US" dirty="0"/>
              <a:t>Sex</a:t>
            </a:r>
          </a:p>
          <a:p>
            <a:pPr marL="800100" lvl="1" indent="-342900">
              <a:spcBef>
                <a:spcPts val="0"/>
              </a:spcBef>
              <a:buFontTx/>
              <a:buAutoNum type="arabicPeriod"/>
              <a:defRPr sz="2000">
                <a:latin typeface="Arial"/>
                <a:ea typeface="Arial"/>
                <a:cs typeface="Arial"/>
                <a:sym typeface="Arial"/>
              </a:defRPr>
            </a:pPr>
            <a:r>
              <a:rPr lang="en-US" dirty="0"/>
              <a:t>Type of chest pain</a:t>
            </a:r>
          </a:p>
          <a:p>
            <a:pPr marL="800100" lvl="1" indent="-342900">
              <a:spcBef>
                <a:spcPts val="0"/>
              </a:spcBef>
              <a:buFontTx/>
              <a:buAutoNum type="arabicPeriod"/>
              <a:defRPr sz="2000">
                <a:latin typeface="Arial"/>
                <a:ea typeface="Arial"/>
                <a:cs typeface="Arial"/>
                <a:sym typeface="Arial"/>
              </a:defRPr>
            </a:pPr>
            <a:r>
              <a:rPr lang="en-US" dirty="0"/>
              <a:t>Resting Blood pressure</a:t>
            </a:r>
          </a:p>
          <a:p>
            <a:pPr marL="800100" lvl="1" indent="-342900">
              <a:spcBef>
                <a:spcPts val="0"/>
              </a:spcBef>
              <a:buFontTx/>
              <a:buAutoNum type="arabicPeriod"/>
              <a:defRPr sz="2000">
                <a:latin typeface="Arial"/>
                <a:ea typeface="Arial"/>
                <a:cs typeface="Arial"/>
                <a:sym typeface="Arial"/>
              </a:defRPr>
            </a:pPr>
            <a:r>
              <a:rPr lang="en-US" dirty="0"/>
              <a:t>Cholesterol Level</a:t>
            </a:r>
          </a:p>
          <a:p>
            <a:endParaRPr lang="en-US" dirty="0"/>
          </a:p>
        </p:txBody>
      </p:sp>
    </p:spTree>
    <p:extLst>
      <p:ext uri="{BB962C8B-B14F-4D97-AF65-F5344CB8AC3E}">
        <p14:creationId xmlns:p14="http://schemas.microsoft.com/office/powerpoint/2010/main" val="316416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2F44FD-CFED-4B7C-BCE5-ABFC44EFE254}"/>
              </a:ext>
            </a:extLst>
          </p:cNvPr>
          <p:cNvSpPr>
            <a:spLocks noGrp="1"/>
          </p:cNvSpPr>
          <p:nvPr>
            <p:ph type="title"/>
          </p:nvPr>
        </p:nvSpPr>
        <p:spPr>
          <a:xfrm>
            <a:off x="686834" y="1153572"/>
            <a:ext cx="3200400" cy="4461163"/>
          </a:xfrm>
        </p:spPr>
        <p:txBody>
          <a:bodyPr>
            <a:normAutofit/>
          </a:bodyPr>
          <a:lstStyle/>
          <a:p>
            <a:r>
              <a:rPr lang="en-US">
                <a:solidFill>
                  <a:srgbClr val="FFFFFF"/>
                </a:solidFill>
              </a:rPr>
              <a:t>Variables Definition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BF7C092-773C-41ED-909B-D12FF358E340}"/>
              </a:ext>
            </a:extLst>
          </p:cNvPr>
          <p:cNvSpPr>
            <a:spLocks noGrp="1"/>
          </p:cNvSpPr>
          <p:nvPr>
            <p:ph idx="1"/>
          </p:nvPr>
        </p:nvSpPr>
        <p:spPr>
          <a:xfrm>
            <a:off x="4447308" y="591344"/>
            <a:ext cx="6906491" cy="5585619"/>
          </a:xfrm>
        </p:spPr>
        <p:txBody>
          <a:bodyPr anchor="ctr">
            <a:normAutofit/>
          </a:bodyPr>
          <a:lstStyle/>
          <a:p>
            <a:r>
              <a:rPr lang="en-US" sz="1300" dirty="0"/>
              <a:t>Age – age of the patient in years (integer)</a:t>
            </a:r>
          </a:p>
          <a:p>
            <a:r>
              <a:rPr lang="en-US" sz="1300" dirty="0"/>
              <a:t>Sex – sex of the patient (M for Male, F for Female) </a:t>
            </a:r>
          </a:p>
          <a:p>
            <a:r>
              <a:rPr lang="en-US" sz="1300" dirty="0" err="1"/>
              <a:t>ChestPainType</a:t>
            </a:r>
            <a:r>
              <a:rPr lang="en-US" sz="1300" dirty="0"/>
              <a:t> – four different chest pain types</a:t>
            </a:r>
          </a:p>
          <a:p>
            <a:pPr lvl="1"/>
            <a:r>
              <a:rPr lang="en-US" sz="1300" dirty="0"/>
              <a:t>Categorized according to the presence of substernal chest pain or discomfort that was provoked by exertion or emotional stress and was relieved by rest and/or nitroglycerin</a:t>
            </a:r>
          </a:p>
          <a:p>
            <a:pPr lvl="1"/>
            <a:r>
              <a:rPr lang="en-US" sz="1300" dirty="0"/>
              <a:t>Typical Angina </a:t>
            </a:r>
          </a:p>
          <a:p>
            <a:pPr lvl="1"/>
            <a:r>
              <a:rPr lang="en-US" sz="1300" dirty="0"/>
              <a:t>Atypical Angina </a:t>
            </a:r>
          </a:p>
          <a:p>
            <a:pPr lvl="1"/>
            <a:r>
              <a:rPr lang="en-US" sz="1300" dirty="0"/>
              <a:t>Non-anginal pain</a:t>
            </a:r>
          </a:p>
          <a:p>
            <a:pPr lvl="1"/>
            <a:r>
              <a:rPr lang="en-US" sz="1300" dirty="0"/>
              <a:t>Asymptomatic </a:t>
            </a:r>
          </a:p>
          <a:p>
            <a:pPr lvl="1"/>
            <a:endParaRPr lang="en-US" sz="1300" dirty="0"/>
          </a:p>
          <a:p>
            <a:r>
              <a:rPr lang="en-US" sz="1300" dirty="0"/>
              <a:t>Cholesterol – Serum cholesterol, represents the amount of total cholesterol in a person’s blood</a:t>
            </a:r>
          </a:p>
          <a:p>
            <a:r>
              <a:rPr lang="en-US" sz="1300" dirty="0" err="1"/>
              <a:t>RestingBP</a:t>
            </a:r>
            <a:r>
              <a:rPr lang="en-US" sz="1300" dirty="0"/>
              <a:t> – resting blood pressure</a:t>
            </a:r>
          </a:p>
          <a:p>
            <a:endParaRPr lang="en-US" sz="1300" dirty="0"/>
          </a:p>
          <a:p>
            <a:endParaRPr lang="en-US" sz="1300" dirty="0"/>
          </a:p>
        </p:txBody>
      </p:sp>
    </p:spTree>
    <p:extLst>
      <p:ext uri="{BB962C8B-B14F-4D97-AF65-F5344CB8AC3E}">
        <p14:creationId xmlns:p14="http://schemas.microsoft.com/office/powerpoint/2010/main" val="216831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31C2-88F4-43F1-9133-E8EE954C9998}"/>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Histogram Plots-Age</a:t>
            </a:r>
          </a:p>
        </p:txBody>
      </p:sp>
      <p:sp>
        <p:nvSpPr>
          <p:cNvPr id="4" name="TextBox 3">
            <a:extLst>
              <a:ext uri="{FF2B5EF4-FFF2-40B4-BE49-F238E27FC236}">
                <a16:creationId xmlns:a16="http://schemas.microsoft.com/office/drawing/2014/main" id="{069938C2-F1DA-4A6B-A9C3-92A5CE2264CB}"/>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The age histogram was broken out by each age that was in the study. From a quick glance, the data looks great and fairly normalized though it may be a bit skewed to the right just by looking at it.</a:t>
            </a:r>
          </a:p>
          <a:p>
            <a:pPr indent="-228600">
              <a:lnSpc>
                <a:spcPct val="90000"/>
              </a:lnSpc>
              <a:spcAft>
                <a:spcPts val="600"/>
              </a:spcAft>
              <a:buFont typeface="Arial" panose="020B0604020202020204" pitchFamily="34" charset="0"/>
              <a:buChar char="•"/>
            </a:pPr>
            <a:endParaRPr lang="en-US" sz="200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CD74BAC-C633-44D3-B94A-72711B488A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05862" y="1237096"/>
            <a:ext cx="6019331" cy="438056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65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8D0D-8DEE-42AE-96B7-B354E4A0C7F6}"/>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Sex Histogram</a:t>
            </a:r>
          </a:p>
        </p:txBody>
      </p:sp>
      <p:sp>
        <p:nvSpPr>
          <p:cNvPr id="4" name="TextBox 3">
            <a:extLst>
              <a:ext uri="{FF2B5EF4-FFF2-40B4-BE49-F238E27FC236}">
                <a16:creationId xmlns:a16="http://schemas.microsoft.com/office/drawing/2014/main" id="{89669F64-2573-4F26-89C7-1FCFA5E3587B}"/>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The sex histogram shows that this study was overwhelmingly filled by males. This is something to keep while conducting further data exploration. Having an imbalance between male and female may lead to inaccurate results when trying to predict the population.</a:t>
            </a:r>
          </a:p>
          <a:p>
            <a:pPr indent="-228600">
              <a:lnSpc>
                <a:spcPct val="90000"/>
              </a:lnSpc>
              <a:spcAft>
                <a:spcPts val="600"/>
              </a:spcAft>
              <a:buFont typeface="Arial" panose="020B0604020202020204" pitchFamily="34" charset="0"/>
              <a:buChar char="•"/>
            </a:pPr>
            <a:endParaRPr lang="en-US"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11B7A9C0-CC14-4E11-B5D7-7C97DD81CF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05862" y="1276510"/>
            <a:ext cx="6019331" cy="430173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2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A59F-FC93-4E45-B953-03691BFFDC75}"/>
              </a:ext>
            </a:extLst>
          </p:cNvPr>
          <p:cNvSpPr>
            <a:spLocks noGrp="1"/>
          </p:cNvSpPr>
          <p:nvPr>
            <p:ph type="title"/>
          </p:nvPr>
        </p:nvSpPr>
        <p:spPr/>
        <p:txBody>
          <a:bodyPr/>
          <a:lstStyle/>
          <a:p>
            <a:r>
              <a:rPr lang="en-US" dirty="0"/>
              <a:t>Chest Pain Histogram</a:t>
            </a:r>
          </a:p>
        </p:txBody>
      </p:sp>
      <p:sp>
        <p:nvSpPr>
          <p:cNvPr id="4" name="Content Placeholder 3">
            <a:extLst>
              <a:ext uri="{FF2B5EF4-FFF2-40B4-BE49-F238E27FC236}">
                <a16:creationId xmlns:a16="http://schemas.microsoft.com/office/drawing/2014/main" id="{BED48431-C22C-4A20-B0F0-AA6AE61D8A44}"/>
              </a:ext>
            </a:extLst>
          </p:cNvPr>
          <p:cNvSpPr>
            <a:spLocks noGrp="1"/>
          </p:cNvSpPr>
          <p:nvPr>
            <p:ph idx="1"/>
          </p:nvPr>
        </p:nvSpPr>
        <p:spPr>
          <a:xfrm>
            <a:off x="590005" y="1690688"/>
            <a:ext cx="10515600" cy="4938712"/>
          </a:xfrm>
        </p:spPr>
        <p:txBody>
          <a:bodyPr/>
          <a:lstStyle/>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B03E0AB-107D-4D61-A4BF-D8C03BCCCB83}"/>
              </a:ext>
            </a:extLst>
          </p:cNvPr>
          <p:cNvPicPr>
            <a:picLocks noChangeAspect="1"/>
          </p:cNvPicPr>
          <p:nvPr/>
        </p:nvPicPr>
        <p:blipFill>
          <a:blip r:embed="rId2"/>
          <a:stretch>
            <a:fillRect/>
          </a:stretch>
        </p:blipFill>
        <p:spPr>
          <a:xfrm>
            <a:off x="3121126" y="1790988"/>
            <a:ext cx="5453358" cy="3897886"/>
          </a:xfrm>
          <a:prstGeom prst="rect">
            <a:avLst/>
          </a:prstGeom>
        </p:spPr>
      </p:pic>
      <p:sp>
        <p:nvSpPr>
          <p:cNvPr id="5" name="TextBox 4">
            <a:extLst>
              <a:ext uri="{FF2B5EF4-FFF2-40B4-BE49-F238E27FC236}">
                <a16:creationId xmlns:a16="http://schemas.microsoft.com/office/drawing/2014/main" id="{4FF99D77-3F65-44EB-8A78-713229F1B2D5}"/>
              </a:ext>
            </a:extLst>
          </p:cNvPr>
          <p:cNvSpPr txBox="1"/>
          <p:nvPr/>
        </p:nvSpPr>
        <p:spPr>
          <a:xfrm>
            <a:off x="1554481" y="5617029"/>
            <a:ext cx="884355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chest pain histogram data looks good. Just like the sex histogram, I need to keep in the back of my mind that ASY chest pain is a huge portion of the study. Additionally, TA chest pain isn’t well represented in the study. This can affect making predictions on the population.</a:t>
            </a:r>
            <a:endParaRPr lang="en-US" dirty="0"/>
          </a:p>
        </p:txBody>
      </p:sp>
    </p:spTree>
    <p:extLst>
      <p:ext uri="{BB962C8B-B14F-4D97-AF65-F5344CB8AC3E}">
        <p14:creationId xmlns:p14="http://schemas.microsoft.com/office/powerpoint/2010/main" val="174713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7AB4-7D6B-45FB-95EB-82FE2058CD3B}"/>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Resting BP Histogram</a:t>
            </a:r>
          </a:p>
        </p:txBody>
      </p:sp>
      <p:sp>
        <p:nvSpPr>
          <p:cNvPr id="4" name="TextBox 3">
            <a:extLst>
              <a:ext uri="{FF2B5EF4-FFF2-40B4-BE49-F238E27FC236}">
                <a16:creationId xmlns:a16="http://schemas.microsoft.com/office/drawing/2014/main" id="{D104D7F7-EF80-422A-809F-567FE0ED49A2}"/>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t>The resting blood pressure histogram shows that it has outliers. There are a few cases where the resting BP is at 0. Doing further research on resting BP shows that this is not possible unless the individual was dead. For that reason, I assume that it was either entered in incorrectly or the resting BP wasn’t measured for those individuals. Moving forward, I plan to change the zeros to NaNs and omit them during the data analysis phase. </a:t>
            </a:r>
          </a:p>
          <a:p>
            <a:pPr indent="-228600">
              <a:lnSpc>
                <a:spcPct val="90000"/>
              </a:lnSpc>
              <a:spcAft>
                <a:spcPts val="600"/>
              </a:spcAft>
              <a:buFont typeface="Arial" panose="020B0604020202020204" pitchFamily="34" charset="0"/>
              <a:buChar char="•"/>
            </a:pPr>
            <a:endParaRPr lang="en-US" sz="170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D31F0C1B-A98A-454A-84EF-8C62BB2323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05862" y="1276510"/>
            <a:ext cx="6019331" cy="430173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67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B086-608C-4409-B27C-67253E112C17}"/>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a:solidFill>
                  <a:schemeClr val="tx1"/>
                </a:solidFill>
                <a:latin typeface="+mj-lt"/>
                <a:ea typeface="+mj-ea"/>
                <a:cs typeface="+mj-cs"/>
              </a:rPr>
              <a:t>Cholestrol Histogram</a:t>
            </a:r>
          </a:p>
        </p:txBody>
      </p:sp>
      <p:sp>
        <p:nvSpPr>
          <p:cNvPr id="4" name="TextBox 3">
            <a:extLst>
              <a:ext uri="{FF2B5EF4-FFF2-40B4-BE49-F238E27FC236}">
                <a16:creationId xmlns:a16="http://schemas.microsoft.com/office/drawing/2014/main" id="{6B0AA19A-EB54-4CFB-9AD6-D2E255A4B0BC}"/>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a:t>The cholesterol histogram also shows outliers. The biggest outliers that are shown are at 0 and the ones close to 600. After conducting further research, it seems impossible to have a cholesterol level of 0. For that reason, I believe that these individuals didn’t get their cholesterol levels measured and the 0 is just a placeholder. I intend to replace the zeros with NaNs and omit those records from further analysis. </a:t>
            </a:r>
          </a:p>
          <a:p>
            <a:pPr indent="-228600">
              <a:lnSpc>
                <a:spcPct val="90000"/>
              </a:lnSpc>
              <a:spcAft>
                <a:spcPts val="600"/>
              </a:spcAft>
              <a:buFont typeface="Arial" panose="020B0604020202020204" pitchFamily="34" charset="0"/>
              <a:buChar char="•"/>
            </a:pPr>
            <a:endParaRPr lang="en-US" sz="170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C5C9375D-AAF9-442D-8FEC-DABF220A71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05862" y="1276510"/>
            <a:ext cx="6019331" cy="430173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95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1422</Words>
  <Application>Microsoft Office PowerPoint</Application>
  <PresentationFormat>Widescreen</PresentationFormat>
  <Paragraphs>122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Century Gothic</vt:lpstr>
      <vt:lpstr>Inter</vt:lpstr>
      <vt:lpstr>Office Theme</vt:lpstr>
      <vt:lpstr>Heart Failure Prediction</vt:lpstr>
      <vt:lpstr>Research Question</vt:lpstr>
      <vt:lpstr>Data to be Analyzed</vt:lpstr>
      <vt:lpstr>Variables Definition</vt:lpstr>
      <vt:lpstr>Histogram Plots-Age</vt:lpstr>
      <vt:lpstr>Sex Histogram</vt:lpstr>
      <vt:lpstr>Chest Pain Histogram</vt:lpstr>
      <vt:lpstr>Resting BP Histogram</vt:lpstr>
      <vt:lpstr>Cholestrol Histogram</vt:lpstr>
      <vt:lpstr>Descriptive Stats/Characteristics</vt:lpstr>
      <vt:lpstr>PMF- Heart Disease</vt:lpstr>
      <vt:lpstr>CDF</vt:lpstr>
      <vt:lpstr>Analytic Distribution</vt:lpstr>
      <vt:lpstr>Scatterplots</vt:lpstr>
      <vt:lpstr>Covariance and Correlation</vt:lpstr>
      <vt:lpstr>Hypothesis Test</vt:lpstr>
      <vt:lpstr>Regression Analysis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dc:creator>Sandeep Raina</dc:creator>
  <cp:lastModifiedBy>Sandeep Raina</cp:lastModifiedBy>
  <cp:revision>6</cp:revision>
  <dcterms:created xsi:type="dcterms:W3CDTF">2022-02-26T15:59:37Z</dcterms:created>
  <dcterms:modified xsi:type="dcterms:W3CDTF">2022-03-03T01:45:58Z</dcterms:modified>
</cp:coreProperties>
</file>