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Override3.xml" ContentType="application/vnd.openxmlformats-officedocument.themeOverride+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69" r:id="rId3"/>
    <p:sldId id="270" r:id="rId4"/>
    <p:sldId id="274" r:id="rId5"/>
    <p:sldId id="275" r:id="rId6"/>
    <p:sldId id="277" r:id="rId7"/>
    <p:sldId id="276" r:id="rId8"/>
    <p:sldId id="279" r:id="rId9"/>
    <p:sldId id="278" r:id="rId10"/>
    <p:sldId id="280" r:id="rId11"/>
    <p:sldId id="281" r:id="rId12"/>
    <p:sldId id="282" r:id="rId13"/>
    <p:sldId id="283" r:id="rId14"/>
    <p:sldId id="284" r:id="rId15"/>
    <p:sldId id="285" r:id="rId16"/>
    <p:sldId id="286" r:id="rId17"/>
    <p:sldId id="288" r:id="rId18"/>
    <p:sldId id="287" r:id="rId19"/>
    <p:sldId id="261"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p:scale>
          <a:sx n="100" d="100"/>
          <a:sy n="100" d="100"/>
        </p:scale>
        <p:origin x="912" y="216"/>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1" name="矩形 20"/>
          <p:cNvSpPr/>
          <p:nvPr userDrawn="1"/>
        </p:nvSpPr>
        <p:spPr>
          <a:xfrm>
            <a:off x="0" y="0"/>
            <a:ext cx="12192000" cy="6858000"/>
          </a:xfrm>
          <a:prstGeom prst="rect">
            <a:avLst/>
          </a:prstGeom>
          <a:blipFill>
            <a:blip r:embed="rId2"/>
            <a:srcRect/>
            <a:stretch>
              <a:fillRect t="-9277" b="-92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userDrawn="1"/>
        </p:nvSpPr>
        <p:spPr>
          <a:xfrm>
            <a:off x="0" y="0"/>
            <a:ext cx="12192000" cy="6858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17"/>
          <p:cNvSpPr>
            <a:spLocks/>
          </p:cNvSpPr>
          <p:nvPr userDrawn="1"/>
        </p:nvSpPr>
        <p:spPr bwMode="auto">
          <a:xfrm>
            <a:off x="1553603" y="3028951"/>
            <a:ext cx="9084795" cy="293688"/>
          </a:xfrm>
          <a:custGeom>
            <a:avLst/>
            <a:gdLst>
              <a:gd name="T0" fmla="*/ 4790 w 4790"/>
              <a:gd name="T1" fmla="*/ 0 h 153"/>
              <a:gd name="T2" fmla="*/ 2544 w 4790"/>
              <a:gd name="T3" fmla="*/ 0 h 153"/>
              <a:gd name="T4" fmla="*/ 2544 w 4790"/>
              <a:gd name="T5" fmla="*/ 0 h 153"/>
              <a:gd name="T6" fmla="*/ 2544 w 4790"/>
              <a:gd name="T7" fmla="*/ 0 h 153"/>
              <a:gd name="T8" fmla="*/ 2395 w 4790"/>
              <a:gd name="T9" fmla="*/ 148 h 153"/>
              <a:gd name="T10" fmla="*/ 2247 w 4790"/>
              <a:gd name="T11" fmla="*/ 0 h 153"/>
              <a:gd name="T12" fmla="*/ 2246 w 4790"/>
              <a:gd name="T13" fmla="*/ 0 h 153"/>
              <a:gd name="T14" fmla="*/ 2246 w 4790"/>
              <a:gd name="T15" fmla="*/ 0 h 153"/>
              <a:gd name="T16" fmla="*/ 0 w 4790"/>
              <a:gd name="T17" fmla="*/ 0 h 153"/>
              <a:gd name="T18" fmla="*/ 0 w 4790"/>
              <a:gd name="T19" fmla="*/ 4 h 153"/>
              <a:gd name="T20" fmla="*/ 2246 w 4790"/>
              <a:gd name="T21" fmla="*/ 4 h 153"/>
              <a:gd name="T22" fmla="*/ 2395 w 4790"/>
              <a:gd name="T23" fmla="*/ 153 h 153"/>
              <a:gd name="T24" fmla="*/ 2544 w 4790"/>
              <a:gd name="T25" fmla="*/ 4 h 153"/>
              <a:gd name="T26" fmla="*/ 4790 w 4790"/>
              <a:gd name="T27" fmla="*/ 4 h 153"/>
              <a:gd name="T28" fmla="*/ 4790 w 4790"/>
              <a:gd name="T2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90" h="153">
                <a:moveTo>
                  <a:pt x="4790" y="0"/>
                </a:moveTo>
                <a:lnTo>
                  <a:pt x="2544" y="0"/>
                </a:lnTo>
                <a:lnTo>
                  <a:pt x="2544" y="0"/>
                </a:lnTo>
                <a:lnTo>
                  <a:pt x="2544" y="0"/>
                </a:lnTo>
                <a:lnTo>
                  <a:pt x="2395" y="148"/>
                </a:lnTo>
                <a:lnTo>
                  <a:pt x="2247" y="0"/>
                </a:lnTo>
                <a:lnTo>
                  <a:pt x="2246" y="0"/>
                </a:lnTo>
                <a:lnTo>
                  <a:pt x="2246" y="0"/>
                </a:lnTo>
                <a:lnTo>
                  <a:pt x="0" y="0"/>
                </a:lnTo>
                <a:lnTo>
                  <a:pt x="0" y="4"/>
                </a:lnTo>
                <a:lnTo>
                  <a:pt x="2246" y="4"/>
                </a:lnTo>
                <a:lnTo>
                  <a:pt x="2395" y="153"/>
                </a:lnTo>
                <a:lnTo>
                  <a:pt x="2544" y="4"/>
                </a:lnTo>
                <a:lnTo>
                  <a:pt x="4790" y="4"/>
                </a:lnTo>
                <a:lnTo>
                  <a:pt x="479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Rectangle 18"/>
          <p:cNvSpPr>
            <a:spLocks noChangeArrowheads="1"/>
          </p:cNvSpPr>
          <p:nvPr userDrawn="1"/>
        </p:nvSpPr>
        <p:spPr bwMode="auto">
          <a:xfrm>
            <a:off x="4405165" y="4524781"/>
            <a:ext cx="3381671" cy="575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9"/>
          <p:cNvSpPr>
            <a:spLocks/>
          </p:cNvSpPr>
          <p:nvPr userDrawn="1"/>
        </p:nvSpPr>
        <p:spPr bwMode="auto">
          <a:xfrm>
            <a:off x="5806765" y="4229174"/>
            <a:ext cx="565192" cy="573939"/>
          </a:xfrm>
          <a:custGeom>
            <a:avLst/>
            <a:gdLst>
              <a:gd name="T0" fmla="*/ 298 w 298"/>
              <a:gd name="T1" fmla="*/ 149 h 299"/>
              <a:gd name="T2" fmla="*/ 149 w 298"/>
              <a:gd name="T3" fmla="*/ 299 h 299"/>
              <a:gd name="T4" fmla="*/ 0 w 298"/>
              <a:gd name="T5" fmla="*/ 149 h 299"/>
              <a:gd name="T6" fmla="*/ 149 w 298"/>
              <a:gd name="T7" fmla="*/ 0 h 299"/>
              <a:gd name="T8" fmla="*/ 298 w 298"/>
              <a:gd name="T9" fmla="*/ 149 h 299"/>
            </a:gdLst>
            <a:ahLst/>
            <a:cxnLst>
              <a:cxn ang="0">
                <a:pos x="T0" y="T1"/>
              </a:cxn>
              <a:cxn ang="0">
                <a:pos x="T2" y="T3"/>
              </a:cxn>
              <a:cxn ang="0">
                <a:pos x="T4" y="T5"/>
              </a:cxn>
              <a:cxn ang="0">
                <a:pos x="T6" y="T7"/>
              </a:cxn>
              <a:cxn ang="0">
                <a:pos x="T8" y="T9"/>
              </a:cxn>
            </a:cxnLst>
            <a:rect l="0" t="0" r="r" b="b"/>
            <a:pathLst>
              <a:path w="298" h="299">
                <a:moveTo>
                  <a:pt x="298" y="149"/>
                </a:moveTo>
                <a:lnTo>
                  <a:pt x="149" y="299"/>
                </a:lnTo>
                <a:lnTo>
                  <a:pt x="0" y="149"/>
                </a:lnTo>
                <a:lnTo>
                  <a:pt x="149" y="0"/>
                </a:lnTo>
                <a:lnTo>
                  <a:pt x="298" y="14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0"/>
          <p:cNvSpPr>
            <a:spLocks/>
          </p:cNvSpPr>
          <p:nvPr userDrawn="1"/>
        </p:nvSpPr>
        <p:spPr bwMode="auto">
          <a:xfrm>
            <a:off x="5507100" y="4225335"/>
            <a:ext cx="574676" cy="581617"/>
          </a:xfrm>
          <a:custGeom>
            <a:avLst/>
            <a:gdLst>
              <a:gd name="T0" fmla="*/ 300 w 303"/>
              <a:gd name="T1" fmla="*/ 151 h 303"/>
              <a:gd name="T2" fmla="*/ 299 w 303"/>
              <a:gd name="T3" fmla="*/ 151 h 303"/>
              <a:gd name="T4" fmla="*/ 151 w 303"/>
              <a:gd name="T5" fmla="*/ 299 h 303"/>
              <a:gd name="T6" fmla="*/ 4 w 303"/>
              <a:gd name="T7" fmla="*/ 151 h 303"/>
              <a:gd name="T8" fmla="*/ 151 w 303"/>
              <a:gd name="T9" fmla="*/ 5 h 303"/>
              <a:gd name="T10" fmla="*/ 299 w 303"/>
              <a:gd name="T11" fmla="*/ 153 h 303"/>
              <a:gd name="T12" fmla="*/ 300 w 303"/>
              <a:gd name="T13" fmla="*/ 151 h 303"/>
              <a:gd name="T14" fmla="*/ 299 w 303"/>
              <a:gd name="T15" fmla="*/ 151 h 303"/>
              <a:gd name="T16" fmla="*/ 300 w 303"/>
              <a:gd name="T17" fmla="*/ 151 h 303"/>
              <a:gd name="T18" fmla="*/ 301 w 303"/>
              <a:gd name="T19" fmla="*/ 151 h 303"/>
              <a:gd name="T20" fmla="*/ 151 w 303"/>
              <a:gd name="T21" fmla="*/ 0 h 303"/>
              <a:gd name="T22" fmla="*/ 0 w 303"/>
              <a:gd name="T23" fmla="*/ 151 h 303"/>
              <a:gd name="T24" fmla="*/ 151 w 303"/>
              <a:gd name="T25" fmla="*/ 303 h 303"/>
              <a:gd name="T26" fmla="*/ 303 w 303"/>
              <a:gd name="T27" fmla="*/ 151 h 303"/>
              <a:gd name="T28" fmla="*/ 301 w 303"/>
              <a:gd name="T29" fmla="*/ 151 h 303"/>
              <a:gd name="T30" fmla="*/ 300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0" y="151"/>
                </a:moveTo>
                <a:lnTo>
                  <a:pt x="299" y="151"/>
                </a:lnTo>
                <a:lnTo>
                  <a:pt x="151" y="299"/>
                </a:lnTo>
                <a:lnTo>
                  <a:pt x="4" y="151"/>
                </a:lnTo>
                <a:lnTo>
                  <a:pt x="151" y="5"/>
                </a:lnTo>
                <a:lnTo>
                  <a:pt x="299" y="153"/>
                </a:lnTo>
                <a:lnTo>
                  <a:pt x="300" y="151"/>
                </a:lnTo>
                <a:lnTo>
                  <a:pt x="299" y="151"/>
                </a:lnTo>
                <a:lnTo>
                  <a:pt x="300" y="151"/>
                </a:lnTo>
                <a:lnTo>
                  <a:pt x="301" y="151"/>
                </a:lnTo>
                <a:lnTo>
                  <a:pt x="151" y="0"/>
                </a:lnTo>
                <a:lnTo>
                  <a:pt x="0" y="151"/>
                </a:lnTo>
                <a:lnTo>
                  <a:pt x="151" y="303"/>
                </a:lnTo>
                <a:lnTo>
                  <a:pt x="303" y="151"/>
                </a:lnTo>
                <a:lnTo>
                  <a:pt x="301" y="151"/>
                </a:lnTo>
                <a:lnTo>
                  <a:pt x="300"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1"/>
          <p:cNvSpPr>
            <a:spLocks/>
          </p:cNvSpPr>
          <p:nvPr userDrawn="1"/>
        </p:nvSpPr>
        <p:spPr bwMode="auto">
          <a:xfrm>
            <a:off x="6096949" y="4225335"/>
            <a:ext cx="574676" cy="581617"/>
          </a:xfrm>
          <a:custGeom>
            <a:avLst/>
            <a:gdLst>
              <a:gd name="T0" fmla="*/ 301 w 303"/>
              <a:gd name="T1" fmla="*/ 151 h 303"/>
              <a:gd name="T2" fmla="*/ 300 w 303"/>
              <a:gd name="T3" fmla="*/ 151 h 303"/>
              <a:gd name="T4" fmla="*/ 152 w 303"/>
              <a:gd name="T5" fmla="*/ 299 h 303"/>
              <a:gd name="T6" fmla="*/ 5 w 303"/>
              <a:gd name="T7" fmla="*/ 151 h 303"/>
              <a:gd name="T8" fmla="*/ 152 w 303"/>
              <a:gd name="T9" fmla="*/ 5 h 303"/>
              <a:gd name="T10" fmla="*/ 300 w 303"/>
              <a:gd name="T11" fmla="*/ 153 h 303"/>
              <a:gd name="T12" fmla="*/ 301 w 303"/>
              <a:gd name="T13" fmla="*/ 151 h 303"/>
              <a:gd name="T14" fmla="*/ 300 w 303"/>
              <a:gd name="T15" fmla="*/ 151 h 303"/>
              <a:gd name="T16" fmla="*/ 301 w 303"/>
              <a:gd name="T17" fmla="*/ 151 h 303"/>
              <a:gd name="T18" fmla="*/ 302 w 303"/>
              <a:gd name="T19" fmla="*/ 151 h 303"/>
              <a:gd name="T20" fmla="*/ 152 w 303"/>
              <a:gd name="T21" fmla="*/ 0 h 303"/>
              <a:gd name="T22" fmla="*/ 0 w 303"/>
              <a:gd name="T23" fmla="*/ 151 h 303"/>
              <a:gd name="T24" fmla="*/ 152 w 303"/>
              <a:gd name="T25" fmla="*/ 303 h 303"/>
              <a:gd name="T26" fmla="*/ 303 w 303"/>
              <a:gd name="T27" fmla="*/ 151 h 303"/>
              <a:gd name="T28" fmla="*/ 302 w 303"/>
              <a:gd name="T29" fmla="*/ 151 h 303"/>
              <a:gd name="T30" fmla="*/ 301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1" y="151"/>
                </a:moveTo>
                <a:lnTo>
                  <a:pt x="300" y="151"/>
                </a:lnTo>
                <a:lnTo>
                  <a:pt x="152" y="299"/>
                </a:lnTo>
                <a:lnTo>
                  <a:pt x="5" y="151"/>
                </a:lnTo>
                <a:lnTo>
                  <a:pt x="152" y="5"/>
                </a:lnTo>
                <a:lnTo>
                  <a:pt x="300" y="153"/>
                </a:lnTo>
                <a:lnTo>
                  <a:pt x="301" y="151"/>
                </a:lnTo>
                <a:lnTo>
                  <a:pt x="300" y="151"/>
                </a:lnTo>
                <a:lnTo>
                  <a:pt x="301" y="151"/>
                </a:lnTo>
                <a:lnTo>
                  <a:pt x="302" y="151"/>
                </a:lnTo>
                <a:lnTo>
                  <a:pt x="152" y="0"/>
                </a:lnTo>
                <a:lnTo>
                  <a:pt x="0" y="151"/>
                </a:lnTo>
                <a:lnTo>
                  <a:pt x="152" y="303"/>
                </a:lnTo>
                <a:lnTo>
                  <a:pt x="303" y="151"/>
                </a:lnTo>
                <a:lnTo>
                  <a:pt x="302" y="151"/>
                </a:lnTo>
                <a:lnTo>
                  <a:pt x="301" y="1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1" name="副标题 2"/>
          <p:cNvSpPr>
            <a:spLocks noGrp="1"/>
          </p:cNvSpPr>
          <p:nvPr userDrawn="1">
            <p:ph type="subTitle" idx="1"/>
          </p:nvPr>
        </p:nvSpPr>
        <p:spPr>
          <a:xfrm>
            <a:off x="669924" y="2447263"/>
            <a:ext cx="10850564"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4" y="1748672"/>
            <a:ext cx="10850564" cy="698591"/>
          </a:xfrm>
        </p:spPr>
        <p:txBody>
          <a:bodyPr anchor="ctr">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69924" y="3444710"/>
            <a:ext cx="10850564"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4" y="3740981"/>
            <a:ext cx="10850564"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3" name="组合 2"/>
          <p:cNvGrpSpPr/>
          <p:nvPr userDrawn="1"/>
        </p:nvGrpSpPr>
        <p:grpSpPr>
          <a:xfrm>
            <a:off x="2629009" y="1900626"/>
            <a:ext cx="6933982" cy="3463148"/>
            <a:chOff x="2342964" y="2353452"/>
            <a:chExt cx="4435817" cy="2215450"/>
          </a:xfrm>
          <a:solidFill>
            <a:schemeClr val="accent5"/>
          </a:solidFill>
        </p:grpSpPr>
        <p:sp>
          <p:nvSpPr>
            <p:cNvPr id="6" name="Freeform 19"/>
            <p:cNvSpPr>
              <a:spLocks/>
            </p:cNvSpPr>
            <p:nvPr userDrawn="1"/>
          </p:nvSpPr>
          <p:spPr bwMode="auto">
            <a:xfrm>
              <a:off x="3484424" y="2368075"/>
              <a:ext cx="2152885" cy="2186204"/>
            </a:xfrm>
            <a:custGeom>
              <a:avLst/>
              <a:gdLst>
                <a:gd name="T0" fmla="*/ 298 w 298"/>
                <a:gd name="T1" fmla="*/ 149 h 299"/>
                <a:gd name="T2" fmla="*/ 149 w 298"/>
                <a:gd name="T3" fmla="*/ 299 h 299"/>
                <a:gd name="T4" fmla="*/ 0 w 298"/>
                <a:gd name="T5" fmla="*/ 149 h 299"/>
                <a:gd name="T6" fmla="*/ 149 w 298"/>
                <a:gd name="T7" fmla="*/ 0 h 299"/>
                <a:gd name="T8" fmla="*/ 298 w 298"/>
                <a:gd name="T9" fmla="*/ 149 h 299"/>
              </a:gdLst>
              <a:ahLst/>
              <a:cxnLst>
                <a:cxn ang="0">
                  <a:pos x="T0" y="T1"/>
                </a:cxn>
                <a:cxn ang="0">
                  <a:pos x="T2" y="T3"/>
                </a:cxn>
                <a:cxn ang="0">
                  <a:pos x="T4" y="T5"/>
                </a:cxn>
                <a:cxn ang="0">
                  <a:pos x="T6" y="T7"/>
                </a:cxn>
                <a:cxn ang="0">
                  <a:pos x="T8" y="T9"/>
                </a:cxn>
              </a:cxnLst>
              <a:rect l="0" t="0" r="r" b="b"/>
              <a:pathLst>
                <a:path w="298" h="299">
                  <a:moveTo>
                    <a:pt x="298" y="149"/>
                  </a:moveTo>
                  <a:lnTo>
                    <a:pt x="149" y="299"/>
                  </a:lnTo>
                  <a:lnTo>
                    <a:pt x="0" y="149"/>
                  </a:lnTo>
                  <a:lnTo>
                    <a:pt x="149" y="0"/>
                  </a:lnTo>
                  <a:lnTo>
                    <a:pt x="298"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0"/>
            <p:cNvSpPr>
              <a:spLocks/>
            </p:cNvSpPr>
            <p:nvPr userDrawn="1"/>
          </p:nvSpPr>
          <p:spPr bwMode="auto">
            <a:xfrm>
              <a:off x="2342964" y="2353452"/>
              <a:ext cx="2189011" cy="2215450"/>
            </a:xfrm>
            <a:custGeom>
              <a:avLst/>
              <a:gdLst>
                <a:gd name="T0" fmla="*/ 300 w 303"/>
                <a:gd name="T1" fmla="*/ 151 h 303"/>
                <a:gd name="T2" fmla="*/ 299 w 303"/>
                <a:gd name="T3" fmla="*/ 151 h 303"/>
                <a:gd name="T4" fmla="*/ 151 w 303"/>
                <a:gd name="T5" fmla="*/ 299 h 303"/>
                <a:gd name="T6" fmla="*/ 4 w 303"/>
                <a:gd name="T7" fmla="*/ 151 h 303"/>
                <a:gd name="T8" fmla="*/ 151 w 303"/>
                <a:gd name="T9" fmla="*/ 5 h 303"/>
                <a:gd name="T10" fmla="*/ 299 w 303"/>
                <a:gd name="T11" fmla="*/ 153 h 303"/>
                <a:gd name="T12" fmla="*/ 300 w 303"/>
                <a:gd name="T13" fmla="*/ 151 h 303"/>
                <a:gd name="T14" fmla="*/ 299 w 303"/>
                <a:gd name="T15" fmla="*/ 151 h 303"/>
                <a:gd name="T16" fmla="*/ 300 w 303"/>
                <a:gd name="T17" fmla="*/ 151 h 303"/>
                <a:gd name="T18" fmla="*/ 301 w 303"/>
                <a:gd name="T19" fmla="*/ 151 h 303"/>
                <a:gd name="T20" fmla="*/ 151 w 303"/>
                <a:gd name="T21" fmla="*/ 0 h 303"/>
                <a:gd name="T22" fmla="*/ 0 w 303"/>
                <a:gd name="T23" fmla="*/ 151 h 303"/>
                <a:gd name="T24" fmla="*/ 151 w 303"/>
                <a:gd name="T25" fmla="*/ 303 h 303"/>
                <a:gd name="T26" fmla="*/ 303 w 303"/>
                <a:gd name="T27" fmla="*/ 151 h 303"/>
                <a:gd name="T28" fmla="*/ 301 w 303"/>
                <a:gd name="T29" fmla="*/ 151 h 303"/>
                <a:gd name="T30" fmla="*/ 300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0" y="151"/>
                  </a:moveTo>
                  <a:lnTo>
                    <a:pt x="299" y="151"/>
                  </a:lnTo>
                  <a:lnTo>
                    <a:pt x="151" y="299"/>
                  </a:lnTo>
                  <a:lnTo>
                    <a:pt x="4" y="151"/>
                  </a:lnTo>
                  <a:lnTo>
                    <a:pt x="151" y="5"/>
                  </a:lnTo>
                  <a:lnTo>
                    <a:pt x="299" y="153"/>
                  </a:lnTo>
                  <a:lnTo>
                    <a:pt x="300" y="151"/>
                  </a:lnTo>
                  <a:lnTo>
                    <a:pt x="299" y="151"/>
                  </a:lnTo>
                  <a:lnTo>
                    <a:pt x="300" y="151"/>
                  </a:lnTo>
                  <a:lnTo>
                    <a:pt x="301" y="151"/>
                  </a:lnTo>
                  <a:lnTo>
                    <a:pt x="151" y="0"/>
                  </a:lnTo>
                  <a:lnTo>
                    <a:pt x="0" y="151"/>
                  </a:lnTo>
                  <a:lnTo>
                    <a:pt x="151" y="303"/>
                  </a:lnTo>
                  <a:lnTo>
                    <a:pt x="303" y="151"/>
                  </a:lnTo>
                  <a:lnTo>
                    <a:pt x="301" y="151"/>
                  </a:lnTo>
                  <a:lnTo>
                    <a:pt x="300"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1"/>
            <p:cNvSpPr>
              <a:spLocks/>
            </p:cNvSpPr>
            <p:nvPr userDrawn="1"/>
          </p:nvSpPr>
          <p:spPr bwMode="auto">
            <a:xfrm>
              <a:off x="4589770" y="2353452"/>
              <a:ext cx="2189011" cy="2215450"/>
            </a:xfrm>
            <a:custGeom>
              <a:avLst/>
              <a:gdLst>
                <a:gd name="T0" fmla="*/ 301 w 303"/>
                <a:gd name="T1" fmla="*/ 151 h 303"/>
                <a:gd name="T2" fmla="*/ 300 w 303"/>
                <a:gd name="T3" fmla="*/ 151 h 303"/>
                <a:gd name="T4" fmla="*/ 152 w 303"/>
                <a:gd name="T5" fmla="*/ 299 h 303"/>
                <a:gd name="T6" fmla="*/ 5 w 303"/>
                <a:gd name="T7" fmla="*/ 151 h 303"/>
                <a:gd name="T8" fmla="*/ 152 w 303"/>
                <a:gd name="T9" fmla="*/ 5 h 303"/>
                <a:gd name="T10" fmla="*/ 300 w 303"/>
                <a:gd name="T11" fmla="*/ 153 h 303"/>
                <a:gd name="T12" fmla="*/ 301 w 303"/>
                <a:gd name="T13" fmla="*/ 151 h 303"/>
                <a:gd name="T14" fmla="*/ 300 w 303"/>
                <a:gd name="T15" fmla="*/ 151 h 303"/>
                <a:gd name="T16" fmla="*/ 301 w 303"/>
                <a:gd name="T17" fmla="*/ 151 h 303"/>
                <a:gd name="T18" fmla="*/ 302 w 303"/>
                <a:gd name="T19" fmla="*/ 151 h 303"/>
                <a:gd name="T20" fmla="*/ 152 w 303"/>
                <a:gd name="T21" fmla="*/ 0 h 303"/>
                <a:gd name="T22" fmla="*/ 0 w 303"/>
                <a:gd name="T23" fmla="*/ 151 h 303"/>
                <a:gd name="T24" fmla="*/ 152 w 303"/>
                <a:gd name="T25" fmla="*/ 303 h 303"/>
                <a:gd name="T26" fmla="*/ 303 w 303"/>
                <a:gd name="T27" fmla="*/ 151 h 303"/>
                <a:gd name="T28" fmla="*/ 302 w 303"/>
                <a:gd name="T29" fmla="*/ 151 h 303"/>
                <a:gd name="T30" fmla="*/ 301 w 303"/>
                <a:gd name="T31"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3" h="303">
                  <a:moveTo>
                    <a:pt x="301" y="151"/>
                  </a:moveTo>
                  <a:lnTo>
                    <a:pt x="300" y="151"/>
                  </a:lnTo>
                  <a:lnTo>
                    <a:pt x="152" y="299"/>
                  </a:lnTo>
                  <a:lnTo>
                    <a:pt x="5" y="151"/>
                  </a:lnTo>
                  <a:lnTo>
                    <a:pt x="152" y="5"/>
                  </a:lnTo>
                  <a:lnTo>
                    <a:pt x="300" y="153"/>
                  </a:lnTo>
                  <a:lnTo>
                    <a:pt x="301" y="151"/>
                  </a:lnTo>
                  <a:lnTo>
                    <a:pt x="300" y="151"/>
                  </a:lnTo>
                  <a:lnTo>
                    <a:pt x="301" y="151"/>
                  </a:lnTo>
                  <a:lnTo>
                    <a:pt x="302" y="151"/>
                  </a:lnTo>
                  <a:lnTo>
                    <a:pt x="152" y="0"/>
                  </a:lnTo>
                  <a:lnTo>
                    <a:pt x="0" y="151"/>
                  </a:lnTo>
                  <a:lnTo>
                    <a:pt x="152" y="303"/>
                  </a:lnTo>
                  <a:lnTo>
                    <a:pt x="303" y="151"/>
                  </a:lnTo>
                  <a:lnTo>
                    <a:pt x="302" y="151"/>
                  </a:lnTo>
                  <a:lnTo>
                    <a:pt x="301"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0" name="标题 1"/>
          <p:cNvSpPr>
            <a:spLocks noGrp="1"/>
          </p:cNvSpPr>
          <p:nvPr userDrawn="1">
            <p:ph type="title"/>
          </p:nvPr>
        </p:nvSpPr>
        <p:spPr>
          <a:xfrm>
            <a:off x="3558598" y="2609849"/>
            <a:ext cx="5419185" cy="895350"/>
          </a:xfrm>
        </p:spPr>
        <p:txBody>
          <a:bodyPr anchor="b">
            <a:normAutofit/>
          </a:bodyPr>
          <a:lstStyle>
            <a:lvl1pPr algn="ctr">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559714" y="3505199"/>
            <a:ext cx="5419185" cy="1015623"/>
          </a:xfrm>
        </p:spPr>
        <p:txBody>
          <a:bodyPr anchor="t">
            <a:normAutofit/>
          </a:bodyPr>
          <a:lstStyle>
            <a:lvl1pPr marL="0" indent="0" algn="ct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2020/4/30</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2020/4/30</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2" name="组合 1"/>
          <p:cNvGrpSpPr/>
          <p:nvPr userDrawn="1"/>
        </p:nvGrpSpPr>
        <p:grpSpPr>
          <a:xfrm>
            <a:off x="0" y="0"/>
            <a:ext cx="12192000" cy="6858000"/>
            <a:chOff x="0" y="0"/>
            <a:chExt cx="12192000" cy="6858000"/>
          </a:xfrm>
        </p:grpSpPr>
        <p:sp>
          <p:nvSpPr>
            <p:cNvPr id="5" name="矩形 4"/>
            <p:cNvSpPr/>
            <p:nvPr userDrawn="1"/>
          </p:nvSpPr>
          <p:spPr>
            <a:xfrm>
              <a:off x="0" y="0"/>
              <a:ext cx="12192000" cy="6858000"/>
            </a:xfrm>
            <a:prstGeom prst="rect">
              <a:avLst/>
            </a:prstGeom>
            <a:blipFill>
              <a:blip r:embed="rId2"/>
              <a:srcRect/>
              <a:stretch>
                <a:fillRect t="-9277" b="-92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12192000" cy="6858000"/>
            </a:xfrm>
            <a:prstGeom prst="rect">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标题 1"/>
          <p:cNvSpPr>
            <a:spLocks noGrp="1"/>
          </p:cNvSpPr>
          <p:nvPr userDrawn="1">
            <p:ph type="ctrTitle" hasCustomPrompt="1"/>
          </p:nvPr>
        </p:nvSpPr>
        <p:spPr>
          <a:xfrm>
            <a:off x="3382962" y="2125663"/>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3382962" y="4431899"/>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3382962" y="4135628"/>
            <a:ext cx="5426076"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2020/4/30</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tags" Target="../tags/tag4.xml"/><Relationship Id="rId7" Type="http://schemas.openxmlformats.org/officeDocument/2006/relationships/slide" Target="slide5.xml"/><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slide" Target="slide4.xml"/><Relationship Id="rId5" Type="http://schemas.openxmlformats.org/officeDocument/2006/relationships/slide" Target="slide3.xml"/><Relationship Id="rId10" Type="http://schemas.openxmlformats.org/officeDocument/2006/relationships/slide" Target="slide17.xml"/><Relationship Id="rId4" Type="http://schemas.openxmlformats.org/officeDocument/2006/relationships/slideLayout" Target="../slideLayouts/slideLayout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lstStyle/>
          <a:p>
            <a:r>
              <a:rPr lang="en-US" altLang="zh-CN" dirty="0"/>
              <a:t>Selecting the best location to open an </a:t>
            </a:r>
            <a:r>
              <a:rPr lang="tr-TR" altLang="zh-CN" dirty="0"/>
              <a:t>SUSHI BAR IN </a:t>
            </a:r>
            <a:r>
              <a:rPr lang="en-US" altLang="zh-CN" dirty="0"/>
              <a:t>Toronto</a:t>
            </a:r>
            <a:r>
              <a:rPr lang="tr-TR" altLang="zh-CN" dirty="0"/>
              <a:t>, </a:t>
            </a:r>
            <a:r>
              <a:rPr lang="en-US" altLang="zh-CN" dirty="0"/>
              <a:t>Canada</a:t>
            </a:r>
          </a:p>
        </p:txBody>
      </p:sp>
      <p:sp>
        <p:nvSpPr>
          <p:cNvPr id="4" name="标题 3"/>
          <p:cNvSpPr>
            <a:spLocks noGrp="1"/>
          </p:cNvSpPr>
          <p:nvPr>
            <p:ph type="ctrTitle"/>
          </p:nvPr>
        </p:nvSpPr>
        <p:spPr/>
        <p:txBody>
          <a:bodyPr>
            <a:normAutofit fontScale="90000"/>
          </a:bodyPr>
          <a:lstStyle/>
          <a:p>
            <a:r>
              <a:rPr lang="en-US" altLang="zh-CN" dirty="0"/>
              <a:t>Capstone Project - The Battle of Neighborhoods</a:t>
            </a:r>
            <a:endParaRPr lang="zh-CN" altLang="en-US" dirty="0"/>
          </a:p>
        </p:txBody>
      </p:sp>
      <p:sp>
        <p:nvSpPr>
          <p:cNvPr id="6" name="文本占位符 5"/>
          <p:cNvSpPr>
            <a:spLocks noGrp="1"/>
          </p:cNvSpPr>
          <p:nvPr>
            <p:ph type="body" sz="quarter" idx="10"/>
          </p:nvPr>
        </p:nvSpPr>
        <p:spPr>
          <a:xfrm>
            <a:off x="669925" y="3647503"/>
            <a:ext cx="10850564" cy="296271"/>
          </a:xfrm>
        </p:spPr>
        <p:txBody>
          <a:bodyPr/>
          <a:lstStyle/>
          <a:p>
            <a:r>
              <a:rPr lang="en-US" altLang="zh-CN" dirty="0"/>
              <a:t>Ying</a:t>
            </a:r>
          </a:p>
          <a:p>
            <a:r>
              <a:rPr lang="en-US" altLang="zh-CN" dirty="0"/>
              <a:t>Coursera applied Data Science Capstone</a:t>
            </a:r>
          </a:p>
        </p:txBody>
      </p:sp>
    </p:spTree>
    <p:custDataLst>
      <p:tags r:id="rId2"/>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2" name="标题 1"/>
          <p:cNvSpPr>
            <a:spLocks noGrp="1"/>
          </p:cNvSpPr>
          <p:nvPr>
            <p:ph type="title"/>
          </p:nvPr>
        </p:nvSpPr>
        <p:spPr/>
        <p:txBody>
          <a:bodyPr/>
          <a:lstStyle/>
          <a:p>
            <a:r>
              <a:rPr lang="en-US" altLang="zh-CN" dirty="0"/>
              <a:t>Analysis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pPr>
              <a:lnSpc>
                <a:spcPct val="100000"/>
              </a:lnSpc>
            </a:pPr>
            <a:r>
              <a:rPr lang="en-US" altLang="zh-CN" dirty="0"/>
              <a:t>The Folium library to visualize the neighborhoods in </a:t>
            </a:r>
            <a:r>
              <a:rPr lang="en-US" altLang="zh-CN" dirty="0" err="1"/>
              <a:t>Torontos</a:t>
            </a:r>
            <a:r>
              <a:rPr lang="en-US" altLang="zh-CN" dirty="0"/>
              <a:t> and its emerging clusters.</a:t>
            </a:r>
          </a:p>
        </p:txBody>
      </p:sp>
      <p:pic>
        <p:nvPicPr>
          <p:cNvPr id="6" name="图片 5">
            <a:extLst>
              <a:ext uri="{FF2B5EF4-FFF2-40B4-BE49-F238E27FC236}">
                <a16:creationId xmlns:a16="http://schemas.microsoft.com/office/drawing/2014/main" id="{04EC3B35-CFC9-4F5B-BD46-9B85BFF5F404}"/>
              </a:ext>
            </a:extLst>
          </p:cNvPr>
          <p:cNvPicPr>
            <a:picLocks noChangeAspect="1"/>
          </p:cNvPicPr>
          <p:nvPr/>
        </p:nvPicPr>
        <p:blipFill>
          <a:blip r:embed="rId3"/>
          <a:stretch>
            <a:fillRect/>
          </a:stretch>
        </p:blipFill>
        <p:spPr>
          <a:xfrm>
            <a:off x="2157110" y="1556323"/>
            <a:ext cx="7876190" cy="4580952"/>
          </a:xfrm>
          <a:prstGeom prst="rect">
            <a:avLst/>
          </a:prstGeom>
        </p:spPr>
      </p:pic>
    </p:spTree>
    <p:custDataLst>
      <p:tags r:id="rId1"/>
    </p:custDataLst>
    <p:extLst>
      <p:ext uri="{BB962C8B-B14F-4D97-AF65-F5344CB8AC3E}">
        <p14:creationId xmlns:p14="http://schemas.microsoft.com/office/powerpoint/2010/main" val="123749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2" name="标题 1"/>
          <p:cNvSpPr>
            <a:spLocks noGrp="1"/>
          </p:cNvSpPr>
          <p:nvPr>
            <p:ph type="title"/>
          </p:nvPr>
        </p:nvSpPr>
        <p:spPr/>
        <p:txBody>
          <a:bodyPr/>
          <a:lstStyle/>
          <a:p>
            <a:r>
              <a:rPr lang="en-US" altLang="zh-CN" dirty="0"/>
              <a:t>Results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r>
              <a:rPr lang="en-US" altLang="zh-CN" dirty="0"/>
              <a:t>Using K-mean to clustering data area with less number of sushi bars.</a:t>
            </a:r>
          </a:p>
          <a:p>
            <a:pPr lvl="1"/>
            <a:r>
              <a:rPr lang="en-US" altLang="zh-CN" dirty="0"/>
              <a:t>Cluster 0	</a:t>
            </a:r>
            <a:endParaRPr lang="tr-TR" altLang="zh-CN" dirty="0"/>
          </a:p>
        </p:txBody>
      </p:sp>
      <p:pic>
        <p:nvPicPr>
          <p:cNvPr id="8" name="图片 7">
            <a:extLst>
              <a:ext uri="{FF2B5EF4-FFF2-40B4-BE49-F238E27FC236}">
                <a16:creationId xmlns:a16="http://schemas.microsoft.com/office/drawing/2014/main" id="{755AF823-413F-4C89-B055-5E70EC01761A}"/>
              </a:ext>
            </a:extLst>
          </p:cNvPr>
          <p:cNvPicPr>
            <a:picLocks noChangeAspect="1"/>
          </p:cNvPicPr>
          <p:nvPr/>
        </p:nvPicPr>
        <p:blipFill>
          <a:blip r:embed="rId3"/>
          <a:stretch>
            <a:fillRect/>
          </a:stretch>
        </p:blipFill>
        <p:spPr>
          <a:xfrm>
            <a:off x="2104729" y="1899130"/>
            <a:ext cx="7980952" cy="3828571"/>
          </a:xfrm>
          <a:prstGeom prst="rect">
            <a:avLst/>
          </a:prstGeom>
        </p:spPr>
      </p:pic>
    </p:spTree>
    <p:custDataLst>
      <p:tags r:id="rId1"/>
    </p:custDataLst>
    <p:extLst>
      <p:ext uri="{BB962C8B-B14F-4D97-AF65-F5344CB8AC3E}">
        <p14:creationId xmlns:p14="http://schemas.microsoft.com/office/powerpoint/2010/main" val="2762648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2" name="标题 1"/>
          <p:cNvSpPr>
            <a:spLocks noGrp="1"/>
          </p:cNvSpPr>
          <p:nvPr>
            <p:ph type="title"/>
          </p:nvPr>
        </p:nvSpPr>
        <p:spPr/>
        <p:txBody>
          <a:bodyPr/>
          <a:lstStyle/>
          <a:p>
            <a:r>
              <a:rPr lang="en-US" altLang="zh-CN" dirty="0"/>
              <a:t>Results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r>
              <a:rPr lang="en-US" altLang="zh-CN" dirty="0"/>
              <a:t>Using K-mean to clustering data area with less number of sushi bars.</a:t>
            </a:r>
          </a:p>
          <a:p>
            <a:pPr lvl="1"/>
            <a:r>
              <a:rPr lang="en-US" altLang="zh-CN" dirty="0"/>
              <a:t>Cluster 1	</a:t>
            </a:r>
            <a:endParaRPr lang="tr-TR" altLang="zh-CN" dirty="0"/>
          </a:p>
        </p:txBody>
      </p:sp>
      <p:pic>
        <p:nvPicPr>
          <p:cNvPr id="6" name="图片 5">
            <a:extLst>
              <a:ext uri="{FF2B5EF4-FFF2-40B4-BE49-F238E27FC236}">
                <a16:creationId xmlns:a16="http://schemas.microsoft.com/office/drawing/2014/main" id="{C8AD44EC-0AE2-4CD6-AABE-63B409318543}"/>
              </a:ext>
            </a:extLst>
          </p:cNvPr>
          <p:cNvPicPr>
            <a:picLocks noChangeAspect="1"/>
          </p:cNvPicPr>
          <p:nvPr/>
        </p:nvPicPr>
        <p:blipFill>
          <a:blip r:embed="rId3"/>
          <a:stretch>
            <a:fillRect/>
          </a:stretch>
        </p:blipFill>
        <p:spPr>
          <a:xfrm>
            <a:off x="2052348" y="2371857"/>
            <a:ext cx="8085714" cy="1057143"/>
          </a:xfrm>
          <a:prstGeom prst="rect">
            <a:avLst/>
          </a:prstGeom>
        </p:spPr>
      </p:pic>
    </p:spTree>
    <p:custDataLst>
      <p:tags r:id="rId1"/>
    </p:custDataLst>
    <p:extLst>
      <p:ext uri="{BB962C8B-B14F-4D97-AF65-F5344CB8AC3E}">
        <p14:creationId xmlns:p14="http://schemas.microsoft.com/office/powerpoint/2010/main" val="3216009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2" name="标题 1"/>
          <p:cNvSpPr>
            <a:spLocks noGrp="1"/>
          </p:cNvSpPr>
          <p:nvPr>
            <p:ph type="title"/>
          </p:nvPr>
        </p:nvSpPr>
        <p:spPr/>
        <p:txBody>
          <a:bodyPr/>
          <a:lstStyle/>
          <a:p>
            <a:r>
              <a:rPr lang="en-US" altLang="zh-CN" dirty="0"/>
              <a:t>Results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r>
              <a:rPr lang="en-US" altLang="zh-CN" dirty="0"/>
              <a:t>Using K-mean to clustering data area with less number of sushi bars.</a:t>
            </a:r>
          </a:p>
          <a:p>
            <a:pPr lvl="1"/>
            <a:r>
              <a:rPr lang="en-US" altLang="zh-CN" dirty="0"/>
              <a:t>Cluster 2	</a:t>
            </a:r>
            <a:endParaRPr lang="tr-TR" altLang="zh-CN" dirty="0"/>
          </a:p>
        </p:txBody>
      </p:sp>
      <p:pic>
        <p:nvPicPr>
          <p:cNvPr id="6" name="图片 5">
            <a:extLst>
              <a:ext uri="{FF2B5EF4-FFF2-40B4-BE49-F238E27FC236}">
                <a16:creationId xmlns:a16="http://schemas.microsoft.com/office/drawing/2014/main" id="{882DF334-F432-4344-B0B6-7ECB1A6F7F53}"/>
              </a:ext>
            </a:extLst>
          </p:cNvPr>
          <p:cNvPicPr>
            <a:picLocks noChangeAspect="1"/>
          </p:cNvPicPr>
          <p:nvPr/>
        </p:nvPicPr>
        <p:blipFill>
          <a:blip r:embed="rId3"/>
          <a:stretch>
            <a:fillRect/>
          </a:stretch>
        </p:blipFill>
        <p:spPr>
          <a:xfrm>
            <a:off x="2052348" y="1754749"/>
            <a:ext cx="8085714" cy="4485714"/>
          </a:xfrm>
          <a:prstGeom prst="rect">
            <a:avLst/>
          </a:prstGeom>
        </p:spPr>
      </p:pic>
    </p:spTree>
    <p:custDataLst>
      <p:tags r:id="rId1"/>
    </p:custDataLst>
    <p:extLst>
      <p:ext uri="{BB962C8B-B14F-4D97-AF65-F5344CB8AC3E}">
        <p14:creationId xmlns:p14="http://schemas.microsoft.com/office/powerpoint/2010/main" val="2696200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2" name="标题 1"/>
          <p:cNvSpPr>
            <a:spLocks noGrp="1"/>
          </p:cNvSpPr>
          <p:nvPr>
            <p:ph type="title"/>
          </p:nvPr>
        </p:nvSpPr>
        <p:spPr/>
        <p:txBody>
          <a:bodyPr/>
          <a:lstStyle/>
          <a:p>
            <a:r>
              <a:rPr lang="en-US" altLang="zh-CN" dirty="0"/>
              <a:t>Results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r>
              <a:rPr lang="en-US" altLang="zh-CN" dirty="0"/>
              <a:t>Using K-mean to clustering data area with less number of sushi bars.</a:t>
            </a:r>
          </a:p>
          <a:p>
            <a:pPr lvl="1"/>
            <a:r>
              <a:rPr lang="en-US" altLang="zh-CN" dirty="0"/>
              <a:t>Cluster 3	</a:t>
            </a:r>
            <a:endParaRPr lang="tr-TR" altLang="zh-CN" dirty="0"/>
          </a:p>
        </p:txBody>
      </p:sp>
      <p:pic>
        <p:nvPicPr>
          <p:cNvPr id="6" name="图片 5">
            <a:extLst>
              <a:ext uri="{FF2B5EF4-FFF2-40B4-BE49-F238E27FC236}">
                <a16:creationId xmlns:a16="http://schemas.microsoft.com/office/drawing/2014/main" id="{68130DA3-F17A-4731-9D5B-0C43917DE227}"/>
              </a:ext>
            </a:extLst>
          </p:cNvPr>
          <p:cNvPicPr>
            <a:picLocks noChangeAspect="1"/>
          </p:cNvPicPr>
          <p:nvPr/>
        </p:nvPicPr>
        <p:blipFill>
          <a:blip r:embed="rId3"/>
          <a:stretch>
            <a:fillRect/>
          </a:stretch>
        </p:blipFill>
        <p:spPr>
          <a:xfrm>
            <a:off x="2066633" y="2209952"/>
            <a:ext cx="8057143" cy="2438095"/>
          </a:xfrm>
          <a:prstGeom prst="rect">
            <a:avLst/>
          </a:prstGeom>
        </p:spPr>
      </p:pic>
    </p:spTree>
    <p:custDataLst>
      <p:tags r:id="rId1"/>
    </p:custDataLst>
    <p:extLst>
      <p:ext uri="{BB962C8B-B14F-4D97-AF65-F5344CB8AC3E}">
        <p14:creationId xmlns:p14="http://schemas.microsoft.com/office/powerpoint/2010/main" val="400002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2" name="标题 1"/>
          <p:cNvSpPr>
            <a:spLocks noGrp="1"/>
          </p:cNvSpPr>
          <p:nvPr>
            <p:ph type="title"/>
          </p:nvPr>
        </p:nvSpPr>
        <p:spPr/>
        <p:txBody>
          <a:bodyPr/>
          <a:lstStyle/>
          <a:p>
            <a:r>
              <a:rPr lang="en-US" altLang="zh-CN" dirty="0"/>
              <a:t>Results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r>
              <a:rPr lang="en-US" altLang="zh-CN" dirty="0"/>
              <a:t>Using K-mean to clustering data area with less number of sushi bars.</a:t>
            </a:r>
          </a:p>
          <a:p>
            <a:pPr lvl="1"/>
            <a:r>
              <a:rPr lang="en-US" altLang="zh-CN" dirty="0"/>
              <a:t>Cluster 4	</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Cluster 5</a:t>
            </a:r>
            <a:endParaRPr lang="tr-TR" altLang="zh-CN" dirty="0"/>
          </a:p>
        </p:txBody>
      </p:sp>
      <p:pic>
        <p:nvPicPr>
          <p:cNvPr id="6" name="图片 5">
            <a:extLst>
              <a:ext uri="{FF2B5EF4-FFF2-40B4-BE49-F238E27FC236}">
                <a16:creationId xmlns:a16="http://schemas.microsoft.com/office/drawing/2014/main" id="{00B2E225-C3E9-4078-9790-1188D8C068A7}"/>
              </a:ext>
            </a:extLst>
          </p:cNvPr>
          <p:cNvPicPr>
            <a:picLocks noChangeAspect="1"/>
          </p:cNvPicPr>
          <p:nvPr/>
        </p:nvPicPr>
        <p:blipFill>
          <a:blip r:embed="rId3"/>
          <a:stretch>
            <a:fillRect/>
          </a:stretch>
        </p:blipFill>
        <p:spPr>
          <a:xfrm>
            <a:off x="1989353" y="2000347"/>
            <a:ext cx="8076190" cy="1561905"/>
          </a:xfrm>
          <a:prstGeom prst="rect">
            <a:avLst/>
          </a:prstGeom>
        </p:spPr>
      </p:pic>
      <p:pic>
        <p:nvPicPr>
          <p:cNvPr id="7" name="图片 6">
            <a:extLst>
              <a:ext uri="{FF2B5EF4-FFF2-40B4-BE49-F238E27FC236}">
                <a16:creationId xmlns:a16="http://schemas.microsoft.com/office/drawing/2014/main" id="{E60B0E22-A34B-454F-A284-F3F9E8F21016}"/>
              </a:ext>
            </a:extLst>
          </p:cNvPr>
          <p:cNvPicPr>
            <a:picLocks noChangeAspect="1"/>
          </p:cNvPicPr>
          <p:nvPr/>
        </p:nvPicPr>
        <p:blipFill>
          <a:blip r:embed="rId4"/>
          <a:stretch>
            <a:fillRect/>
          </a:stretch>
        </p:blipFill>
        <p:spPr>
          <a:xfrm>
            <a:off x="2061871" y="4310845"/>
            <a:ext cx="8066667" cy="1076190"/>
          </a:xfrm>
          <a:prstGeom prst="rect">
            <a:avLst/>
          </a:prstGeom>
        </p:spPr>
      </p:pic>
    </p:spTree>
    <p:custDataLst>
      <p:tags r:id="rId1"/>
    </p:custDataLst>
    <p:extLst>
      <p:ext uri="{BB962C8B-B14F-4D97-AF65-F5344CB8AC3E}">
        <p14:creationId xmlns:p14="http://schemas.microsoft.com/office/powerpoint/2010/main" val="2059736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2" name="标题 1"/>
          <p:cNvSpPr>
            <a:spLocks noGrp="1"/>
          </p:cNvSpPr>
          <p:nvPr>
            <p:ph type="title"/>
          </p:nvPr>
        </p:nvSpPr>
        <p:spPr/>
        <p:txBody>
          <a:bodyPr/>
          <a:lstStyle/>
          <a:p>
            <a:r>
              <a:rPr lang="en-US" altLang="zh-CN" dirty="0"/>
              <a:t>Discussion</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r>
              <a:rPr lang="en-US" altLang="zh-CN" dirty="0"/>
              <a:t>Our analysis shows that although there is a great number of Sushi restaurants in Toronto (~800 in our initial area of interest which was radius 1000 around each </a:t>
            </a:r>
            <a:r>
              <a:rPr lang="en-US" altLang="zh-CN" dirty="0" err="1"/>
              <a:t>neighbourhood</a:t>
            </a:r>
            <a:r>
              <a:rPr lang="en-US" altLang="zh-CN" dirty="0"/>
              <a:t>), there are pockets of low restaurant density fairly close to city center. Highest concentration of restaurants was detected in downtown Toronto area, so we focused our attention to areas north, north-east, far away from downtown area. </a:t>
            </a:r>
          </a:p>
          <a:p>
            <a:endParaRPr lang="en-US" altLang="zh-CN" dirty="0"/>
          </a:p>
          <a:p>
            <a:r>
              <a:rPr lang="en-US" altLang="zh-CN" dirty="0"/>
              <a:t>Those location candidates were then clustered to create zones of interest which contain greatest number of location candidates. Purpose of this analysis was to only provide info on areas in Toronto but not crowded with existing restaurants (particularly Sushi) - it is entirely possible that there is a very good reason for small number of restaurants in any of those areas, reasons which would make them unsuitable for a new restaurant regardless of lack of competition in the area. Recommended zones should therefore be considered only as a starting point for more detailed analysis which could eventually result in location which has not only no nearby competition but also other factors taken into account and all other relevant conditions met.</a:t>
            </a:r>
            <a:endParaRPr lang="tr-TR" altLang="zh-CN" dirty="0"/>
          </a:p>
        </p:txBody>
      </p:sp>
    </p:spTree>
    <p:custDataLst>
      <p:tags r:id="rId1"/>
    </p:custDataLst>
    <p:extLst>
      <p:ext uri="{BB962C8B-B14F-4D97-AF65-F5344CB8AC3E}">
        <p14:creationId xmlns:p14="http://schemas.microsoft.com/office/powerpoint/2010/main" val="426596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FA6B57E-8E33-4B9E-9C00-D0289ABA333E}"/>
              </a:ext>
            </a:extLst>
          </p:cNvPr>
          <p:cNvPicPr>
            <a:picLocks noChangeAspect="1"/>
          </p:cNvPicPr>
          <p:nvPr/>
        </p:nvPicPr>
        <p:blipFill>
          <a:blip r:embed="rId2"/>
          <a:stretch>
            <a:fillRect/>
          </a:stretch>
        </p:blipFill>
        <p:spPr>
          <a:xfrm>
            <a:off x="1458173" y="1433793"/>
            <a:ext cx="6780952" cy="4485714"/>
          </a:xfrm>
          <a:prstGeom prst="rect">
            <a:avLst/>
          </a:prstGeom>
        </p:spPr>
      </p:pic>
      <p:sp>
        <p:nvSpPr>
          <p:cNvPr id="4" name="标题 3">
            <a:extLst>
              <a:ext uri="{FF2B5EF4-FFF2-40B4-BE49-F238E27FC236}">
                <a16:creationId xmlns:a16="http://schemas.microsoft.com/office/drawing/2014/main" id="{BAB8BE7B-F2C6-490C-95B4-EB40552EF6BA}"/>
              </a:ext>
            </a:extLst>
          </p:cNvPr>
          <p:cNvSpPr>
            <a:spLocks noGrp="1"/>
          </p:cNvSpPr>
          <p:nvPr>
            <p:ph type="title"/>
          </p:nvPr>
        </p:nvSpPr>
        <p:spPr/>
        <p:txBody>
          <a:bodyPr/>
          <a:lstStyle/>
          <a:p>
            <a:r>
              <a:rPr lang="en-US" altLang="zh-CN" dirty="0"/>
              <a:t>Conclusion</a:t>
            </a:r>
            <a:endParaRPr lang="zh-CN" altLang="en-US" dirty="0"/>
          </a:p>
        </p:txBody>
      </p:sp>
      <p:sp>
        <p:nvSpPr>
          <p:cNvPr id="7" name="矩形 6">
            <a:extLst>
              <a:ext uri="{FF2B5EF4-FFF2-40B4-BE49-F238E27FC236}">
                <a16:creationId xmlns:a16="http://schemas.microsoft.com/office/drawing/2014/main" id="{17231C9B-9AE8-41D6-AF75-E03FA22BD77F}"/>
              </a:ext>
            </a:extLst>
          </p:cNvPr>
          <p:cNvSpPr/>
          <p:nvPr/>
        </p:nvSpPr>
        <p:spPr>
          <a:xfrm>
            <a:off x="8239125" y="1870065"/>
            <a:ext cx="2857500" cy="2951064"/>
          </a:xfrm>
          <a:prstGeom prst="rect">
            <a:avLst/>
          </a:prstGeom>
        </p:spPr>
        <p:txBody>
          <a:bodyPr wrap="square">
            <a:spAutoFit/>
          </a:bodyPr>
          <a:lstStyle/>
          <a:p>
            <a:pPr marL="457200">
              <a:lnSpc>
                <a:spcPct val="150000"/>
              </a:lnSpc>
              <a:spcAft>
                <a:spcPts val="1200"/>
              </a:spcAft>
            </a:pPr>
            <a:r>
              <a:rPr lang="en-US" altLang="zh-CN" dirty="0">
                <a:solidFill>
                  <a:srgbClr val="000000"/>
                </a:solidFill>
                <a:latin typeface="Times New Roman" panose="02020603050405020304" pitchFamily="18" charset="0"/>
                <a:ea typeface="Calibri" panose="020F0502020204030204" pitchFamily="34" charset="0"/>
              </a:rPr>
              <a:t>Based on </a:t>
            </a:r>
            <a:r>
              <a:rPr lang="en-US" altLang="zh-CN" dirty="0" err="1">
                <a:solidFill>
                  <a:srgbClr val="000000"/>
                </a:solidFill>
                <a:latin typeface="Times New Roman" panose="02020603050405020304" pitchFamily="18" charset="0"/>
                <a:ea typeface="Calibri" panose="020F0502020204030204" pitchFamily="34" charset="0"/>
              </a:rPr>
              <a:t>dataframe</a:t>
            </a:r>
            <a:r>
              <a:rPr lang="en-US" altLang="zh-CN" dirty="0">
                <a:solidFill>
                  <a:srgbClr val="000000"/>
                </a:solidFill>
                <a:latin typeface="Times New Roman" panose="02020603050405020304" pitchFamily="18" charset="0"/>
                <a:ea typeface="Calibri" panose="020F0502020204030204" pitchFamily="34" charset="0"/>
              </a:rPr>
              <a:t> analysis Cluster 2 (North York</a:t>
            </a:r>
            <a:r>
              <a:rPr lang="tr-TR" altLang="zh-CN" dirty="0">
                <a:latin typeface="Times New Roman" panose="02020603050405020304" pitchFamily="18" charset="0"/>
                <a:ea typeface="Times New Roman" panose="02020603050405020304" pitchFamily="18" charset="0"/>
              </a:rPr>
              <a:t>) </a:t>
            </a:r>
            <a:r>
              <a:rPr lang="en-US" altLang="zh-CN" dirty="0">
                <a:solidFill>
                  <a:srgbClr val="000000"/>
                </a:solidFill>
                <a:latin typeface="Times New Roman" panose="02020603050405020304" pitchFamily="18" charset="0"/>
                <a:ea typeface="Calibri" panose="020F0502020204030204" pitchFamily="34" charset="0"/>
              </a:rPr>
              <a:t>and Cluster 4 (</a:t>
            </a:r>
            <a:r>
              <a:rPr lang="en-US" altLang="zh-CN" dirty="0" err="1">
                <a:solidFill>
                  <a:srgbClr val="000000"/>
                </a:solidFill>
                <a:latin typeface="Times New Roman" panose="02020603050405020304" pitchFamily="18" charset="0"/>
                <a:ea typeface="Calibri" panose="020F0502020204030204" pitchFamily="34" charset="0"/>
              </a:rPr>
              <a:t>Scaborough</a:t>
            </a:r>
            <a:r>
              <a:rPr lang="en-US" altLang="zh-CN" dirty="0">
                <a:solidFill>
                  <a:srgbClr val="000000"/>
                </a:solidFill>
                <a:latin typeface="Times New Roman" panose="02020603050405020304" pitchFamily="18" charset="0"/>
                <a:ea typeface="Calibri" panose="020F0502020204030204" pitchFamily="34" charset="0"/>
              </a:rPr>
              <a:t> Town) areas are good places to open a new sushi bar business.</a:t>
            </a:r>
            <a:endParaRPr lang="tr-TR" altLang="zh-C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99600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BE9E4C0-0CCF-47B0-AEE5-8A87A32B098F}"/>
              </a:ext>
            </a:extLst>
          </p:cNvPr>
          <p:cNvSpPr>
            <a:spLocks noGrp="1"/>
          </p:cNvSpPr>
          <p:nvPr>
            <p:ph type="ftr" sz="quarter" idx="11"/>
          </p:nvPr>
        </p:nvSpPr>
        <p:spPr/>
        <p:txBody>
          <a:bodyPr/>
          <a:lstStyle/>
          <a:p>
            <a:r>
              <a:rPr lang="en-US" altLang="zh-CN"/>
              <a:t>www.islide.cc</a:t>
            </a:r>
            <a:endParaRPr lang="zh-CN" altLang="en-US" dirty="0"/>
          </a:p>
        </p:txBody>
      </p:sp>
      <p:sp>
        <p:nvSpPr>
          <p:cNvPr id="3" name="灯片编号占位符 2">
            <a:extLst>
              <a:ext uri="{FF2B5EF4-FFF2-40B4-BE49-F238E27FC236}">
                <a16:creationId xmlns:a16="http://schemas.microsoft.com/office/drawing/2014/main" id="{62DBAC93-2000-4E10-B1C4-0A495C025C25}"/>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标题 3">
            <a:extLst>
              <a:ext uri="{FF2B5EF4-FFF2-40B4-BE49-F238E27FC236}">
                <a16:creationId xmlns:a16="http://schemas.microsoft.com/office/drawing/2014/main" id="{C6240F0F-3A02-4BDF-BD32-91E4964497B5}"/>
              </a:ext>
            </a:extLst>
          </p:cNvPr>
          <p:cNvSpPr>
            <a:spLocks noGrp="1"/>
          </p:cNvSpPr>
          <p:nvPr>
            <p:ph type="title"/>
          </p:nvPr>
        </p:nvSpPr>
        <p:spPr/>
        <p:txBody>
          <a:bodyPr/>
          <a:lstStyle/>
          <a:p>
            <a:r>
              <a:rPr lang="en-US" altLang="zh-CN" dirty="0"/>
              <a:t>Conclusion</a:t>
            </a:r>
            <a:endParaRPr lang="zh-CN" altLang="en-US" dirty="0"/>
          </a:p>
        </p:txBody>
      </p:sp>
      <p:sp>
        <p:nvSpPr>
          <p:cNvPr id="5" name="内容占位符 4">
            <a:extLst>
              <a:ext uri="{FF2B5EF4-FFF2-40B4-BE49-F238E27FC236}">
                <a16:creationId xmlns:a16="http://schemas.microsoft.com/office/drawing/2014/main" id="{4DD23424-9907-4CF6-9227-BA882E579872}"/>
              </a:ext>
            </a:extLst>
          </p:cNvPr>
          <p:cNvSpPr>
            <a:spLocks noGrp="1"/>
          </p:cNvSpPr>
          <p:nvPr>
            <p:ph sz="quarter" idx="13"/>
          </p:nvPr>
        </p:nvSpPr>
        <p:spPr/>
        <p:txBody>
          <a:bodyPr/>
          <a:lstStyle/>
          <a:p>
            <a:pPr>
              <a:lnSpc>
                <a:spcPct val="200000"/>
              </a:lnSpc>
            </a:pPr>
            <a:r>
              <a:rPr lang="en-US" altLang="zh-CN" dirty="0"/>
              <a:t>Final decision 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zh-CN" altLang="en-US" dirty="0"/>
          </a:p>
        </p:txBody>
      </p:sp>
    </p:spTree>
    <p:extLst>
      <p:ext uri="{BB962C8B-B14F-4D97-AF65-F5344CB8AC3E}">
        <p14:creationId xmlns:p14="http://schemas.microsoft.com/office/powerpoint/2010/main" val="4151172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0"/>
          </p:nvPr>
        </p:nvSpPr>
        <p:spPr/>
        <p:txBody>
          <a:bodyPr/>
          <a:lstStyle/>
          <a:p>
            <a:r>
              <a:rPr lang="en-US" altLang="zh-CN" dirty="0"/>
              <a:t>Ying</a:t>
            </a:r>
          </a:p>
        </p:txBody>
      </p:sp>
      <p:sp>
        <p:nvSpPr>
          <p:cNvPr id="3" name="文本占位符 2">
            <a:extLst>
              <a:ext uri="{FF2B5EF4-FFF2-40B4-BE49-F238E27FC236}">
                <a16:creationId xmlns:a16="http://schemas.microsoft.com/office/drawing/2014/main" id="{76B35453-E716-4813-8E38-DC8DF212AD5B}"/>
              </a:ext>
            </a:extLst>
          </p:cNvPr>
          <p:cNvSpPr>
            <a:spLocks noGrp="1"/>
          </p:cNvSpPr>
          <p:nvPr>
            <p:ph type="body" sz="quarter" idx="18"/>
          </p:nvPr>
        </p:nvSpPr>
        <p:spPr/>
        <p:txBody>
          <a:bodyPr/>
          <a:lstStyle/>
          <a:p>
            <a:r>
              <a:rPr lang="en-US" altLang="zh-CN" dirty="0"/>
              <a:t>April 30, 2020</a:t>
            </a:r>
            <a:endParaRPr lang="zh-CN" altLang="en-US" dirty="0"/>
          </a:p>
        </p:txBody>
      </p:sp>
    </p:spTree>
    <p:custDataLst>
      <p:tags r:id="rId2"/>
    </p:custDataLst>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3"/>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hlinkClick r:id="rId5" action="ppaction://hlinksldjump"/>
                  </a:rPr>
                  <a:t>Introduction</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hlinkClick r:id="rId6" action="ppaction://hlinksldjump"/>
                  </a:rPr>
                  <a:t>Business Problem</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hlinkClick r:id="rId7" action="ppaction://hlinksldjump"/>
                  </a:rPr>
                  <a:t>Data</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hlinkClick r:id="rId8" action="ppaction://hlinksldjump"/>
                  </a:rPr>
                  <a:t>Analysis</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hlinkClick r:id="rId9" action="ppaction://hlinksldjump"/>
                  </a:rPr>
                  <a:t>Results and Discussion</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hlinkClick r:id="rId10" action="ppaction://hlinksldjump"/>
                  </a:rPr>
                  <a:t>Conclusion</a:t>
                </a:r>
                <a:endParaRPr lang="en-US" altLang="zh-CN" b="0" dirty="0">
                  <a:latin typeface="+mn-lt"/>
                  <a:ea typeface="+mn-ea"/>
                  <a:sym typeface="+mn-lt"/>
                </a:endParaRP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a:t>
                </a:r>
                <a:r>
                  <a:rPr lang="tr-TR" sz="100" b="1">
                    <a:solidFill>
                      <a:schemeClr val="accent1"/>
                    </a:solidFill>
                    <a:cs typeface="+mn-ea"/>
                    <a:sym typeface="+mn-lt"/>
                  </a:rPr>
                  <a:t> </a:t>
                </a:r>
                <a:r>
                  <a:rPr lang="tr-TR" sz="2800" b="1">
                    <a:solidFill>
                      <a:schemeClr val="accent1"/>
                    </a:solidFill>
                    <a:cs typeface="+mn-ea"/>
                    <a:sym typeface="+mn-lt"/>
                  </a:rPr>
                  <a:t>ENTS</a:t>
                </a:r>
                <a:endParaRPr lang="tr-TR" sz="2800" b="1" dirty="0">
                  <a:solidFill>
                    <a:schemeClr val="accent1"/>
                  </a:solidFill>
                  <a:cs typeface="+mn-ea"/>
                  <a:sym typeface="+mn-lt"/>
                </a:endParaRP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custDataLst>
      <p:tags r:id="rId2"/>
    </p:custDataLst>
    <p:extLst>
      <p:ext uri="{BB962C8B-B14F-4D97-AF65-F5344CB8AC3E}">
        <p14:creationId xmlns:p14="http://schemas.microsoft.com/office/powerpoint/2010/main" val="911933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2" name="标题 1"/>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lstStyle/>
          <a:p>
            <a:pPr>
              <a:lnSpc>
                <a:spcPct val="150000"/>
              </a:lnSpc>
            </a:pPr>
            <a:r>
              <a:rPr lang="en-US" altLang="zh-CN" dirty="0"/>
              <a:t>Toronto is the provincial capital of Ontario and the most populous city in Canada. Toronto is an international </a:t>
            </a:r>
            <a:r>
              <a:rPr lang="en-US" altLang="zh-CN" dirty="0" err="1"/>
              <a:t>centre</a:t>
            </a:r>
            <a:r>
              <a:rPr lang="en-US" altLang="zh-CN" dirty="0"/>
              <a:t> of business, finance, arts, and culture, and is recognized as one of the most multicultural and cosmopolitan cities in the world. The diverse population of Toronto reflects its current and historical role as an important destination for immigrants to Canada. More than 50 percent of residents belong to a visible minority population group, and over 200 distinct ethnic origins are represented among its inhabitants. While the majority of Torontonians speak English as their primary language, over 160 languages are spoken in the city. The insights derived from analysis will give good understanding of the business environment which help in strategically targeting the market. This will help in reduction of risk of starting a new business. And the Return on Investment will be reasonable.</a:t>
            </a:r>
            <a:endParaRPr lang="zh-CN" altLang="en-US" dirty="0"/>
          </a:p>
        </p:txBody>
      </p:sp>
    </p:spTree>
    <p:custDataLst>
      <p:tags r:id="rId1"/>
    </p:custDataLst>
    <p:extLst>
      <p:ext uri="{BB962C8B-B14F-4D97-AF65-F5344CB8AC3E}">
        <p14:creationId xmlns:p14="http://schemas.microsoft.com/office/powerpoint/2010/main" val="114180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2" name="标题 1"/>
          <p:cNvSpPr>
            <a:spLocks noGrp="1"/>
          </p:cNvSpPr>
          <p:nvPr>
            <p:ph type="title"/>
          </p:nvPr>
        </p:nvSpPr>
        <p:spPr/>
        <p:txBody>
          <a:bodyPr/>
          <a:lstStyle/>
          <a:p>
            <a:r>
              <a:rPr lang="en-US" altLang="zh-CN" dirty="0"/>
              <a:t>Business Problem</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lstStyle/>
          <a:p>
            <a:pPr>
              <a:lnSpc>
                <a:spcPct val="200000"/>
              </a:lnSpc>
            </a:pPr>
            <a:r>
              <a:rPr lang="en-US" altLang="zh-CN" dirty="0"/>
              <a:t>The cuisine of Toronto reflects Toronto's size and multicultural diversity. Let’s say one of my friends, Lily, wants to open a sushi restaurant in Toronto. Starting a sushi restaurant can be a great business opportunity. </a:t>
            </a:r>
          </a:p>
          <a:p>
            <a:pPr>
              <a:lnSpc>
                <a:spcPct val="200000"/>
              </a:lnSpc>
            </a:pPr>
            <a:r>
              <a:rPr lang="en-US" altLang="zh-CN" dirty="0"/>
              <a:t>New sushi bar should be open in an area that inadequate neighborhood in this way the bar can attract more customers. Therefore, this analysis necessary to ensure that we have enough customers and that we are not so close to other sushi places.</a:t>
            </a:r>
            <a:endParaRPr lang="zh-CN" altLang="en-US" dirty="0"/>
          </a:p>
        </p:txBody>
      </p:sp>
    </p:spTree>
    <p:custDataLst>
      <p:tags r:id="rId1"/>
    </p:custDataLst>
    <p:extLst>
      <p:ext uri="{BB962C8B-B14F-4D97-AF65-F5344CB8AC3E}">
        <p14:creationId xmlns:p14="http://schemas.microsoft.com/office/powerpoint/2010/main" val="131547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2" name="标题 1"/>
          <p:cNvSpPr>
            <a:spLocks noGrp="1"/>
          </p:cNvSpPr>
          <p:nvPr>
            <p:ph type="title"/>
          </p:nvPr>
        </p:nvSpPr>
        <p:spPr/>
        <p:txBody>
          <a:bodyPr/>
          <a:lstStyle/>
          <a:p>
            <a:r>
              <a:rPr lang="en-US" altLang="zh-CN" dirty="0"/>
              <a:t>Data</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pPr>
              <a:lnSpc>
                <a:spcPct val="100000"/>
              </a:lnSpc>
            </a:pPr>
            <a:r>
              <a:rPr lang="en-US" altLang="zh-CN" dirty="0"/>
              <a:t>Neighborhood has a total of 10 boroughs and 103 neighborhoods. In order to </a:t>
            </a:r>
            <a:r>
              <a:rPr lang="en-US" altLang="zh-CN" dirty="0" err="1"/>
              <a:t>segement</a:t>
            </a:r>
            <a:r>
              <a:rPr lang="en-US" altLang="zh-CN" dirty="0"/>
              <a:t> the neighborhoods and explore them, we will essentially need a dataset that contains the 5 boroughs and the neighborhoods that exist in each borough as well as the </a:t>
            </a:r>
            <a:r>
              <a:rPr lang="en-US" altLang="zh-CN" dirty="0" err="1"/>
              <a:t>the</a:t>
            </a:r>
            <a:r>
              <a:rPr lang="en-US" altLang="zh-CN" dirty="0"/>
              <a:t> latitude and </a:t>
            </a:r>
            <a:r>
              <a:rPr lang="en-US" altLang="zh-CN" dirty="0" err="1"/>
              <a:t>logitude</a:t>
            </a:r>
            <a:r>
              <a:rPr lang="en-US" altLang="zh-CN" dirty="0"/>
              <a:t> coordinates of each neighborhood. The data is from our week3 assignment, I will export the data as csv file for future analysis.</a:t>
            </a:r>
          </a:p>
        </p:txBody>
      </p:sp>
      <p:pic>
        <p:nvPicPr>
          <p:cNvPr id="7" name="图片 6">
            <a:extLst>
              <a:ext uri="{FF2B5EF4-FFF2-40B4-BE49-F238E27FC236}">
                <a16:creationId xmlns:a16="http://schemas.microsoft.com/office/drawing/2014/main" id="{EDD1F81C-AE1F-4969-8309-D26970969230}"/>
              </a:ext>
            </a:extLst>
          </p:cNvPr>
          <p:cNvPicPr>
            <a:picLocks noChangeAspect="1"/>
          </p:cNvPicPr>
          <p:nvPr/>
        </p:nvPicPr>
        <p:blipFill>
          <a:blip r:embed="rId3"/>
          <a:stretch>
            <a:fillRect/>
          </a:stretch>
        </p:blipFill>
        <p:spPr>
          <a:xfrm>
            <a:off x="6524749" y="2986266"/>
            <a:ext cx="4219048" cy="2866667"/>
          </a:xfrm>
          <a:prstGeom prst="rect">
            <a:avLst/>
          </a:prstGeom>
        </p:spPr>
      </p:pic>
      <p:pic>
        <p:nvPicPr>
          <p:cNvPr id="8" name="图片 7">
            <a:extLst>
              <a:ext uri="{FF2B5EF4-FFF2-40B4-BE49-F238E27FC236}">
                <a16:creationId xmlns:a16="http://schemas.microsoft.com/office/drawing/2014/main" id="{83883475-9B7A-4252-BEE9-07208A07914E}"/>
              </a:ext>
            </a:extLst>
          </p:cNvPr>
          <p:cNvPicPr>
            <a:picLocks noChangeAspect="1"/>
          </p:cNvPicPr>
          <p:nvPr/>
        </p:nvPicPr>
        <p:blipFill>
          <a:blip r:embed="rId4"/>
          <a:stretch>
            <a:fillRect/>
          </a:stretch>
        </p:blipFill>
        <p:spPr>
          <a:xfrm>
            <a:off x="1357603" y="3057694"/>
            <a:ext cx="4657143" cy="2723809"/>
          </a:xfrm>
          <a:prstGeom prst="rect">
            <a:avLst/>
          </a:prstGeom>
        </p:spPr>
      </p:pic>
    </p:spTree>
    <p:custDataLst>
      <p:tags r:id="rId1"/>
    </p:custDataLst>
    <p:extLst>
      <p:ext uri="{BB962C8B-B14F-4D97-AF65-F5344CB8AC3E}">
        <p14:creationId xmlns:p14="http://schemas.microsoft.com/office/powerpoint/2010/main" val="47653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2" name="标题 1"/>
          <p:cNvSpPr>
            <a:spLocks noGrp="1"/>
          </p:cNvSpPr>
          <p:nvPr>
            <p:ph type="title"/>
          </p:nvPr>
        </p:nvSpPr>
        <p:spPr/>
        <p:txBody>
          <a:bodyPr/>
          <a:lstStyle/>
          <a:p>
            <a:r>
              <a:rPr lang="en-US" altLang="zh-CN" dirty="0"/>
              <a:t>Data</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pPr>
              <a:lnSpc>
                <a:spcPct val="100000"/>
              </a:lnSpc>
            </a:pPr>
            <a:r>
              <a:rPr lang="en-US" altLang="zh-CN" dirty="0"/>
              <a:t>Now once we got the neighborhood's latitude and longitude, let's use Foursquare Location to get the Mission District Neighborhood's all restaurant details. The restaurant details can be retrieved using search endpoint. Sushi category Id 4bf58dd8d48988d1d2941735 is used for retrieving data from Foursquare API.</a:t>
            </a:r>
            <a:endParaRPr lang="zh-CN" altLang="en-US" dirty="0"/>
          </a:p>
        </p:txBody>
      </p:sp>
      <p:pic>
        <p:nvPicPr>
          <p:cNvPr id="6" name="图片 5">
            <a:extLst>
              <a:ext uri="{FF2B5EF4-FFF2-40B4-BE49-F238E27FC236}">
                <a16:creationId xmlns:a16="http://schemas.microsoft.com/office/drawing/2014/main" id="{81CF169A-FEC1-43FA-9EC5-26A0E25793FB}"/>
              </a:ext>
            </a:extLst>
          </p:cNvPr>
          <p:cNvPicPr>
            <a:picLocks noChangeAspect="1"/>
          </p:cNvPicPr>
          <p:nvPr/>
        </p:nvPicPr>
        <p:blipFill>
          <a:blip r:embed="rId3"/>
          <a:stretch>
            <a:fillRect/>
          </a:stretch>
        </p:blipFill>
        <p:spPr>
          <a:xfrm>
            <a:off x="1838062" y="2729091"/>
            <a:ext cx="8514286" cy="2866667"/>
          </a:xfrm>
          <a:prstGeom prst="rect">
            <a:avLst/>
          </a:prstGeom>
        </p:spPr>
      </p:pic>
    </p:spTree>
    <p:custDataLst>
      <p:tags r:id="rId1"/>
    </p:custDataLst>
    <p:extLst>
      <p:ext uri="{BB962C8B-B14F-4D97-AF65-F5344CB8AC3E}">
        <p14:creationId xmlns:p14="http://schemas.microsoft.com/office/powerpoint/2010/main" val="146433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2" name="标题 1"/>
          <p:cNvSpPr>
            <a:spLocks noGrp="1"/>
          </p:cNvSpPr>
          <p:nvPr>
            <p:ph type="title"/>
          </p:nvPr>
        </p:nvSpPr>
        <p:spPr/>
        <p:txBody>
          <a:bodyPr/>
          <a:lstStyle/>
          <a:p>
            <a:r>
              <a:rPr lang="en-US" altLang="zh-CN" dirty="0"/>
              <a:t>Analysis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pPr>
              <a:lnSpc>
                <a:spcPct val="100000"/>
              </a:lnSpc>
            </a:pPr>
            <a:r>
              <a:rPr lang="en-US" altLang="zh-CN" dirty="0"/>
              <a:t>Sushi restaurant in </a:t>
            </a:r>
            <a:r>
              <a:rPr lang="en-US" altLang="zh-CN" dirty="0" err="1"/>
              <a:t>Toront</a:t>
            </a:r>
            <a:endParaRPr lang="zh-CN" altLang="en-US" dirty="0"/>
          </a:p>
        </p:txBody>
      </p:sp>
      <p:pic>
        <p:nvPicPr>
          <p:cNvPr id="6" name="图片 5">
            <a:extLst>
              <a:ext uri="{FF2B5EF4-FFF2-40B4-BE49-F238E27FC236}">
                <a16:creationId xmlns:a16="http://schemas.microsoft.com/office/drawing/2014/main" id="{9654B354-5D2A-44AE-9082-10257B2D13C5}"/>
              </a:ext>
            </a:extLst>
          </p:cNvPr>
          <p:cNvPicPr>
            <a:picLocks noChangeAspect="1"/>
          </p:cNvPicPr>
          <p:nvPr/>
        </p:nvPicPr>
        <p:blipFill>
          <a:blip r:embed="rId3"/>
          <a:stretch>
            <a:fillRect/>
          </a:stretch>
        </p:blipFill>
        <p:spPr>
          <a:xfrm>
            <a:off x="2690443" y="1676666"/>
            <a:ext cx="6809524" cy="4266667"/>
          </a:xfrm>
          <a:prstGeom prst="rect">
            <a:avLst/>
          </a:prstGeom>
        </p:spPr>
      </p:pic>
    </p:spTree>
    <p:custDataLst>
      <p:tags r:id="rId1"/>
    </p:custDataLst>
    <p:extLst>
      <p:ext uri="{BB962C8B-B14F-4D97-AF65-F5344CB8AC3E}">
        <p14:creationId xmlns:p14="http://schemas.microsoft.com/office/powerpoint/2010/main" val="408429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2" name="标题 1"/>
          <p:cNvSpPr>
            <a:spLocks noGrp="1"/>
          </p:cNvSpPr>
          <p:nvPr>
            <p:ph type="title"/>
          </p:nvPr>
        </p:nvSpPr>
        <p:spPr/>
        <p:txBody>
          <a:bodyPr/>
          <a:lstStyle/>
          <a:p>
            <a:r>
              <a:rPr lang="en-US" altLang="zh-CN" dirty="0"/>
              <a:t>Analysis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pPr>
              <a:lnSpc>
                <a:spcPct val="100000"/>
              </a:lnSpc>
            </a:pPr>
            <a:r>
              <a:rPr lang="en-US" altLang="zh-CN" dirty="0"/>
              <a:t>All sushi restaurants are grouped by neighborhoods and analyzed based on categories.</a:t>
            </a:r>
          </a:p>
        </p:txBody>
      </p:sp>
      <p:pic>
        <p:nvPicPr>
          <p:cNvPr id="6" name="图片 5">
            <a:extLst>
              <a:ext uri="{FF2B5EF4-FFF2-40B4-BE49-F238E27FC236}">
                <a16:creationId xmlns:a16="http://schemas.microsoft.com/office/drawing/2014/main" id="{D3152D21-3DC6-4CA2-B84A-0F898901C3D7}"/>
              </a:ext>
            </a:extLst>
          </p:cNvPr>
          <p:cNvPicPr>
            <a:picLocks noChangeAspect="1"/>
          </p:cNvPicPr>
          <p:nvPr/>
        </p:nvPicPr>
        <p:blipFill>
          <a:blip r:embed="rId3"/>
          <a:stretch>
            <a:fillRect/>
          </a:stretch>
        </p:blipFill>
        <p:spPr>
          <a:xfrm>
            <a:off x="1258554" y="2395742"/>
            <a:ext cx="9673302" cy="2528751"/>
          </a:xfrm>
          <a:prstGeom prst="rect">
            <a:avLst/>
          </a:prstGeom>
        </p:spPr>
      </p:pic>
    </p:spTree>
    <p:custDataLst>
      <p:tags r:id="rId1"/>
    </p:custDataLst>
    <p:extLst>
      <p:ext uri="{BB962C8B-B14F-4D97-AF65-F5344CB8AC3E}">
        <p14:creationId xmlns:p14="http://schemas.microsoft.com/office/powerpoint/2010/main" val="253418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www.islide.</a:t>
            </a:r>
            <a:r>
              <a:rPr lang="en-US" altLang="zh-CN" sz="100"/>
              <a:t> </a:t>
            </a:r>
            <a:r>
              <a:rPr lang="en-US" altLang="zh-CN"/>
              <a:t>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2" name="标题 1"/>
          <p:cNvSpPr>
            <a:spLocks noGrp="1"/>
          </p:cNvSpPr>
          <p:nvPr>
            <p:ph type="title"/>
          </p:nvPr>
        </p:nvSpPr>
        <p:spPr/>
        <p:txBody>
          <a:bodyPr/>
          <a:lstStyle/>
          <a:p>
            <a:r>
              <a:rPr lang="en-US" altLang="zh-CN" dirty="0"/>
              <a:t>Analysis</a:t>
            </a:r>
            <a:endParaRPr lang="zh-CN" altLang="en-US" dirty="0"/>
          </a:p>
        </p:txBody>
      </p:sp>
      <p:sp>
        <p:nvSpPr>
          <p:cNvPr id="5" name="内容占位符 4">
            <a:extLst>
              <a:ext uri="{FF2B5EF4-FFF2-40B4-BE49-F238E27FC236}">
                <a16:creationId xmlns:a16="http://schemas.microsoft.com/office/drawing/2014/main" id="{4F98E06B-46C0-4229-BBC7-0EA293AC46FE}"/>
              </a:ext>
            </a:extLst>
          </p:cNvPr>
          <p:cNvSpPr>
            <a:spLocks noGrp="1"/>
          </p:cNvSpPr>
          <p:nvPr>
            <p:ph sz="quarter" idx="13"/>
          </p:nvPr>
        </p:nvSpPr>
        <p:spPr/>
        <p:txBody>
          <a:bodyPr>
            <a:noAutofit/>
          </a:bodyPr>
          <a:lstStyle/>
          <a:p>
            <a:pPr>
              <a:lnSpc>
                <a:spcPct val="100000"/>
              </a:lnSpc>
            </a:pPr>
            <a:r>
              <a:rPr lang="en-US" altLang="zh-CN" dirty="0"/>
              <a:t>The neighborhoods are grouped into clusters using 1</a:t>
            </a:r>
            <a:r>
              <a:rPr lang="en-US" altLang="zh-CN" baseline="30000" dirty="0"/>
              <a:t>st</a:t>
            </a:r>
            <a:r>
              <a:rPr lang="en-US" altLang="zh-CN" dirty="0"/>
              <a:t> common venue. K-means clustering algorithm will be use to complete this task. </a:t>
            </a:r>
          </a:p>
        </p:txBody>
      </p:sp>
      <p:pic>
        <p:nvPicPr>
          <p:cNvPr id="7" name="图片 6">
            <a:extLst>
              <a:ext uri="{FF2B5EF4-FFF2-40B4-BE49-F238E27FC236}">
                <a16:creationId xmlns:a16="http://schemas.microsoft.com/office/drawing/2014/main" id="{11B21DD9-AB91-41C4-9513-39A4905F8062}"/>
              </a:ext>
            </a:extLst>
          </p:cNvPr>
          <p:cNvPicPr>
            <a:picLocks noChangeAspect="1"/>
          </p:cNvPicPr>
          <p:nvPr/>
        </p:nvPicPr>
        <p:blipFill>
          <a:blip r:embed="rId3"/>
          <a:stretch>
            <a:fillRect/>
          </a:stretch>
        </p:blipFill>
        <p:spPr>
          <a:xfrm>
            <a:off x="2042824" y="2219530"/>
            <a:ext cx="8104762" cy="3276190"/>
          </a:xfrm>
          <a:prstGeom prst="rect">
            <a:avLst/>
          </a:prstGeom>
        </p:spPr>
      </p:pic>
    </p:spTree>
    <p:custDataLst>
      <p:tags r:id="rId1"/>
    </p:custDataLst>
    <p:extLst>
      <p:ext uri="{BB962C8B-B14F-4D97-AF65-F5344CB8AC3E}">
        <p14:creationId xmlns:p14="http://schemas.microsoft.com/office/powerpoint/2010/main" val="11455483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01969"/>
</p:tagLst>
</file>

<file path=ppt/tags/tag10.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364A5E"/>
    </a:accent1>
    <a:accent2>
      <a:srgbClr val="3B6C95"/>
    </a:accent2>
    <a:accent3>
      <a:srgbClr val="738CA6"/>
    </a:accent3>
    <a:accent4>
      <a:srgbClr val="6C7068"/>
    </a:accent4>
    <a:accent5>
      <a:srgbClr val="D4BC6D"/>
    </a:accent5>
    <a:accent6>
      <a:srgbClr val="2F2C2F"/>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32</TotalTime>
  <Words>940</Words>
  <Application>Microsoft Office PowerPoint</Application>
  <PresentationFormat>宽屏</PresentationFormat>
  <Paragraphs>91</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Arial</vt:lpstr>
      <vt:lpstr>Calibri</vt:lpstr>
      <vt:lpstr>Times New Roman</vt:lpstr>
      <vt:lpstr>主题5</vt:lpstr>
      <vt:lpstr>Capstone Project - The Battle of Neighborhoods</vt:lpstr>
      <vt:lpstr>PowerPoint 演示文稿</vt:lpstr>
      <vt:lpstr>Introduction</vt:lpstr>
      <vt:lpstr>Business Problem</vt:lpstr>
      <vt:lpstr>Data</vt:lpstr>
      <vt:lpstr>Data</vt:lpstr>
      <vt:lpstr>Analysis</vt:lpstr>
      <vt:lpstr>Analysis</vt:lpstr>
      <vt:lpstr>Analysis</vt:lpstr>
      <vt:lpstr>Analysis</vt:lpstr>
      <vt:lpstr>Results</vt:lpstr>
      <vt:lpstr>Results</vt:lpstr>
      <vt:lpstr>Results</vt:lpstr>
      <vt:lpstr>Results</vt:lpstr>
      <vt:lpstr>Results</vt:lpstr>
      <vt:lpstr>Discussion</vt:lpstr>
      <vt:lpstr>Conclusion</vt:lpstr>
      <vt:lpstr>Conclusion</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cp:lastModifiedBy>
  <cp:revision>28</cp:revision>
  <cp:lastPrinted>2018-05-28T16:00:00Z</cp:lastPrinted>
  <dcterms:created xsi:type="dcterms:W3CDTF">2018-05-28T16:00:00Z</dcterms:created>
  <dcterms:modified xsi:type="dcterms:W3CDTF">2020-04-30T21:56:28Z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