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82773"/>
  </p:normalViewPr>
  <p:slideViewPr>
    <p:cSldViewPr>
      <p:cViewPr varScale="1">
        <p:scale>
          <a:sx n="113" d="100"/>
          <a:sy n="113"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152E0-43EC-4A93-AEE1-BB7A94C1304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B27FAED-45F7-4B84-960B-257DDDDEA209}">
      <dgm:prSet/>
      <dgm:spPr/>
      <dgm:t>
        <a:bodyPr/>
        <a:lstStyle/>
        <a:p>
          <a:pPr>
            <a:lnSpc>
              <a:spcPct val="100000"/>
            </a:lnSpc>
          </a:pPr>
          <a:r>
            <a:rPr lang="en-US" b="0" i="0"/>
            <a:t>Proposing novel machine learning methods for each problem area</a:t>
          </a:r>
          <a:endParaRPr lang="en-US"/>
        </a:p>
      </dgm:t>
    </dgm:pt>
    <dgm:pt modelId="{DC448D4D-E437-4BDD-B1D7-DDBFEF55B5C1}" type="parTrans" cxnId="{047E0E03-554E-43C6-B375-E005646087F0}">
      <dgm:prSet/>
      <dgm:spPr/>
      <dgm:t>
        <a:bodyPr/>
        <a:lstStyle/>
        <a:p>
          <a:endParaRPr lang="en-US"/>
        </a:p>
      </dgm:t>
    </dgm:pt>
    <dgm:pt modelId="{72EDDF99-D3F9-46CC-B030-0A2A4C05E656}" type="sibTrans" cxnId="{047E0E03-554E-43C6-B375-E005646087F0}">
      <dgm:prSet/>
      <dgm:spPr/>
      <dgm:t>
        <a:bodyPr/>
        <a:lstStyle/>
        <a:p>
          <a:pPr>
            <a:lnSpc>
              <a:spcPct val="100000"/>
            </a:lnSpc>
          </a:pPr>
          <a:endParaRPr lang="en-US"/>
        </a:p>
      </dgm:t>
    </dgm:pt>
    <dgm:pt modelId="{21DEF929-724D-4D0A-8910-4DF5CA15A81B}">
      <dgm:prSet/>
      <dgm:spPr/>
      <dgm:t>
        <a:bodyPr/>
        <a:lstStyle/>
        <a:p>
          <a:pPr>
            <a:lnSpc>
              <a:spcPct val="100000"/>
            </a:lnSpc>
          </a:pPr>
          <a:r>
            <a:rPr lang="en-US" b="0" i="0"/>
            <a:t>Improving accuracy, efficiency, and robustness of data interpretation</a:t>
          </a:r>
          <a:endParaRPr lang="en-US"/>
        </a:p>
      </dgm:t>
    </dgm:pt>
    <dgm:pt modelId="{C6EEA51C-3E25-45A4-94AC-351360991EC5}" type="parTrans" cxnId="{7991DD56-C7BD-4C01-87C2-8276BEDF49D9}">
      <dgm:prSet/>
      <dgm:spPr/>
      <dgm:t>
        <a:bodyPr/>
        <a:lstStyle/>
        <a:p>
          <a:endParaRPr lang="en-US"/>
        </a:p>
      </dgm:t>
    </dgm:pt>
    <dgm:pt modelId="{60ED7ADA-95B0-4E61-9F8F-8EEA15912FA9}" type="sibTrans" cxnId="{7991DD56-C7BD-4C01-87C2-8276BEDF49D9}">
      <dgm:prSet/>
      <dgm:spPr/>
      <dgm:t>
        <a:bodyPr/>
        <a:lstStyle/>
        <a:p>
          <a:pPr>
            <a:lnSpc>
              <a:spcPct val="100000"/>
            </a:lnSpc>
          </a:pPr>
          <a:endParaRPr lang="en-US"/>
        </a:p>
      </dgm:t>
    </dgm:pt>
    <dgm:pt modelId="{18E24D88-D457-4071-A242-C81226C2BDBE}">
      <dgm:prSet/>
      <dgm:spPr/>
      <dgm:t>
        <a:bodyPr/>
        <a:lstStyle/>
        <a:p>
          <a:pPr>
            <a:lnSpc>
              <a:spcPct val="100000"/>
            </a:lnSpc>
          </a:pPr>
          <a:r>
            <a:rPr lang="en-US" b="0" i="0"/>
            <a:t>Leveraging label aggregation, taxonomic structures, and high contrast medical images</a:t>
          </a:r>
          <a:endParaRPr lang="en-US"/>
        </a:p>
      </dgm:t>
    </dgm:pt>
    <dgm:pt modelId="{FC74B963-4068-496E-8B6F-54DD21656C7A}" type="parTrans" cxnId="{924D2C76-45FC-4B08-A930-D561981AE1EC}">
      <dgm:prSet/>
      <dgm:spPr/>
      <dgm:t>
        <a:bodyPr/>
        <a:lstStyle/>
        <a:p>
          <a:endParaRPr lang="en-US"/>
        </a:p>
      </dgm:t>
    </dgm:pt>
    <dgm:pt modelId="{69B1E80D-04CE-4156-B92A-41714D443974}" type="sibTrans" cxnId="{924D2C76-45FC-4B08-A930-D561981AE1EC}">
      <dgm:prSet/>
      <dgm:spPr/>
      <dgm:t>
        <a:bodyPr/>
        <a:lstStyle/>
        <a:p>
          <a:endParaRPr lang="en-US"/>
        </a:p>
      </dgm:t>
    </dgm:pt>
    <dgm:pt modelId="{421DA482-D078-4844-A8ED-4BFE36E520B8}" type="pres">
      <dgm:prSet presAssocID="{E7A152E0-43EC-4A93-AEE1-BB7A94C13046}" presName="root" presStyleCnt="0">
        <dgm:presLayoutVars>
          <dgm:dir/>
          <dgm:resizeHandles val="exact"/>
        </dgm:presLayoutVars>
      </dgm:prSet>
      <dgm:spPr/>
    </dgm:pt>
    <dgm:pt modelId="{841D521E-A1BE-443C-BB58-14D5ED80C8F8}" type="pres">
      <dgm:prSet presAssocID="{E7A152E0-43EC-4A93-AEE1-BB7A94C13046}" presName="container" presStyleCnt="0">
        <dgm:presLayoutVars>
          <dgm:dir/>
          <dgm:resizeHandles val="exact"/>
        </dgm:presLayoutVars>
      </dgm:prSet>
      <dgm:spPr/>
    </dgm:pt>
    <dgm:pt modelId="{003E1901-47C3-42C3-9816-BFB9844E83BE}" type="pres">
      <dgm:prSet presAssocID="{3B27FAED-45F7-4B84-960B-257DDDDEA209}" presName="compNode" presStyleCnt="0"/>
      <dgm:spPr/>
    </dgm:pt>
    <dgm:pt modelId="{03E388DB-990F-4546-88B1-4808A1F41667}" type="pres">
      <dgm:prSet presAssocID="{3B27FAED-45F7-4B84-960B-257DDDDEA209}" presName="iconBgRect" presStyleLbl="bgShp" presStyleIdx="0" presStyleCnt="3"/>
      <dgm:spPr/>
    </dgm:pt>
    <dgm:pt modelId="{BD7C67BA-FD47-4306-BBB4-E50D92985552}" type="pres">
      <dgm:prSet presAssocID="{3B27FAED-45F7-4B84-960B-257DDDDEA2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85DF38E-ABFE-470B-9F4F-51C8BE9A9CA2}" type="pres">
      <dgm:prSet presAssocID="{3B27FAED-45F7-4B84-960B-257DDDDEA209}" presName="spaceRect" presStyleCnt="0"/>
      <dgm:spPr/>
    </dgm:pt>
    <dgm:pt modelId="{DC06D924-70E5-4449-95B5-785B48FA3E03}" type="pres">
      <dgm:prSet presAssocID="{3B27FAED-45F7-4B84-960B-257DDDDEA209}" presName="textRect" presStyleLbl="revTx" presStyleIdx="0" presStyleCnt="3">
        <dgm:presLayoutVars>
          <dgm:chMax val="1"/>
          <dgm:chPref val="1"/>
        </dgm:presLayoutVars>
      </dgm:prSet>
      <dgm:spPr/>
    </dgm:pt>
    <dgm:pt modelId="{A521BD5F-4EFD-42D8-B358-D2EB0AFDF044}" type="pres">
      <dgm:prSet presAssocID="{72EDDF99-D3F9-46CC-B030-0A2A4C05E656}" presName="sibTrans" presStyleLbl="sibTrans2D1" presStyleIdx="0" presStyleCnt="0"/>
      <dgm:spPr/>
    </dgm:pt>
    <dgm:pt modelId="{32E60166-F6B1-4103-873A-1E8BBEBC4A97}" type="pres">
      <dgm:prSet presAssocID="{21DEF929-724D-4D0A-8910-4DF5CA15A81B}" presName="compNode" presStyleCnt="0"/>
      <dgm:spPr/>
    </dgm:pt>
    <dgm:pt modelId="{7AAAB9BC-D5A4-42F3-AFA5-B6B3F21DFDA8}" type="pres">
      <dgm:prSet presAssocID="{21DEF929-724D-4D0A-8910-4DF5CA15A81B}" presName="iconBgRect" presStyleLbl="bgShp" presStyleIdx="1" presStyleCnt="3"/>
      <dgm:spPr/>
    </dgm:pt>
    <dgm:pt modelId="{A506E66D-E43E-449E-ADE8-701F14038A9F}" type="pres">
      <dgm:prSet presAssocID="{21DEF929-724D-4D0A-8910-4DF5CA15A8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DF0452AF-BA75-41E8-A6A5-2AE8CA3F6CE9}" type="pres">
      <dgm:prSet presAssocID="{21DEF929-724D-4D0A-8910-4DF5CA15A81B}" presName="spaceRect" presStyleCnt="0"/>
      <dgm:spPr/>
    </dgm:pt>
    <dgm:pt modelId="{46858D1C-3C8B-4D00-BD2D-AC1E5B611445}" type="pres">
      <dgm:prSet presAssocID="{21DEF929-724D-4D0A-8910-4DF5CA15A81B}" presName="textRect" presStyleLbl="revTx" presStyleIdx="1" presStyleCnt="3">
        <dgm:presLayoutVars>
          <dgm:chMax val="1"/>
          <dgm:chPref val="1"/>
        </dgm:presLayoutVars>
      </dgm:prSet>
      <dgm:spPr/>
    </dgm:pt>
    <dgm:pt modelId="{95F0A4BE-ACC6-4004-81D5-C64521A8931B}" type="pres">
      <dgm:prSet presAssocID="{60ED7ADA-95B0-4E61-9F8F-8EEA15912FA9}" presName="sibTrans" presStyleLbl="sibTrans2D1" presStyleIdx="0" presStyleCnt="0"/>
      <dgm:spPr/>
    </dgm:pt>
    <dgm:pt modelId="{AC4FCDE8-D555-477E-A10A-7AA769C9F66A}" type="pres">
      <dgm:prSet presAssocID="{18E24D88-D457-4071-A242-C81226C2BDBE}" presName="compNode" presStyleCnt="0"/>
      <dgm:spPr/>
    </dgm:pt>
    <dgm:pt modelId="{5A08F911-F55E-432A-B579-0C1906C33546}" type="pres">
      <dgm:prSet presAssocID="{18E24D88-D457-4071-A242-C81226C2BDBE}" presName="iconBgRect" presStyleLbl="bgShp" presStyleIdx="2" presStyleCnt="3"/>
      <dgm:spPr/>
    </dgm:pt>
    <dgm:pt modelId="{351127FC-5322-4908-B46C-5486A2802D4E}" type="pres">
      <dgm:prSet presAssocID="{18E24D88-D457-4071-A242-C81226C2BD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22D12D13-6BDD-4974-9D2E-8F88B0E141A6}" type="pres">
      <dgm:prSet presAssocID="{18E24D88-D457-4071-A242-C81226C2BDBE}" presName="spaceRect" presStyleCnt="0"/>
      <dgm:spPr/>
    </dgm:pt>
    <dgm:pt modelId="{1D2411EE-E4F5-46F0-8304-78FBDF5DB4C0}" type="pres">
      <dgm:prSet presAssocID="{18E24D88-D457-4071-A242-C81226C2BDBE}" presName="textRect" presStyleLbl="revTx" presStyleIdx="2" presStyleCnt="3">
        <dgm:presLayoutVars>
          <dgm:chMax val="1"/>
          <dgm:chPref val="1"/>
        </dgm:presLayoutVars>
      </dgm:prSet>
      <dgm:spPr/>
    </dgm:pt>
  </dgm:ptLst>
  <dgm:cxnLst>
    <dgm:cxn modelId="{047E0E03-554E-43C6-B375-E005646087F0}" srcId="{E7A152E0-43EC-4A93-AEE1-BB7A94C13046}" destId="{3B27FAED-45F7-4B84-960B-257DDDDEA209}" srcOrd="0" destOrd="0" parTransId="{DC448D4D-E437-4BDD-B1D7-DDBFEF55B5C1}" sibTransId="{72EDDF99-D3F9-46CC-B030-0A2A4C05E656}"/>
    <dgm:cxn modelId="{518A6D4C-4525-44B6-8888-867290A51CA7}" type="presOf" srcId="{60ED7ADA-95B0-4E61-9F8F-8EEA15912FA9}" destId="{95F0A4BE-ACC6-4004-81D5-C64521A8931B}" srcOrd="0" destOrd="0" presId="urn:microsoft.com/office/officeart/2018/2/layout/IconCircleList"/>
    <dgm:cxn modelId="{7991DD56-C7BD-4C01-87C2-8276BEDF49D9}" srcId="{E7A152E0-43EC-4A93-AEE1-BB7A94C13046}" destId="{21DEF929-724D-4D0A-8910-4DF5CA15A81B}" srcOrd="1" destOrd="0" parTransId="{C6EEA51C-3E25-45A4-94AC-351360991EC5}" sibTransId="{60ED7ADA-95B0-4E61-9F8F-8EEA15912FA9}"/>
    <dgm:cxn modelId="{E685916F-9884-41A3-A4AE-BEAC2503368E}" type="presOf" srcId="{18E24D88-D457-4071-A242-C81226C2BDBE}" destId="{1D2411EE-E4F5-46F0-8304-78FBDF5DB4C0}" srcOrd="0" destOrd="0" presId="urn:microsoft.com/office/officeart/2018/2/layout/IconCircleList"/>
    <dgm:cxn modelId="{924D2C76-45FC-4B08-A930-D561981AE1EC}" srcId="{E7A152E0-43EC-4A93-AEE1-BB7A94C13046}" destId="{18E24D88-D457-4071-A242-C81226C2BDBE}" srcOrd="2" destOrd="0" parTransId="{FC74B963-4068-496E-8B6F-54DD21656C7A}" sibTransId="{69B1E80D-04CE-4156-B92A-41714D443974}"/>
    <dgm:cxn modelId="{2DA9EA9C-026B-4025-B7E8-738C618FA231}" type="presOf" srcId="{3B27FAED-45F7-4B84-960B-257DDDDEA209}" destId="{DC06D924-70E5-4449-95B5-785B48FA3E03}" srcOrd="0" destOrd="0" presId="urn:microsoft.com/office/officeart/2018/2/layout/IconCircleList"/>
    <dgm:cxn modelId="{2139A29D-B61E-4031-BDE9-03BF7F9A39CA}" type="presOf" srcId="{E7A152E0-43EC-4A93-AEE1-BB7A94C13046}" destId="{421DA482-D078-4844-A8ED-4BFE36E520B8}" srcOrd="0" destOrd="0" presId="urn:microsoft.com/office/officeart/2018/2/layout/IconCircleList"/>
    <dgm:cxn modelId="{D35C67D2-8842-449C-A328-62AB9C00A7BE}" type="presOf" srcId="{21DEF929-724D-4D0A-8910-4DF5CA15A81B}" destId="{46858D1C-3C8B-4D00-BD2D-AC1E5B611445}" srcOrd="0" destOrd="0" presId="urn:microsoft.com/office/officeart/2018/2/layout/IconCircleList"/>
    <dgm:cxn modelId="{C5B6C8E8-3E4B-4409-851E-A6B5C05077B7}" type="presOf" srcId="{72EDDF99-D3F9-46CC-B030-0A2A4C05E656}" destId="{A521BD5F-4EFD-42D8-B358-D2EB0AFDF044}" srcOrd="0" destOrd="0" presId="urn:microsoft.com/office/officeart/2018/2/layout/IconCircleList"/>
    <dgm:cxn modelId="{78BA3914-24DD-42F6-AAEC-A2F5A3DB9D1D}" type="presParOf" srcId="{421DA482-D078-4844-A8ED-4BFE36E520B8}" destId="{841D521E-A1BE-443C-BB58-14D5ED80C8F8}" srcOrd="0" destOrd="0" presId="urn:microsoft.com/office/officeart/2018/2/layout/IconCircleList"/>
    <dgm:cxn modelId="{C459A96C-5163-49A6-B43F-0D2E0323A0FA}" type="presParOf" srcId="{841D521E-A1BE-443C-BB58-14D5ED80C8F8}" destId="{003E1901-47C3-42C3-9816-BFB9844E83BE}" srcOrd="0" destOrd="0" presId="urn:microsoft.com/office/officeart/2018/2/layout/IconCircleList"/>
    <dgm:cxn modelId="{8305DE70-0812-478C-8BA5-1F61356E5A5F}" type="presParOf" srcId="{003E1901-47C3-42C3-9816-BFB9844E83BE}" destId="{03E388DB-990F-4546-88B1-4808A1F41667}" srcOrd="0" destOrd="0" presId="urn:microsoft.com/office/officeart/2018/2/layout/IconCircleList"/>
    <dgm:cxn modelId="{47AF3D07-8073-4386-8518-44F942F3A786}" type="presParOf" srcId="{003E1901-47C3-42C3-9816-BFB9844E83BE}" destId="{BD7C67BA-FD47-4306-BBB4-E50D92985552}" srcOrd="1" destOrd="0" presId="urn:microsoft.com/office/officeart/2018/2/layout/IconCircleList"/>
    <dgm:cxn modelId="{BAE66FC8-B8AD-4B1D-8954-B402C830DA2F}" type="presParOf" srcId="{003E1901-47C3-42C3-9816-BFB9844E83BE}" destId="{885DF38E-ABFE-470B-9F4F-51C8BE9A9CA2}" srcOrd="2" destOrd="0" presId="urn:microsoft.com/office/officeart/2018/2/layout/IconCircleList"/>
    <dgm:cxn modelId="{D950C72C-4E10-4B60-80BF-683A2A136075}" type="presParOf" srcId="{003E1901-47C3-42C3-9816-BFB9844E83BE}" destId="{DC06D924-70E5-4449-95B5-785B48FA3E03}" srcOrd="3" destOrd="0" presId="urn:microsoft.com/office/officeart/2018/2/layout/IconCircleList"/>
    <dgm:cxn modelId="{26031FDA-6C32-42B2-AEDE-47C49BF3D56C}" type="presParOf" srcId="{841D521E-A1BE-443C-BB58-14D5ED80C8F8}" destId="{A521BD5F-4EFD-42D8-B358-D2EB0AFDF044}" srcOrd="1" destOrd="0" presId="urn:microsoft.com/office/officeart/2018/2/layout/IconCircleList"/>
    <dgm:cxn modelId="{A918D860-C550-40FB-A2F3-675C180F9DA0}" type="presParOf" srcId="{841D521E-A1BE-443C-BB58-14D5ED80C8F8}" destId="{32E60166-F6B1-4103-873A-1E8BBEBC4A97}" srcOrd="2" destOrd="0" presId="urn:microsoft.com/office/officeart/2018/2/layout/IconCircleList"/>
    <dgm:cxn modelId="{070342D1-AF18-4F55-B1E9-9640974FD922}" type="presParOf" srcId="{32E60166-F6B1-4103-873A-1E8BBEBC4A97}" destId="{7AAAB9BC-D5A4-42F3-AFA5-B6B3F21DFDA8}" srcOrd="0" destOrd="0" presId="urn:microsoft.com/office/officeart/2018/2/layout/IconCircleList"/>
    <dgm:cxn modelId="{9CFA6B55-7A2C-4099-8E6E-2881B034222E}" type="presParOf" srcId="{32E60166-F6B1-4103-873A-1E8BBEBC4A97}" destId="{A506E66D-E43E-449E-ADE8-701F14038A9F}" srcOrd="1" destOrd="0" presId="urn:microsoft.com/office/officeart/2018/2/layout/IconCircleList"/>
    <dgm:cxn modelId="{8B709C3C-A164-4D90-A94C-400778D819B1}" type="presParOf" srcId="{32E60166-F6B1-4103-873A-1E8BBEBC4A97}" destId="{DF0452AF-BA75-41E8-A6A5-2AE8CA3F6CE9}" srcOrd="2" destOrd="0" presId="urn:microsoft.com/office/officeart/2018/2/layout/IconCircleList"/>
    <dgm:cxn modelId="{CFC52B68-8F59-4353-A51E-3090E118A848}" type="presParOf" srcId="{32E60166-F6B1-4103-873A-1E8BBEBC4A97}" destId="{46858D1C-3C8B-4D00-BD2D-AC1E5B611445}" srcOrd="3" destOrd="0" presId="urn:microsoft.com/office/officeart/2018/2/layout/IconCircleList"/>
    <dgm:cxn modelId="{61F36877-9D4D-4902-BC93-EE30A97349C3}" type="presParOf" srcId="{841D521E-A1BE-443C-BB58-14D5ED80C8F8}" destId="{95F0A4BE-ACC6-4004-81D5-C64521A8931B}" srcOrd="3" destOrd="0" presId="urn:microsoft.com/office/officeart/2018/2/layout/IconCircleList"/>
    <dgm:cxn modelId="{DF896F4D-E904-411F-9801-2D6B9B7646BE}" type="presParOf" srcId="{841D521E-A1BE-443C-BB58-14D5ED80C8F8}" destId="{AC4FCDE8-D555-477E-A10A-7AA769C9F66A}" srcOrd="4" destOrd="0" presId="urn:microsoft.com/office/officeart/2018/2/layout/IconCircleList"/>
    <dgm:cxn modelId="{EA4CF595-1AFF-438D-9738-02C48732B9C3}" type="presParOf" srcId="{AC4FCDE8-D555-477E-A10A-7AA769C9F66A}" destId="{5A08F911-F55E-432A-B579-0C1906C33546}" srcOrd="0" destOrd="0" presId="urn:microsoft.com/office/officeart/2018/2/layout/IconCircleList"/>
    <dgm:cxn modelId="{12E6304E-A82A-4197-9B51-259FC1F2363F}" type="presParOf" srcId="{AC4FCDE8-D555-477E-A10A-7AA769C9F66A}" destId="{351127FC-5322-4908-B46C-5486A2802D4E}" srcOrd="1" destOrd="0" presId="urn:microsoft.com/office/officeart/2018/2/layout/IconCircleList"/>
    <dgm:cxn modelId="{B6339EBD-F153-42CF-884F-E207ABA9AED3}" type="presParOf" srcId="{AC4FCDE8-D555-477E-A10A-7AA769C9F66A}" destId="{22D12D13-6BDD-4974-9D2E-8F88B0E141A6}" srcOrd="2" destOrd="0" presId="urn:microsoft.com/office/officeart/2018/2/layout/IconCircleList"/>
    <dgm:cxn modelId="{F1488FA4-C0D9-42FB-8F1F-B771F106B636}" type="presParOf" srcId="{AC4FCDE8-D555-477E-A10A-7AA769C9F66A}" destId="{1D2411EE-E4F5-46F0-8304-78FBDF5DB4C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D0D7B9-D6EC-4516-89C4-51994A8030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176C4F-338F-41BF-84DC-899CDECA6F8C}">
      <dgm:prSet/>
      <dgm:spPr/>
      <dgm:t>
        <a:bodyPr/>
        <a:lstStyle/>
        <a:p>
          <a:pPr>
            <a:lnSpc>
              <a:spcPct val="100000"/>
            </a:lnSpc>
          </a:pPr>
          <a:r>
            <a:rPr lang="en-US" b="0" i="0"/>
            <a:t>Chapter 1: Crowd-Certain for robust label aggregation</a:t>
          </a:r>
          <a:endParaRPr lang="en-US"/>
        </a:p>
      </dgm:t>
    </dgm:pt>
    <dgm:pt modelId="{6E3E41BF-C0E6-4D75-83A7-8322F5023610}" type="parTrans" cxnId="{6EBD643D-FF8C-4A7F-83D7-547897861A1A}">
      <dgm:prSet/>
      <dgm:spPr/>
      <dgm:t>
        <a:bodyPr/>
        <a:lstStyle/>
        <a:p>
          <a:endParaRPr lang="en-US"/>
        </a:p>
      </dgm:t>
    </dgm:pt>
    <dgm:pt modelId="{AB2AE764-9239-4713-BC3C-423F2FC63FD1}" type="sibTrans" cxnId="{6EBD643D-FF8C-4A7F-83D7-547897861A1A}">
      <dgm:prSet/>
      <dgm:spPr/>
      <dgm:t>
        <a:bodyPr/>
        <a:lstStyle/>
        <a:p>
          <a:endParaRPr lang="en-US"/>
        </a:p>
      </dgm:t>
    </dgm:pt>
    <dgm:pt modelId="{A171BBC6-EACA-4880-AD54-56D40643B19F}">
      <dgm:prSet/>
      <dgm:spPr/>
      <dgm:t>
        <a:bodyPr/>
        <a:lstStyle/>
        <a:p>
          <a:pPr>
            <a:lnSpc>
              <a:spcPct val="100000"/>
            </a:lnSpc>
          </a:pPr>
          <a:r>
            <a:rPr lang="en-US" b="0" i="0"/>
            <a:t>Chapter 2: Hierarchical Multilabel Classification for thoracic disease diagnosis</a:t>
          </a:r>
          <a:endParaRPr lang="en-US"/>
        </a:p>
      </dgm:t>
    </dgm:pt>
    <dgm:pt modelId="{01AD6615-F0C2-43B1-86DD-6A8311DD095B}" type="parTrans" cxnId="{F009D235-396D-4557-973B-51F4AA94BBB7}">
      <dgm:prSet/>
      <dgm:spPr/>
      <dgm:t>
        <a:bodyPr/>
        <a:lstStyle/>
        <a:p>
          <a:endParaRPr lang="en-US"/>
        </a:p>
      </dgm:t>
    </dgm:pt>
    <dgm:pt modelId="{DAFC1625-5042-4A1E-B770-FDADDE8589E0}" type="sibTrans" cxnId="{F009D235-396D-4557-973B-51F4AA94BBB7}">
      <dgm:prSet/>
      <dgm:spPr/>
      <dgm:t>
        <a:bodyPr/>
        <a:lstStyle/>
        <a:p>
          <a:endParaRPr lang="en-US"/>
        </a:p>
      </dgm:t>
    </dgm:pt>
    <dgm:pt modelId="{9E846A9C-86B5-4A42-8668-CA28164A1CD3}">
      <dgm:prSet/>
      <dgm:spPr/>
      <dgm:t>
        <a:bodyPr/>
        <a:lstStyle/>
        <a:p>
          <a:pPr>
            <a:lnSpc>
              <a:spcPct val="100000"/>
            </a:lnSpc>
          </a:pPr>
          <a:r>
            <a:rPr lang="en-US" b="0" i="0"/>
            <a:t>Chapter 3: Automated Thalamic Nuclei Segmentation using CNN</a:t>
          </a:r>
          <a:endParaRPr lang="en-US"/>
        </a:p>
      </dgm:t>
    </dgm:pt>
    <dgm:pt modelId="{2C6E1637-6D43-4430-B3F5-66F72675493E}" type="parTrans" cxnId="{08D86C4F-62B0-420F-9EEC-19AC2F493018}">
      <dgm:prSet/>
      <dgm:spPr/>
      <dgm:t>
        <a:bodyPr/>
        <a:lstStyle/>
        <a:p>
          <a:endParaRPr lang="en-US"/>
        </a:p>
      </dgm:t>
    </dgm:pt>
    <dgm:pt modelId="{22D2D5B6-C445-4239-8DC0-F6312D07772B}" type="sibTrans" cxnId="{08D86C4F-62B0-420F-9EEC-19AC2F493018}">
      <dgm:prSet/>
      <dgm:spPr/>
      <dgm:t>
        <a:bodyPr/>
        <a:lstStyle/>
        <a:p>
          <a:endParaRPr lang="en-US"/>
        </a:p>
      </dgm:t>
    </dgm:pt>
    <dgm:pt modelId="{3E9EA7A6-644A-4671-A1E2-7FCA13BDF7DC}">
      <dgm:prSet/>
      <dgm:spPr/>
      <dgm:t>
        <a:bodyPr/>
        <a:lstStyle/>
        <a:p>
          <a:pPr>
            <a:lnSpc>
              <a:spcPct val="100000"/>
            </a:lnSpc>
          </a:pPr>
          <a:r>
            <a:rPr lang="en-US" b="0" i="0"/>
            <a:t>Chapter 4: Drive-Net for driver distraction detection</a:t>
          </a:r>
          <a:endParaRPr lang="en-US"/>
        </a:p>
      </dgm:t>
    </dgm:pt>
    <dgm:pt modelId="{AEE81013-6917-460D-B462-779CCF7ED980}" type="parTrans" cxnId="{8A6815C0-52AD-4ADA-A73B-952987C81325}">
      <dgm:prSet/>
      <dgm:spPr/>
      <dgm:t>
        <a:bodyPr/>
        <a:lstStyle/>
        <a:p>
          <a:endParaRPr lang="en-US"/>
        </a:p>
      </dgm:t>
    </dgm:pt>
    <dgm:pt modelId="{44E3A150-69B5-40CD-8B8D-4534856F1BD2}" type="sibTrans" cxnId="{8A6815C0-52AD-4ADA-A73B-952987C81325}">
      <dgm:prSet/>
      <dgm:spPr/>
      <dgm:t>
        <a:bodyPr/>
        <a:lstStyle/>
        <a:p>
          <a:endParaRPr lang="en-US"/>
        </a:p>
      </dgm:t>
    </dgm:pt>
    <dgm:pt modelId="{3CE30A65-63A0-4233-9CA2-6F8BF40327D8}">
      <dgm:prSet/>
      <dgm:spPr/>
      <dgm:t>
        <a:bodyPr/>
        <a:lstStyle/>
        <a:p>
          <a:pPr>
            <a:lnSpc>
              <a:spcPct val="100000"/>
            </a:lnSpc>
          </a:pPr>
          <a:r>
            <a:rPr lang="en-US" b="0" i="0"/>
            <a:t>Chapter 5: Classification of Primary Cilia using Convolutional Neural Random Forests</a:t>
          </a:r>
          <a:endParaRPr lang="en-US"/>
        </a:p>
      </dgm:t>
    </dgm:pt>
    <dgm:pt modelId="{3A469C1B-FC3C-4B7E-917F-B35EC1F91F61}" type="parTrans" cxnId="{7D90514B-1314-459C-A8EC-FB0BEAD4F866}">
      <dgm:prSet/>
      <dgm:spPr/>
      <dgm:t>
        <a:bodyPr/>
        <a:lstStyle/>
        <a:p>
          <a:endParaRPr lang="en-US"/>
        </a:p>
      </dgm:t>
    </dgm:pt>
    <dgm:pt modelId="{8C8B0A93-6A09-4E3E-AF6A-3BB615917E7D}" type="sibTrans" cxnId="{7D90514B-1314-459C-A8EC-FB0BEAD4F866}">
      <dgm:prSet/>
      <dgm:spPr/>
      <dgm:t>
        <a:bodyPr/>
        <a:lstStyle/>
        <a:p>
          <a:endParaRPr lang="en-US"/>
        </a:p>
      </dgm:t>
    </dgm:pt>
    <dgm:pt modelId="{1701A18A-452C-4A17-9811-CA0BE60BF7A1}" type="pres">
      <dgm:prSet presAssocID="{90D0D7B9-D6EC-4516-89C4-51994A80306D}" presName="root" presStyleCnt="0">
        <dgm:presLayoutVars>
          <dgm:dir/>
          <dgm:resizeHandles val="exact"/>
        </dgm:presLayoutVars>
      </dgm:prSet>
      <dgm:spPr/>
    </dgm:pt>
    <dgm:pt modelId="{F6D4606A-859F-4066-ABB3-0E1989316FEA}" type="pres">
      <dgm:prSet presAssocID="{80176C4F-338F-41BF-84DC-899CDECA6F8C}" presName="compNode" presStyleCnt="0"/>
      <dgm:spPr/>
    </dgm:pt>
    <dgm:pt modelId="{479F98C3-E8EE-449B-900D-CC8B66642033}" type="pres">
      <dgm:prSet presAssocID="{80176C4F-338F-41BF-84DC-899CDECA6F8C}" presName="bgRect" presStyleLbl="bgShp" presStyleIdx="0" presStyleCnt="5"/>
      <dgm:spPr/>
    </dgm:pt>
    <dgm:pt modelId="{6FC95F34-1E68-4D7E-AAD9-7EC4948CFD85}" type="pres">
      <dgm:prSet presAssocID="{80176C4F-338F-41BF-84DC-899CDECA6F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Mask"/>
        </a:ext>
      </dgm:extLst>
    </dgm:pt>
    <dgm:pt modelId="{E492D5BF-2307-41DA-A996-D81497E3991F}" type="pres">
      <dgm:prSet presAssocID="{80176C4F-338F-41BF-84DC-899CDECA6F8C}" presName="spaceRect" presStyleCnt="0"/>
      <dgm:spPr/>
    </dgm:pt>
    <dgm:pt modelId="{531D7478-DECD-4E5E-8202-EF34C5847815}" type="pres">
      <dgm:prSet presAssocID="{80176C4F-338F-41BF-84DC-899CDECA6F8C}" presName="parTx" presStyleLbl="revTx" presStyleIdx="0" presStyleCnt="5">
        <dgm:presLayoutVars>
          <dgm:chMax val="0"/>
          <dgm:chPref val="0"/>
        </dgm:presLayoutVars>
      </dgm:prSet>
      <dgm:spPr/>
    </dgm:pt>
    <dgm:pt modelId="{A8206DBF-DF82-4982-B065-3FBC32C8CA08}" type="pres">
      <dgm:prSet presAssocID="{AB2AE764-9239-4713-BC3C-423F2FC63FD1}" presName="sibTrans" presStyleCnt="0"/>
      <dgm:spPr/>
    </dgm:pt>
    <dgm:pt modelId="{0342CE72-0AAC-41AC-B108-FA6AC02E45ED}" type="pres">
      <dgm:prSet presAssocID="{A171BBC6-EACA-4880-AD54-56D40643B19F}" presName="compNode" presStyleCnt="0"/>
      <dgm:spPr/>
    </dgm:pt>
    <dgm:pt modelId="{82666DEA-4CE1-489F-B34F-40472AB3E657}" type="pres">
      <dgm:prSet presAssocID="{A171BBC6-EACA-4880-AD54-56D40643B19F}" presName="bgRect" presStyleLbl="bgShp" presStyleIdx="1" presStyleCnt="5"/>
      <dgm:spPr/>
    </dgm:pt>
    <dgm:pt modelId="{FF4569B0-775C-46D2-918E-80732AF437C9}" type="pres">
      <dgm:prSet presAssocID="{A171BBC6-EACA-4880-AD54-56D40643B1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7C16507C-F5BD-4A27-9489-EF4A7F29E48C}" type="pres">
      <dgm:prSet presAssocID="{A171BBC6-EACA-4880-AD54-56D40643B19F}" presName="spaceRect" presStyleCnt="0"/>
      <dgm:spPr/>
    </dgm:pt>
    <dgm:pt modelId="{DE5FE4A0-0935-4888-83C3-BDEBCBC95BB7}" type="pres">
      <dgm:prSet presAssocID="{A171BBC6-EACA-4880-AD54-56D40643B19F}" presName="parTx" presStyleLbl="revTx" presStyleIdx="1" presStyleCnt="5">
        <dgm:presLayoutVars>
          <dgm:chMax val="0"/>
          <dgm:chPref val="0"/>
        </dgm:presLayoutVars>
      </dgm:prSet>
      <dgm:spPr/>
    </dgm:pt>
    <dgm:pt modelId="{5912A2D3-606C-4C16-9BB7-FCB533EBD99B}" type="pres">
      <dgm:prSet presAssocID="{DAFC1625-5042-4A1E-B770-FDADDE8589E0}" presName="sibTrans" presStyleCnt="0"/>
      <dgm:spPr/>
    </dgm:pt>
    <dgm:pt modelId="{84F63E78-9EEE-4880-9FD1-A622F3124342}" type="pres">
      <dgm:prSet presAssocID="{9E846A9C-86B5-4A42-8668-CA28164A1CD3}" presName="compNode" presStyleCnt="0"/>
      <dgm:spPr/>
    </dgm:pt>
    <dgm:pt modelId="{E2CBFEB4-40FE-4AE3-83AF-5300842AE487}" type="pres">
      <dgm:prSet presAssocID="{9E846A9C-86B5-4A42-8668-CA28164A1CD3}" presName="bgRect" presStyleLbl="bgShp" presStyleIdx="2" presStyleCnt="5"/>
      <dgm:spPr/>
    </dgm:pt>
    <dgm:pt modelId="{77A89D8D-0D64-4597-A515-CBDDE3235E82}" type="pres">
      <dgm:prSet presAssocID="{9E846A9C-86B5-4A42-8668-CA28164A1C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2510588B-465E-4109-BE7D-5A55BC8C6BA8}" type="pres">
      <dgm:prSet presAssocID="{9E846A9C-86B5-4A42-8668-CA28164A1CD3}" presName="spaceRect" presStyleCnt="0"/>
      <dgm:spPr/>
    </dgm:pt>
    <dgm:pt modelId="{775D1884-0491-4819-8E3C-ED32A3F875D8}" type="pres">
      <dgm:prSet presAssocID="{9E846A9C-86B5-4A42-8668-CA28164A1CD3}" presName="parTx" presStyleLbl="revTx" presStyleIdx="2" presStyleCnt="5">
        <dgm:presLayoutVars>
          <dgm:chMax val="0"/>
          <dgm:chPref val="0"/>
        </dgm:presLayoutVars>
      </dgm:prSet>
      <dgm:spPr/>
    </dgm:pt>
    <dgm:pt modelId="{96B83247-CC22-450F-9C36-91C57333F9B3}" type="pres">
      <dgm:prSet presAssocID="{22D2D5B6-C445-4239-8DC0-F6312D07772B}" presName="sibTrans" presStyleCnt="0"/>
      <dgm:spPr/>
    </dgm:pt>
    <dgm:pt modelId="{FAA01184-532E-4B2D-B520-8EB317B3FBFB}" type="pres">
      <dgm:prSet presAssocID="{3E9EA7A6-644A-4671-A1E2-7FCA13BDF7DC}" presName="compNode" presStyleCnt="0"/>
      <dgm:spPr/>
    </dgm:pt>
    <dgm:pt modelId="{01F88F00-E980-4390-9BF2-23AD45947008}" type="pres">
      <dgm:prSet presAssocID="{3E9EA7A6-644A-4671-A1E2-7FCA13BDF7DC}" presName="bgRect" presStyleLbl="bgShp" presStyleIdx="3" presStyleCnt="5"/>
      <dgm:spPr/>
    </dgm:pt>
    <dgm:pt modelId="{A9F0F6BC-530D-4981-9543-4413897B862F}" type="pres">
      <dgm:prSet presAssocID="{3E9EA7A6-644A-4671-A1E2-7FCA13BDF7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r"/>
        </a:ext>
      </dgm:extLst>
    </dgm:pt>
    <dgm:pt modelId="{10ED54BE-AA5D-4DC3-A09F-0F047E4F9EBC}" type="pres">
      <dgm:prSet presAssocID="{3E9EA7A6-644A-4671-A1E2-7FCA13BDF7DC}" presName="spaceRect" presStyleCnt="0"/>
      <dgm:spPr/>
    </dgm:pt>
    <dgm:pt modelId="{F669CCE2-F429-4E4D-97B2-EDF53A28E57D}" type="pres">
      <dgm:prSet presAssocID="{3E9EA7A6-644A-4671-A1E2-7FCA13BDF7DC}" presName="parTx" presStyleLbl="revTx" presStyleIdx="3" presStyleCnt="5">
        <dgm:presLayoutVars>
          <dgm:chMax val="0"/>
          <dgm:chPref val="0"/>
        </dgm:presLayoutVars>
      </dgm:prSet>
      <dgm:spPr/>
    </dgm:pt>
    <dgm:pt modelId="{8E5F9E0B-EAC6-4C88-BE31-0D296BA8B810}" type="pres">
      <dgm:prSet presAssocID="{44E3A150-69B5-40CD-8B8D-4534856F1BD2}" presName="sibTrans" presStyleCnt="0"/>
      <dgm:spPr/>
    </dgm:pt>
    <dgm:pt modelId="{2750D392-CD7A-415E-8F69-0F771BE642B6}" type="pres">
      <dgm:prSet presAssocID="{3CE30A65-63A0-4233-9CA2-6F8BF40327D8}" presName="compNode" presStyleCnt="0"/>
      <dgm:spPr/>
    </dgm:pt>
    <dgm:pt modelId="{C505774B-E8AC-43BE-997D-E3EB30253B3C}" type="pres">
      <dgm:prSet presAssocID="{3CE30A65-63A0-4233-9CA2-6F8BF40327D8}" presName="bgRect" presStyleLbl="bgShp" presStyleIdx="4" presStyleCnt="5"/>
      <dgm:spPr/>
    </dgm:pt>
    <dgm:pt modelId="{B8974912-B6B6-4D12-A1E8-E8865120F5AE}" type="pres">
      <dgm:prSet presAssocID="{3CE30A65-63A0-4233-9CA2-6F8BF40327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ciduous tree"/>
        </a:ext>
      </dgm:extLst>
    </dgm:pt>
    <dgm:pt modelId="{E14DCA16-3C72-4308-9054-9D696723933A}" type="pres">
      <dgm:prSet presAssocID="{3CE30A65-63A0-4233-9CA2-6F8BF40327D8}" presName="spaceRect" presStyleCnt="0"/>
      <dgm:spPr/>
    </dgm:pt>
    <dgm:pt modelId="{22F04C7F-3641-4F1F-9BAE-A91402824139}" type="pres">
      <dgm:prSet presAssocID="{3CE30A65-63A0-4233-9CA2-6F8BF40327D8}" presName="parTx" presStyleLbl="revTx" presStyleIdx="4" presStyleCnt="5">
        <dgm:presLayoutVars>
          <dgm:chMax val="0"/>
          <dgm:chPref val="0"/>
        </dgm:presLayoutVars>
      </dgm:prSet>
      <dgm:spPr/>
    </dgm:pt>
  </dgm:ptLst>
  <dgm:cxnLst>
    <dgm:cxn modelId="{05D73101-A1EC-4156-9D6E-1172FBA5A35B}" type="presOf" srcId="{80176C4F-338F-41BF-84DC-899CDECA6F8C}" destId="{531D7478-DECD-4E5E-8202-EF34C5847815}" srcOrd="0" destOrd="0" presId="urn:microsoft.com/office/officeart/2018/2/layout/IconVerticalSolidList"/>
    <dgm:cxn modelId="{2726A118-A1B5-4199-B26E-3B07CCC36A12}" type="presOf" srcId="{A171BBC6-EACA-4880-AD54-56D40643B19F}" destId="{DE5FE4A0-0935-4888-83C3-BDEBCBC95BB7}" srcOrd="0" destOrd="0" presId="urn:microsoft.com/office/officeart/2018/2/layout/IconVerticalSolidList"/>
    <dgm:cxn modelId="{F009D235-396D-4557-973B-51F4AA94BBB7}" srcId="{90D0D7B9-D6EC-4516-89C4-51994A80306D}" destId="{A171BBC6-EACA-4880-AD54-56D40643B19F}" srcOrd="1" destOrd="0" parTransId="{01AD6615-F0C2-43B1-86DD-6A8311DD095B}" sibTransId="{DAFC1625-5042-4A1E-B770-FDADDE8589E0}"/>
    <dgm:cxn modelId="{6EBD643D-FF8C-4A7F-83D7-547897861A1A}" srcId="{90D0D7B9-D6EC-4516-89C4-51994A80306D}" destId="{80176C4F-338F-41BF-84DC-899CDECA6F8C}" srcOrd="0" destOrd="0" parTransId="{6E3E41BF-C0E6-4D75-83A7-8322F5023610}" sibTransId="{AB2AE764-9239-4713-BC3C-423F2FC63FD1}"/>
    <dgm:cxn modelId="{7D90514B-1314-459C-A8EC-FB0BEAD4F866}" srcId="{90D0D7B9-D6EC-4516-89C4-51994A80306D}" destId="{3CE30A65-63A0-4233-9CA2-6F8BF40327D8}" srcOrd="4" destOrd="0" parTransId="{3A469C1B-FC3C-4B7E-917F-B35EC1F91F61}" sibTransId="{8C8B0A93-6A09-4E3E-AF6A-3BB615917E7D}"/>
    <dgm:cxn modelId="{08D86C4F-62B0-420F-9EEC-19AC2F493018}" srcId="{90D0D7B9-D6EC-4516-89C4-51994A80306D}" destId="{9E846A9C-86B5-4A42-8668-CA28164A1CD3}" srcOrd="2" destOrd="0" parTransId="{2C6E1637-6D43-4430-B3F5-66F72675493E}" sibTransId="{22D2D5B6-C445-4239-8DC0-F6312D07772B}"/>
    <dgm:cxn modelId="{2341838D-D4E4-4C80-8D61-8BCCB3334D35}" type="presOf" srcId="{9E846A9C-86B5-4A42-8668-CA28164A1CD3}" destId="{775D1884-0491-4819-8E3C-ED32A3F875D8}" srcOrd="0" destOrd="0" presId="urn:microsoft.com/office/officeart/2018/2/layout/IconVerticalSolidList"/>
    <dgm:cxn modelId="{D7A02BA9-0BDE-496E-AE3F-93FE2EC0CED7}" type="presOf" srcId="{90D0D7B9-D6EC-4516-89C4-51994A80306D}" destId="{1701A18A-452C-4A17-9811-CA0BE60BF7A1}" srcOrd="0" destOrd="0" presId="urn:microsoft.com/office/officeart/2018/2/layout/IconVerticalSolidList"/>
    <dgm:cxn modelId="{8A6815C0-52AD-4ADA-A73B-952987C81325}" srcId="{90D0D7B9-D6EC-4516-89C4-51994A80306D}" destId="{3E9EA7A6-644A-4671-A1E2-7FCA13BDF7DC}" srcOrd="3" destOrd="0" parTransId="{AEE81013-6917-460D-B462-779CCF7ED980}" sibTransId="{44E3A150-69B5-40CD-8B8D-4534856F1BD2}"/>
    <dgm:cxn modelId="{DDD1A6D6-9079-425E-9B98-D0982F5F3052}" type="presOf" srcId="{3E9EA7A6-644A-4671-A1E2-7FCA13BDF7DC}" destId="{F669CCE2-F429-4E4D-97B2-EDF53A28E57D}" srcOrd="0" destOrd="0" presId="urn:microsoft.com/office/officeart/2018/2/layout/IconVerticalSolidList"/>
    <dgm:cxn modelId="{C1F766EA-22F4-4EB3-834B-EA4BB7586290}" type="presOf" srcId="{3CE30A65-63A0-4233-9CA2-6F8BF40327D8}" destId="{22F04C7F-3641-4F1F-9BAE-A91402824139}" srcOrd="0" destOrd="0" presId="urn:microsoft.com/office/officeart/2018/2/layout/IconVerticalSolidList"/>
    <dgm:cxn modelId="{EC21397C-FA9D-43AA-B719-9ACCD1A7BF75}" type="presParOf" srcId="{1701A18A-452C-4A17-9811-CA0BE60BF7A1}" destId="{F6D4606A-859F-4066-ABB3-0E1989316FEA}" srcOrd="0" destOrd="0" presId="urn:microsoft.com/office/officeart/2018/2/layout/IconVerticalSolidList"/>
    <dgm:cxn modelId="{83B2C280-8DF2-427C-9409-EBC161BC9954}" type="presParOf" srcId="{F6D4606A-859F-4066-ABB3-0E1989316FEA}" destId="{479F98C3-E8EE-449B-900D-CC8B66642033}" srcOrd="0" destOrd="0" presId="urn:microsoft.com/office/officeart/2018/2/layout/IconVerticalSolidList"/>
    <dgm:cxn modelId="{068FAD90-5791-44CF-A4B7-39F8E74D46DF}" type="presParOf" srcId="{F6D4606A-859F-4066-ABB3-0E1989316FEA}" destId="{6FC95F34-1E68-4D7E-AAD9-7EC4948CFD85}" srcOrd="1" destOrd="0" presId="urn:microsoft.com/office/officeart/2018/2/layout/IconVerticalSolidList"/>
    <dgm:cxn modelId="{60B5D65D-30C1-4FC3-9E9A-F5855D1D1CCE}" type="presParOf" srcId="{F6D4606A-859F-4066-ABB3-0E1989316FEA}" destId="{E492D5BF-2307-41DA-A996-D81497E3991F}" srcOrd="2" destOrd="0" presId="urn:microsoft.com/office/officeart/2018/2/layout/IconVerticalSolidList"/>
    <dgm:cxn modelId="{A9C1E8CA-32AA-4D2C-8C65-AC6EBC4FB52B}" type="presParOf" srcId="{F6D4606A-859F-4066-ABB3-0E1989316FEA}" destId="{531D7478-DECD-4E5E-8202-EF34C5847815}" srcOrd="3" destOrd="0" presId="urn:microsoft.com/office/officeart/2018/2/layout/IconVerticalSolidList"/>
    <dgm:cxn modelId="{901A0E71-64FF-4792-A1F0-83F4B280148B}" type="presParOf" srcId="{1701A18A-452C-4A17-9811-CA0BE60BF7A1}" destId="{A8206DBF-DF82-4982-B065-3FBC32C8CA08}" srcOrd="1" destOrd="0" presId="urn:microsoft.com/office/officeart/2018/2/layout/IconVerticalSolidList"/>
    <dgm:cxn modelId="{69A1528F-912C-4455-8F34-F35992A39C34}" type="presParOf" srcId="{1701A18A-452C-4A17-9811-CA0BE60BF7A1}" destId="{0342CE72-0AAC-41AC-B108-FA6AC02E45ED}" srcOrd="2" destOrd="0" presId="urn:microsoft.com/office/officeart/2018/2/layout/IconVerticalSolidList"/>
    <dgm:cxn modelId="{044AE393-32A5-4540-B43B-4C02C31A89B0}" type="presParOf" srcId="{0342CE72-0AAC-41AC-B108-FA6AC02E45ED}" destId="{82666DEA-4CE1-489F-B34F-40472AB3E657}" srcOrd="0" destOrd="0" presId="urn:microsoft.com/office/officeart/2018/2/layout/IconVerticalSolidList"/>
    <dgm:cxn modelId="{0C89F28A-C7DE-43F3-933D-5F0631BC324E}" type="presParOf" srcId="{0342CE72-0AAC-41AC-B108-FA6AC02E45ED}" destId="{FF4569B0-775C-46D2-918E-80732AF437C9}" srcOrd="1" destOrd="0" presId="urn:microsoft.com/office/officeart/2018/2/layout/IconVerticalSolidList"/>
    <dgm:cxn modelId="{E07B97BA-4BDA-4013-9234-8C3D0BB980DD}" type="presParOf" srcId="{0342CE72-0AAC-41AC-B108-FA6AC02E45ED}" destId="{7C16507C-F5BD-4A27-9489-EF4A7F29E48C}" srcOrd="2" destOrd="0" presId="urn:microsoft.com/office/officeart/2018/2/layout/IconVerticalSolidList"/>
    <dgm:cxn modelId="{895737ED-FA45-4F83-A19A-FEABD73C6516}" type="presParOf" srcId="{0342CE72-0AAC-41AC-B108-FA6AC02E45ED}" destId="{DE5FE4A0-0935-4888-83C3-BDEBCBC95BB7}" srcOrd="3" destOrd="0" presId="urn:microsoft.com/office/officeart/2018/2/layout/IconVerticalSolidList"/>
    <dgm:cxn modelId="{1BE0F7F2-B59A-46EC-AAA8-BABC763979DE}" type="presParOf" srcId="{1701A18A-452C-4A17-9811-CA0BE60BF7A1}" destId="{5912A2D3-606C-4C16-9BB7-FCB533EBD99B}" srcOrd="3" destOrd="0" presId="urn:microsoft.com/office/officeart/2018/2/layout/IconVerticalSolidList"/>
    <dgm:cxn modelId="{678413EF-3CCF-487F-89A7-9B0F4461421B}" type="presParOf" srcId="{1701A18A-452C-4A17-9811-CA0BE60BF7A1}" destId="{84F63E78-9EEE-4880-9FD1-A622F3124342}" srcOrd="4" destOrd="0" presId="urn:microsoft.com/office/officeart/2018/2/layout/IconVerticalSolidList"/>
    <dgm:cxn modelId="{484DE386-2F49-4F02-999C-0107AD6BCA8C}" type="presParOf" srcId="{84F63E78-9EEE-4880-9FD1-A622F3124342}" destId="{E2CBFEB4-40FE-4AE3-83AF-5300842AE487}" srcOrd="0" destOrd="0" presId="urn:microsoft.com/office/officeart/2018/2/layout/IconVerticalSolidList"/>
    <dgm:cxn modelId="{72231B4B-B82F-4344-8DCA-19D3A835D71D}" type="presParOf" srcId="{84F63E78-9EEE-4880-9FD1-A622F3124342}" destId="{77A89D8D-0D64-4597-A515-CBDDE3235E82}" srcOrd="1" destOrd="0" presId="urn:microsoft.com/office/officeart/2018/2/layout/IconVerticalSolidList"/>
    <dgm:cxn modelId="{210530FA-B7E7-4B85-B636-01218FFCE41E}" type="presParOf" srcId="{84F63E78-9EEE-4880-9FD1-A622F3124342}" destId="{2510588B-465E-4109-BE7D-5A55BC8C6BA8}" srcOrd="2" destOrd="0" presId="urn:microsoft.com/office/officeart/2018/2/layout/IconVerticalSolidList"/>
    <dgm:cxn modelId="{DC4E6516-8979-4A65-ADF5-B9D6E8F642BF}" type="presParOf" srcId="{84F63E78-9EEE-4880-9FD1-A622F3124342}" destId="{775D1884-0491-4819-8E3C-ED32A3F875D8}" srcOrd="3" destOrd="0" presId="urn:microsoft.com/office/officeart/2018/2/layout/IconVerticalSolidList"/>
    <dgm:cxn modelId="{760B45A5-D018-4373-A5AA-0694A5374181}" type="presParOf" srcId="{1701A18A-452C-4A17-9811-CA0BE60BF7A1}" destId="{96B83247-CC22-450F-9C36-91C57333F9B3}" srcOrd="5" destOrd="0" presId="urn:microsoft.com/office/officeart/2018/2/layout/IconVerticalSolidList"/>
    <dgm:cxn modelId="{45A567A6-ADE9-432D-B86D-B3E8651DB534}" type="presParOf" srcId="{1701A18A-452C-4A17-9811-CA0BE60BF7A1}" destId="{FAA01184-532E-4B2D-B520-8EB317B3FBFB}" srcOrd="6" destOrd="0" presId="urn:microsoft.com/office/officeart/2018/2/layout/IconVerticalSolidList"/>
    <dgm:cxn modelId="{77BFA185-A811-48A1-A14A-B5AFFA00474A}" type="presParOf" srcId="{FAA01184-532E-4B2D-B520-8EB317B3FBFB}" destId="{01F88F00-E980-4390-9BF2-23AD45947008}" srcOrd="0" destOrd="0" presId="urn:microsoft.com/office/officeart/2018/2/layout/IconVerticalSolidList"/>
    <dgm:cxn modelId="{A9A17242-4411-441C-8EE3-4DAC697C5CAA}" type="presParOf" srcId="{FAA01184-532E-4B2D-B520-8EB317B3FBFB}" destId="{A9F0F6BC-530D-4981-9543-4413897B862F}" srcOrd="1" destOrd="0" presId="urn:microsoft.com/office/officeart/2018/2/layout/IconVerticalSolidList"/>
    <dgm:cxn modelId="{0164CE0C-A2C9-4BB5-960F-3280CA4C145F}" type="presParOf" srcId="{FAA01184-532E-4B2D-B520-8EB317B3FBFB}" destId="{10ED54BE-AA5D-4DC3-A09F-0F047E4F9EBC}" srcOrd="2" destOrd="0" presId="urn:microsoft.com/office/officeart/2018/2/layout/IconVerticalSolidList"/>
    <dgm:cxn modelId="{CAA80695-6E9B-4D2E-808B-209A00FBC449}" type="presParOf" srcId="{FAA01184-532E-4B2D-B520-8EB317B3FBFB}" destId="{F669CCE2-F429-4E4D-97B2-EDF53A28E57D}" srcOrd="3" destOrd="0" presId="urn:microsoft.com/office/officeart/2018/2/layout/IconVerticalSolidList"/>
    <dgm:cxn modelId="{2D743FC1-C040-43A7-9090-546CD03568CE}" type="presParOf" srcId="{1701A18A-452C-4A17-9811-CA0BE60BF7A1}" destId="{8E5F9E0B-EAC6-4C88-BE31-0D296BA8B810}" srcOrd="7" destOrd="0" presId="urn:microsoft.com/office/officeart/2018/2/layout/IconVerticalSolidList"/>
    <dgm:cxn modelId="{7DA49F87-BBE6-41E1-BF9A-CD8B4461E50C}" type="presParOf" srcId="{1701A18A-452C-4A17-9811-CA0BE60BF7A1}" destId="{2750D392-CD7A-415E-8F69-0F771BE642B6}" srcOrd="8" destOrd="0" presId="urn:microsoft.com/office/officeart/2018/2/layout/IconVerticalSolidList"/>
    <dgm:cxn modelId="{C7FB6111-23C4-47E8-B676-8D49E75AB8AD}" type="presParOf" srcId="{2750D392-CD7A-415E-8F69-0F771BE642B6}" destId="{C505774B-E8AC-43BE-997D-E3EB30253B3C}" srcOrd="0" destOrd="0" presId="urn:microsoft.com/office/officeart/2018/2/layout/IconVerticalSolidList"/>
    <dgm:cxn modelId="{5B708199-C352-4A1F-9462-63AA38B1646A}" type="presParOf" srcId="{2750D392-CD7A-415E-8F69-0F771BE642B6}" destId="{B8974912-B6B6-4D12-A1E8-E8865120F5AE}" srcOrd="1" destOrd="0" presId="urn:microsoft.com/office/officeart/2018/2/layout/IconVerticalSolidList"/>
    <dgm:cxn modelId="{D52AD15B-B196-41DB-9679-A7F5EC13A55B}" type="presParOf" srcId="{2750D392-CD7A-415E-8F69-0F771BE642B6}" destId="{E14DCA16-3C72-4308-9054-9D696723933A}" srcOrd="2" destOrd="0" presId="urn:microsoft.com/office/officeart/2018/2/layout/IconVerticalSolidList"/>
    <dgm:cxn modelId="{DA2A39CB-5A2C-477D-A274-EA4894FC1BDB}" type="presParOf" srcId="{2750D392-CD7A-415E-8F69-0F771BE642B6}" destId="{22F04C7F-3641-4F1F-9BAE-A914028241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388DB-990F-4546-88B1-4808A1F41667}">
      <dsp:nvSpPr>
        <dsp:cNvPr id="0" name=""/>
        <dsp:cNvSpPr/>
      </dsp:nvSpPr>
      <dsp:spPr>
        <a:xfrm>
          <a:off x="383183" y="1439581"/>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C67BA-FD47-4306-BBB4-E50D92985552}">
      <dsp:nvSpPr>
        <dsp:cNvPr id="0" name=""/>
        <dsp:cNvSpPr/>
      </dsp:nvSpPr>
      <dsp:spPr>
        <a:xfrm>
          <a:off x="554336" y="1610734"/>
          <a:ext cx="472707" cy="472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6D924-70E5-4449-95B5-785B48FA3E03}">
      <dsp:nvSpPr>
        <dsp:cNvPr id="0" name=""/>
        <dsp:cNvSpPr/>
      </dsp:nvSpPr>
      <dsp:spPr>
        <a:xfrm>
          <a:off x="1372842" y="1439581"/>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Proposing novel machine learning methods for each problem area</a:t>
          </a:r>
          <a:endParaRPr lang="en-US" sz="1300" kern="1200"/>
        </a:p>
      </dsp:txBody>
      <dsp:txXfrm>
        <a:off x="1372842" y="1439581"/>
        <a:ext cx="1921102" cy="815013"/>
      </dsp:txXfrm>
    </dsp:sp>
    <dsp:sp modelId="{7AAAB9BC-D5A4-42F3-AFA5-B6B3F21DFDA8}">
      <dsp:nvSpPr>
        <dsp:cNvPr id="0" name=""/>
        <dsp:cNvSpPr/>
      </dsp:nvSpPr>
      <dsp:spPr>
        <a:xfrm>
          <a:off x="3628682" y="1439581"/>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6E66D-E43E-449E-ADE8-701F14038A9F}">
      <dsp:nvSpPr>
        <dsp:cNvPr id="0" name=""/>
        <dsp:cNvSpPr/>
      </dsp:nvSpPr>
      <dsp:spPr>
        <a:xfrm>
          <a:off x="3799835" y="1610734"/>
          <a:ext cx="472707" cy="472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58D1C-3C8B-4D00-BD2D-AC1E5B611445}">
      <dsp:nvSpPr>
        <dsp:cNvPr id="0" name=""/>
        <dsp:cNvSpPr/>
      </dsp:nvSpPr>
      <dsp:spPr>
        <a:xfrm>
          <a:off x="4618342" y="1439581"/>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Improving accuracy, efficiency, and robustness of data interpretation</a:t>
          </a:r>
          <a:endParaRPr lang="en-US" sz="1300" kern="1200"/>
        </a:p>
      </dsp:txBody>
      <dsp:txXfrm>
        <a:off x="4618342" y="1439581"/>
        <a:ext cx="1921102" cy="815013"/>
      </dsp:txXfrm>
    </dsp:sp>
    <dsp:sp modelId="{5A08F911-F55E-432A-B579-0C1906C33546}">
      <dsp:nvSpPr>
        <dsp:cNvPr id="0" name=""/>
        <dsp:cNvSpPr/>
      </dsp:nvSpPr>
      <dsp:spPr>
        <a:xfrm>
          <a:off x="6874182" y="1439581"/>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1127FC-5322-4908-B46C-5486A2802D4E}">
      <dsp:nvSpPr>
        <dsp:cNvPr id="0" name=""/>
        <dsp:cNvSpPr/>
      </dsp:nvSpPr>
      <dsp:spPr>
        <a:xfrm>
          <a:off x="7045335" y="1610734"/>
          <a:ext cx="472707" cy="472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411EE-E4F5-46F0-8304-78FBDF5DB4C0}">
      <dsp:nvSpPr>
        <dsp:cNvPr id="0" name=""/>
        <dsp:cNvSpPr/>
      </dsp:nvSpPr>
      <dsp:spPr>
        <a:xfrm>
          <a:off x="7863841" y="1439581"/>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Leveraging label aggregation, taxonomic structures, and high contrast medical images</a:t>
          </a:r>
          <a:endParaRPr lang="en-US" sz="1300" kern="1200"/>
        </a:p>
      </dsp:txBody>
      <dsp:txXfrm>
        <a:off x="7863841" y="1439581"/>
        <a:ext cx="1921102" cy="815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F98C3-E8EE-449B-900D-CC8B66642033}">
      <dsp:nvSpPr>
        <dsp:cNvPr id="0" name=""/>
        <dsp:cNvSpPr/>
      </dsp:nvSpPr>
      <dsp:spPr>
        <a:xfrm>
          <a:off x="0" y="2886"/>
          <a:ext cx="10168127" cy="614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95F34-1E68-4D7E-AAD9-7EC4948CFD85}">
      <dsp:nvSpPr>
        <dsp:cNvPr id="0" name=""/>
        <dsp:cNvSpPr/>
      </dsp:nvSpPr>
      <dsp:spPr>
        <a:xfrm>
          <a:off x="185957" y="141201"/>
          <a:ext cx="338103" cy="338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D7478-DECD-4E5E-8202-EF34C5847815}">
      <dsp:nvSpPr>
        <dsp:cNvPr id="0" name=""/>
        <dsp:cNvSpPr/>
      </dsp:nvSpPr>
      <dsp:spPr>
        <a:xfrm>
          <a:off x="710017" y="2886"/>
          <a:ext cx="9458110" cy="61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9" tIns="65059" rIns="65059" bIns="65059" numCol="1" spcCol="1270" anchor="ctr" anchorCtr="0">
          <a:noAutofit/>
        </a:bodyPr>
        <a:lstStyle/>
        <a:p>
          <a:pPr marL="0" lvl="0" indent="0" algn="l" defTabSz="800100">
            <a:lnSpc>
              <a:spcPct val="100000"/>
            </a:lnSpc>
            <a:spcBef>
              <a:spcPct val="0"/>
            </a:spcBef>
            <a:spcAft>
              <a:spcPct val="35000"/>
            </a:spcAft>
            <a:buNone/>
          </a:pPr>
          <a:r>
            <a:rPr lang="en-US" sz="1800" b="0" i="0" kern="1200"/>
            <a:t>Chapter 1: Crowd-Certain for robust label aggregation</a:t>
          </a:r>
          <a:endParaRPr lang="en-US" sz="1800" kern="1200"/>
        </a:p>
      </dsp:txBody>
      <dsp:txXfrm>
        <a:off x="710017" y="2886"/>
        <a:ext cx="9458110" cy="614733"/>
      </dsp:txXfrm>
    </dsp:sp>
    <dsp:sp modelId="{82666DEA-4CE1-489F-B34F-40472AB3E657}">
      <dsp:nvSpPr>
        <dsp:cNvPr id="0" name=""/>
        <dsp:cNvSpPr/>
      </dsp:nvSpPr>
      <dsp:spPr>
        <a:xfrm>
          <a:off x="0" y="771303"/>
          <a:ext cx="10168127" cy="614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569B0-775C-46D2-918E-80732AF437C9}">
      <dsp:nvSpPr>
        <dsp:cNvPr id="0" name=""/>
        <dsp:cNvSpPr/>
      </dsp:nvSpPr>
      <dsp:spPr>
        <a:xfrm>
          <a:off x="185957" y="909618"/>
          <a:ext cx="338103" cy="338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FE4A0-0935-4888-83C3-BDEBCBC95BB7}">
      <dsp:nvSpPr>
        <dsp:cNvPr id="0" name=""/>
        <dsp:cNvSpPr/>
      </dsp:nvSpPr>
      <dsp:spPr>
        <a:xfrm>
          <a:off x="710017" y="771303"/>
          <a:ext cx="9458110" cy="61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9" tIns="65059" rIns="65059" bIns="65059" numCol="1" spcCol="1270" anchor="ctr" anchorCtr="0">
          <a:noAutofit/>
        </a:bodyPr>
        <a:lstStyle/>
        <a:p>
          <a:pPr marL="0" lvl="0" indent="0" algn="l" defTabSz="800100">
            <a:lnSpc>
              <a:spcPct val="100000"/>
            </a:lnSpc>
            <a:spcBef>
              <a:spcPct val="0"/>
            </a:spcBef>
            <a:spcAft>
              <a:spcPct val="35000"/>
            </a:spcAft>
            <a:buNone/>
          </a:pPr>
          <a:r>
            <a:rPr lang="en-US" sz="1800" b="0" i="0" kern="1200"/>
            <a:t>Chapter 2: Hierarchical Multilabel Classification for thoracic disease diagnosis</a:t>
          </a:r>
          <a:endParaRPr lang="en-US" sz="1800" kern="1200"/>
        </a:p>
      </dsp:txBody>
      <dsp:txXfrm>
        <a:off x="710017" y="771303"/>
        <a:ext cx="9458110" cy="614733"/>
      </dsp:txXfrm>
    </dsp:sp>
    <dsp:sp modelId="{E2CBFEB4-40FE-4AE3-83AF-5300842AE487}">
      <dsp:nvSpPr>
        <dsp:cNvPr id="0" name=""/>
        <dsp:cNvSpPr/>
      </dsp:nvSpPr>
      <dsp:spPr>
        <a:xfrm>
          <a:off x="0" y="1539721"/>
          <a:ext cx="10168127" cy="614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89D8D-0D64-4597-A515-CBDDE3235E82}">
      <dsp:nvSpPr>
        <dsp:cNvPr id="0" name=""/>
        <dsp:cNvSpPr/>
      </dsp:nvSpPr>
      <dsp:spPr>
        <a:xfrm>
          <a:off x="185957" y="1678036"/>
          <a:ext cx="338103" cy="338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D1884-0491-4819-8E3C-ED32A3F875D8}">
      <dsp:nvSpPr>
        <dsp:cNvPr id="0" name=""/>
        <dsp:cNvSpPr/>
      </dsp:nvSpPr>
      <dsp:spPr>
        <a:xfrm>
          <a:off x="710017" y="1539721"/>
          <a:ext cx="9458110" cy="61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9" tIns="65059" rIns="65059" bIns="65059" numCol="1" spcCol="1270" anchor="ctr" anchorCtr="0">
          <a:noAutofit/>
        </a:bodyPr>
        <a:lstStyle/>
        <a:p>
          <a:pPr marL="0" lvl="0" indent="0" algn="l" defTabSz="800100">
            <a:lnSpc>
              <a:spcPct val="100000"/>
            </a:lnSpc>
            <a:spcBef>
              <a:spcPct val="0"/>
            </a:spcBef>
            <a:spcAft>
              <a:spcPct val="35000"/>
            </a:spcAft>
            <a:buNone/>
          </a:pPr>
          <a:r>
            <a:rPr lang="en-US" sz="1800" b="0" i="0" kern="1200"/>
            <a:t>Chapter 3: Automated Thalamic Nuclei Segmentation using CNN</a:t>
          </a:r>
          <a:endParaRPr lang="en-US" sz="1800" kern="1200"/>
        </a:p>
      </dsp:txBody>
      <dsp:txXfrm>
        <a:off x="710017" y="1539721"/>
        <a:ext cx="9458110" cy="614733"/>
      </dsp:txXfrm>
    </dsp:sp>
    <dsp:sp modelId="{01F88F00-E980-4390-9BF2-23AD45947008}">
      <dsp:nvSpPr>
        <dsp:cNvPr id="0" name=""/>
        <dsp:cNvSpPr/>
      </dsp:nvSpPr>
      <dsp:spPr>
        <a:xfrm>
          <a:off x="0" y="2308138"/>
          <a:ext cx="10168127" cy="614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0F6BC-530D-4981-9543-4413897B862F}">
      <dsp:nvSpPr>
        <dsp:cNvPr id="0" name=""/>
        <dsp:cNvSpPr/>
      </dsp:nvSpPr>
      <dsp:spPr>
        <a:xfrm>
          <a:off x="185957" y="2446453"/>
          <a:ext cx="338103" cy="338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9CCE2-F429-4E4D-97B2-EDF53A28E57D}">
      <dsp:nvSpPr>
        <dsp:cNvPr id="0" name=""/>
        <dsp:cNvSpPr/>
      </dsp:nvSpPr>
      <dsp:spPr>
        <a:xfrm>
          <a:off x="710017" y="2308138"/>
          <a:ext cx="9458110" cy="61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9" tIns="65059" rIns="65059" bIns="65059" numCol="1" spcCol="1270" anchor="ctr" anchorCtr="0">
          <a:noAutofit/>
        </a:bodyPr>
        <a:lstStyle/>
        <a:p>
          <a:pPr marL="0" lvl="0" indent="0" algn="l" defTabSz="800100">
            <a:lnSpc>
              <a:spcPct val="100000"/>
            </a:lnSpc>
            <a:spcBef>
              <a:spcPct val="0"/>
            </a:spcBef>
            <a:spcAft>
              <a:spcPct val="35000"/>
            </a:spcAft>
            <a:buNone/>
          </a:pPr>
          <a:r>
            <a:rPr lang="en-US" sz="1800" b="0" i="0" kern="1200"/>
            <a:t>Chapter 4: Drive-Net for driver distraction detection</a:t>
          </a:r>
          <a:endParaRPr lang="en-US" sz="1800" kern="1200"/>
        </a:p>
      </dsp:txBody>
      <dsp:txXfrm>
        <a:off x="710017" y="2308138"/>
        <a:ext cx="9458110" cy="614733"/>
      </dsp:txXfrm>
    </dsp:sp>
    <dsp:sp modelId="{C505774B-E8AC-43BE-997D-E3EB30253B3C}">
      <dsp:nvSpPr>
        <dsp:cNvPr id="0" name=""/>
        <dsp:cNvSpPr/>
      </dsp:nvSpPr>
      <dsp:spPr>
        <a:xfrm>
          <a:off x="0" y="3076555"/>
          <a:ext cx="10168127" cy="614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74912-B6B6-4D12-A1E8-E8865120F5AE}">
      <dsp:nvSpPr>
        <dsp:cNvPr id="0" name=""/>
        <dsp:cNvSpPr/>
      </dsp:nvSpPr>
      <dsp:spPr>
        <a:xfrm>
          <a:off x="185957" y="3214871"/>
          <a:ext cx="338103" cy="3381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F04C7F-3641-4F1F-9BAE-A91402824139}">
      <dsp:nvSpPr>
        <dsp:cNvPr id="0" name=""/>
        <dsp:cNvSpPr/>
      </dsp:nvSpPr>
      <dsp:spPr>
        <a:xfrm>
          <a:off x="710017" y="3076555"/>
          <a:ext cx="9458110" cy="61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9" tIns="65059" rIns="65059" bIns="65059" numCol="1" spcCol="1270" anchor="ctr" anchorCtr="0">
          <a:noAutofit/>
        </a:bodyPr>
        <a:lstStyle/>
        <a:p>
          <a:pPr marL="0" lvl="0" indent="0" algn="l" defTabSz="800100">
            <a:lnSpc>
              <a:spcPct val="100000"/>
            </a:lnSpc>
            <a:spcBef>
              <a:spcPct val="0"/>
            </a:spcBef>
            <a:spcAft>
              <a:spcPct val="35000"/>
            </a:spcAft>
            <a:buNone/>
          </a:pPr>
          <a:r>
            <a:rPr lang="en-US" sz="1800" b="0" i="0" kern="1200"/>
            <a:t>Chapter 5: Classification of Primary Cilia using Convolutional Neural Random Forests</a:t>
          </a:r>
          <a:endParaRPr lang="en-US" sz="1800" kern="1200"/>
        </a:p>
      </dsp:txBody>
      <dsp:txXfrm>
        <a:off x="710017" y="3076555"/>
        <a:ext cx="9458110" cy="6147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6DD7-3D37-374C-AC6D-D5E6FD54C470}" type="datetimeFigureOut">
              <a:rPr lang="en-US" smtClean="0"/>
              <a:t>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BEA86-9BAF-A54E-BF88-08C44D2656CE}" type="slidenum">
              <a:rPr lang="en-US" smtClean="0"/>
              <a:t>‹#›</a:t>
            </a:fld>
            <a:endParaRPr lang="en-US"/>
          </a:p>
        </p:txBody>
      </p:sp>
    </p:spTree>
    <p:extLst>
      <p:ext uri="{BB962C8B-B14F-4D97-AF65-F5344CB8AC3E}">
        <p14:creationId xmlns:p14="http://schemas.microsoft.com/office/powerpoint/2010/main" val="401655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"Good afternoon everyone. My name is [Your Name], a PhD Candidate from the [Department Name]. I am delighted to present my doctoral dissertation today."</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1</a:t>
            </a:fld>
            <a:endParaRPr lang="en-US"/>
          </a:p>
        </p:txBody>
      </p:sp>
    </p:spTree>
    <p:extLst>
      <p:ext uri="{BB962C8B-B14F-4D97-AF65-F5344CB8AC3E}">
        <p14:creationId xmlns:p14="http://schemas.microsoft.com/office/powerpoint/2010/main" val="267059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"My dissertation focuses on the powerful tool of machine learning, which has delivered cutting-edge solutions to complex problems across diverse fields. However, despite its versatility and potential, machine learning still faces significant challenges. These challenges have served as the motivation for my research."</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2</a:t>
            </a:fld>
            <a:endParaRPr lang="en-US"/>
          </a:p>
        </p:txBody>
      </p:sp>
    </p:spTree>
    <p:extLst>
      <p:ext uri="{BB962C8B-B14F-4D97-AF65-F5344CB8AC3E}">
        <p14:creationId xmlns:p14="http://schemas.microsoft.com/office/powerpoint/2010/main" val="195156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"In this era of digital data explosion, the demand for innovative strategies for data analysis is on the rise. While machine learning has been instrumental in addressing this demand, certain issues persist. My work aims to delve deeper into these issues, focusing on how we can account for uncertainty in model predictions, a critical factor in enhancing machine learning effectiveness."</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3</a:t>
            </a:fld>
            <a:endParaRPr lang="en-US"/>
          </a:p>
        </p:txBody>
      </p:sp>
    </p:spTree>
    <p:extLst>
      <p:ext uri="{BB962C8B-B14F-4D97-AF65-F5344CB8AC3E}">
        <p14:creationId xmlns:p14="http://schemas.microsoft.com/office/powerpoint/2010/main" val="185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"The core problem that my dissertation addresses is the inherent complexity and variability of real-world datasets. Despite the diverse nature of the problems discussed in this dissertation, they all highlight the need for advanced computational methods capable of effectively handling and analyzing large, complex datasets."</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4</a:t>
            </a:fld>
            <a:endParaRPr lang="en-US"/>
          </a:p>
        </p:txBody>
      </p:sp>
    </p:spTree>
    <p:extLst>
      <p:ext uri="{BB962C8B-B14F-4D97-AF65-F5344CB8AC3E}">
        <p14:creationId xmlns:p14="http://schemas.microsoft.com/office/powerpoint/2010/main" val="345478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"My research introduces and assesses new machine learning methodologies for each of the problem areas, with the aim of enhancing the accuracy, efficiency, and robustness of data interpretation. Specifically, I aim to improve label aggregation techniques, devise more accurate classification methods, develop robust techniques using less common high contrast medical images, and establish automated processes for detecting driver distraction and classifying primary cilia."</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5</a:t>
            </a:fld>
            <a:endParaRPr lang="en-US"/>
          </a:p>
        </p:txBody>
      </p:sp>
    </p:spTree>
    <p:extLst>
      <p:ext uri="{BB962C8B-B14F-4D97-AF65-F5344CB8AC3E}">
        <p14:creationId xmlns:p14="http://schemas.microsoft.com/office/powerpoint/2010/main" val="388173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"Throughout this research, I aim to answer several pivotal questions, such as how can we increase the reliability of crowdsourced labeling, how can we boost the precision of diagnosis by leveraging the taxonomic structure of medical pathologies, and how transfer learning can be utilized to effectively detect and classify driver distraction as well as primary cilia."</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6</a:t>
            </a:fld>
            <a:endParaRPr lang="en-US"/>
          </a:p>
        </p:txBody>
      </p:sp>
    </p:spTree>
    <p:extLst>
      <p:ext uri="{BB962C8B-B14F-4D97-AF65-F5344CB8AC3E}">
        <p14:creationId xmlns:p14="http://schemas.microsoft.com/office/powerpoint/2010/main" val="215541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"Each chapter of my dissertation proposes a unique methodology developed to tackle its respective problem. I have used a variety of machine learning techniques, including label aggregation, hierarchical multi-label classification, cascaded multi-planar schemes, and convolutional neural networks fused with random decision forests. I have also compared the efficacy of each method with existing techniques."</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7</a:t>
            </a:fld>
            <a:endParaRPr lang="en-US"/>
          </a:p>
        </p:txBody>
      </p:sp>
    </p:spTree>
    <p:extLst>
      <p:ext uri="{BB962C8B-B14F-4D97-AF65-F5344CB8AC3E}">
        <p14:creationId xmlns:p14="http://schemas.microsoft.com/office/powerpoint/2010/main" val="246188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"While the methods introduced in this dissertation can be generalized, their evaluations are carried out on specific datasets. Therefore, the findings and conclusions are subject to the constraints and properties of these datasets. Nonetheless, these proposed methods are scalable and adaptable, hinting at their wider application in the future."</a:t>
            </a:r>
          </a:p>
          <a:p>
            <a:br>
              <a:rPr lang="en-US" dirty="0"/>
            </a:br>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8</a:t>
            </a:fld>
            <a:endParaRPr lang="en-US"/>
          </a:p>
        </p:txBody>
      </p:sp>
    </p:spTree>
    <p:extLst>
      <p:ext uri="{BB962C8B-B14F-4D97-AF65-F5344CB8AC3E}">
        <p14:creationId xmlns:p14="http://schemas.microsoft.com/office/powerpoint/2010/main" val="635891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Söhne"/>
              </a:rPr>
              <a:t>"The dissertation is organized into five chapters, each dealing with a unique problem area and proposing novel machine learning methods to address these issues. From the development of the Crowd-Certain method for robust label aggregation to the use of CNN and a Random Decision Forest for driver distraction detection, my dissertation traverses a variety of domains and machine learning applications."</a:t>
            </a:r>
          </a:p>
          <a:p>
            <a:pPr algn="l"/>
            <a:br>
              <a:rPr lang="en-US" b="0" i="0" dirty="0">
                <a:effectLst/>
                <a:latin typeface="Söhne"/>
              </a:rPr>
            </a:br>
            <a:endParaRPr lang="en-US"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1B9BEA86-9BAF-A54E-BF88-08C44D2656CE}" type="slidenum">
              <a:rPr lang="en-US" smtClean="0"/>
              <a:t>9</a:t>
            </a:fld>
            <a:endParaRPr lang="en-US"/>
          </a:p>
        </p:txBody>
      </p:sp>
    </p:spTree>
    <p:extLst>
      <p:ext uri="{BB962C8B-B14F-4D97-AF65-F5344CB8AC3E}">
        <p14:creationId xmlns:p14="http://schemas.microsoft.com/office/powerpoint/2010/main" val="186599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04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774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38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311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836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863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213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710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698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501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72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118990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1" r:id="rId10"/>
    <p:sldLayoutId id="214748380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6B5187-DDC9-412C-8219-66EC09C8DCB2}"/>
              </a:ext>
            </a:extLst>
          </p:cNvPr>
          <p:cNvPicPr>
            <a:picLocks noChangeAspect="1"/>
          </p:cNvPicPr>
          <p:nvPr/>
        </p:nvPicPr>
        <p:blipFill rotWithShape="1">
          <a:blip r:embed="rId3"/>
          <a:srcRect l="4256" r="12319"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1E355F-303E-A9C7-C379-903D62AAE3B7}"/>
              </a:ext>
            </a:extLst>
          </p:cNvPr>
          <p:cNvSpPr>
            <a:spLocks noGrp="1"/>
          </p:cNvSpPr>
          <p:nvPr>
            <p:ph type="ctrTitle"/>
          </p:nvPr>
        </p:nvSpPr>
        <p:spPr>
          <a:xfrm>
            <a:off x="477980" y="1122363"/>
            <a:ext cx="4932220" cy="3204134"/>
          </a:xfrm>
        </p:spPr>
        <p:txBody>
          <a:bodyPr anchor="b">
            <a:normAutofit/>
          </a:bodyPr>
          <a:lstStyle/>
          <a:p>
            <a:r>
              <a:rPr lang="en-US" sz="2400" b="0" dirty="0">
                <a:effectLst/>
                <a:latin typeface="Fira Code" pitchFamily="49" charset="0"/>
                <a:ea typeface="Fira Code" pitchFamily="49" charset="0"/>
                <a:cs typeface="Fira Code" pitchFamily="49" charset="0"/>
              </a:rPr>
              <a:t>Harnessing the Power of Machine Learning: Enhancing Data Interpretation and Decision Making in an Uncertain World</a:t>
            </a:r>
            <a:endParaRPr lang="en-US" sz="2400" dirty="0">
              <a:latin typeface="Fira Code" pitchFamily="49" charset="0"/>
              <a:ea typeface="Fira Code" pitchFamily="49" charset="0"/>
              <a:cs typeface="Fira Code" pitchFamily="49" charset="0"/>
            </a:endParaRPr>
          </a:p>
        </p:txBody>
      </p:sp>
      <p:sp>
        <p:nvSpPr>
          <p:cNvPr id="3" name="Subtitle 2">
            <a:extLst>
              <a:ext uri="{FF2B5EF4-FFF2-40B4-BE49-F238E27FC236}">
                <a16:creationId xmlns:a16="http://schemas.microsoft.com/office/drawing/2014/main" id="{96B155EF-BE32-0880-9DC2-404FC192672B}"/>
              </a:ext>
            </a:extLst>
          </p:cNvPr>
          <p:cNvSpPr>
            <a:spLocks noGrp="1"/>
          </p:cNvSpPr>
          <p:nvPr>
            <p:ph type="subTitle" idx="1"/>
          </p:nvPr>
        </p:nvSpPr>
        <p:spPr>
          <a:xfrm>
            <a:off x="477980" y="4872922"/>
            <a:ext cx="4023359" cy="1208141"/>
          </a:xfrm>
        </p:spPr>
        <p:txBody>
          <a:bodyPr>
            <a:normAutofit/>
          </a:bodyPr>
          <a:lstStyle/>
          <a:p>
            <a:r>
              <a:rPr lang="en-US" sz="2000" dirty="0"/>
              <a:t>Artin Majdi</a:t>
            </a:r>
          </a:p>
          <a:p>
            <a:r>
              <a:rPr lang="en-US" sz="1400" dirty="0"/>
              <a:t>Dept of ECE</a:t>
            </a:r>
          </a:p>
          <a:p>
            <a:r>
              <a:rPr lang="en-US" sz="1400" dirty="0"/>
              <a:t>July 28, 2023</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5994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D4E7-087B-656A-5F2C-89D6BEE232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BDBB79-C5B0-9D74-3BDE-E9DF7C2C99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145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D4E7-087B-656A-5F2C-89D6BEE232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BDBB79-C5B0-9D74-3BDE-E9DF7C2C99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215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D4E7-087B-656A-5F2C-89D6BEE232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BDBB79-C5B0-9D74-3BDE-E9DF7C2C99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152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DB46B2-0A0D-BD3C-F71A-62092B439F93}"/>
              </a:ext>
            </a:extLst>
          </p:cNvPr>
          <p:cNvSpPr>
            <a:spLocks noGrp="1"/>
          </p:cNvSpPr>
          <p:nvPr>
            <p:ph type="title"/>
          </p:nvPr>
        </p:nvSpPr>
        <p:spPr>
          <a:xfrm>
            <a:off x="621792" y="1161288"/>
            <a:ext cx="3602736" cy="4526280"/>
          </a:xfrm>
        </p:spPr>
        <p:txBody>
          <a:bodyPr>
            <a:normAutofit/>
          </a:bodyPr>
          <a:lstStyle/>
          <a:p>
            <a:r>
              <a:rPr lang="en-US" b="1" i="0">
                <a:effectLst/>
                <a:latin typeface="Söhne"/>
              </a:rPr>
              <a:t>Introduction and Contextual Setting</a:t>
            </a:r>
            <a:endParaRPr lang="en-US"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C6EFE3-F798-6691-60DF-2A16059E32B7}"/>
              </a:ext>
            </a:extLst>
          </p:cNvPr>
          <p:cNvSpPr>
            <a:spLocks noGrp="1"/>
          </p:cNvSpPr>
          <p:nvPr>
            <p:ph idx="1"/>
          </p:nvPr>
        </p:nvSpPr>
        <p:spPr>
          <a:xfrm>
            <a:off x="5434149" y="932688"/>
            <a:ext cx="5916603" cy="4992624"/>
          </a:xfrm>
        </p:spPr>
        <p:txBody>
          <a:bodyPr anchor="ctr">
            <a:normAutofit/>
          </a:bodyPr>
          <a:lstStyle/>
          <a:p>
            <a:pPr>
              <a:buFont typeface="Arial" panose="020B0604020202020204" pitchFamily="34" charset="0"/>
              <a:buChar char="•"/>
            </a:pPr>
            <a:r>
              <a:rPr lang="en-US" sz="2000" b="0" i="0">
                <a:effectLst/>
                <a:latin typeface="Söhne"/>
              </a:rPr>
              <a:t>Machine learning as a transformative tool</a:t>
            </a:r>
          </a:p>
          <a:p>
            <a:pPr>
              <a:buFont typeface="Arial" panose="020B0604020202020204" pitchFamily="34" charset="0"/>
              <a:buChar char="•"/>
            </a:pPr>
            <a:r>
              <a:rPr lang="en-US" sz="2000" b="0" i="0">
                <a:effectLst/>
                <a:latin typeface="Söhne"/>
              </a:rPr>
              <a:t>Applications across various domains</a:t>
            </a:r>
          </a:p>
          <a:p>
            <a:pPr>
              <a:buFont typeface="Arial" panose="020B0604020202020204" pitchFamily="34" charset="0"/>
              <a:buChar char="•"/>
            </a:pPr>
            <a:r>
              <a:rPr lang="en-US" sz="2000" b="0" i="0">
                <a:effectLst/>
                <a:latin typeface="Söhne"/>
              </a:rPr>
              <a:t>Advancements and challenges in machine learning</a:t>
            </a:r>
          </a:p>
        </p:txBody>
      </p:sp>
    </p:spTree>
    <p:extLst>
      <p:ext uri="{BB962C8B-B14F-4D97-AF65-F5344CB8AC3E}">
        <p14:creationId xmlns:p14="http://schemas.microsoft.com/office/powerpoint/2010/main" val="137479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73C1F-5E90-FA9D-6B9E-23CF49C1B58F}"/>
              </a:ext>
            </a:extLst>
          </p:cNvPr>
          <p:cNvSpPr>
            <a:spLocks noGrp="1"/>
          </p:cNvSpPr>
          <p:nvPr>
            <p:ph type="title"/>
          </p:nvPr>
        </p:nvSpPr>
        <p:spPr>
          <a:xfrm>
            <a:off x="7145654" y="991443"/>
            <a:ext cx="4646295" cy="1087819"/>
          </a:xfrm>
        </p:spPr>
        <p:txBody>
          <a:bodyPr anchor="b">
            <a:normAutofit/>
          </a:bodyPr>
          <a:lstStyle/>
          <a:p>
            <a:r>
              <a:rPr lang="en-US" sz="3400" b="1" i="0">
                <a:effectLst/>
                <a:latin typeface="Söhne"/>
              </a:rPr>
              <a:t>Underlying Motivation</a:t>
            </a:r>
            <a:endParaRPr lang="en-US" sz="3400"/>
          </a:p>
        </p:txBody>
      </p:sp>
      <p:pic>
        <p:nvPicPr>
          <p:cNvPr id="16" name="Picture 4" descr="Robot operating a machine">
            <a:extLst>
              <a:ext uri="{FF2B5EF4-FFF2-40B4-BE49-F238E27FC236}">
                <a16:creationId xmlns:a16="http://schemas.microsoft.com/office/drawing/2014/main" id="{28440F54-FC62-E13A-9A87-B6B48A6E9E49}"/>
              </a:ext>
            </a:extLst>
          </p:cNvPr>
          <p:cNvPicPr>
            <a:picLocks noChangeAspect="1"/>
          </p:cNvPicPr>
          <p:nvPr/>
        </p:nvPicPr>
        <p:blipFill rotWithShape="1">
          <a:blip r:embed="rId3"/>
          <a:srcRect l="13535" r="11614" b="1"/>
          <a:stretch/>
        </p:blipFill>
        <p:spPr>
          <a:xfrm>
            <a:off x="20" y="-1"/>
            <a:ext cx="6688434" cy="6858000"/>
          </a:xfrm>
          <a:prstGeom prst="rect">
            <a:avLst/>
          </a:prstGeom>
        </p:spPr>
      </p:pic>
      <p:sp>
        <p:nvSpPr>
          <p:cNvPr id="17"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CC7C4D-15B0-2BC3-66B9-861D0A627102}"/>
              </a:ext>
            </a:extLst>
          </p:cNvPr>
          <p:cNvSpPr>
            <a:spLocks noGrp="1"/>
          </p:cNvSpPr>
          <p:nvPr>
            <p:ph idx="1"/>
          </p:nvPr>
        </p:nvSpPr>
        <p:spPr>
          <a:xfrm>
            <a:off x="7145654" y="2684095"/>
            <a:ext cx="4646295" cy="3492868"/>
          </a:xfrm>
        </p:spPr>
        <p:txBody>
          <a:bodyPr>
            <a:normAutofit/>
          </a:bodyPr>
          <a:lstStyle/>
          <a:p>
            <a:pPr>
              <a:buFont typeface="Arial" panose="020B0604020202020204" pitchFamily="34" charset="0"/>
              <a:buChar char="•"/>
            </a:pPr>
            <a:r>
              <a:rPr lang="en-US" sz="1700" b="0" i="0">
                <a:effectLst/>
                <a:latin typeface="Söhne"/>
              </a:rPr>
              <a:t>Digital data surge and the need for innovative strategies</a:t>
            </a:r>
          </a:p>
          <a:p>
            <a:pPr>
              <a:buFont typeface="Arial" panose="020B0604020202020204" pitchFamily="34" charset="0"/>
              <a:buChar char="•"/>
            </a:pPr>
            <a:r>
              <a:rPr lang="en-US" sz="1700" b="0" i="0">
                <a:effectLst/>
                <a:latin typeface="Söhne"/>
              </a:rPr>
              <a:t>The promise and persisting issues in machine learning</a:t>
            </a:r>
          </a:p>
          <a:p>
            <a:pPr>
              <a:buFont typeface="Arial" panose="020B0604020202020204" pitchFamily="34" charset="0"/>
              <a:buChar char="•"/>
            </a:pPr>
            <a:r>
              <a:rPr lang="en-US" sz="1700" b="0" i="0">
                <a:effectLst/>
                <a:latin typeface="Söhne"/>
              </a:rPr>
              <a:t>The focus on model and data uncertainty</a:t>
            </a:r>
          </a:p>
          <a:p>
            <a:endParaRPr lang="en-US" sz="1700"/>
          </a:p>
        </p:txBody>
      </p:sp>
    </p:spTree>
    <p:extLst>
      <p:ext uri="{BB962C8B-B14F-4D97-AF65-F5344CB8AC3E}">
        <p14:creationId xmlns:p14="http://schemas.microsoft.com/office/powerpoint/2010/main" val="13495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73C1F-5E90-FA9D-6B9E-23CF49C1B58F}"/>
              </a:ext>
            </a:extLst>
          </p:cNvPr>
          <p:cNvSpPr>
            <a:spLocks noGrp="1"/>
          </p:cNvSpPr>
          <p:nvPr>
            <p:ph type="title"/>
          </p:nvPr>
        </p:nvSpPr>
        <p:spPr>
          <a:xfrm>
            <a:off x="612648" y="1078992"/>
            <a:ext cx="6268770" cy="1536192"/>
          </a:xfrm>
        </p:spPr>
        <p:txBody>
          <a:bodyPr anchor="b">
            <a:normAutofit/>
          </a:bodyPr>
          <a:lstStyle/>
          <a:p>
            <a:r>
              <a:rPr lang="en-US" sz="5200" b="1" i="0">
                <a:effectLst/>
                <a:latin typeface="Söhne"/>
              </a:rPr>
              <a:t>Problem Statement</a:t>
            </a:r>
            <a:endParaRPr lang="en-US" sz="5200"/>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CC7C4D-15B0-2BC3-66B9-861D0A627102}"/>
              </a:ext>
            </a:extLst>
          </p:cNvPr>
          <p:cNvSpPr>
            <a:spLocks noGrp="1"/>
          </p:cNvSpPr>
          <p:nvPr>
            <p:ph idx="1"/>
          </p:nvPr>
        </p:nvSpPr>
        <p:spPr>
          <a:xfrm>
            <a:off x="615458" y="3355848"/>
            <a:ext cx="6268770" cy="2825496"/>
          </a:xfrm>
        </p:spPr>
        <p:txBody>
          <a:bodyPr>
            <a:normAutofit/>
          </a:bodyPr>
          <a:lstStyle/>
          <a:p>
            <a:pPr>
              <a:buFont typeface="Arial" panose="020B0604020202020204" pitchFamily="34" charset="0"/>
              <a:buChar char="•"/>
            </a:pPr>
            <a:r>
              <a:rPr lang="en-US" sz="1800" b="0" i="0">
                <a:effectLst/>
                <a:latin typeface="Söhne"/>
              </a:rPr>
              <a:t>Complexity and variability in real-world datasets</a:t>
            </a:r>
          </a:p>
          <a:p>
            <a:pPr>
              <a:buFont typeface="Arial" panose="020B0604020202020204" pitchFamily="34" charset="0"/>
              <a:buChar char="•"/>
            </a:pPr>
            <a:r>
              <a:rPr lang="en-US" sz="1800" b="0" i="0">
                <a:effectLst/>
                <a:latin typeface="Söhne"/>
              </a:rPr>
              <a:t>Unique challenges for each machine learning application</a:t>
            </a:r>
          </a:p>
          <a:p>
            <a:pPr>
              <a:buFont typeface="Arial" panose="020B0604020202020204" pitchFamily="34" charset="0"/>
              <a:buChar char="•"/>
            </a:pPr>
            <a:r>
              <a:rPr lang="en-US" sz="1800" b="0" i="0">
                <a:effectLst/>
                <a:latin typeface="Söhne"/>
              </a:rPr>
              <a:t>Need for advanced, resilient, and precise computational methods</a:t>
            </a:r>
          </a:p>
        </p:txBody>
      </p:sp>
      <p:pic>
        <p:nvPicPr>
          <p:cNvPr id="5" name="Picture 4" descr="White puzzle with one red piece">
            <a:extLst>
              <a:ext uri="{FF2B5EF4-FFF2-40B4-BE49-F238E27FC236}">
                <a16:creationId xmlns:a16="http://schemas.microsoft.com/office/drawing/2014/main" id="{743D54D6-AD9E-A037-CFA6-1C3F7CFC37E9}"/>
              </a:ext>
            </a:extLst>
          </p:cNvPr>
          <p:cNvPicPr>
            <a:picLocks noChangeAspect="1"/>
          </p:cNvPicPr>
          <p:nvPr/>
        </p:nvPicPr>
        <p:blipFill rotWithShape="1">
          <a:blip r:embed="rId3"/>
          <a:srcRect l="32314" r="30711"/>
          <a:stretch/>
        </p:blipFill>
        <p:spPr>
          <a:xfrm>
            <a:off x="7684006" y="10"/>
            <a:ext cx="4507993" cy="6857990"/>
          </a:xfrm>
          <a:prstGeom prst="rect">
            <a:avLst/>
          </a:prstGeom>
        </p:spPr>
      </p:pic>
    </p:spTree>
    <p:extLst>
      <p:ext uri="{BB962C8B-B14F-4D97-AF65-F5344CB8AC3E}">
        <p14:creationId xmlns:p14="http://schemas.microsoft.com/office/powerpoint/2010/main" val="36864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3C1F-5E90-FA9D-6B9E-23CF49C1B58F}"/>
              </a:ext>
            </a:extLst>
          </p:cNvPr>
          <p:cNvSpPr>
            <a:spLocks noGrp="1"/>
          </p:cNvSpPr>
          <p:nvPr>
            <p:ph type="title"/>
          </p:nvPr>
        </p:nvSpPr>
        <p:spPr/>
        <p:txBody>
          <a:bodyPr>
            <a:normAutofit/>
          </a:bodyPr>
          <a:lstStyle/>
          <a:p>
            <a:r>
              <a:rPr lang="en-US" b="1" i="0" dirty="0">
                <a:effectLst/>
                <a:latin typeface="Söhne"/>
              </a:rPr>
              <a:t>Research Objectives</a:t>
            </a:r>
            <a:endParaRPr lang="en-US" dirty="0"/>
          </a:p>
        </p:txBody>
      </p:sp>
      <p:graphicFrame>
        <p:nvGraphicFramePr>
          <p:cNvPr id="5" name="Content Placeholder 2">
            <a:extLst>
              <a:ext uri="{FF2B5EF4-FFF2-40B4-BE49-F238E27FC236}">
                <a16:creationId xmlns:a16="http://schemas.microsoft.com/office/drawing/2014/main" id="{68BB80B2-78E0-7726-A92F-84AB70C2555F}"/>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054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73C1F-5E90-FA9D-6B9E-23CF49C1B58F}"/>
              </a:ext>
            </a:extLst>
          </p:cNvPr>
          <p:cNvSpPr>
            <a:spLocks noGrp="1"/>
          </p:cNvSpPr>
          <p:nvPr>
            <p:ph type="title"/>
          </p:nvPr>
        </p:nvSpPr>
        <p:spPr>
          <a:xfrm>
            <a:off x="411480" y="987552"/>
            <a:ext cx="4485861" cy="1088136"/>
          </a:xfrm>
        </p:spPr>
        <p:txBody>
          <a:bodyPr anchor="b">
            <a:normAutofit/>
          </a:bodyPr>
          <a:lstStyle/>
          <a:p>
            <a:r>
              <a:rPr lang="en-US" sz="3400" b="1" i="0">
                <a:effectLst/>
                <a:latin typeface="Söhne"/>
              </a:rPr>
              <a:t>Research Queries</a:t>
            </a:r>
            <a:endParaRPr lang="en-US" sz="3400"/>
          </a:p>
        </p:txBody>
      </p:sp>
      <p:sp>
        <p:nvSpPr>
          <p:cNvPr id="16"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CC7C4D-15B0-2BC3-66B9-861D0A627102}"/>
              </a:ext>
            </a:extLst>
          </p:cNvPr>
          <p:cNvSpPr>
            <a:spLocks noGrp="1"/>
          </p:cNvSpPr>
          <p:nvPr>
            <p:ph idx="1"/>
          </p:nvPr>
        </p:nvSpPr>
        <p:spPr>
          <a:xfrm>
            <a:off x="411479" y="2688336"/>
            <a:ext cx="4498848" cy="3584448"/>
          </a:xfrm>
        </p:spPr>
        <p:txBody>
          <a:bodyPr anchor="t">
            <a:normAutofit/>
          </a:bodyPr>
          <a:lstStyle/>
          <a:p>
            <a:pPr>
              <a:buFont typeface="Arial" panose="020B0604020202020204" pitchFamily="34" charset="0"/>
              <a:buChar char="•"/>
            </a:pPr>
            <a:r>
              <a:rPr lang="en-US" sz="1700" b="0" i="0">
                <a:effectLst/>
                <a:latin typeface="Söhne"/>
              </a:rPr>
              <a:t>Enhancing reliability of crowdsourced labeling and ensemble learning</a:t>
            </a:r>
          </a:p>
          <a:p>
            <a:pPr>
              <a:buFont typeface="Arial" panose="020B0604020202020204" pitchFamily="34" charset="0"/>
              <a:buChar char="•"/>
            </a:pPr>
            <a:r>
              <a:rPr lang="en-US" sz="1700" b="0" i="0">
                <a:effectLst/>
                <a:latin typeface="Söhne"/>
              </a:rPr>
              <a:t>Leveraging taxonomic structure for precise diagnosis</a:t>
            </a:r>
          </a:p>
          <a:p>
            <a:pPr>
              <a:buFont typeface="Arial" panose="020B0604020202020204" pitchFamily="34" charset="0"/>
              <a:buChar char="•"/>
            </a:pPr>
            <a:r>
              <a:rPr lang="en-US" sz="1700" b="0" i="0">
                <a:effectLst/>
                <a:latin typeface="Söhne"/>
              </a:rPr>
              <a:t>Utilizing common data modalities to improve accuracy of less frequent ones</a:t>
            </a:r>
          </a:p>
          <a:p>
            <a:pPr>
              <a:buFont typeface="Arial" panose="020B0604020202020204" pitchFamily="34" charset="0"/>
              <a:buChar char="•"/>
            </a:pPr>
            <a:r>
              <a:rPr lang="en-US" sz="1700" b="0" i="0">
                <a:effectLst/>
                <a:latin typeface="Söhne"/>
              </a:rPr>
              <a:t>Employing transfer learning for detecting driver distraction and classifying primary cilia</a:t>
            </a:r>
          </a:p>
        </p:txBody>
      </p:sp>
      <p:pic>
        <p:nvPicPr>
          <p:cNvPr id="18" name="Picture 4" descr="Light bulb on yellow background with sketched light beams and cord">
            <a:extLst>
              <a:ext uri="{FF2B5EF4-FFF2-40B4-BE49-F238E27FC236}">
                <a16:creationId xmlns:a16="http://schemas.microsoft.com/office/drawing/2014/main" id="{C8A22703-46D3-0240-51EF-0522424890AB}"/>
              </a:ext>
            </a:extLst>
          </p:cNvPr>
          <p:cNvPicPr>
            <a:picLocks noChangeAspect="1"/>
          </p:cNvPicPr>
          <p:nvPr/>
        </p:nvPicPr>
        <p:blipFill rotWithShape="1">
          <a:blip r:embed="rId3"/>
          <a:srcRect l="3826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62952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73C1F-5E90-FA9D-6B9E-23CF49C1B58F}"/>
              </a:ext>
            </a:extLst>
          </p:cNvPr>
          <p:cNvSpPr>
            <a:spLocks noGrp="1"/>
          </p:cNvSpPr>
          <p:nvPr>
            <p:ph type="title"/>
          </p:nvPr>
        </p:nvSpPr>
        <p:spPr>
          <a:xfrm>
            <a:off x="841248" y="426720"/>
            <a:ext cx="10506456" cy="1919141"/>
          </a:xfrm>
        </p:spPr>
        <p:txBody>
          <a:bodyPr anchor="b">
            <a:normAutofit/>
          </a:bodyPr>
          <a:lstStyle/>
          <a:p>
            <a:r>
              <a:rPr lang="en-US" sz="6000" b="1" i="0">
                <a:effectLst/>
                <a:latin typeface="Söhne"/>
              </a:rPr>
              <a:t>Methodology Synopsis</a:t>
            </a:r>
            <a:endParaRPr lang="en-US" sz="6000"/>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CC7C4D-15B0-2BC3-66B9-861D0A627102}"/>
              </a:ext>
            </a:extLst>
          </p:cNvPr>
          <p:cNvSpPr>
            <a:spLocks noGrp="1"/>
          </p:cNvSpPr>
          <p:nvPr>
            <p:ph idx="1"/>
          </p:nvPr>
        </p:nvSpPr>
        <p:spPr>
          <a:xfrm>
            <a:off x="841248" y="3337269"/>
            <a:ext cx="10509504" cy="2905686"/>
          </a:xfrm>
        </p:spPr>
        <p:txBody>
          <a:bodyPr>
            <a:normAutofit/>
          </a:bodyPr>
          <a:lstStyle/>
          <a:p>
            <a:pPr>
              <a:buFont typeface="Arial" panose="020B0604020202020204" pitchFamily="34" charset="0"/>
              <a:buChar char="•"/>
            </a:pPr>
            <a:r>
              <a:rPr lang="en-US" sz="2000" b="0" i="0">
                <a:effectLst/>
                <a:latin typeface="Söhne"/>
              </a:rPr>
              <a:t>Unique methodology for each chapter</a:t>
            </a:r>
          </a:p>
          <a:p>
            <a:pPr>
              <a:buFont typeface="Arial" panose="020B0604020202020204" pitchFamily="34" charset="0"/>
              <a:buChar char="•"/>
            </a:pPr>
            <a:r>
              <a:rPr lang="en-US" sz="2000" b="0" i="0">
                <a:effectLst/>
                <a:latin typeface="Söhne"/>
              </a:rPr>
              <a:t>Different machine learning techniques applied</a:t>
            </a:r>
          </a:p>
          <a:p>
            <a:pPr>
              <a:buFont typeface="Arial" panose="020B0604020202020204" pitchFamily="34" charset="0"/>
              <a:buChar char="•"/>
            </a:pPr>
            <a:r>
              <a:rPr lang="en-US" sz="2000" b="0" i="0">
                <a:effectLst/>
                <a:latin typeface="Söhne"/>
              </a:rPr>
              <a:t>Comparison with existing techniques</a:t>
            </a:r>
          </a:p>
        </p:txBody>
      </p:sp>
    </p:spTree>
    <p:extLst>
      <p:ext uri="{BB962C8B-B14F-4D97-AF65-F5344CB8AC3E}">
        <p14:creationId xmlns:p14="http://schemas.microsoft.com/office/powerpoint/2010/main" val="424170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6D4E7-087B-656A-5F2C-89D6BEE23231}"/>
              </a:ext>
            </a:extLst>
          </p:cNvPr>
          <p:cNvSpPr>
            <a:spLocks noGrp="1"/>
          </p:cNvSpPr>
          <p:nvPr>
            <p:ph type="title"/>
          </p:nvPr>
        </p:nvSpPr>
        <p:spPr>
          <a:xfrm>
            <a:off x="411480" y="987552"/>
            <a:ext cx="4485861" cy="1088136"/>
          </a:xfrm>
        </p:spPr>
        <p:txBody>
          <a:bodyPr anchor="b">
            <a:normAutofit/>
          </a:bodyPr>
          <a:lstStyle/>
          <a:p>
            <a:r>
              <a:rPr lang="en-US" sz="3400" b="1" i="0">
                <a:effectLst/>
                <a:latin typeface="Söhne"/>
              </a:rPr>
              <a:t>Scope and Limitations</a:t>
            </a:r>
            <a:endParaRPr lang="en-US" sz="3400"/>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BDBB79-C5B0-9D74-3BDE-E9DF7C2C9995}"/>
              </a:ext>
            </a:extLst>
          </p:cNvPr>
          <p:cNvSpPr>
            <a:spLocks noGrp="1"/>
          </p:cNvSpPr>
          <p:nvPr>
            <p:ph idx="1"/>
          </p:nvPr>
        </p:nvSpPr>
        <p:spPr>
          <a:xfrm>
            <a:off x="411479" y="2688336"/>
            <a:ext cx="4498848" cy="3584448"/>
          </a:xfrm>
        </p:spPr>
        <p:txBody>
          <a:bodyPr anchor="t">
            <a:normAutofit/>
          </a:bodyPr>
          <a:lstStyle/>
          <a:p>
            <a:pPr>
              <a:buFont typeface="Arial" panose="020B0604020202020204" pitchFamily="34" charset="0"/>
              <a:buChar char="•"/>
            </a:pPr>
            <a:r>
              <a:rPr lang="en-US" sz="1700" b="0" i="0">
                <a:effectLst/>
                <a:latin typeface="Söhne"/>
              </a:rPr>
              <a:t>Broad spectrum of machine learning applications</a:t>
            </a:r>
          </a:p>
          <a:p>
            <a:pPr>
              <a:buFont typeface="Arial" panose="020B0604020202020204" pitchFamily="34" charset="0"/>
              <a:buChar char="•"/>
            </a:pPr>
            <a:r>
              <a:rPr lang="en-US" sz="1700" b="0" i="0">
                <a:effectLst/>
                <a:latin typeface="Söhne"/>
              </a:rPr>
              <a:t>Evaluation on specific datasets</a:t>
            </a:r>
          </a:p>
          <a:p>
            <a:pPr>
              <a:buFont typeface="Arial" panose="020B0604020202020204" pitchFamily="34" charset="0"/>
              <a:buChar char="•"/>
            </a:pPr>
            <a:r>
              <a:rPr lang="en-US" sz="1700" b="0" i="0">
                <a:effectLst/>
                <a:latin typeface="Söhne"/>
              </a:rPr>
              <a:t>Scalability and adaptability of methods</a:t>
            </a:r>
          </a:p>
          <a:p>
            <a:endParaRPr lang="en-US" sz="1700"/>
          </a:p>
        </p:txBody>
      </p:sp>
      <p:pic>
        <p:nvPicPr>
          <p:cNvPr id="5" name="Picture 4">
            <a:extLst>
              <a:ext uri="{FF2B5EF4-FFF2-40B4-BE49-F238E27FC236}">
                <a16:creationId xmlns:a16="http://schemas.microsoft.com/office/drawing/2014/main" id="{E162CE2A-1707-4245-32F2-691E0CABAD4E}"/>
              </a:ext>
            </a:extLst>
          </p:cNvPr>
          <p:cNvPicPr>
            <a:picLocks noChangeAspect="1"/>
          </p:cNvPicPr>
          <p:nvPr/>
        </p:nvPicPr>
        <p:blipFill rotWithShape="1">
          <a:blip r:embed="rId3"/>
          <a:srcRect l="13072" r="15909"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90339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D4E7-087B-656A-5F2C-89D6BEE23231}"/>
              </a:ext>
            </a:extLst>
          </p:cNvPr>
          <p:cNvSpPr>
            <a:spLocks noGrp="1"/>
          </p:cNvSpPr>
          <p:nvPr>
            <p:ph type="title"/>
          </p:nvPr>
        </p:nvSpPr>
        <p:spPr/>
        <p:txBody>
          <a:bodyPr>
            <a:normAutofit/>
          </a:bodyPr>
          <a:lstStyle/>
          <a:p>
            <a:r>
              <a:rPr lang="en-US" b="1" i="0" dirty="0">
                <a:effectLst/>
                <a:latin typeface="Söhne"/>
              </a:rPr>
              <a:t>Dissertation's Organization</a:t>
            </a:r>
            <a:endParaRPr lang="en-US" dirty="0"/>
          </a:p>
        </p:txBody>
      </p:sp>
      <p:graphicFrame>
        <p:nvGraphicFramePr>
          <p:cNvPr id="15" name="Content Placeholder 2">
            <a:extLst>
              <a:ext uri="{FF2B5EF4-FFF2-40B4-BE49-F238E27FC236}">
                <a16:creationId xmlns:a16="http://schemas.microsoft.com/office/drawing/2014/main" id="{27CA0C79-97EC-B6E7-8829-1B8AD1D51A4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41925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TotalTime>
  <Words>787</Words>
  <Application>Microsoft Macintosh PowerPoint</Application>
  <PresentationFormat>Widescreen</PresentationFormat>
  <Paragraphs>66</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Söhne</vt:lpstr>
      <vt:lpstr>Arial</vt:lpstr>
      <vt:lpstr>Calibri</vt:lpstr>
      <vt:lpstr>Fira Code</vt:lpstr>
      <vt:lpstr>Neue Haas Grotesk Text Pro</vt:lpstr>
      <vt:lpstr>AccentBoxVTI</vt:lpstr>
      <vt:lpstr>Harnessing the Power of Machine Learning: Enhancing Data Interpretation and Decision Making in an Uncertain World</vt:lpstr>
      <vt:lpstr>Introduction and Contextual Setting</vt:lpstr>
      <vt:lpstr>Underlying Motivation</vt:lpstr>
      <vt:lpstr>Problem Statement</vt:lpstr>
      <vt:lpstr>Research Objectives</vt:lpstr>
      <vt:lpstr>Research Queries</vt:lpstr>
      <vt:lpstr>Methodology Synopsis</vt:lpstr>
      <vt:lpstr>Scope and Limitations</vt:lpstr>
      <vt:lpstr>Dissertation's Organization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artin majdi</dc:creator>
  <cp:lastModifiedBy>artin majdi</cp:lastModifiedBy>
  <cp:revision>3</cp:revision>
  <dcterms:created xsi:type="dcterms:W3CDTF">2023-07-20T22:04:28Z</dcterms:created>
  <dcterms:modified xsi:type="dcterms:W3CDTF">2023-07-20T22:37:40Z</dcterms:modified>
</cp:coreProperties>
</file>