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2" r:id="rId6"/>
    <p:sldId id="285" r:id="rId7"/>
    <p:sldId id="288" r:id="rId8"/>
    <p:sldId id="290" r:id="rId9"/>
    <p:sldId id="287" r:id="rId10"/>
    <p:sldId id="289" r:id="rId11"/>
    <p:sldId id="283" r:id="rId12"/>
    <p:sldId id="284" r:id="rId13"/>
    <p:sldId id="286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EF6D0B"/>
    <a:srgbClr val="FDFBF6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0" d="100"/>
          <a:sy n="60" d="100"/>
        </p:scale>
        <p:origin x="96" y="124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Dozator</a:t>
            </a:r>
            <a:r>
              <a:rPr lang="en-US" dirty="0"/>
              <a:t> de </a:t>
            </a:r>
            <a:r>
              <a:rPr lang="en-US" dirty="0" err="1"/>
              <a:t>bauturi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Giuglan</a:t>
            </a:r>
            <a:r>
              <a:rPr lang="en-US" dirty="0"/>
              <a:t> Catalin, </a:t>
            </a:r>
            <a:r>
              <a:rPr lang="en-US" dirty="0" err="1"/>
              <a:t>Pujleacov</a:t>
            </a:r>
            <a:r>
              <a:rPr lang="en-US" dirty="0"/>
              <a:t> </a:t>
            </a:r>
            <a:r>
              <a:rPr lang="en-US" dirty="0" err="1"/>
              <a:t>Artiom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Voicu</a:t>
            </a:r>
            <a:r>
              <a:rPr lang="en-US" dirty="0"/>
              <a:t> Andrei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8A2B-FA39-C828-F194-4C90EE81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527643"/>
            <a:ext cx="2498005" cy="2700528"/>
          </a:xfrm>
        </p:spPr>
        <p:txBody>
          <a:bodyPr/>
          <a:lstStyle/>
          <a:p>
            <a:r>
              <a:rPr lang="en-US" sz="3600" dirty="0" err="1"/>
              <a:t>Codificarile</a:t>
            </a:r>
            <a:r>
              <a:rPr lang="en-US" sz="3600" dirty="0"/>
              <a:t> </a:t>
            </a:r>
            <a:r>
              <a:rPr lang="en-US" sz="3600" dirty="0" err="1"/>
              <a:t>variabilelor</a:t>
            </a:r>
            <a:r>
              <a:rPr lang="en-US" sz="3600" dirty="0"/>
              <a:t>:</a:t>
            </a:r>
          </a:p>
          <a:p>
            <a:r>
              <a:rPr lang="en-US" sz="2800" dirty="0"/>
              <a:t>D – 000</a:t>
            </a:r>
          </a:p>
          <a:p>
            <a:r>
              <a:rPr lang="en-US" sz="2800" dirty="0"/>
              <a:t>M – 001</a:t>
            </a:r>
          </a:p>
          <a:p>
            <a:r>
              <a:rPr lang="en-US" sz="2800" dirty="0"/>
              <a:t>A – 010</a:t>
            </a:r>
          </a:p>
          <a:p>
            <a:r>
              <a:rPr lang="en-US" sz="2800" dirty="0"/>
              <a:t>P – 011</a:t>
            </a:r>
          </a:p>
          <a:p>
            <a:r>
              <a:rPr lang="en-US" sz="2800" dirty="0"/>
              <a:t>T – 100</a:t>
            </a:r>
          </a:p>
          <a:p>
            <a:r>
              <a:rPr lang="en-US" sz="2800" dirty="0"/>
              <a:t>Y – 101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E872B7-B040-F19D-0433-5E38B40B091E}"/>
              </a:ext>
            </a:extLst>
          </p:cNvPr>
          <p:cNvSpPr txBox="1">
            <a:spLocks/>
          </p:cNvSpPr>
          <p:nvPr/>
        </p:nvSpPr>
        <p:spPr>
          <a:xfrm>
            <a:off x="7171267" y="527643"/>
            <a:ext cx="4639733" cy="27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Ordinea</a:t>
            </a:r>
            <a:r>
              <a:rPr lang="en-US" sz="3600" dirty="0"/>
              <a:t> </a:t>
            </a:r>
            <a:r>
              <a:rPr lang="en-US" sz="3600" dirty="0" err="1"/>
              <a:t>iesirilor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urmatoarea</a:t>
            </a:r>
            <a:r>
              <a:rPr lang="en-US" sz="3600" dirty="0"/>
              <a:t>:</a:t>
            </a:r>
          </a:p>
          <a:p>
            <a:r>
              <a:rPr lang="en-US" sz="2800" dirty="0"/>
              <a:t>m1, m2, m3, m4, m5</a:t>
            </a:r>
          </a:p>
        </p:txBody>
      </p:sp>
    </p:spTree>
    <p:extLst>
      <p:ext uri="{BB962C8B-B14F-4D97-AF65-F5344CB8AC3E}">
        <p14:creationId xmlns:p14="http://schemas.microsoft.com/office/powerpoint/2010/main" val="323874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3E9F9-3921-9EEC-A980-F5245951C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9F4B29-AA24-41FA-26DE-9AEB557A5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533C-2D1B-A5CD-595A-D117DC5FCA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F68073-7085-3E01-3917-410CAC36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9" y="228600"/>
            <a:ext cx="7209532" cy="640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2482-A6AA-AD89-1161-CB0013BE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6D7-CAA0-81A4-A854-9AA050048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D32B75-9597-9AA2-E6B0-1E01ADA74C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7640" y="453813"/>
            <a:ext cx="7518400" cy="5829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A4353-5FDC-4B22-ECA4-6598BDDC9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CABDE-DEDA-7B54-D930-A7F691EE48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69FF-159E-079A-BBF5-D313F294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5D11-575F-6269-87BF-CBD8323C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Impartirea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FBC26-2DC1-A437-646A-2636D75D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94F2-9665-F6F9-C688-5779B530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2307-049C-A199-52B4-65EE5ABF2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Giuglan</a:t>
            </a:r>
            <a:r>
              <a:rPr lang="en-US" dirty="0"/>
              <a:t> Catalin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965FFF7-2B3B-76D0-58DF-E459DDA207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 t="156" b="15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6DFF4-FB57-DDB9-0594-51E7E7F07C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proiect</a:t>
            </a:r>
            <a:endParaRPr lang="en-US" dirty="0"/>
          </a:p>
          <a:p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documentatiei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proeict</a:t>
            </a:r>
            <a:endParaRPr lang="en-US" dirty="0"/>
          </a:p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r>
              <a:rPr lang="en-US" dirty="0" err="1"/>
              <a:t>Elaborarea</a:t>
            </a:r>
            <a:r>
              <a:rPr lang="en-US" dirty="0"/>
              <a:t> </a:t>
            </a:r>
            <a:r>
              <a:rPr lang="en-US" dirty="0" err="1"/>
              <a:t>schemei</a:t>
            </a:r>
            <a:r>
              <a:rPr lang="en-US" dirty="0"/>
              <a:t> bloc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AB8080-C44F-C50C-5092-BB288ED82D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Voicu</a:t>
            </a:r>
            <a:r>
              <a:rPr lang="en-US" dirty="0"/>
              <a:t> Andrei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A36D769-6262-1495-8408-EFC6D51B922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C23E93-9647-F127-BC00-3397B0ACC8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Elaborarea</a:t>
            </a:r>
            <a:r>
              <a:rPr lang="en-US" dirty="0"/>
              <a:t> </a:t>
            </a:r>
            <a:r>
              <a:rPr lang="en-US" dirty="0" err="1"/>
              <a:t>organigramei</a:t>
            </a:r>
            <a:endParaRPr lang="en-US" dirty="0"/>
          </a:p>
          <a:p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documentatiei</a:t>
            </a:r>
            <a:r>
              <a:rPr lang="en-US" dirty="0"/>
              <a:t> de </a:t>
            </a:r>
            <a:r>
              <a:rPr lang="en-US" dirty="0" err="1"/>
              <a:t>proiect</a:t>
            </a:r>
            <a:endParaRPr lang="en-US" dirty="0"/>
          </a:p>
          <a:p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continutului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de microprogram</a:t>
            </a:r>
          </a:p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functionarii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2C9E09-C742-66F4-35E5-E65BFCEBF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Pujleacov</a:t>
            </a:r>
            <a:r>
              <a:rPr lang="en-US" dirty="0"/>
              <a:t> </a:t>
            </a:r>
            <a:r>
              <a:rPr lang="en-US" dirty="0" err="1"/>
              <a:t>Artiom</a:t>
            </a:r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F0F4D4AF-F8A5-70CF-E8D6-DB2BE6ACA52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10359" b="10359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15D6D1-2CB4-56A7-C699-ED1E6E12C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1885" y="3945128"/>
            <a:ext cx="3049525" cy="2206752"/>
          </a:xfrm>
        </p:spPr>
        <p:txBody>
          <a:bodyPr/>
          <a:lstStyle/>
          <a:p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lungimii</a:t>
            </a:r>
            <a:r>
              <a:rPr lang="en-US" dirty="0"/>
              <a:t> </a:t>
            </a:r>
            <a:r>
              <a:rPr lang="en-US" dirty="0" err="1"/>
              <a:t>microinstuctiunii</a:t>
            </a:r>
            <a:endParaRPr lang="en-US" dirty="0"/>
          </a:p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schemei</a:t>
            </a:r>
            <a:r>
              <a:rPr lang="en-US" dirty="0"/>
              <a:t> </a:t>
            </a:r>
            <a:r>
              <a:rPr lang="en-US" dirty="0" err="1"/>
              <a:t>unitatii</a:t>
            </a:r>
            <a:r>
              <a:rPr lang="en-US" dirty="0"/>
              <a:t> de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microprogramate</a:t>
            </a:r>
            <a:endParaRPr lang="en-US" dirty="0"/>
          </a:p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cablajului</a:t>
            </a:r>
            <a:endParaRPr lang="en-US" dirty="0"/>
          </a:p>
          <a:p>
            <a:r>
              <a:rPr lang="en-US" dirty="0" err="1"/>
              <a:t>Elaborarea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9628-F096-492D-BB49-CB01B43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Tema</a:t>
            </a:r>
            <a:r>
              <a:rPr lang="en-US" sz="3600" dirty="0"/>
              <a:t> </a:t>
            </a:r>
            <a:r>
              <a:rPr lang="en-US" sz="3600" dirty="0" err="1"/>
              <a:t>proiectului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2425-4F67-FA3E-D906-EB6664F8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Tema</a:t>
            </a:r>
            <a:r>
              <a:rPr lang="en-US" sz="2000" dirty="0"/>
              <a:t> </a:t>
            </a:r>
            <a:r>
              <a:rPr lang="en-US" sz="2000" dirty="0" err="1"/>
              <a:t>proicetului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proiectarea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dozator</a:t>
            </a:r>
            <a:r>
              <a:rPr lang="en-US" sz="2000" dirty="0"/>
              <a:t> de </a:t>
            </a:r>
            <a:r>
              <a:rPr lang="en-US" sz="2000" dirty="0" err="1"/>
              <a:t>bauturi</a:t>
            </a:r>
            <a:r>
              <a:rPr lang="en-US" sz="2000" dirty="0"/>
              <a:t> care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oferi</a:t>
            </a:r>
            <a:r>
              <a:rPr lang="en-US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Bauturi</a:t>
            </a:r>
            <a:r>
              <a:rPr lang="en-US" sz="2000" dirty="0"/>
              <a:t> </a:t>
            </a:r>
            <a:r>
              <a:rPr lang="en-US" sz="2000" dirty="0" err="1"/>
              <a:t>alcoolice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Bauturi</a:t>
            </a:r>
            <a:r>
              <a:rPr lang="en-US" sz="2000" dirty="0"/>
              <a:t> non-</a:t>
            </a:r>
            <a:r>
              <a:rPr lang="en-US" sz="2000" dirty="0" err="1"/>
              <a:t>alcoolice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Pahar</a:t>
            </a:r>
            <a:r>
              <a:rPr lang="en-US" sz="2000" dirty="0"/>
              <a:t> mare </a:t>
            </a:r>
            <a:r>
              <a:rPr lang="en-US" sz="2000" dirty="0" err="1"/>
              <a:t>sau</a:t>
            </a:r>
            <a:r>
              <a:rPr lang="en-US" sz="2000" dirty="0"/>
              <a:t> mic,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preferinte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Gheata</a:t>
            </a:r>
            <a:r>
              <a:rPr lang="en-US" sz="2000" dirty="0"/>
              <a:t> in </a:t>
            </a:r>
            <a:r>
              <a:rPr lang="en-US" sz="2000" dirty="0" err="1"/>
              <a:t>pahar</a:t>
            </a:r>
            <a:r>
              <a:rPr lang="en-US" sz="2000" dirty="0"/>
              <a:t>, 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preferinte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603FB-210A-161A-E384-5560789C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Dozator</a:t>
            </a:r>
            <a:r>
              <a:rPr lang="en-US" dirty="0"/>
              <a:t> de </a:t>
            </a:r>
            <a:r>
              <a:rPr lang="en-US" dirty="0" err="1"/>
              <a:t>bauturi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CBBB9-1E2A-B88F-6C2D-23611827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8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57D-2D42-E7BC-DAC8-6C608375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31520"/>
            <a:ext cx="6766560" cy="587692"/>
          </a:xfrm>
        </p:spPr>
        <p:txBody>
          <a:bodyPr/>
          <a:lstStyle/>
          <a:p>
            <a:r>
              <a:rPr lang="en-US" dirty="0"/>
              <a:t>Schema bloc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D4D279-611E-73B9-C579-3C143D60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0" y="1593532"/>
            <a:ext cx="6766559" cy="45329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F0F5-4A1E-191A-4EA1-B9A9103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71A3-D631-0CD7-62E8-0D05D8E535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1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0643-6F1B-477C-0C5D-2D7ECADD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462547"/>
          </a:xfrm>
        </p:spPr>
        <p:txBody>
          <a:bodyPr/>
          <a:lstStyle/>
          <a:p>
            <a:r>
              <a:rPr lang="en-US" sz="2000" dirty="0" err="1"/>
              <a:t>Descrierea</a:t>
            </a:r>
            <a:r>
              <a:rPr lang="en-US" sz="2000" dirty="0"/>
              <a:t> </a:t>
            </a:r>
            <a:r>
              <a:rPr lang="en-US" sz="2000" dirty="0" err="1"/>
              <a:t>Functionalitatii</a:t>
            </a:r>
            <a:r>
              <a:rPr lang="en-US" sz="2000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93C5-C32F-4E28-4670-D1CAB233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427747"/>
            <a:ext cx="10692384" cy="5430253"/>
          </a:xfrm>
        </p:spPr>
        <p:txBody>
          <a:bodyPr/>
          <a:lstStyle/>
          <a:p>
            <a:r>
              <a:rPr lang="en-US" sz="2200" dirty="0" err="1">
                <a:solidFill>
                  <a:srgbClr val="202C8F"/>
                </a:solidFill>
              </a:rPr>
              <a:t>Dozatorul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porneste</a:t>
            </a:r>
            <a:r>
              <a:rPr lang="en-US" sz="2200" dirty="0">
                <a:solidFill>
                  <a:srgbClr val="202C8F"/>
                </a:solidFill>
              </a:rPr>
              <a:t> din </a:t>
            </a:r>
            <a:r>
              <a:rPr lang="en-US" sz="2200" dirty="0" err="1">
                <a:solidFill>
                  <a:srgbClr val="202C8F"/>
                </a:solidFill>
              </a:rPr>
              <a:t>starea</a:t>
            </a:r>
            <a:r>
              <a:rPr lang="en-US" sz="2200" dirty="0">
                <a:solidFill>
                  <a:srgbClr val="202C8F"/>
                </a:solidFill>
              </a:rPr>
              <a:t> S0. </a:t>
            </a:r>
            <a:r>
              <a:rPr lang="en-US" sz="2200" dirty="0" err="1">
                <a:solidFill>
                  <a:srgbClr val="202C8F"/>
                </a:solidFill>
              </a:rPr>
              <a:t>Utilizatorul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va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trebui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sa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introduca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bani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pentru</a:t>
            </a:r>
            <a:r>
              <a:rPr lang="en-US" sz="2200" dirty="0">
                <a:solidFill>
                  <a:srgbClr val="202C8F"/>
                </a:solidFill>
              </a:rPr>
              <a:t> a </a:t>
            </a:r>
            <a:r>
              <a:rPr lang="en-US" sz="2200" dirty="0" err="1">
                <a:solidFill>
                  <a:srgbClr val="202C8F"/>
                </a:solidFill>
              </a:rPr>
              <a:t>incepe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configurarea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bauturii</a:t>
            </a:r>
            <a:r>
              <a:rPr lang="en-US" sz="2200" dirty="0">
                <a:solidFill>
                  <a:srgbClr val="202C8F"/>
                </a:solidFill>
              </a:rPr>
              <a:t>.</a:t>
            </a:r>
          </a:p>
          <a:p>
            <a:r>
              <a:rPr lang="en-US" sz="2200" dirty="0">
                <a:solidFill>
                  <a:srgbClr val="202C8F"/>
                </a:solidFill>
              </a:rPr>
              <a:t>In </a:t>
            </a:r>
            <a:r>
              <a:rPr lang="en-US" sz="2200" dirty="0" err="1">
                <a:solidFill>
                  <a:srgbClr val="202C8F"/>
                </a:solidFill>
              </a:rPr>
              <a:t>starea</a:t>
            </a:r>
            <a:r>
              <a:rPr lang="en-US" sz="2200" dirty="0">
                <a:solidFill>
                  <a:srgbClr val="202C8F"/>
                </a:solidFill>
              </a:rPr>
              <a:t> S1 se </a:t>
            </a:r>
            <a:r>
              <a:rPr lang="en-US" sz="2200" dirty="0" err="1">
                <a:solidFill>
                  <a:srgbClr val="202C8F"/>
                </a:solidFill>
              </a:rPr>
              <a:t>calculeaza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suma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introdusa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si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apoi</a:t>
            </a:r>
            <a:r>
              <a:rPr lang="en-US" sz="2200" dirty="0">
                <a:solidFill>
                  <a:srgbClr val="202C8F"/>
                </a:solidFill>
              </a:rPr>
              <a:t> se </a:t>
            </a:r>
            <a:r>
              <a:rPr lang="en-US" sz="2200" dirty="0" err="1">
                <a:solidFill>
                  <a:srgbClr val="202C8F"/>
                </a:solidFill>
              </a:rPr>
              <a:t>afiseaza</a:t>
            </a:r>
            <a:r>
              <a:rPr lang="en-US" sz="2200" dirty="0">
                <a:solidFill>
                  <a:srgbClr val="202C8F"/>
                </a:solidFill>
              </a:rPr>
              <a:t> un </a:t>
            </a:r>
            <a:r>
              <a:rPr lang="en-US" sz="2200" dirty="0" err="1">
                <a:solidFill>
                  <a:srgbClr val="202C8F"/>
                </a:solidFill>
              </a:rPr>
              <a:t>mesaj</a:t>
            </a:r>
            <a:r>
              <a:rPr lang="en-US" sz="2200" dirty="0">
                <a:solidFill>
                  <a:srgbClr val="202C8F"/>
                </a:solidFill>
              </a:rPr>
              <a:t> care il </a:t>
            </a:r>
            <a:r>
              <a:rPr lang="en-US" sz="2200" dirty="0" err="1">
                <a:solidFill>
                  <a:srgbClr val="202C8F"/>
                </a:solidFill>
              </a:rPr>
              <a:t>informeaza</a:t>
            </a:r>
            <a:r>
              <a:rPr lang="en-US" sz="2200" dirty="0">
                <a:solidFill>
                  <a:srgbClr val="202C8F"/>
                </a:solidFill>
              </a:rPr>
              <a:t> pe </a:t>
            </a:r>
            <a:r>
              <a:rPr lang="en-US" sz="2200" dirty="0" err="1">
                <a:solidFill>
                  <a:srgbClr val="202C8F"/>
                </a:solidFill>
              </a:rPr>
              <a:t>utilizator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cati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bani</a:t>
            </a:r>
            <a:r>
              <a:rPr lang="en-US" sz="2200" dirty="0">
                <a:solidFill>
                  <a:srgbClr val="202C8F"/>
                </a:solidFill>
              </a:rPr>
              <a:t> a </a:t>
            </a:r>
            <a:r>
              <a:rPr lang="en-US" sz="2200" dirty="0" err="1">
                <a:solidFill>
                  <a:srgbClr val="202C8F"/>
                </a:solidFill>
              </a:rPr>
              <a:t>introdus</a:t>
            </a:r>
            <a:r>
              <a:rPr lang="en-US" sz="2200" dirty="0">
                <a:solidFill>
                  <a:srgbClr val="202C8F"/>
                </a:solidFill>
              </a:rPr>
              <a:t> in </a:t>
            </a:r>
            <a:r>
              <a:rPr lang="en-US" sz="2200" dirty="0" err="1">
                <a:solidFill>
                  <a:srgbClr val="202C8F"/>
                </a:solidFill>
              </a:rPr>
              <a:t>aparat</a:t>
            </a:r>
            <a:r>
              <a:rPr lang="en-US" sz="2200" dirty="0">
                <a:solidFill>
                  <a:srgbClr val="202C8F"/>
                </a:solidFill>
              </a:rPr>
              <a:t>. </a:t>
            </a:r>
          </a:p>
          <a:p>
            <a:r>
              <a:rPr lang="en-US" sz="2200" dirty="0" err="1">
                <a:solidFill>
                  <a:srgbClr val="202C8F"/>
                </a:solidFill>
              </a:rPr>
              <a:t>Utilizatorul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va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avea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apoi</a:t>
            </a:r>
            <a:r>
              <a:rPr lang="en-US" sz="2200" dirty="0">
                <a:solidFill>
                  <a:srgbClr val="202C8F"/>
                </a:solidFill>
              </a:rPr>
              <a:t> de ales  </a:t>
            </a:r>
            <a:r>
              <a:rPr lang="en-US" sz="2200" dirty="0" err="1">
                <a:solidFill>
                  <a:srgbClr val="202C8F"/>
                </a:solidFill>
              </a:rPr>
              <a:t>dimensiunea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paharului</a:t>
            </a:r>
            <a:r>
              <a:rPr lang="en-US" sz="2200" dirty="0">
                <a:solidFill>
                  <a:srgbClr val="202C8F"/>
                </a:solidFill>
              </a:rPr>
              <a:t> ( S3 </a:t>
            </a:r>
            <a:r>
              <a:rPr lang="en-US" sz="2200" dirty="0" err="1">
                <a:solidFill>
                  <a:srgbClr val="202C8F"/>
                </a:solidFill>
              </a:rPr>
              <a:t>pentru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pahar</a:t>
            </a:r>
            <a:r>
              <a:rPr lang="en-US" sz="2200" dirty="0">
                <a:solidFill>
                  <a:srgbClr val="202C8F"/>
                </a:solidFill>
              </a:rPr>
              <a:t> mare, implicit S4 </a:t>
            </a:r>
            <a:r>
              <a:rPr lang="en-US" sz="2200" dirty="0" err="1">
                <a:solidFill>
                  <a:srgbClr val="202C8F"/>
                </a:solidFill>
              </a:rPr>
              <a:t>pentru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pahar</a:t>
            </a:r>
            <a:r>
              <a:rPr lang="en-US" sz="2200" dirty="0">
                <a:solidFill>
                  <a:srgbClr val="202C8F"/>
                </a:solidFill>
              </a:rPr>
              <a:t> mic). </a:t>
            </a:r>
          </a:p>
          <a:p>
            <a:r>
              <a:rPr lang="en-US" sz="2200" dirty="0">
                <a:solidFill>
                  <a:srgbClr val="202C8F"/>
                </a:solidFill>
              </a:rPr>
              <a:t>In S5 se </a:t>
            </a:r>
            <a:r>
              <a:rPr lang="en-US" sz="2200" dirty="0" err="1">
                <a:solidFill>
                  <a:srgbClr val="202C8F"/>
                </a:solidFill>
              </a:rPr>
              <a:t>proceseaza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decizia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luata</a:t>
            </a:r>
            <a:r>
              <a:rPr lang="en-US" sz="2200" dirty="0">
                <a:solidFill>
                  <a:srgbClr val="202C8F"/>
                </a:solidFill>
              </a:rPr>
              <a:t> de </a:t>
            </a:r>
            <a:r>
              <a:rPr lang="en-US" sz="2200" dirty="0" err="1">
                <a:solidFill>
                  <a:srgbClr val="202C8F"/>
                </a:solidFill>
              </a:rPr>
              <a:t>utilizator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si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apoi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>
                <a:solidFill>
                  <a:srgbClr val="AAC4E9"/>
                </a:solidFill>
              </a:rPr>
              <a:t>se </a:t>
            </a:r>
            <a:r>
              <a:rPr lang="en-US" sz="2200" dirty="0" err="1">
                <a:solidFill>
                  <a:srgbClr val="AAC4E9"/>
                </a:solidFill>
              </a:rPr>
              <a:t>afis</a:t>
            </a:r>
            <a:r>
              <a:rPr lang="en-US" sz="2200" dirty="0" err="1">
                <a:solidFill>
                  <a:srgbClr val="202C8F"/>
                </a:solidFill>
              </a:rPr>
              <a:t>eaza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mesajul</a:t>
            </a:r>
            <a:r>
              <a:rPr lang="en-US" sz="2200" dirty="0">
                <a:solidFill>
                  <a:srgbClr val="202C8F"/>
                </a:solidFill>
              </a:rPr>
              <a:t> “</a:t>
            </a:r>
            <a:r>
              <a:rPr lang="en-US" sz="2200" dirty="0" err="1">
                <a:solidFill>
                  <a:srgbClr val="202C8F"/>
                </a:solidFill>
              </a:rPr>
              <a:t>Ati</a:t>
            </a:r>
            <a:r>
              <a:rPr lang="en-US" sz="2200" dirty="0">
                <a:solidFill>
                  <a:srgbClr val="202C8F"/>
                </a:solidFill>
              </a:rPr>
              <a:t> ales </a:t>
            </a:r>
            <a:r>
              <a:rPr lang="en-US" sz="2200" dirty="0" err="1">
                <a:solidFill>
                  <a:srgbClr val="202C8F"/>
                </a:solidFill>
              </a:rPr>
              <a:t>pahar</a:t>
            </a:r>
            <a:r>
              <a:rPr lang="en-US" sz="2200" dirty="0">
                <a:solidFill>
                  <a:srgbClr val="202C8F"/>
                </a:solidFill>
              </a:rPr>
              <a:t> mare/mic”.</a:t>
            </a:r>
          </a:p>
          <a:p>
            <a:r>
              <a:rPr lang="en-US" sz="2200" dirty="0">
                <a:solidFill>
                  <a:srgbClr val="202C8F"/>
                </a:solidFill>
              </a:rPr>
              <a:t>In </a:t>
            </a:r>
            <a:r>
              <a:rPr lang="en-US" sz="2200" dirty="0" err="1">
                <a:solidFill>
                  <a:srgbClr val="202C8F"/>
                </a:solidFill>
              </a:rPr>
              <a:t>starea</a:t>
            </a:r>
            <a:r>
              <a:rPr lang="en-US" sz="2200" dirty="0">
                <a:solidFill>
                  <a:srgbClr val="202C8F"/>
                </a:solidFill>
              </a:rPr>
              <a:t> S6 </a:t>
            </a:r>
            <a:r>
              <a:rPr lang="en-US" sz="2200" dirty="0" err="1">
                <a:solidFill>
                  <a:srgbClr val="202C8F"/>
                </a:solidFill>
              </a:rPr>
              <a:t>utilizatorul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va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putea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opta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pentru</a:t>
            </a:r>
            <a:r>
              <a:rPr lang="en-US" sz="2200" dirty="0">
                <a:solidFill>
                  <a:srgbClr val="202C8F"/>
                </a:solidFill>
              </a:rPr>
              <a:t> a-</a:t>
            </a:r>
            <a:r>
              <a:rPr lang="en-US" sz="2200" dirty="0" err="1">
                <a:solidFill>
                  <a:srgbClr val="202C8F"/>
                </a:solidFill>
              </a:rPr>
              <a:t>si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servi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bautura</a:t>
            </a:r>
            <a:r>
              <a:rPr lang="en-US" sz="2200" dirty="0">
                <a:solidFill>
                  <a:srgbClr val="202C8F"/>
                </a:solidFill>
              </a:rPr>
              <a:t> cu </a:t>
            </a:r>
            <a:r>
              <a:rPr lang="en-US" sz="2200" dirty="0" err="1">
                <a:solidFill>
                  <a:srgbClr val="202C8F"/>
                </a:solidFill>
              </a:rPr>
              <a:t>gheata</a:t>
            </a:r>
            <a:r>
              <a:rPr lang="en-US" sz="2200" dirty="0">
                <a:solidFill>
                  <a:srgbClr val="202C8F"/>
                </a:solidFill>
              </a:rPr>
              <a:t> (S7) </a:t>
            </a:r>
            <a:r>
              <a:rPr lang="en-US" sz="2200" dirty="0" err="1">
                <a:solidFill>
                  <a:srgbClr val="202C8F"/>
                </a:solidFill>
              </a:rPr>
              <a:t>sau</a:t>
            </a:r>
            <a:r>
              <a:rPr lang="en-US" sz="2200" dirty="0">
                <a:solidFill>
                  <a:srgbClr val="202C8F"/>
                </a:solidFill>
              </a:rPr>
              <a:t> </a:t>
            </a:r>
            <a:r>
              <a:rPr lang="en-US" sz="2200" dirty="0" err="1">
                <a:solidFill>
                  <a:srgbClr val="202C8F"/>
                </a:solidFill>
              </a:rPr>
              <a:t>fara</a:t>
            </a:r>
            <a:r>
              <a:rPr lang="en-US" sz="2200" dirty="0">
                <a:solidFill>
                  <a:srgbClr val="202C8F"/>
                </a:solidFill>
              </a:rPr>
              <a:t> (S8).</a:t>
            </a:r>
          </a:p>
        </p:txBody>
      </p:sp>
    </p:spTree>
    <p:extLst>
      <p:ext uri="{BB962C8B-B14F-4D97-AF65-F5344CB8AC3E}">
        <p14:creationId xmlns:p14="http://schemas.microsoft.com/office/powerpoint/2010/main" val="23693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A5C8-A2F7-2DA9-DF84-4B288395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494632"/>
          </a:xfrm>
        </p:spPr>
        <p:txBody>
          <a:bodyPr/>
          <a:lstStyle/>
          <a:p>
            <a:r>
              <a:rPr lang="en-US" sz="2000" dirty="0" err="1">
                <a:solidFill>
                  <a:srgbClr val="202C8F"/>
                </a:solidFill>
              </a:rPr>
              <a:t>Descrierea</a:t>
            </a:r>
            <a:r>
              <a:rPr lang="en-US" sz="2000" dirty="0">
                <a:solidFill>
                  <a:srgbClr val="202C8F"/>
                </a:solidFill>
              </a:rPr>
              <a:t> </a:t>
            </a:r>
            <a:r>
              <a:rPr lang="en-US" sz="2000" dirty="0" err="1">
                <a:solidFill>
                  <a:srgbClr val="202C8F"/>
                </a:solidFill>
              </a:rPr>
              <a:t>functionalitatii</a:t>
            </a:r>
            <a:r>
              <a:rPr lang="en-US" sz="2000" dirty="0">
                <a:solidFill>
                  <a:srgbClr val="202C8F"/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1EC9-9223-EFFA-FB37-1D44C60C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459832"/>
            <a:ext cx="10692384" cy="5398168"/>
          </a:xfrm>
        </p:spPr>
        <p:txBody>
          <a:bodyPr/>
          <a:lstStyle/>
          <a:p>
            <a:r>
              <a:rPr lang="en-US" sz="2100" dirty="0" err="1">
                <a:solidFill>
                  <a:srgbClr val="202C8F"/>
                </a:solidFill>
              </a:rPr>
              <a:t>Indiferent</a:t>
            </a:r>
            <a:r>
              <a:rPr lang="en-US" sz="2100" dirty="0">
                <a:solidFill>
                  <a:srgbClr val="202C8F"/>
                </a:solidFill>
              </a:rPr>
              <a:t> de </a:t>
            </a:r>
            <a:r>
              <a:rPr lang="en-US" sz="2100" dirty="0" err="1">
                <a:solidFill>
                  <a:srgbClr val="202C8F"/>
                </a:solidFill>
              </a:rPr>
              <a:t>alegerea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facuta</a:t>
            </a:r>
            <a:r>
              <a:rPr lang="en-US" sz="2100" dirty="0">
                <a:solidFill>
                  <a:srgbClr val="202C8F"/>
                </a:solidFill>
              </a:rPr>
              <a:t>, in </a:t>
            </a:r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S9 se </a:t>
            </a:r>
            <a:r>
              <a:rPr lang="en-US" sz="2100" dirty="0" err="1">
                <a:solidFill>
                  <a:srgbClr val="202C8F"/>
                </a:solidFill>
              </a:rPr>
              <a:t>va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procesa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decizia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luata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si</a:t>
            </a:r>
            <a:r>
              <a:rPr lang="en-US" sz="2100" dirty="0">
                <a:solidFill>
                  <a:srgbClr val="202C8F"/>
                </a:solidFill>
              </a:rPr>
              <a:t> se </a:t>
            </a:r>
            <a:r>
              <a:rPr lang="en-US" sz="2100" dirty="0" err="1">
                <a:solidFill>
                  <a:srgbClr val="202C8F"/>
                </a:solidFill>
              </a:rPr>
              <a:t>va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afisa</a:t>
            </a:r>
            <a:r>
              <a:rPr lang="en-US" sz="2100" dirty="0">
                <a:solidFill>
                  <a:srgbClr val="202C8F"/>
                </a:solidFill>
              </a:rPr>
              <a:t> un </a:t>
            </a:r>
            <a:r>
              <a:rPr lang="en-US" sz="2100" dirty="0" err="1">
                <a:solidFill>
                  <a:srgbClr val="202C8F"/>
                </a:solidFill>
              </a:rPr>
              <a:t>mesaj</a:t>
            </a:r>
            <a:r>
              <a:rPr lang="en-US" sz="2100" dirty="0">
                <a:solidFill>
                  <a:srgbClr val="202C8F"/>
                </a:solidFill>
              </a:rPr>
              <a:t> care </a:t>
            </a:r>
            <a:r>
              <a:rPr lang="en-US" sz="2100" dirty="0" err="1">
                <a:solidFill>
                  <a:srgbClr val="202C8F"/>
                </a:solidFill>
              </a:rPr>
              <a:t>mentioneaza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daca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doriti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sau</a:t>
            </a:r>
            <a:r>
              <a:rPr lang="en-US" sz="2100" dirty="0">
                <a:solidFill>
                  <a:srgbClr val="202C8F"/>
                </a:solidFill>
              </a:rPr>
              <a:t> nu </a:t>
            </a:r>
            <a:r>
              <a:rPr lang="en-US" sz="2100" dirty="0" err="1">
                <a:solidFill>
                  <a:srgbClr val="202C8F"/>
                </a:solidFill>
              </a:rPr>
              <a:t>gheata</a:t>
            </a:r>
            <a:r>
              <a:rPr lang="en-US" sz="2100" dirty="0">
                <a:solidFill>
                  <a:srgbClr val="202C8F"/>
                </a:solidFill>
              </a:rPr>
              <a:t>.</a:t>
            </a:r>
          </a:p>
          <a:p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S10 </a:t>
            </a:r>
            <a:r>
              <a:rPr lang="en-US" sz="2100" dirty="0" err="1">
                <a:solidFill>
                  <a:srgbClr val="202C8F"/>
                </a:solidFill>
              </a:rPr>
              <a:t>este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cea</a:t>
            </a:r>
            <a:r>
              <a:rPr lang="en-US" sz="2100" dirty="0">
                <a:solidFill>
                  <a:srgbClr val="202C8F"/>
                </a:solidFill>
              </a:rPr>
              <a:t> in care </a:t>
            </a:r>
            <a:r>
              <a:rPr lang="en-US" sz="2100" dirty="0" err="1">
                <a:solidFill>
                  <a:srgbClr val="202C8F"/>
                </a:solidFill>
              </a:rPr>
              <a:t>puteti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alege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daca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doriti</a:t>
            </a:r>
            <a:r>
              <a:rPr lang="en-US" sz="2100" dirty="0">
                <a:solidFill>
                  <a:srgbClr val="202C8F"/>
                </a:solidFill>
              </a:rPr>
              <a:t> o </a:t>
            </a:r>
            <a:r>
              <a:rPr lang="en-US" sz="2100" dirty="0" err="1">
                <a:solidFill>
                  <a:srgbClr val="202C8F"/>
                </a:solidFill>
              </a:rPr>
              <a:t>bautura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alcoolica</a:t>
            </a:r>
            <a:r>
              <a:rPr lang="en-US" sz="2100" dirty="0">
                <a:solidFill>
                  <a:srgbClr val="202C8F"/>
                </a:solidFill>
              </a:rPr>
              <a:t> (S11) </a:t>
            </a:r>
            <a:r>
              <a:rPr lang="en-US" sz="2100" dirty="0" err="1">
                <a:solidFill>
                  <a:srgbClr val="202C8F"/>
                </a:solidFill>
              </a:rPr>
              <a:t>sau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suc</a:t>
            </a:r>
            <a:r>
              <a:rPr lang="en-US" sz="2100" dirty="0">
                <a:solidFill>
                  <a:srgbClr val="202C8F"/>
                </a:solidFill>
              </a:rPr>
              <a:t> (S12). Se </a:t>
            </a:r>
            <a:r>
              <a:rPr lang="en-US" sz="2100" dirty="0" err="1">
                <a:solidFill>
                  <a:srgbClr val="202C8F"/>
                </a:solidFill>
              </a:rPr>
              <a:t>va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afisa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apoi</a:t>
            </a:r>
            <a:r>
              <a:rPr lang="en-US" sz="2100" dirty="0">
                <a:solidFill>
                  <a:srgbClr val="202C8F"/>
                </a:solidFill>
              </a:rPr>
              <a:t> cate un </a:t>
            </a:r>
            <a:r>
              <a:rPr lang="en-US" sz="2100" dirty="0" err="1">
                <a:solidFill>
                  <a:srgbClr val="202C8F"/>
                </a:solidFill>
              </a:rPr>
              <a:t>mesaj</a:t>
            </a:r>
            <a:r>
              <a:rPr lang="en-US" sz="2100" dirty="0">
                <a:solidFill>
                  <a:srgbClr val="202C8F"/>
                </a:solidFill>
              </a:rPr>
              <a:t> care </a:t>
            </a:r>
            <a:r>
              <a:rPr lang="en-US" sz="2100" dirty="0" err="1">
                <a:solidFill>
                  <a:srgbClr val="202C8F"/>
                </a:solidFill>
              </a:rPr>
              <a:t>va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spune</a:t>
            </a:r>
            <a:r>
              <a:rPr lang="en-US" sz="2100" dirty="0">
                <a:solidFill>
                  <a:srgbClr val="202C8F"/>
                </a:solidFill>
              </a:rPr>
              <a:t> “</a:t>
            </a:r>
            <a:r>
              <a:rPr lang="en-US" sz="2100" dirty="0" err="1">
                <a:solidFill>
                  <a:srgbClr val="202C8F"/>
                </a:solidFill>
              </a:rPr>
              <a:t>Ati</a:t>
            </a:r>
            <a:r>
              <a:rPr lang="en-US" sz="2100" dirty="0">
                <a:solidFill>
                  <a:srgbClr val="202C8F"/>
                </a:solidFill>
              </a:rPr>
              <a:t> ales </a:t>
            </a:r>
            <a:r>
              <a:rPr lang="en-US" sz="2100" dirty="0" err="1">
                <a:solidFill>
                  <a:srgbClr val="202C8F"/>
                </a:solidFill>
              </a:rPr>
              <a:t>suc</a:t>
            </a:r>
            <a:r>
              <a:rPr lang="en-US" sz="2100" dirty="0">
                <a:solidFill>
                  <a:srgbClr val="202C8F"/>
                </a:solidFill>
              </a:rPr>
              <a:t>”, </a:t>
            </a:r>
            <a:r>
              <a:rPr lang="en-US" sz="2100" dirty="0" err="1">
                <a:solidFill>
                  <a:srgbClr val="202C8F"/>
                </a:solidFill>
              </a:rPr>
              <a:t>respectiv</a:t>
            </a:r>
            <a:r>
              <a:rPr lang="en-US" sz="2100" dirty="0">
                <a:solidFill>
                  <a:srgbClr val="202C8F"/>
                </a:solidFill>
              </a:rPr>
              <a:t> “</a:t>
            </a:r>
            <a:r>
              <a:rPr lang="en-US" sz="2100" dirty="0" err="1">
                <a:solidFill>
                  <a:srgbClr val="202C8F"/>
                </a:solidFill>
              </a:rPr>
              <a:t>Ati</a:t>
            </a:r>
            <a:r>
              <a:rPr lang="en-US" sz="2100" dirty="0">
                <a:solidFill>
                  <a:srgbClr val="202C8F"/>
                </a:solidFill>
              </a:rPr>
              <a:t> ales o </a:t>
            </a:r>
            <a:r>
              <a:rPr lang="en-US" sz="2100" dirty="0" err="1">
                <a:solidFill>
                  <a:srgbClr val="202C8F"/>
                </a:solidFill>
              </a:rPr>
              <a:t>bautura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alcoolica</a:t>
            </a:r>
            <a:r>
              <a:rPr lang="en-US" sz="2100" dirty="0">
                <a:solidFill>
                  <a:srgbClr val="202C8F"/>
                </a:solidFill>
              </a:rPr>
              <a:t>”. In </a:t>
            </a:r>
            <a:r>
              <a:rPr lang="en-US" sz="2100" dirty="0" err="1">
                <a:solidFill>
                  <a:srgbClr val="202C8F"/>
                </a:solidFill>
              </a:rPr>
              <a:t>urma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mesajelor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afisate</a:t>
            </a:r>
            <a:r>
              <a:rPr lang="en-US" sz="2100" dirty="0">
                <a:solidFill>
                  <a:srgbClr val="202C8F"/>
                </a:solidFill>
              </a:rPr>
              <a:t> se </a:t>
            </a:r>
            <a:r>
              <a:rPr lang="en-US" sz="2100" dirty="0" err="1">
                <a:solidFill>
                  <a:srgbClr val="202C8F"/>
                </a:solidFill>
              </a:rPr>
              <a:t>va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prepara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bautura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alcoolica</a:t>
            </a:r>
            <a:r>
              <a:rPr lang="en-US" sz="2100" dirty="0">
                <a:solidFill>
                  <a:srgbClr val="202C8F"/>
                </a:solidFill>
              </a:rPr>
              <a:t> (S13) </a:t>
            </a:r>
            <a:r>
              <a:rPr lang="en-US" sz="2100" dirty="0" err="1">
                <a:solidFill>
                  <a:srgbClr val="202C8F"/>
                </a:solidFill>
              </a:rPr>
              <a:t>sau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sucul</a:t>
            </a:r>
            <a:r>
              <a:rPr lang="en-US" sz="2100" dirty="0">
                <a:solidFill>
                  <a:srgbClr val="202C8F"/>
                </a:solidFill>
              </a:rPr>
              <a:t> (S14).</a:t>
            </a:r>
          </a:p>
          <a:p>
            <a:r>
              <a:rPr lang="en-US" sz="2100" dirty="0">
                <a:solidFill>
                  <a:srgbClr val="202C8F"/>
                </a:solidFill>
              </a:rPr>
              <a:t>In </a:t>
            </a:r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S15 </a:t>
            </a:r>
            <a:r>
              <a:rPr lang="en-US" sz="2100" dirty="0" err="1">
                <a:solidFill>
                  <a:srgbClr val="202C8F"/>
                </a:solidFill>
              </a:rPr>
              <a:t>veti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putea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alege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daca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doriti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sau</a:t>
            </a:r>
            <a:r>
              <a:rPr lang="en-US" sz="2100" dirty="0">
                <a:solidFill>
                  <a:srgbClr val="202C8F"/>
                </a:solidFill>
              </a:rPr>
              <a:t> nu rest.</a:t>
            </a:r>
          </a:p>
          <a:p>
            <a:r>
              <a:rPr lang="en-US" sz="2100" dirty="0">
                <a:solidFill>
                  <a:srgbClr val="202C8F"/>
                </a:solidFill>
              </a:rPr>
              <a:t>Daca nu </a:t>
            </a:r>
            <a:r>
              <a:rPr lang="en-US" sz="2100" dirty="0" err="1">
                <a:solidFill>
                  <a:srgbClr val="202C8F"/>
                </a:solidFill>
              </a:rPr>
              <a:t>doriti</a:t>
            </a:r>
            <a:r>
              <a:rPr lang="en-US" sz="2100" dirty="0">
                <a:solidFill>
                  <a:srgbClr val="202C8F"/>
                </a:solidFill>
              </a:rPr>
              <a:t> rest, </a:t>
            </a:r>
            <a:r>
              <a:rPr lang="en-US" sz="2100" dirty="0" err="1">
                <a:solidFill>
                  <a:srgbClr val="202C8F"/>
                </a:solidFill>
              </a:rPr>
              <a:t>aparatul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revine</a:t>
            </a:r>
            <a:r>
              <a:rPr lang="en-US" sz="2100" dirty="0">
                <a:solidFill>
                  <a:srgbClr val="202C8F"/>
                </a:solidFill>
              </a:rPr>
              <a:t> la </a:t>
            </a:r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S0.</a:t>
            </a:r>
          </a:p>
          <a:p>
            <a:r>
              <a:rPr lang="en-US" sz="2100" dirty="0">
                <a:solidFill>
                  <a:srgbClr val="202C8F"/>
                </a:solidFill>
              </a:rPr>
              <a:t>Daca </a:t>
            </a:r>
            <a:r>
              <a:rPr lang="en-US" sz="2100" dirty="0" err="1">
                <a:solidFill>
                  <a:srgbClr val="202C8F"/>
                </a:solidFill>
              </a:rPr>
              <a:t>doriti</a:t>
            </a:r>
            <a:r>
              <a:rPr lang="en-US" sz="2100" dirty="0">
                <a:solidFill>
                  <a:srgbClr val="202C8F"/>
                </a:solidFill>
              </a:rPr>
              <a:t> rest, se </a:t>
            </a:r>
            <a:r>
              <a:rPr lang="en-US" sz="2100" dirty="0" err="1">
                <a:solidFill>
                  <a:srgbClr val="202C8F"/>
                </a:solidFill>
              </a:rPr>
              <a:t>trece</a:t>
            </a:r>
            <a:r>
              <a:rPr lang="en-US" sz="2100" dirty="0">
                <a:solidFill>
                  <a:srgbClr val="202C8F"/>
                </a:solidFill>
              </a:rPr>
              <a:t> in </a:t>
            </a:r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S16, </a:t>
            </a:r>
            <a:r>
              <a:rPr lang="en-US" sz="2100" dirty="0" err="1">
                <a:solidFill>
                  <a:srgbClr val="202C8F"/>
                </a:solidFill>
              </a:rPr>
              <a:t>unde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daca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ati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cer</a:t>
            </a:r>
            <a:r>
              <a:rPr lang="en-US" sz="2100" dirty="0" err="1">
                <a:solidFill>
                  <a:srgbClr val="AAC4E9"/>
                </a:solidFill>
              </a:rPr>
              <a:t>ut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>
                <a:solidFill>
                  <a:srgbClr val="AAC4E9"/>
                </a:solidFill>
              </a:rPr>
              <a:t>rest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si</a:t>
            </a:r>
            <a:r>
              <a:rPr lang="en-US" sz="2100" dirty="0">
                <a:solidFill>
                  <a:srgbClr val="202C8F"/>
                </a:solidFill>
              </a:rPr>
              <a:t> nu </a:t>
            </a:r>
            <a:r>
              <a:rPr lang="en-US" sz="2100" dirty="0" err="1">
                <a:solidFill>
                  <a:srgbClr val="202C8F"/>
                </a:solidFill>
              </a:rPr>
              <a:t>mai</a:t>
            </a:r>
            <a:r>
              <a:rPr lang="en-US" sz="2100" dirty="0">
                <a:solidFill>
                  <a:srgbClr val="202C8F"/>
                </a:solidFill>
              </a:rPr>
              <a:t> sunt </a:t>
            </a:r>
            <a:r>
              <a:rPr lang="en-US" sz="2100" dirty="0" err="1">
                <a:solidFill>
                  <a:srgbClr val="202C8F"/>
                </a:solidFill>
              </a:rPr>
              <a:t>bani</a:t>
            </a:r>
            <a:r>
              <a:rPr lang="en-US" sz="2100" dirty="0">
                <a:solidFill>
                  <a:srgbClr val="202C8F"/>
                </a:solidFill>
              </a:rPr>
              <a:t> in </a:t>
            </a:r>
            <a:r>
              <a:rPr lang="en-US" sz="2100" dirty="0" err="1">
                <a:solidFill>
                  <a:srgbClr val="202C8F"/>
                </a:solidFill>
              </a:rPr>
              <a:t>aparat</a:t>
            </a:r>
            <a:r>
              <a:rPr lang="en-US" sz="2100" dirty="0">
                <a:solidFill>
                  <a:srgbClr val="202C8F"/>
                </a:solidFill>
              </a:rPr>
              <a:t> se </a:t>
            </a:r>
            <a:r>
              <a:rPr lang="en-US" sz="2100" dirty="0" err="1">
                <a:solidFill>
                  <a:srgbClr val="202C8F"/>
                </a:solidFill>
              </a:rPr>
              <a:t>trece</a:t>
            </a:r>
            <a:r>
              <a:rPr lang="en-US" sz="2100" dirty="0">
                <a:solidFill>
                  <a:srgbClr val="202C8F"/>
                </a:solidFill>
              </a:rPr>
              <a:t> in </a:t>
            </a:r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S0. Daca au </a:t>
            </a:r>
            <a:r>
              <a:rPr lang="en-US" sz="2100" dirty="0" err="1">
                <a:solidFill>
                  <a:srgbClr val="202C8F"/>
                </a:solidFill>
              </a:rPr>
              <a:t>ramas</a:t>
            </a:r>
            <a:r>
              <a:rPr lang="en-US" sz="2100" dirty="0">
                <a:solidFill>
                  <a:srgbClr val="202C8F"/>
                </a:solidFill>
              </a:rPr>
              <a:t> </a:t>
            </a:r>
            <a:r>
              <a:rPr lang="en-US" sz="2100" dirty="0" err="1">
                <a:solidFill>
                  <a:srgbClr val="202C8F"/>
                </a:solidFill>
              </a:rPr>
              <a:t>bani</a:t>
            </a:r>
            <a:r>
              <a:rPr lang="en-US" sz="2100" dirty="0">
                <a:solidFill>
                  <a:srgbClr val="202C8F"/>
                </a:solidFill>
              </a:rPr>
              <a:t> in </a:t>
            </a:r>
            <a:r>
              <a:rPr lang="en-US" sz="2100" dirty="0" err="1">
                <a:solidFill>
                  <a:srgbClr val="202C8F"/>
                </a:solidFill>
              </a:rPr>
              <a:t>dozator</a:t>
            </a:r>
            <a:r>
              <a:rPr lang="en-US" sz="2100" dirty="0">
                <a:solidFill>
                  <a:srgbClr val="202C8F"/>
                </a:solidFill>
              </a:rPr>
              <a:t>, se </a:t>
            </a:r>
            <a:r>
              <a:rPr lang="en-US" sz="2100" dirty="0" err="1">
                <a:solidFill>
                  <a:srgbClr val="202C8F"/>
                </a:solidFill>
              </a:rPr>
              <a:t>trece</a:t>
            </a:r>
            <a:r>
              <a:rPr lang="en-US" sz="2100" dirty="0">
                <a:solidFill>
                  <a:srgbClr val="202C8F"/>
                </a:solidFill>
              </a:rPr>
              <a:t> in </a:t>
            </a:r>
            <a:r>
              <a:rPr lang="en-US" sz="2100" dirty="0" err="1">
                <a:solidFill>
                  <a:srgbClr val="202C8F"/>
                </a:solidFill>
              </a:rPr>
              <a:t>starea</a:t>
            </a:r>
            <a:r>
              <a:rPr lang="en-US" sz="2100" dirty="0">
                <a:solidFill>
                  <a:srgbClr val="202C8F"/>
                </a:solidFill>
              </a:rPr>
              <a:t> S1.</a:t>
            </a:r>
          </a:p>
        </p:txBody>
      </p:sp>
    </p:spTree>
    <p:extLst>
      <p:ext uri="{BB962C8B-B14F-4D97-AF65-F5344CB8AC3E}">
        <p14:creationId xmlns:p14="http://schemas.microsoft.com/office/powerpoint/2010/main" val="255347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8B74AD-643C-EA49-C07A-C34326F8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344614"/>
            <a:ext cx="6766560" cy="590423"/>
          </a:xfrm>
        </p:spPr>
        <p:txBody>
          <a:bodyPr/>
          <a:lstStyle/>
          <a:p>
            <a:r>
              <a:rPr lang="en-US" sz="2800" dirty="0" err="1"/>
              <a:t>organigrama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AC3855-78E9-4CA9-2163-76507AD17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844106"/>
            <a:ext cx="3200400" cy="601389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62EFD-20F3-AF04-AE6F-DD28371C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A4B9F-519D-7B02-3F2C-3FF5DB68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4C5A-CD16-1153-3809-7D199353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296100"/>
            <a:ext cx="7811008" cy="1959420"/>
          </a:xfrm>
        </p:spPr>
        <p:txBody>
          <a:bodyPr/>
          <a:lstStyle/>
          <a:p>
            <a:pPr algn="ctr"/>
            <a:br>
              <a:rPr lang="en-US" sz="2000" dirty="0"/>
            </a:br>
            <a:r>
              <a:rPr lang="en-US" sz="2000" dirty="0"/>
              <a:t>           </a:t>
            </a:r>
            <a:r>
              <a:rPr lang="en-US" sz="2000" dirty="0" err="1"/>
              <a:t>Calculul</a:t>
            </a:r>
            <a:r>
              <a:rPr lang="en-US" sz="2000" dirty="0"/>
              <a:t> </a:t>
            </a:r>
            <a:r>
              <a:rPr lang="en-US" sz="2000" dirty="0" err="1"/>
              <a:t>lungimii</a:t>
            </a:r>
            <a:r>
              <a:rPr lang="en-US" sz="2000" dirty="0"/>
              <a:t> </a:t>
            </a:r>
            <a:r>
              <a:rPr lang="en-US" sz="2000" dirty="0" err="1"/>
              <a:t>microinstructiuni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1400" dirty="0"/>
              <a:t>pe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algoritmului</a:t>
            </a:r>
            <a:r>
              <a:rPr lang="en-US" sz="1400" dirty="0"/>
              <a:t>                         Pe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tipului</a:t>
            </a:r>
            <a:r>
              <a:rPr lang="en-US" sz="1400" dirty="0"/>
              <a:t> de </a:t>
            </a:r>
            <a:r>
              <a:rPr lang="en-US" sz="1400" dirty="0" err="1"/>
              <a:t>memorie</a:t>
            </a:r>
            <a:r>
              <a:rPr lang="en-US" sz="1400" dirty="0"/>
              <a:t> 256*4</a:t>
            </a:r>
            <a:endParaRPr lang="en-US" sz="20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5331B9F-EA9C-614F-61BF-5A55430BD0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753350" y="3365662"/>
            <a:ext cx="3743325" cy="1855292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6E6E72E-D7FA-1A61-D952-272AFD61C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84588" y="3365661"/>
            <a:ext cx="3741737" cy="1855292"/>
          </a:xfrm>
        </p:spPr>
      </p:pic>
    </p:spTree>
    <p:extLst>
      <p:ext uri="{BB962C8B-B14F-4D97-AF65-F5344CB8AC3E}">
        <p14:creationId xmlns:p14="http://schemas.microsoft.com/office/powerpoint/2010/main" val="277890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0618-8782-F30F-887C-1C5C862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13" y="364723"/>
            <a:ext cx="6766560" cy="768096"/>
          </a:xfrm>
        </p:spPr>
        <p:txBody>
          <a:bodyPr/>
          <a:lstStyle/>
          <a:p>
            <a:r>
              <a:rPr lang="en-US" sz="2800" dirty="0"/>
              <a:t>Schema </a:t>
            </a:r>
            <a:r>
              <a:rPr lang="en-US" sz="2800" dirty="0" err="1"/>
              <a:t>unitatii</a:t>
            </a:r>
            <a:r>
              <a:rPr lang="en-US" sz="2800" dirty="0"/>
              <a:t> de </a:t>
            </a:r>
            <a:r>
              <a:rPr lang="en-US" sz="2800" dirty="0" err="1"/>
              <a:t>comanda</a:t>
            </a:r>
            <a:r>
              <a:rPr lang="en-US" sz="2800" dirty="0"/>
              <a:t> </a:t>
            </a:r>
            <a:r>
              <a:rPr lang="en-US" sz="2800" dirty="0" err="1"/>
              <a:t>microprogramate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04C9F7-4F2F-6666-00E2-6C12E7C3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717" y="1428931"/>
            <a:ext cx="4560752" cy="5229664"/>
          </a:xfrm>
        </p:spPr>
      </p:pic>
    </p:spTree>
    <p:extLst>
      <p:ext uri="{BB962C8B-B14F-4D97-AF65-F5344CB8AC3E}">
        <p14:creationId xmlns:p14="http://schemas.microsoft.com/office/powerpoint/2010/main" val="334944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C565-1BC5-A449-25B5-1B0041E8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344614"/>
            <a:ext cx="6766560" cy="590423"/>
          </a:xfrm>
        </p:spPr>
        <p:txBody>
          <a:bodyPr/>
          <a:lstStyle/>
          <a:p>
            <a:pPr algn="ctr"/>
            <a:r>
              <a:rPr lang="en-US" sz="1800" dirty="0"/>
              <a:t>Memoria de microprogram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71B429-AADC-9079-5024-2A7D5390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528" y="1106904"/>
            <a:ext cx="6766559" cy="5406481"/>
          </a:xfrm>
        </p:spPr>
      </p:pic>
    </p:spTree>
    <p:extLst>
      <p:ext uri="{BB962C8B-B14F-4D97-AF65-F5344CB8AC3E}">
        <p14:creationId xmlns:p14="http://schemas.microsoft.com/office/powerpoint/2010/main" val="41828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{42F3A32E-1E39-47AA-99AB-442EEBABA522}tf78438558_win32</Template>
  <TotalTime>156</TotalTime>
  <Words>424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Dozator de bauturi</vt:lpstr>
      <vt:lpstr>Tema proiectului</vt:lpstr>
      <vt:lpstr>Schema bloc</vt:lpstr>
      <vt:lpstr>Descrierea Functionalitatii 1</vt:lpstr>
      <vt:lpstr>Descrierea functionalitatii 2</vt:lpstr>
      <vt:lpstr>organigrama</vt:lpstr>
      <vt:lpstr>            Calculul lungimii microinstructiuni    pe baza algoritmului                         Pe baza tipului de memorie 256*4</vt:lpstr>
      <vt:lpstr>Schema unitatii de comanda microprogramate</vt:lpstr>
      <vt:lpstr>Memoria de microprogram</vt:lpstr>
      <vt:lpstr>PowerPoint Presentation</vt:lpstr>
      <vt:lpstr>PowerPoint Presentation</vt:lpstr>
      <vt:lpstr>PowerPoint Presentation</vt:lpstr>
      <vt:lpstr>Impartirea task-urilor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Dozator de bauturi</dc:title>
  <dc:subject/>
  <dc:creator>Catalin</dc:creator>
  <cp:lastModifiedBy>Catalin</cp:lastModifiedBy>
  <cp:revision>4</cp:revision>
  <dcterms:created xsi:type="dcterms:W3CDTF">2023-01-15T19:01:03Z</dcterms:created>
  <dcterms:modified xsi:type="dcterms:W3CDTF">2023-01-15T21:37:38Z</dcterms:modified>
</cp:coreProperties>
</file>