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73" r:id="rId10"/>
    <p:sldId id="274" r:id="rId11"/>
    <p:sldId id="275" r:id="rId12"/>
    <p:sldId id="263" r:id="rId13"/>
    <p:sldId id="264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Atlikto darbo kiekis %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Mindaugas</c:v>
                </c:pt>
                <c:pt idx="1">
                  <c:v>Kostas</c:v>
                </c:pt>
                <c:pt idx="2">
                  <c:v>Artūras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0.33</c:v>
                </c:pt>
                <c:pt idx="1">
                  <c:v>0.33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39-43CB-B1B2-34D32D6A22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0575064"/>
        <c:axId val="440576048"/>
      </c:barChart>
      <c:catAx>
        <c:axId val="440575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576048"/>
        <c:crosses val="autoZero"/>
        <c:auto val="1"/>
        <c:lblAlgn val="ctr"/>
        <c:lblOffset val="100"/>
        <c:noMultiLvlLbl val="0"/>
      </c:catAx>
      <c:valAx>
        <c:axId val="44057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57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964267"/>
            <a:ext cx="9483725" cy="2421464"/>
          </a:xfrm>
        </p:spPr>
        <p:txBody>
          <a:bodyPr>
            <a:normAutofit/>
          </a:bodyPr>
          <a:lstStyle/>
          <a:p>
            <a:r>
              <a:rPr lang="lt-LT" dirty="0"/>
              <a:t>Fiinast</a:t>
            </a:r>
            <a:r>
              <a:rPr lang="lt-LT" sz="4400" dirty="0"/>
              <a:t>a</a:t>
            </a:r>
            <a:br>
              <a:rPr lang="en-GB" sz="4400" dirty="0"/>
            </a:br>
            <a:r>
              <a:rPr lang="en-GB" dirty="0" err="1"/>
              <a:t>projektavimas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kūrimas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II</a:t>
            </a:r>
            <a:r>
              <a:rPr lang="en-GB" dirty="0"/>
              <a:t>I</a:t>
            </a:r>
            <a:r>
              <a:rPr lang="lt-LT" dirty="0"/>
              <a:t> Laboratorinis darbas </a:t>
            </a:r>
            <a:br>
              <a:rPr lang="lt-LT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299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Sekų diagrama</a:t>
            </a:r>
            <a:endParaRPr lang="en-GB" dirty="0"/>
          </a:p>
        </p:txBody>
      </p:sp>
      <p:pic>
        <p:nvPicPr>
          <p:cNvPr id="4" name="Content Placeholder 3" descr="C:\Users\abonckus\AppData\Local\Microsoft\Windows\INetCache\Content.Word\sd__Peržiūrėti_statistiką__Peržiūrėti_statistiką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88" y="1981200"/>
            <a:ext cx="8850092" cy="4638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99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Sekų diagrama</a:t>
            </a:r>
            <a:endParaRPr lang="en-GB" dirty="0"/>
          </a:p>
        </p:txBody>
      </p:sp>
      <p:pic>
        <p:nvPicPr>
          <p:cNvPr id="4" name="Content Placeholder 3" descr="C:\Users\abonckus\AppData\Local\Microsoft\Windows\INetCache\Content.Word\Pridėti išlaidas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67" y="1760725"/>
            <a:ext cx="9418291" cy="4812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7729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Techninė architektūra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313310"/>
          </a:xfrm>
        </p:spPr>
        <p:txBody>
          <a:bodyPr>
            <a:normAutofit/>
          </a:bodyPr>
          <a:lstStyle/>
          <a:p>
            <a:pPr marL="0" lvl="1"/>
            <a:r>
              <a:rPr lang="lt-LT" sz="2000" b="1" dirty="0"/>
              <a:t>Kuriamos sistemos architektūra</a:t>
            </a:r>
            <a:endParaRPr lang="en-GB" sz="2000" b="1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34" y="152400"/>
            <a:ext cx="2844166" cy="643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3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Techninė architektūra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142067"/>
            <a:ext cx="10207626" cy="1241213"/>
          </a:xfrm>
        </p:spPr>
        <p:txBody>
          <a:bodyPr>
            <a:normAutofit/>
          </a:bodyPr>
          <a:lstStyle/>
          <a:p>
            <a:pPr marL="0" lvl="1"/>
            <a:r>
              <a:rPr lang="lt-LT" sz="2000" b="1" dirty="0"/>
              <a:t>Sistemos komponentų išdėstymo diagrama</a:t>
            </a:r>
            <a:endParaRPr lang="en-GB" sz="2000" b="1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38" y="2920934"/>
            <a:ext cx="8514751" cy="31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6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2800" dirty="0"/>
              <a:t>Klausimai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65108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/>
              <a:t>A</a:t>
            </a:r>
            <a:r>
              <a:rPr lang="lt-LT" sz="2400" dirty="0"/>
              <a:t>čiū už dėmesį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6445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Komanda „Permainos“</a:t>
            </a:r>
            <a:endParaRPr lang="en-GB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977824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555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Turinys</a:t>
            </a:r>
            <a:r>
              <a:rPr lang="en-US" dirty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Įvadas</a:t>
            </a:r>
          </a:p>
          <a:p>
            <a:r>
              <a:rPr lang="lt-LT" dirty="0"/>
              <a:t>Reikalavimai</a:t>
            </a:r>
          </a:p>
          <a:p>
            <a:r>
              <a:rPr lang="lt-LT" dirty="0"/>
              <a:t>Struktūrinis dalykinės srities modelis</a:t>
            </a:r>
          </a:p>
          <a:p>
            <a:r>
              <a:rPr lang="lt-LT" dirty="0"/>
              <a:t>Reikalavimų - struktūrinio dalykinės srities modelio atsekamumo matrica</a:t>
            </a:r>
          </a:p>
          <a:p>
            <a:r>
              <a:rPr lang="lt-LT" dirty="0"/>
              <a:t>Sekų diagrama</a:t>
            </a:r>
          </a:p>
          <a:p>
            <a:r>
              <a:rPr lang="lt-LT" dirty="0"/>
              <a:t>Techninė architektūra</a:t>
            </a:r>
            <a:endParaRPr lang="en-GB" dirty="0"/>
          </a:p>
          <a:p>
            <a:r>
              <a:rPr lang="en-GB" dirty="0" err="1"/>
              <a:t>Prototipo</a:t>
            </a:r>
            <a:r>
              <a:rPr lang="en-GB" dirty="0"/>
              <a:t> </a:t>
            </a:r>
            <a:r>
              <a:rPr lang="en-GB" dirty="0" err="1"/>
              <a:t>prezentacija</a:t>
            </a:r>
            <a:endParaRPr lang="lt-L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51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Įvadas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Programų sistema – „Fiinasta“ biudžeto planavimo sistema.</a:t>
            </a:r>
          </a:p>
          <a:p>
            <a:r>
              <a:rPr lang="lt-LT" dirty="0"/>
              <a:t>Tikslas – atlikti ICONIX proceso veikas: </a:t>
            </a:r>
          </a:p>
          <a:p>
            <a:pPr lvl="1"/>
            <a:r>
              <a:rPr lang="lt-LT" dirty="0"/>
              <a:t>Robastiškumo analizė;</a:t>
            </a:r>
          </a:p>
          <a:p>
            <a:pPr lvl="1"/>
            <a:r>
              <a:rPr lang="lt-LT" dirty="0"/>
              <a:t>Preliminari projekto peržiūra;</a:t>
            </a:r>
          </a:p>
          <a:p>
            <a:pPr lvl="1"/>
            <a:r>
              <a:rPr lang="lt-LT" dirty="0"/>
              <a:t>Techninė architektūra.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36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Reikalavimai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508355"/>
              </p:ext>
            </p:extLst>
          </p:nvPr>
        </p:nvGraphicFramePr>
        <p:xfrm>
          <a:off x="3900331" y="1257300"/>
          <a:ext cx="7802231" cy="52947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7990">
                  <a:extLst>
                    <a:ext uri="{9D8B030D-6E8A-4147-A177-3AD203B41FA5}">
                      <a16:colId xmlns:a16="http://schemas.microsoft.com/office/drawing/2014/main" val="2776286440"/>
                    </a:ext>
                  </a:extLst>
                </a:gridCol>
                <a:gridCol w="610100">
                  <a:extLst>
                    <a:ext uri="{9D8B030D-6E8A-4147-A177-3AD203B41FA5}">
                      <a16:colId xmlns:a16="http://schemas.microsoft.com/office/drawing/2014/main" val="2033607799"/>
                    </a:ext>
                  </a:extLst>
                </a:gridCol>
                <a:gridCol w="6464141">
                  <a:extLst>
                    <a:ext uri="{9D8B030D-6E8A-4147-A177-3AD203B41FA5}">
                      <a16:colId xmlns:a16="http://schemas.microsoft.com/office/drawing/2014/main" val="2667670849"/>
                    </a:ext>
                  </a:extLst>
                </a:gridCol>
              </a:tblGrid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FR1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Naudotojas turi galėti prisijungti prie finansų planavimo sistemos. </a:t>
                      </a:r>
                      <a:endParaRPr lang="en-GB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259983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galėti nuspėti naudotojo ateities išlaidas nustatytam laikotarpiui.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024466"/>
                  </a:ext>
                </a:extLst>
              </a:tr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R1.1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Sistemoje turi būti galima pasirinkti išlaidų nuspėjimo laikotarpį (diena, savaitė, mėnuo, metai).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3071320803"/>
                  </a:ext>
                </a:extLst>
              </a:tr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R2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R2.1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Sistemoje turi būti galima pridėti pastabą prie išlaidų.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1230855380"/>
                  </a:ext>
                </a:extLst>
              </a:tr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R2.2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Pastabos ilgis turi būti apribotas iki 350 simbolių.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3360151942"/>
                  </a:ext>
                </a:extLst>
              </a:tr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R3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Rašant pastabą, sistema, vartotojui klaviatūroje paspaudus „enter“ turi galėti automatiškai pabaigti žodį.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4359"/>
                  </a:ext>
                </a:extLst>
              </a:tr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R4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Sistema turi generuoti taupymo pasiūlymus pagal ankstesnes naudotojo išlaidas/pajamas.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322762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R5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Sistema turi turėti galimybę peržiūrėti išlaidų įrašus.</a:t>
                      </a:r>
                      <a:endParaRPr lang="en-GB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107852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R5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R5.1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turėti galimybę ieškoti išlaidų/pajamų įrašų.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2221336748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R5.2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galėti filtruoti įrašus pagal įvairius kriterijus.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4087489466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R6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turėti galimybę dalintis įrašais soc. tinkluose.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6297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R7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turėti galimybę paremti kūrėjus naudojant „paypal“.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03096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R8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generuoti statistiką.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99689"/>
                  </a:ext>
                </a:extLst>
              </a:tr>
              <a:tr h="2194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R8.1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statistikoje turi pateikti vidutines pajamas.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1332552901"/>
                  </a:ext>
                </a:extLst>
              </a:tr>
              <a:tr h="2194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R8.2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statistikoje turi pateikti vidutines išlaidas.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359462879"/>
                  </a:ext>
                </a:extLst>
              </a:tr>
              <a:tr h="4389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R8.3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statistikoje turi pateikti kokia dalį sudaro skirtingos išlaidų kategorijos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2813874092"/>
                  </a:ext>
                </a:extLst>
              </a:tr>
              <a:tr h="2194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R9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Sistema turi leisti pridedant išlaidas pridėti čekio nuotrauką.</a:t>
                      </a:r>
                      <a:endParaRPr lang="en-GB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05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63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31" y="196361"/>
            <a:ext cx="10131425" cy="1456267"/>
          </a:xfrm>
        </p:spPr>
        <p:txBody>
          <a:bodyPr/>
          <a:lstStyle/>
          <a:p>
            <a:r>
              <a:rPr lang="lt-LT" dirty="0"/>
              <a:t>Struktūrinis dalykinės srities modelis</a:t>
            </a:r>
            <a:br>
              <a:rPr lang="lt-LT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85" y="1225844"/>
            <a:ext cx="9389955" cy="52483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370" y="2347545"/>
            <a:ext cx="244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Prieš pakeitimus: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71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lt-LT" dirty="0"/>
              <a:t>Struktūrinis dalykinės srities modelis</a:t>
            </a:r>
            <a:br>
              <a:rPr lang="lt-LT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838" y="605175"/>
            <a:ext cx="10069879" cy="1579225"/>
          </a:xfrm>
        </p:spPr>
        <p:txBody>
          <a:bodyPr/>
          <a:lstStyle/>
          <a:p>
            <a:r>
              <a:rPr lang="lt-LT" dirty="0"/>
              <a:t>Po pakeitimų:</a:t>
            </a:r>
            <a:endParaRPr lang="en-GB" dirty="0"/>
          </a:p>
        </p:txBody>
      </p:sp>
      <p:pic>
        <p:nvPicPr>
          <p:cNvPr id="2050" name="Picture 2" descr="DS model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485" y="728133"/>
            <a:ext cx="8261838" cy="604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8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78" y="134815"/>
            <a:ext cx="10131425" cy="1456267"/>
          </a:xfrm>
        </p:spPr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lt-LT" sz="2400" dirty="0">
                <a:latin typeface="+mn-lt"/>
              </a:rPr>
              <a:t>Reikalavimų - struktūrinio dalykinės srities modelio atsekamumo matrica</a:t>
            </a:r>
            <a:br>
              <a:rPr lang="en-GB" b="1" dirty="0"/>
            </a:b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518092"/>
              </p:ext>
            </p:extLst>
          </p:nvPr>
        </p:nvGraphicFramePr>
        <p:xfrm>
          <a:off x="3719145" y="1047587"/>
          <a:ext cx="8159254" cy="566094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79969">
                  <a:extLst>
                    <a:ext uri="{9D8B030D-6E8A-4147-A177-3AD203B41FA5}">
                      <a16:colId xmlns:a16="http://schemas.microsoft.com/office/drawing/2014/main" val="2965499274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179834190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986070311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109150949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951764221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317322103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3658604392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4202125711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440540803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758816179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4554026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006971880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81314405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3096414635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33445777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961121353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4121960143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3349035276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20624349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47076612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17241121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478073096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307055567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73656859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013909080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412641335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331812427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53766552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752525779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692350377"/>
                    </a:ext>
                  </a:extLst>
                </a:gridCol>
              </a:tblGrid>
              <a:tr h="2096643">
                <a:tc>
                  <a:txBody>
                    <a:bodyPr/>
                    <a:lstStyle/>
                    <a:p>
                      <a:pPr indent="180340" algn="r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Klasės</a:t>
                      </a:r>
                      <a:endParaRPr lang="en-GB" sz="70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 </a:t>
                      </a:r>
                      <a:endParaRPr lang="en-GB" sz="70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 </a:t>
                      </a:r>
                      <a:endParaRPr lang="en-GB" sz="70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 </a:t>
                      </a:r>
                      <a:endParaRPr lang="en-GB" sz="70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 </a:t>
                      </a:r>
                      <a:endParaRPr lang="en-GB" sz="70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 </a:t>
                      </a:r>
                      <a:endParaRPr lang="en-GB" sz="70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 </a:t>
                      </a:r>
                      <a:endParaRPr lang="en-GB" sz="70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 </a:t>
                      </a:r>
                      <a:endParaRPr lang="en-GB" sz="70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 </a:t>
                      </a:r>
                      <a:endParaRPr lang="en-GB" sz="700">
                        <a:effectLst/>
                      </a:endParaRPr>
                    </a:p>
                    <a:p>
                      <a:pPr indent="-93980" algn="ctr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Reikalavimai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Account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Soc. Media Account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Forseen Spendings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Foreseen Spendings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Spendings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Spendings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Spendings/Income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Savings Proposal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Savings Proposal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Budget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Budget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 dirty="0">
                          <a:effectLst/>
                        </a:rPr>
                        <a:t>Statistics View</a:t>
                      </a:r>
                      <a:endParaRPr lang="en-GB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Statistics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Help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Help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Filter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Contacts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Contacts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Search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Error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System Message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Check Picture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Picture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File Browser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Meniu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Category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Category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Donation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Donation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extLst>
                  <a:ext uri="{0D108BD9-81ED-4DB2-BD59-A6C34878D82A}">
                    <a16:rowId xmlns:a16="http://schemas.microsoft.com/office/drawing/2014/main" val="4162335905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FR1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881162597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2905570897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R1.1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2831043834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R2.1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3587403997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R2.2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137311543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R3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871435931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R4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3791816906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R5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022446101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R5.1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798460173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R5.2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431885110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R6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333399532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R7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2565822579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R8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2842804090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R8.1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749761847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R8.2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2951601145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R8.3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2717518411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R9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5631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23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162560"/>
            <a:ext cx="10131425" cy="1456267"/>
          </a:xfrm>
        </p:spPr>
        <p:txBody>
          <a:bodyPr/>
          <a:lstStyle/>
          <a:p>
            <a:r>
              <a:rPr lang="lt-LT" dirty="0"/>
              <a:t>Sekų diagrama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721" y="2345796"/>
            <a:ext cx="10131425" cy="364913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098" name="Picture 2" descr="Ieškoti įraš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540" y="1337733"/>
            <a:ext cx="8185785" cy="51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884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20</TotalTime>
  <Words>466</Words>
  <Application>Microsoft Office PowerPoint</Application>
  <PresentationFormat>Widescreen</PresentationFormat>
  <Paragraphs>624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Celestial</vt:lpstr>
      <vt:lpstr>Fiinasta projektavimas ir kūrimas</vt:lpstr>
      <vt:lpstr>Komanda „Permainos“</vt:lpstr>
      <vt:lpstr>Turinys </vt:lpstr>
      <vt:lpstr>Įvadas</vt:lpstr>
      <vt:lpstr>Reikalavimai</vt:lpstr>
      <vt:lpstr>Struktūrinis dalykinės srities modelis </vt:lpstr>
      <vt:lpstr>Struktūrinis dalykinės srities modelis </vt:lpstr>
      <vt:lpstr>Reikalavimų - struktūrinio dalykinės srities modelio atsekamumo matrica </vt:lpstr>
      <vt:lpstr>Sekų diagrama</vt:lpstr>
      <vt:lpstr>Sekų diagrama</vt:lpstr>
      <vt:lpstr>Sekų diagrama</vt:lpstr>
      <vt:lpstr>Techninė architektūra</vt:lpstr>
      <vt:lpstr>Techninė architektūra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Fiinasta projektavimas ir kūrimas</dc:title>
  <dc:creator>Mindaugas Čyžius</dc:creator>
  <cp:lastModifiedBy>Mindaugas Čyžius</cp:lastModifiedBy>
  <cp:revision>3</cp:revision>
  <dcterms:created xsi:type="dcterms:W3CDTF">2016-05-23T15:11:53Z</dcterms:created>
  <dcterms:modified xsi:type="dcterms:W3CDTF">2016-05-23T15:32:43Z</dcterms:modified>
</cp:coreProperties>
</file>