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8" r:id="rId9"/>
    <p:sldId id="277" r:id="rId10"/>
    <p:sldId id="273" r:id="rId11"/>
    <p:sldId id="280" r:id="rId12"/>
    <p:sldId id="274" r:id="rId13"/>
    <p:sldId id="276" r:id="rId14"/>
    <p:sldId id="275" r:id="rId15"/>
    <p:sldId id="279" r:id="rId16"/>
    <p:sldId id="263" r:id="rId17"/>
    <p:sldId id="26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Atlikto darbo kiekis %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Mindaugas</c:v>
                </c:pt>
                <c:pt idx="1">
                  <c:v>Kostas</c:v>
                </c:pt>
                <c:pt idx="2">
                  <c:v>Artūras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9-43CB-B1B2-34D32D6A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386160"/>
        <c:axId val="876384528"/>
      </c:barChart>
      <c:catAx>
        <c:axId val="8763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4528"/>
        <c:crosses val="autoZero"/>
        <c:auto val="1"/>
        <c:lblAlgn val="ctr"/>
        <c:lblOffset val="100"/>
        <c:noMultiLvlLbl val="0"/>
      </c:catAx>
      <c:valAx>
        <c:axId val="8763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64267"/>
            <a:ext cx="9483725" cy="2421464"/>
          </a:xfrm>
        </p:spPr>
        <p:txBody>
          <a:bodyPr>
            <a:normAutofit/>
          </a:bodyPr>
          <a:lstStyle/>
          <a:p>
            <a:r>
              <a:rPr lang="lt-LT" dirty="0"/>
              <a:t>Fiinast</a:t>
            </a:r>
            <a:r>
              <a:rPr lang="lt-LT" sz="4400" dirty="0"/>
              <a:t>a</a:t>
            </a:r>
            <a:br>
              <a:rPr lang="en-GB" sz="4400" dirty="0"/>
            </a:br>
            <a:r>
              <a:rPr lang="en-GB" dirty="0" err="1"/>
              <a:t>projektavimas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kūrimas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II</a:t>
            </a:r>
            <a:r>
              <a:rPr lang="en-GB" dirty="0"/>
              <a:t>I</a:t>
            </a:r>
            <a:r>
              <a:rPr lang="lt-LT" dirty="0"/>
              <a:t> Laboratorinis darbas </a:t>
            </a:r>
            <a:br>
              <a:rPr lang="lt-LT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9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62560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1" y="2345796"/>
            <a:ext cx="10131425" cy="36491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Ieškoti įraš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1337733"/>
            <a:ext cx="8185785" cy="51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284480"/>
            <a:ext cx="10131425" cy="1456267"/>
          </a:xfrm>
        </p:spPr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36273"/>
              </p:ext>
            </p:extLst>
          </p:nvPr>
        </p:nvGraphicFramePr>
        <p:xfrm>
          <a:off x="641838" y="1389190"/>
          <a:ext cx="10893670" cy="497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3670">
                  <a:extLst>
                    <a:ext uri="{9D8B030D-6E8A-4147-A177-3AD203B41FA5}">
                      <a16:colId xmlns:a16="http://schemas.microsoft.com/office/drawing/2014/main" val="1605102344"/>
                    </a:ext>
                  </a:extLst>
                </a:gridCol>
              </a:tblGrid>
              <a:tr h="4976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60281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TC_02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556762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surandamas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82974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502588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ieško pastabą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252243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84338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61091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897644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nėra pastabą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1881225"/>
                  </a:ext>
                </a:extLst>
              </a:tr>
              <a:tr h="497644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tekstas, kad tokia išlaida neegzistuoja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8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1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21" y="64477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sd__Peržiūrėti_statistiką__Peržiūrėti_statistiką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3" y="1248508"/>
            <a:ext cx="9490759" cy="530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9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81" y="451338"/>
            <a:ext cx="9763023" cy="718038"/>
          </a:xfrm>
        </p:spPr>
        <p:txBody>
          <a:bodyPr>
            <a:normAutofit fontScale="90000"/>
          </a:bodyPr>
          <a:lstStyle/>
          <a:p>
            <a:pPr lvl="0"/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440743"/>
              </p:ext>
            </p:extLst>
          </p:nvPr>
        </p:nvGraphicFramePr>
        <p:xfrm>
          <a:off x="470681" y="953087"/>
          <a:ext cx="11275842" cy="5795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75842">
                  <a:extLst>
                    <a:ext uri="{9D8B030D-6E8A-4147-A177-3AD203B41FA5}">
                      <a16:colId xmlns:a16="http://schemas.microsoft.com/office/drawing/2014/main" val="828623788"/>
                    </a:ext>
                  </a:extLst>
                </a:gridCol>
              </a:tblGrid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87209"/>
                  </a:ext>
                </a:extLst>
              </a:tr>
              <a:tr h="393783">
                <a:tc>
                  <a:txBody>
                    <a:bodyPr/>
                    <a:lstStyle/>
                    <a:p>
                      <a:pPr algn="l"/>
                      <a:r>
                        <a:rPr lang="lt-LT" sz="1600" dirty="0"/>
                        <a:t>TC_05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02001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pridėta išlaida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34023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68583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772030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Pridėtas išlaidos įrašas turi pasirodyti "Biudžeto suvestinė" lange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44233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neįvedus sumus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73874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neįvedą sumos,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807817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742931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5979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datos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804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nepasirenka datos,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061390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8251320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Išlaida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48508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kategorijos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0595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nepasirenka kategorijos,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122426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415637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6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1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Pridėti išlaida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7" y="1760725"/>
            <a:ext cx="9418291" cy="481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23322"/>
              </p:ext>
            </p:extLst>
          </p:nvPr>
        </p:nvGraphicFramePr>
        <p:xfrm>
          <a:off x="1275080" y="1491298"/>
          <a:ext cx="9627382" cy="5075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27382">
                  <a:extLst>
                    <a:ext uri="{9D8B030D-6E8A-4147-A177-3AD203B41FA5}">
                      <a16:colId xmlns:a16="http://schemas.microsoft.com/office/drawing/2014/main" val="4183375560"/>
                    </a:ext>
                  </a:extLst>
                </a:gridCol>
              </a:tblGrid>
              <a:tr h="6440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1469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U_08</a:t>
                      </a:r>
                      <a:endParaRPr lang="en-GB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650483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įmanoma peržiūrėti statistiką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23980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293224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79880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836124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 statistika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46143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0529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192048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3712382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 kuomet nėra išlaidų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302117"/>
                  </a:ext>
                </a:extLst>
              </a:tr>
              <a:tr h="40290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Pranešama, kad įrašų nėra ir atidaromas "Išlaidos/Pajamos" langas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4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7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3310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Kuriamos sistemos architektūra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4" y="152400"/>
            <a:ext cx="28441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142067"/>
            <a:ext cx="10207626" cy="1241213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Sistemos komponentų išdėstymo diagrama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20934"/>
            <a:ext cx="8514751" cy="31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3600" dirty="0"/>
              <a:t>Klausimai?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6510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A</a:t>
            </a:r>
            <a:r>
              <a:rPr lang="lt-LT" sz="3600" dirty="0"/>
              <a:t>čiū už dėmesį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44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„Permainos“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778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5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Turinys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Įvadas</a:t>
            </a:r>
          </a:p>
          <a:p>
            <a:r>
              <a:rPr lang="lt-LT" dirty="0"/>
              <a:t>Reikalavimai</a:t>
            </a:r>
          </a:p>
          <a:p>
            <a:r>
              <a:rPr lang="lt-LT" dirty="0"/>
              <a:t>Struktūrinis dalykinės srities modelis</a:t>
            </a:r>
          </a:p>
          <a:p>
            <a:r>
              <a:rPr lang="lt-LT" dirty="0"/>
              <a:t>Reikalavimų - struktūrinio dalykinės srities modelio atsekamumo matrica</a:t>
            </a:r>
            <a:endParaRPr lang="en-GB" dirty="0"/>
          </a:p>
          <a:p>
            <a:r>
              <a:rPr lang="lt-LT" dirty="0"/>
              <a:t>Reikalavimų - užduočių atsekamumo matrica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Techninė architektūra</a:t>
            </a:r>
            <a:endParaRPr lang="en-GB" dirty="0"/>
          </a:p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lt-L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sistema – „Fiinasta“ biudžeto planavimo sistema.</a:t>
            </a:r>
          </a:p>
          <a:p>
            <a:r>
              <a:rPr lang="lt-LT" dirty="0"/>
              <a:t>Tikslas – atlikti ICONIX proceso veikas: </a:t>
            </a:r>
          </a:p>
          <a:p>
            <a:pPr lvl="1"/>
            <a:r>
              <a:rPr lang="lt-LT" dirty="0"/>
              <a:t>Robastiškumo analizė;</a:t>
            </a:r>
          </a:p>
          <a:p>
            <a:pPr lvl="1"/>
            <a:r>
              <a:rPr lang="lt-LT" dirty="0"/>
              <a:t>Preliminari projekto peržiūra;</a:t>
            </a:r>
          </a:p>
          <a:p>
            <a:pPr lvl="1"/>
            <a:r>
              <a:rPr lang="lt-LT" dirty="0"/>
              <a:t>Techninė architektūra.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551953"/>
              </p:ext>
            </p:extLst>
          </p:nvPr>
        </p:nvGraphicFramePr>
        <p:xfrm>
          <a:off x="3900331" y="1257300"/>
          <a:ext cx="7802231" cy="529472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7990">
                  <a:extLst>
                    <a:ext uri="{9D8B030D-6E8A-4147-A177-3AD203B41FA5}">
                      <a16:colId xmlns:a16="http://schemas.microsoft.com/office/drawing/2014/main" val="2776286440"/>
                    </a:ext>
                  </a:extLst>
                </a:gridCol>
                <a:gridCol w="610100">
                  <a:extLst>
                    <a:ext uri="{9D8B030D-6E8A-4147-A177-3AD203B41FA5}">
                      <a16:colId xmlns:a16="http://schemas.microsoft.com/office/drawing/2014/main" val="2033607799"/>
                    </a:ext>
                  </a:extLst>
                </a:gridCol>
                <a:gridCol w="6464141">
                  <a:extLst>
                    <a:ext uri="{9D8B030D-6E8A-4147-A177-3AD203B41FA5}">
                      <a16:colId xmlns:a16="http://schemas.microsoft.com/office/drawing/2014/main" val="2667670849"/>
                    </a:ext>
                  </a:extLst>
                </a:gridCol>
              </a:tblGrid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Naudotojas turi galėti prisijungti prie finansų planavimo sistemos. 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9983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R1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nuspėti naudotojo ateities išlaidas nustatytam laikotarpiui.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4466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Sistemoje turi būti galima pasirinkti išlaidų nuspėjimo laikotarpį (diena, savaitė, mėnuo, metai).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071320803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Sistemoje turi būti galima pridėti pastabą prie išlaidų.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230855380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Pastabos ilgis turi būti apribotas iki 350 simbolių.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360151942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Rašant pastabą, sistema, vartotojui klaviatūroje paspaudus „enter“ turi galėti automatiškai pabaigti žodį.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4359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generuoti taupymo pasiūlymus pagal ankstesnes naudotojo išlaidas/pajamas.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276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turėti galimybę peržiūrėti išlaidų įrašus.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0785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ieškoti išlaidų/pajamų įrašų.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221336748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filtruoti įrašus pagal įvairius kriterijus.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408748946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dalintis įrašais soc. tinkluose.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297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paremti kūrėjus naudojant „paypal“.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0309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generuoti statistiką.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99689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pajamas.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3325529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išlaidas.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5946287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R8.3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kokia dalį sudaro skirtingos išlaidų kategorijos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81387409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leisti pridedant išlaidas pridėti čekio nuotrauką.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196361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5" y="1225844"/>
            <a:ext cx="9389955" cy="524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0" y="2347545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Prieš pakeitimus: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7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605175"/>
            <a:ext cx="10069879" cy="1579225"/>
          </a:xfrm>
        </p:spPr>
        <p:txBody>
          <a:bodyPr/>
          <a:lstStyle/>
          <a:p>
            <a:r>
              <a:rPr lang="lt-LT" dirty="0"/>
              <a:t>Po pakeitimų:</a:t>
            </a:r>
            <a:endParaRPr lang="en-GB" dirty="0"/>
          </a:p>
        </p:txBody>
      </p:sp>
      <p:pic>
        <p:nvPicPr>
          <p:cNvPr id="2050" name="Picture 2" descr="DS mode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728133"/>
            <a:ext cx="8261838" cy="60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0"/>
            <a:ext cx="9882554" cy="1215940"/>
          </a:xfrm>
        </p:spPr>
        <p:txBody>
          <a:bodyPr>
            <a:normAutofit/>
          </a:bodyPr>
          <a:lstStyle/>
          <a:p>
            <a:pPr lvl="1"/>
            <a:r>
              <a:rPr lang="lt-LT" sz="2000" b="1" dirty="0">
                <a:latin typeface="+mj-lt"/>
              </a:rPr>
              <a:t>Reikalavimų - struktūrinio dalykinės srities modelio atsekamumo matrica</a:t>
            </a:r>
            <a:endParaRPr lang="en-GB" sz="2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202962"/>
              </p:ext>
            </p:extLst>
          </p:nvPr>
        </p:nvGraphicFramePr>
        <p:xfrm>
          <a:off x="2111500" y="977249"/>
          <a:ext cx="8159254" cy="56609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969">
                  <a:extLst>
                    <a:ext uri="{9D8B030D-6E8A-4147-A177-3AD203B41FA5}">
                      <a16:colId xmlns:a16="http://schemas.microsoft.com/office/drawing/2014/main" val="2965499274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17983419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9860703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091509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517642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173221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65860439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2021257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405408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88161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554026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69718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8131440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9641463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344577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6112135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196014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4903527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206243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707661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72411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47807309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705556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7365685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139090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641335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1812427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5376655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25257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692350377"/>
                    </a:ext>
                  </a:extLst>
                </a:gridCol>
              </a:tblGrid>
              <a:tr h="209664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Klasės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-93980" algn="ct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Reikalavimai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Soc. Media 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Forseen 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Foreseen Spendings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Spendings/Income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Statistics View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Statistics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Filter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Search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Error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System Message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Check Picture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Picture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File Browser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Meniu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Donation Control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extLst>
                  <a:ext uri="{0D108BD9-81ED-4DB2-BD59-A6C34878D82A}">
                    <a16:rowId xmlns:a16="http://schemas.microsoft.com/office/drawing/2014/main" val="416233590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FR1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811625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055708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3104383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5874039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13731154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7143593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R4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791816906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02244610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9846017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43188511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R6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33339953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R7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565822579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4280409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4976184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5160114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71751841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R9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5631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9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86" y="117231"/>
            <a:ext cx="10131425" cy="1456267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br>
              <a:rPr lang="en-GB" sz="3200" dirty="0">
                <a:latin typeface="+mj-lt"/>
              </a:rPr>
            </a:br>
            <a:r>
              <a:rPr lang="lt-LT" sz="3200" dirty="0">
                <a:latin typeface="+mj-lt"/>
              </a:rPr>
              <a:t>Reikalavimų - užduočių atsekamumo matrica</a:t>
            </a:r>
            <a:br>
              <a:rPr lang="en-GB" dirty="0">
                <a:latin typeface="+mj-lt"/>
              </a:rPr>
            </a:br>
            <a:br>
              <a:rPr lang="en-GB" b="1" dirty="0">
                <a:latin typeface="+mj-lt"/>
              </a:rPr>
            </a:br>
            <a:endParaRPr lang="en-GB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57109"/>
              </p:ext>
            </p:extLst>
          </p:nvPr>
        </p:nvGraphicFramePr>
        <p:xfrm>
          <a:off x="1893038" y="1204547"/>
          <a:ext cx="8598873" cy="5468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1719">
                  <a:extLst>
                    <a:ext uri="{9D8B030D-6E8A-4147-A177-3AD203B41FA5}">
                      <a16:colId xmlns:a16="http://schemas.microsoft.com/office/drawing/2014/main" val="1994991158"/>
                    </a:ext>
                  </a:extLst>
                </a:gridCol>
                <a:gridCol w="718648">
                  <a:extLst>
                    <a:ext uri="{9D8B030D-6E8A-4147-A177-3AD203B41FA5}">
                      <a16:colId xmlns:a16="http://schemas.microsoft.com/office/drawing/2014/main" val="3983982617"/>
                    </a:ext>
                  </a:extLst>
                </a:gridCol>
                <a:gridCol w="581762">
                  <a:extLst>
                    <a:ext uri="{9D8B030D-6E8A-4147-A177-3AD203B41FA5}">
                      <a16:colId xmlns:a16="http://schemas.microsoft.com/office/drawing/2014/main" val="1121441232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3303708064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8608864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890991536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264792757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57749744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91613360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33344092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422124115"/>
                    </a:ext>
                  </a:extLst>
                </a:gridCol>
              </a:tblGrid>
              <a:tr h="38796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FR1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490381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5.2.1.„Išlaidų įrašų peržiūrėjimas“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31068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5.2.2. „Ieškoti įrašų“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16490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5.2.3. „Filtruoti įrašus“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751358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5.2.4. „Filtruoti pagal kategoriją“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536206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5.2.5. „Pridėti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404175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5.2.6. „Pridėti čekio nuotrauką“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606310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5.2.7. „Rašyti pastabą“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387870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5.2.8. „Peržiūrėti statistiką“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636907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5.2.9. „Peržiūrėti vidutines pajamas“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44849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5.2.10. „Peržiūrėti vidutines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62847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5.2.11. „Gauti taupymo pasiūlymus“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10761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5.2.12. „Peržiūrėti nuspėjamas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155891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5.2.13. „Paremti kūrėjus“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39603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5.2.14. „Dalintis statistika socialiniuose tinkluose“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109</TotalTime>
  <Words>910</Words>
  <Application>Microsoft Office PowerPoint</Application>
  <PresentationFormat>Widescreen</PresentationFormat>
  <Paragraphs>834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Celestial</vt:lpstr>
      <vt:lpstr>Fiinasta projektavimas ir kūrimas</vt:lpstr>
      <vt:lpstr>Komanda „Permainos“</vt:lpstr>
      <vt:lpstr>Turinys </vt:lpstr>
      <vt:lpstr>Įvadas</vt:lpstr>
      <vt:lpstr>Reikalavimai</vt:lpstr>
      <vt:lpstr>Struktūrinis dalykinės srities modelis </vt:lpstr>
      <vt:lpstr>Struktūrinis dalykinės srities modelis </vt:lpstr>
      <vt:lpstr>Reikalavimų - struktūrinio dalykinės srities modelio atsekamumo matrica</vt:lpstr>
      <vt:lpstr> Reikalavimų - užduočių atsekamumo matrica  </vt:lpstr>
      <vt:lpstr>Sekų diagrama</vt:lpstr>
      <vt:lpstr>Testavimo planas ir scenarijai </vt:lpstr>
      <vt:lpstr>Sekų diagrama</vt:lpstr>
      <vt:lpstr>Testavimo planas ir scenarijai </vt:lpstr>
      <vt:lpstr>Sekų diagrama</vt:lpstr>
      <vt:lpstr>Testavimo planas ir scenarijai </vt:lpstr>
      <vt:lpstr>Techninė architektūra</vt:lpstr>
      <vt:lpstr>Techninė architektūra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Fiinasta projektavimas ir kūrimas</dc:title>
  <dc:creator>Mindaugas Čyžius</dc:creator>
  <cp:lastModifiedBy>Mindaugas Čyžius</cp:lastModifiedBy>
  <cp:revision>9</cp:revision>
  <dcterms:created xsi:type="dcterms:W3CDTF">2016-05-23T15:11:53Z</dcterms:created>
  <dcterms:modified xsi:type="dcterms:W3CDTF">2016-05-24T07:39:41Z</dcterms:modified>
</cp:coreProperties>
</file>