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78" r:id="rId9"/>
    <p:sldId id="277" r:id="rId10"/>
    <p:sldId id="273" r:id="rId11"/>
    <p:sldId id="280" r:id="rId12"/>
    <p:sldId id="274" r:id="rId13"/>
    <p:sldId id="276" r:id="rId14"/>
    <p:sldId id="275" r:id="rId15"/>
    <p:sldId id="279" r:id="rId16"/>
    <p:sldId id="263" r:id="rId17"/>
    <p:sldId id="264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75" d="100"/>
          <a:sy n="75" d="100"/>
        </p:scale>
        <p:origin x="749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Atlikto darbo kiekis %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Mindaugas</c:v>
                </c:pt>
                <c:pt idx="1">
                  <c:v>Kostas</c:v>
                </c:pt>
                <c:pt idx="2">
                  <c:v>Artūras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0.33</c:v>
                </c:pt>
                <c:pt idx="1">
                  <c:v>0.33</c:v>
                </c:pt>
                <c:pt idx="2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39-43CB-B1B2-34D32D6A22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0575064"/>
        <c:axId val="440576048"/>
      </c:barChart>
      <c:catAx>
        <c:axId val="440575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576048"/>
        <c:crosses val="autoZero"/>
        <c:auto val="1"/>
        <c:lblAlgn val="ctr"/>
        <c:lblOffset val="100"/>
        <c:noMultiLvlLbl val="0"/>
      </c:catAx>
      <c:valAx>
        <c:axId val="440576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57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1964267"/>
            <a:ext cx="9483725" cy="2421464"/>
          </a:xfrm>
        </p:spPr>
        <p:txBody>
          <a:bodyPr>
            <a:normAutofit/>
          </a:bodyPr>
          <a:lstStyle/>
          <a:p>
            <a:r>
              <a:rPr lang="lt-LT" dirty="0"/>
              <a:t>Fiinast</a:t>
            </a:r>
            <a:r>
              <a:rPr lang="lt-LT" sz="4400" dirty="0"/>
              <a:t>a</a:t>
            </a:r>
            <a:br>
              <a:rPr lang="en-GB" sz="4400" dirty="0"/>
            </a:br>
            <a:r>
              <a:rPr lang="en-GB" dirty="0" err="1"/>
              <a:t>projektavimas</a:t>
            </a:r>
            <a:r>
              <a:rPr lang="en-GB" dirty="0"/>
              <a:t> </a:t>
            </a:r>
            <a:r>
              <a:rPr lang="en-GB" dirty="0" err="1"/>
              <a:t>ir</a:t>
            </a:r>
            <a:r>
              <a:rPr lang="en-GB" dirty="0"/>
              <a:t> </a:t>
            </a:r>
            <a:r>
              <a:rPr lang="en-GB" dirty="0" err="1"/>
              <a:t>kūrimas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/>
              <a:t>II</a:t>
            </a:r>
            <a:r>
              <a:rPr lang="en-GB" dirty="0"/>
              <a:t>I</a:t>
            </a:r>
            <a:r>
              <a:rPr lang="lt-LT" dirty="0"/>
              <a:t> Laboratorinis darbas </a:t>
            </a:r>
            <a:br>
              <a:rPr lang="lt-LT" dirty="0"/>
            </a:b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299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1" y="162560"/>
            <a:ext cx="10131425" cy="1456267"/>
          </a:xfrm>
        </p:spPr>
        <p:txBody>
          <a:bodyPr/>
          <a:lstStyle/>
          <a:p>
            <a:r>
              <a:rPr lang="lt-LT" dirty="0"/>
              <a:t>Sekų diagrama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721" y="2345796"/>
            <a:ext cx="10131425" cy="364913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098" name="Picture 2" descr="Ieškoti įraš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540" y="1337733"/>
            <a:ext cx="8185785" cy="51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9884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60" y="284480"/>
            <a:ext cx="10131425" cy="1456267"/>
          </a:xfrm>
        </p:spPr>
        <p:txBody>
          <a:bodyPr/>
          <a:lstStyle/>
          <a:p>
            <a:r>
              <a:rPr lang="lt-LT" dirty="0"/>
              <a:t>Testavimo</a:t>
            </a:r>
            <a:r>
              <a:rPr lang="lt-LT" i="1" dirty="0"/>
              <a:t> </a:t>
            </a:r>
            <a:r>
              <a:rPr lang="lt-LT" dirty="0"/>
              <a:t>planas ir scenarijai</a:t>
            </a:r>
            <a:br>
              <a:rPr lang="en-GB" b="1" dirty="0"/>
            </a:b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755376"/>
              </p:ext>
            </p:extLst>
          </p:nvPr>
        </p:nvGraphicFramePr>
        <p:xfrm>
          <a:off x="685800" y="2141538"/>
          <a:ext cx="10131426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73720">
                  <a:extLst>
                    <a:ext uri="{9D8B030D-6E8A-4147-A177-3AD203B41FA5}">
                      <a16:colId xmlns:a16="http://schemas.microsoft.com/office/drawing/2014/main" val="1605102344"/>
                    </a:ext>
                  </a:extLst>
                </a:gridCol>
                <a:gridCol w="1957706">
                  <a:extLst>
                    <a:ext uri="{9D8B030D-6E8A-4147-A177-3AD203B41FA5}">
                      <a16:colId xmlns:a16="http://schemas.microsoft.com/office/drawing/2014/main" val="8088343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sz="1800" dirty="0">
                          <a:effectLst/>
                        </a:rPr>
                        <a:t>Testavimo planas "Fiinasta" web aplikacijai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60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U_02</a:t>
                      </a:r>
                      <a:endParaRPr lang="en-GB" sz="1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dirty="0"/>
                        <a:t>Testo įvertinimai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5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800" b="1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Tikrinama ar surandamas išlaidos įrašas</a:t>
                      </a:r>
                      <a:endParaRPr lang="en-GB" sz="1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082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800">
                          <a:solidFill>
                            <a:srgbClr val="5B9BD5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Testuotojas  "Biudžeto suvestinė" lange paspaudžia ant "Išlaidų paieška"</a:t>
                      </a:r>
                      <a:endParaRPr lang="en-GB" sz="1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502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800">
                          <a:solidFill>
                            <a:srgbClr val="5B9BD5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Testuotojas suveda išlaidos, kurios ieško pastabą</a:t>
                      </a:r>
                      <a:endParaRPr lang="en-GB" sz="1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52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Parodomas išlaidos įrašas</a:t>
                      </a:r>
                      <a:endParaRPr lang="en-GB" sz="1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58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800" b="1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Tikrinama ar nesant išlaidos įrašui parodoma: "išlaidų nėra"</a:t>
                      </a:r>
                      <a:endParaRPr lang="en-GB" sz="1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86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800">
                          <a:solidFill>
                            <a:srgbClr val="5B9BD5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Testuotojas  "Biudžeto suvestinė" lange paspaudžia ant "Išlaidų paieška"</a:t>
                      </a:r>
                      <a:endParaRPr lang="en-GB" sz="1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897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800">
                          <a:solidFill>
                            <a:srgbClr val="5B9BD5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Testuotojas suveda išlaidos, kurios nėra pastabą</a:t>
                      </a:r>
                      <a:endParaRPr lang="en-GB" sz="1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881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Parodomas tekstas, kad tokia išlaida neegzistuoja</a:t>
                      </a:r>
                      <a:endParaRPr lang="en-GB" sz="1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3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215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Sekų diagrama</a:t>
            </a:r>
            <a:endParaRPr lang="en-GB" dirty="0"/>
          </a:p>
        </p:txBody>
      </p:sp>
      <p:pic>
        <p:nvPicPr>
          <p:cNvPr id="4" name="Content Placeholder 3" descr="C:\Users\abonckus\AppData\Local\Microsoft\Windows\INetCache\Content.Word\sd__Peržiūrėti_statistiką__Peržiūrėti_statistiką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988" y="1981200"/>
            <a:ext cx="8850092" cy="46385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3993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792" y="609600"/>
            <a:ext cx="5324353" cy="1612740"/>
          </a:xfrm>
        </p:spPr>
        <p:txBody>
          <a:bodyPr>
            <a:normAutofit fontScale="90000"/>
          </a:bodyPr>
          <a:lstStyle/>
          <a:p>
            <a:pPr lvl="0"/>
            <a:r>
              <a:rPr lang="lt-LT" dirty="0"/>
              <a:t>Testavimo</a:t>
            </a:r>
            <a:r>
              <a:rPr lang="lt-LT" i="1" dirty="0"/>
              <a:t> </a:t>
            </a:r>
            <a:r>
              <a:rPr lang="lt-LT" dirty="0"/>
              <a:t>planas ir scenarijai</a:t>
            </a:r>
            <a:br>
              <a:rPr lang="en-GB" b="1" dirty="0"/>
            </a:br>
            <a:endParaRPr lang="en-GB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04942"/>
              </p:ext>
            </p:extLst>
          </p:nvPr>
        </p:nvGraphicFramePr>
        <p:xfrm>
          <a:off x="4541520" y="91440"/>
          <a:ext cx="7650480" cy="6766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81040">
                  <a:extLst>
                    <a:ext uri="{9D8B030D-6E8A-4147-A177-3AD203B41FA5}">
                      <a16:colId xmlns:a16="http://schemas.microsoft.com/office/drawing/2014/main" val="828623788"/>
                    </a:ext>
                  </a:extLst>
                </a:gridCol>
                <a:gridCol w="1869440">
                  <a:extLst>
                    <a:ext uri="{9D8B030D-6E8A-4147-A177-3AD203B41FA5}">
                      <a16:colId xmlns:a16="http://schemas.microsoft.com/office/drawing/2014/main" val="1504264963"/>
                    </a:ext>
                  </a:extLst>
                </a:gridCol>
              </a:tblGrid>
              <a:tr h="190485">
                <a:tc gridSpan="2"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1800" dirty="0">
                          <a:effectLst/>
                        </a:rPr>
                        <a:t>Testavimo planas "Fiinasta" web aplikacijai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4987209"/>
                  </a:ext>
                </a:extLst>
              </a:tr>
              <a:tr h="202777">
                <a:tc>
                  <a:txBody>
                    <a:bodyPr/>
                    <a:lstStyle/>
                    <a:p>
                      <a:r>
                        <a:rPr lang="lt-LT" sz="2000" dirty="0"/>
                        <a:t>U_05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Testo įvertinimai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020014"/>
                  </a:ext>
                </a:extLst>
              </a:tr>
              <a:tr h="202777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Tikrinama ar pridėta išlaida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434023"/>
                  </a:ext>
                </a:extLst>
              </a:tr>
              <a:tr h="202777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Testuotojas "Išlaidos/Pajamos" lange pasirenka kategoriją, pasirenka datą, įvedą sumą, prideda arba neprideda čekio nuotraukos ir pastabos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85832"/>
                  </a:ext>
                </a:extLst>
              </a:tr>
              <a:tr h="202777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Spaudžiama patvirtinti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72030"/>
                  </a:ext>
                </a:extLst>
              </a:tr>
              <a:tr h="202777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Pridėtas išlaidos įrašas turi pasirodyti "Biudžeto suvestinė" lange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744233"/>
                  </a:ext>
                </a:extLst>
              </a:tr>
              <a:tr h="202777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Tikrinama ar įmanoma pridėti išlaidą neįvedus sumus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738745"/>
                  </a:ext>
                </a:extLst>
              </a:tr>
              <a:tr h="202777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Testuotojas "Išlaidos/Pajamos" lange pasirenka kategoriją, pasirenka datą, neįvedą sumos, prideda arba neprideda čekio nuotraukos ir pastabos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078174"/>
                  </a:ext>
                </a:extLst>
              </a:tr>
              <a:tr h="202777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Spaudžiama patvirtinti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742931"/>
                  </a:ext>
                </a:extLst>
              </a:tr>
              <a:tr h="358154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Išlaidos įrašas neturėtų būti pridėta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59795"/>
                  </a:ext>
                </a:extLst>
              </a:tr>
              <a:tr h="202777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Tikrinama ar įmanoma pridėti išlaidą nepasirinkus datos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68047"/>
                  </a:ext>
                </a:extLst>
              </a:tr>
              <a:tr h="202777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Testuotojas "Išlaidos/Pajamos" lange pasirenka kategoriją, nepasirenka datos, įvedą sumą, prideda arba neprideda čekio nuotraukos ir pastabos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3907"/>
                  </a:ext>
                </a:extLst>
              </a:tr>
              <a:tr h="202777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Spaudžiama patvirtinti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251320"/>
                  </a:ext>
                </a:extLst>
              </a:tr>
              <a:tr h="202777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Išlaida neturėtų būti pridėta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48508"/>
                  </a:ext>
                </a:extLst>
              </a:tr>
              <a:tr h="202777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Tikrinama ar įmanoma pridėti išlaidą nepasirinkus kategorijos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005952"/>
                  </a:ext>
                </a:extLst>
              </a:tr>
              <a:tr h="202777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Testuotojas "Išlaidos/Pajamos" lange nepasirenka kategorijos, pasirenka datą, įvedą sumą, prideda arba neprideda čekio nuotraukos ir pastabos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122426"/>
                  </a:ext>
                </a:extLst>
              </a:tr>
              <a:tr h="202777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Spaudžiama patvirtinti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415637"/>
                  </a:ext>
                </a:extLst>
              </a:tr>
              <a:tr h="202777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Išlaidos įrašas neturėtų būti pridėta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364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610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Sekų diagrama</a:t>
            </a:r>
            <a:endParaRPr lang="en-GB" dirty="0"/>
          </a:p>
        </p:txBody>
      </p:sp>
      <p:pic>
        <p:nvPicPr>
          <p:cNvPr id="4" name="Content Placeholder 3" descr="C:\Users\abonckus\AppData\Local\Microsoft\Windows\INetCache\Content.Word\Pridėti išlaidas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67" y="1760725"/>
            <a:ext cx="9418291" cy="4812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7729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Testavimo</a:t>
            </a:r>
            <a:r>
              <a:rPr lang="lt-LT" i="1" dirty="0"/>
              <a:t> </a:t>
            </a:r>
            <a:r>
              <a:rPr lang="lt-LT" dirty="0"/>
              <a:t>planas ir scenarijai</a:t>
            </a:r>
            <a:br>
              <a:rPr lang="en-GB" b="1" dirty="0"/>
            </a:b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939362"/>
              </p:ext>
            </p:extLst>
          </p:nvPr>
        </p:nvGraphicFramePr>
        <p:xfrm>
          <a:off x="1275080" y="1491298"/>
          <a:ext cx="10131426" cy="4988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31480">
                  <a:extLst>
                    <a:ext uri="{9D8B030D-6E8A-4147-A177-3AD203B41FA5}">
                      <a16:colId xmlns:a16="http://schemas.microsoft.com/office/drawing/2014/main" val="4183375560"/>
                    </a:ext>
                  </a:extLst>
                </a:gridCol>
                <a:gridCol w="2099946">
                  <a:extLst>
                    <a:ext uri="{9D8B030D-6E8A-4147-A177-3AD203B41FA5}">
                      <a16:colId xmlns:a16="http://schemas.microsoft.com/office/drawing/2014/main" val="37461434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sz="1800" dirty="0">
                          <a:effectLst/>
                        </a:rPr>
                        <a:t>Testavimo planas "Fiinasta" web aplikacijai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21469"/>
                  </a:ext>
                </a:extLst>
              </a:tr>
              <a:tr h="439102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U_08</a:t>
                      </a:r>
                      <a:endParaRPr lang="en-GB" sz="1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dirty="0"/>
                        <a:t>Testo įvertinimai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50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800" b="1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Tikrinama ar įmanoma peržiūrėti statistiką</a:t>
                      </a:r>
                      <a:endParaRPr lang="en-GB" sz="1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723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800" dirty="0">
                          <a:solidFill>
                            <a:srgbClr val="5B9BD5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Testuotojas atidaro "Išlaidos/Pajamos" langą</a:t>
                      </a:r>
                      <a:endParaRPr lang="en-GB" sz="1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9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800" dirty="0">
                          <a:solidFill>
                            <a:srgbClr val="5B9BD5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Paspaudžia mygtuką "Statistika"</a:t>
                      </a:r>
                      <a:endParaRPr lang="en-GB" sz="1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79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800" dirty="0">
                          <a:solidFill>
                            <a:srgbClr val="5B9BD5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Testuotojas pasirenka laikotarpį</a:t>
                      </a:r>
                      <a:endParaRPr lang="en-GB" sz="1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836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Parodoma statistika</a:t>
                      </a:r>
                      <a:endParaRPr lang="en-GB" sz="1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346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800" b="1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Tikrinama ar nesant išlaidos įrašui parodoma: "išlaidų nėra"</a:t>
                      </a:r>
                      <a:endParaRPr lang="en-GB" sz="1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0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800" dirty="0">
                          <a:solidFill>
                            <a:srgbClr val="5B9BD5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Testuotojas atidaro "Išlaidos/Pajamos" langą</a:t>
                      </a:r>
                      <a:endParaRPr lang="en-GB" sz="1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19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800" dirty="0">
                          <a:solidFill>
                            <a:srgbClr val="5B9BD5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Paspaudžia mygtuką "Statistika"</a:t>
                      </a:r>
                      <a:endParaRPr lang="en-GB" sz="1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1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800" dirty="0">
                          <a:solidFill>
                            <a:srgbClr val="5B9BD5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Testuotojas pasirenka laikotarpį kuomet nėra išlaidų</a:t>
                      </a:r>
                      <a:endParaRPr lang="en-GB" sz="1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30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Pranešama, kad įrašų nėra ir atidaromas "Išlaidos/Pajamos" langas</a:t>
                      </a:r>
                      <a:endParaRPr lang="en-GB" sz="1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745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379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Techninė architektūra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313310"/>
          </a:xfrm>
        </p:spPr>
        <p:txBody>
          <a:bodyPr>
            <a:normAutofit/>
          </a:bodyPr>
          <a:lstStyle/>
          <a:p>
            <a:pPr marL="0" lvl="1"/>
            <a:r>
              <a:rPr lang="lt-LT" sz="2000" b="1" dirty="0"/>
              <a:t>Kuriamos sistemos architektūra</a:t>
            </a:r>
            <a:endParaRPr lang="en-GB" sz="2000" b="1" dirty="0"/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34" y="152400"/>
            <a:ext cx="2844166" cy="643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34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Techninė architektūra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142067"/>
            <a:ext cx="10207626" cy="1241213"/>
          </a:xfrm>
        </p:spPr>
        <p:txBody>
          <a:bodyPr>
            <a:normAutofit/>
          </a:bodyPr>
          <a:lstStyle/>
          <a:p>
            <a:pPr marL="0" lvl="1"/>
            <a:r>
              <a:rPr lang="lt-LT" sz="2000" b="1" dirty="0"/>
              <a:t>Sistemos komponentų išdėstymo diagrama</a:t>
            </a:r>
            <a:endParaRPr lang="en-GB" sz="2000" b="1" dirty="0"/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038" y="2920934"/>
            <a:ext cx="8514751" cy="318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63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lt-LT" sz="2800" dirty="0"/>
              <a:t>Klausimai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65108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400" dirty="0"/>
              <a:t>A</a:t>
            </a:r>
            <a:r>
              <a:rPr lang="lt-LT" sz="2400" dirty="0"/>
              <a:t>čiū už dėmesį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6445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Komanda „Permainos“</a:t>
            </a:r>
            <a:endParaRPr lang="en-GB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977824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555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Turinys</a:t>
            </a:r>
            <a:r>
              <a:rPr lang="en-US" dirty="0"/>
              <a:t>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Įvadas</a:t>
            </a:r>
          </a:p>
          <a:p>
            <a:r>
              <a:rPr lang="lt-LT" dirty="0"/>
              <a:t>Reikalavimai</a:t>
            </a:r>
          </a:p>
          <a:p>
            <a:r>
              <a:rPr lang="lt-LT" dirty="0"/>
              <a:t>Struktūrinis dalykinės srities modelis</a:t>
            </a:r>
          </a:p>
          <a:p>
            <a:r>
              <a:rPr lang="lt-LT" dirty="0"/>
              <a:t>Reikalavimų - struktūrinio dalykinės srities modelio atsekamumo matrica</a:t>
            </a:r>
          </a:p>
          <a:p>
            <a:r>
              <a:rPr lang="lt-LT" dirty="0"/>
              <a:t>Sekų diagrama</a:t>
            </a:r>
          </a:p>
          <a:p>
            <a:r>
              <a:rPr lang="lt-LT" dirty="0"/>
              <a:t>Techninė architektūra</a:t>
            </a:r>
            <a:endParaRPr lang="en-GB" dirty="0"/>
          </a:p>
          <a:p>
            <a:r>
              <a:rPr lang="en-GB" dirty="0" err="1"/>
              <a:t>Prototipo</a:t>
            </a:r>
            <a:r>
              <a:rPr lang="en-GB" dirty="0"/>
              <a:t> </a:t>
            </a:r>
            <a:r>
              <a:rPr lang="en-GB" dirty="0" err="1"/>
              <a:t>prezentacija</a:t>
            </a:r>
            <a:endParaRPr lang="lt-L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051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Įvadas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Programų sistema – „Fiinasta“ biudžeto planavimo sistema.</a:t>
            </a:r>
          </a:p>
          <a:p>
            <a:r>
              <a:rPr lang="lt-LT" dirty="0"/>
              <a:t>Tikslas – atlikti ICONIX proceso veikas: </a:t>
            </a:r>
          </a:p>
          <a:p>
            <a:pPr lvl="1"/>
            <a:r>
              <a:rPr lang="lt-LT" dirty="0"/>
              <a:t>Robastiškumo analizė;</a:t>
            </a:r>
          </a:p>
          <a:p>
            <a:pPr lvl="1"/>
            <a:r>
              <a:rPr lang="lt-LT" dirty="0"/>
              <a:t>Preliminari projekto peržiūra;</a:t>
            </a:r>
          </a:p>
          <a:p>
            <a:pPr lvl="1"/>
            <a:r>
              <a:rPr lang="lt-LT" dirty="0"/>
              <a:t>Techninė architektūra.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36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Reikalavimai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508355"/>
              </p:ext>
            </p:extLst>
          </p:nvPr>
        </p:nvGraphicFramePr>
        <p:xfrm>
          <a:off x="3900331" y="1257300"/>
          <a:ext cx="7802231" cy="52947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7990">
                  <a:extLst>
                    <a:ext uri="{9D8B030D-6E8A-4147-A177-3AD203B41FA5}">
                      <a16:colId xmlns:a16="http://schemas.microsoft.com/office/drawing/2014/main" val="2776286440"/>
                    </a:ext>
                  </a:extLst>
                </a:gridCol>
                <a:gridCol w="610100">
                  <a:extLst>
                    <a:ext uri="{9D8B030D-6E8A-4147-A177-3AD203B41FA5}">
                      <a16:colId xmlns:a16="http://schemas.microsoft.com/office/drawing/2014/main" val="2033607799"/>
                    </a:ext>
                  </a:extLst>
                </a:gridCol>
                <a:gridCol w="6464141">
                  <a:extLst>
                    <a:ext uri="{9D8B030D-6E8A-4147-A177-3AD203B41FA5}">
                      <a16:colId xmlns:a16="http://schemas.microsoft.com/office/drawing/2014/main" val="2667670849"/>
                    </a:ext>
                  </a:extLst>
                </a:gridCol>
              </a:tblGrid>
              <a:tr h="441828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FR1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Naudotojas turi galėti prisijungti prie finansų planavimo sistemos. </a:t>
                      </a:r>
                      <a:endParaRPr lang="en-GB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259983"/>
                  </a:ext>
                </a:extLst>
              </a:tr>
              <a:tr h="220914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R1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turi galėti nuspėti naudotojo ateities išlaidas nustatytam laikotarpiui.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024466"/>
                  </a:ext>
                </a:extLst>
              </a:tr>
              <a:tr h="441828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R1.1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Sistemoje turi būti galima pasirinkti išlaidų nuspėjimo laikotarpį (diena, savaitė, mėnuo, metai).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extLst>
                  <a:ext uri="{0D108BD9-81ED-4DB2-BD59-A6C34878D82A}">
                    <a16:rowId xmlns:a16="http://schemas.microsoft.com/office/drawing/2014/main" val="3071320803"/>
                  </a:ext>
                </a:extLst>
              </a:tr>
              <a:tr h="441828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R2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R2.1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Sistemoje turi būti galima pridėti pastabą prie išlaidų.</a:t>
                      </a:r>
                      <a:endParaRPr lang="en-GB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extLst>
                  <a:ext uri="{0D108BD9-81ED-4DB2-BD59-A6C34878D82A}">
                    <a16:rowId xmlns:a16="http://schemas.microsoft.com/office/drawing/2014/main" val="1230855380"/>
                  </a:ext>
                </a:extLst>
              </a:tr>
              <a:tr h="441828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R2.2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Pastabos ilgis turi būti apribotas iki 350 simbolių.</a:t>
                      </a:r>
                      <a:endParaRPr lang="en-GB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extLst>
                  <a:ext uri="{0D108BD9-81ED-4DB2-BD59-A6C34878D82A}">
                    <a16:rowId xmlns:a16="http://schemas.microsoft.com/office/drawing/2014/main" val="3360151942"/>
                  </a:ext>
                </a:extLst>
              </a:tr>
              <a:tr h="441828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R3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Rašant pastabą, sistema, vartotojui klaviatūroje paspaudus „enter“ turi galėti automatiškai pabaigti žodį.</a:t>
                      </a:r>
                      <a:endParaRPr lang="en-GB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14359"/>
                  </a:ext>
                </a:extLst>
              </a:tr>
              <a:tr h="441828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R4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Sistema turi generuoti taupymo pasiūlymus pagal ankstesnes naudotojo išlaidas/pajamas.</a:t>
                      </a:r>
                      <a:endParaRPr lang="en-GB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322762"/>
                  </a:ext>
                </a:extLst>
              </a:tr>
              <a:tr h="220914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R5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Sistema turi turėti galimybę peržiūrėti išlaidų įrašus.</a:t>
                      </a:r>
                      <a:endParaRPr lang="en-GB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107852"/>
                  </a:ext>
                </a:extLst>
              </a:tr>
              <a:tr h="220914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R5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R5.1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turi turėti galimybę ieškoti išlaidų/pajamų įrašų.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extLst>
                  <a:ext uri="{0D108BD9-81ED-4DB2-BD59-A6C34878D82A}">
                    <a16:rowId xmlns:a16="http://schemas.microsoft.com/office/drawing/2014/main" val="2221336748"/>
                  </a:ext>
                </a:extLst>
              </a:tr>
              <a:tr h="220914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R5.2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turi galėti filtruoti įrašus pagal įvairius kriterijus.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extLst>
                  <a:ext uri="{0D108BD9-81ED-4DB2-BD59-A6C34878D82A}">
                    <a16:rowId xmlns:a16="http://schemas.microsoft.com/office/drawing/2014/main" val="4087489466"/>
                  </a:ext>
                </a:extLst>
              </a:tr>
              <a:tr h="220914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R6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turi turėti galimybę dalintis įrašais soc. tinkluose.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26297"/>
                  </a:ext>
                </a:extLst>
              </a:tr>
              <a:tr h="220914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R7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turi turėti galimybę paremti kūrėjus naudojant „paypal“.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403096"/>
                  </a:ext>
                </a:extLst>
              </a:tr>
              <a:tr h="220914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R8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turi generuoti statistiką.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999689"/>
                  </a:ext>
                </a:extLst>
              </a:tr>
              <a:tr h="2194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R8.1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statistikoje turi pateikti vidutines pajamas.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extLst>
                  <a:ext uri="{0D108BD9-81ED-4DB2-BD59-A6C34878D82A}">
                    <a16:rowId xmlns:a16="http://schemas.microsoft.com/office/drawing/2014/main" val="1332552901"/>
                  </a:ext>
                </a:extLst>
              </a:tr>
              <a:tr h="2194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R8.2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statistikoje turi pateikti vidutines išlaidas.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extLst>
                  <a:ext uri="{0D108BD9-81ED-4DB2-BD59-A6C34878D82A}">
                    <a16:rowId xmlns:a16="http://schemas.microsoft.com/office/drawing/2014/main" val="359462879"/>
                  </a:ext>
                </a:extLst>
              </a:tr>
              <a:tr h="4389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R8.3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statistikoje turi pateikti kokia dalį sudaro skirtingos išlaidų kategorijos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extLst>
                  <a:ext uri="{0D108BD9-81ED-4DB2-BD59-A6C34878D82A}">
                    <a16:rowId xmlns:a16="http://schemas.microsoft.com/office/drawing/2014/main" val="2813874092"/>
                  </a:ext>
                </a:extLst>
              </a:tr>
              <a:tr h="2194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R9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Sistema turi leisti pridedant išlaidas pridėti čekio nuotrauką.</a:t>
                      </a:r>
                      <a:endParaRPr lang="en-GB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05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63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31" y="196361"/>
            <a:ext cx="10131425" cy="1456267"/>
          </a:xfrm>
        </p:spPr>
        <p:txBody>
          <a:bodyPr/>
          <a:lstStyle/>
          <a:p>
            <a:r>
              <a:rPr lang="lt-LT" dirty="0"/>
              <a:t>Struktūrinis dalykinės srities modelis</a:t>
            </a:r>
            <a:br>
              <a:rPr lang="lt-LT" dirty="0"/>
            </a:b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485" y="1225844"/>
            <a:ext cx="9389955" cy="52483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2370" y="2347545"/>
            <a:ext cx="244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Prieš pakeitimus: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071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r>
              <a:rPr lang="lt-LT" dirty="0"/>
              <a:t>Struktūrinis dalykinės srities modelis</a:t>
            </a:r>
            <a:br>
              <a:rPr lang="lt-LT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838" y="605175"/>
            <a:ext cx="10069879" cy="1579225"/>
          </a:xfrm>
        </p:spPr>
        <p:txBody>
          <a:bodyPr/>
          <a:lstStyle/>
          <a:p>
            <a:r>
              <a:rPr lang="lt-LT" dirty="0"/>
              <a:t>Po pakeitimų:</a:t>
            </a:r>
            <a:endParaRPr lang="en-GB" dirty="0"/>
          </a:p>
        </p:txBody>
      </p:sp>
      <p:pic>
        <p:nvPicPr>
          <p:cNvPr id="2050" name="Picture 2" descr="DS model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485" y="728133"/>
            <a:ext cx="8261838" cy="604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38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0"/>
            <a:ext cx="9882554" cy="1215940"/>
          </a:xfrm>
        </p:spPr>
        <p:txBody>
          <a:bodyPr/>
          <a:lstStyle/>
          <a:p>
            <a:r>
              <a:rPr lang="lt-LT" dirty="0"/>
              <a:t>Reikalavimų – užduočių atsekamumo matrica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7202962"/>
              </p:ext>
            </p:extLst>
          </p:nvPr>
        </p:nvGraphicFramePr>
        <p:xfrm>
          <a:off x="2111500" y="977249"/>
          <a:ext cx="8159254" cy="566094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79969">
                  <a:extLst>
                    <a:ext uri="{9D8B030D-6E8A-4147-A177-3AD203B41FA5}">
                      <a16:colId xmlns:a16="http://schemas.microsoft.com/office/drawing/2014/main" val="2965499274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2179834190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1986070311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1109150949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951764221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1317322103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3658604392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4202125711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440540803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1758816179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45540268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2006971880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281314405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3096414635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1334457778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961121353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4121960143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3349035276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220624349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470766128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117241121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2478073096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3070555678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273656859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2013909080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4126413358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331812427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537665528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1752525779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1692350377"/>
                    </a:ext>
                  </a:extLst>
                </a:gridCol>
              </a:tblGrid>
              <a:tr h="2096643">
                <a:tc>
                  <a:txBody>
                    <a:bodyPr/>
                    <a:lstStyle/>
                    <a:p>
                      <a:pPr indent="180340" algn="r">
                        <a:spcAft>
                          <a:spcPts val="0"/>
                        </a:spcAft>
                      </a:pPr>
                      <a:r>
                        <a:rPr lang="lt-LT" sz="900" dirty="0">
                          <a:effectLst/>
                        </a:rPr>
                        <a:t>Klasės</a:t>
                      </a:r>
                      <a:endParaRPr lang="en-GB" sz="700" dirty="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 dirty="0">
                          <a:effectLst/>
                        </a:rPr>
                        <a:t> </a:t>
                      </a:r>
                      <a:endParaRPr lang="en-GB" sz="700" dirty="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 dirty="0">
                          <a:effectLst/>
                        </a:rPr>
                        <a:t> </a:t>
                      </a:r>
                      <a:endParaRPr lang="en-GB" sz="700" dirty="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 dirty="0">
                          <a:effectLst/>
                        </a:rPr>
                        <a:t> </a:t>
                      </a:r>
                      <a:endParaRPr lang="en-GB" sz="700" dirty="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 dirty="0">
                          <a:effectLst/>
                        </a:rPr>
                        <a:t> </a:t>
                      </a:r>
                      <a:endParaRPr lang="en-GB" sz="700" dirty="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 dirty="0">
                          <a:effectLst/>
                        </a:rPr>
                        <a:t> </a:t>
                      </a:r>
                      <a:endParaRPr lang="en-GB" sz="700" dirty="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 dirty="0">
                          <a:effectLst/>
                        </a:rPr>
                        <a:t> </a:t>
                      </a:r>
                      <a:endParaRPr lang="en-GB" sz="700" dirty="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 dirty="0">
                          <a:effectLst/>
                        </a:rPr>
                        <a:t> </a:t>
                      </a:r>
                      <a:endParaRPr lang="en-GB" sz="700" dirty="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 dirty="0">
                          <a:effectLst/>
                        </a:rPr>
                        <a:t> </a:t>
                      </a:r>
                      <a:endParaRPr lang="en-GB" sz="700" dirty="0">
                        <a:effectLst/>
                      </a:endParaRPr>
                    </a:p>
                    <a:p>
                      <a:pPr indent="-93980" algn="ctr">
                        <a:spcAft>
                          <a:spcPts val="0"/>
                        </a:spcAft>
                      </a:pPr>
                      <a:r>
                        <a:rPr lang="lt-LT" sz="900" dirty="0">
                          <a:effectLst/>
                        </a:rPr>
                        <a:t>Reikalavimai</a:t>
                      </a:r>
                      <a:endParaRPr lang="en-GB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Account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Soc. Media Account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Forseen Spendings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Foreseen Spendings View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Spendings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Spendings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Spendings/Income View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Savings Proposal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Savings Proposal View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Budget View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Budget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 dirty="0">
                          <a:effectLst/>
                        </a:rPr>
                        <a:t>Statistics View</a:t>
                      </a:r>
                      <a:endParaRPr lang="en-GB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Statistics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Help View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Help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Filter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Contacts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Contacts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Search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Error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System Message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Check Picture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Picture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File Browser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Meniu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Category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Category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Donation View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 dirty="0">
                          <a:effectLst/>
                        </a:rPr>
                        <a:t>Donation Control</a:t>
                      </a:r>
                      <a:endParaRPr lang="en-GB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/>
                </a:tc>
                <a:extLst>
                  <a:ext uri="{0D108BD9-81ED-4DB2-BD59-A6C34878D82A}">
                    <a16:rowId xmlns:a16="http://schemas.microsoft.com/office/drawing/2014/main" val="4162335905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FR1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881162597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R1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2905570897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R1.1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2831043834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R2.1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3587403997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R2.2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1137311543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R3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871435931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R4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3791816906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R5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1022446101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R5.1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1798460173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R5.2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1431885110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R6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1333399532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R7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2565822579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R8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2842804090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R8.1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1749761847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R8.2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2951601145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R8.3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2717518411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R9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 dirty="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156318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996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86" y="117231"/>
            <a:ext cx="10131425" cy="1456267"/>
          </a:xfrm>
        </p:spPr>
        <p:txBody>
          <a:bodyPr>
            <a:noAutofit/>
          </a:bodyPr>
          <a:lstStyle/>
          <a:p>
            <a:pPr lvl="1" algn="l" defTabSz="457200" rtl="0">
              <a:spcBef>
                <a:spcPct val="0"/>
              </a:spcBef>
            </a:pPr>
            <a:br>
              <a:rPr lang="en-GB" sz="3200" dirty="0">
                <a:latin typeface="+mj-lt"/>
              </a:rPr>
            </a:br>
            <a:r>
              <a:rPr lang="lt-LT" sz="3200" dirty="0">
                <a:latin typeface="+mj-lt"/>
              </a:rPr>
              <a:t>Reikalavimų - užduočių atsekamumo matrica</a:t>
            </a:r>
            <a:br>
              <a:rPr lang="en-GB" dirty="0">
                <a:latin typeface="+mj-lt"/>
              </a:rPr>
            </a:br>
            <a:br>
              <a:rPr lang="en-GB" b="1" dirty="0">
                <a:latin typeface="+mj-lt"/>
              </a:rPr>
            </a:br>
            <a:endParaRPr lang="en-GB" dirty="0">
              <a:latin typeface="+mj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883745"/>
              </p:ext>
            </p:extLst>
          </p:nvPr>
        </p:nvGraphicFramePr>
        <p:xfrm>
          <a:off x="1126761" y="1292470"/>
          <a:ext cx="8598873" cy="546881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121719">
                  <a:extLst>
                    <a:ext uri="{9D8B030D-6E8A-4147-A177-3AD203B41FA5}">
                      <a16:colId xmlns:a16="http://schemas.microsoft.com/office/drawing/2014/main" val="1994991158"/>
                    </a:ext>
                  </a:extLst>
                </a:gridCol>
                <a:gridCol w="718648">
                  <a:extLst>
                    <a:ext uri="{9D8B030D-6E8A-4147-A177-3AD203B41FA5}">
                      <a16:colId xmlns:a16="http://schemas.microsoft.com/office/drawing/2014/main" val="3983982617"/>
                    </a:ext>
                  </a:extLst>
                </a:gridCol>
                <a:gridCol w="581762">
                  <a:extLst>
                    <a:ext uri="{9D8B030D-6E8A-4147-A177-3AD203B41FA5}">
                      <a16:colId xmlns:a16="http://schemas.microsoft.com/office/drawing/2014/main" val="1121441232"/>
                    </a:ext>
                  </a:extLst>
                </a:gridCol>
                <a:gridCol w="647093">
                  <a:extLst>
                    <a:ext uri="{9D8B030D-6E8A-4147-A177-3AD203B41FA5}">
                      <a16:colId xmlns:a16="http://schemas.microsoft.com/office/drawing/2014/main" val="3303708064"/>
                    </a:ext>
                  </a:extLst>
                </a:gridCol>
                <a:gridCol w="647093">
                  <a:extLst>
                    <a:ext uri="{9D8B030D-6E8A-4147-A177-3AD203B41FA5}">
                      <a16:colId xmlns:a16="http://schemas.microsoft.com/office/drawing/2014/main" val="2860886485"/>
                    </a:ext>
                  </a:extLst>
                </a:gridCol>
                <a:gridCol w="647093">
                  <a:extLst>
                    <a:ext uri="{9D8B030D-6E8A-4147-A177-3AD203B41FA5}">
                      <a16:colId xmlns:a16="http://schemas.microsoft.com/office/drawing/2014/main" val="1890991536"/>
                    </a:ext>
                  </a:extLst>
                </a:gridCol>
                <a:gridCol w="647093">
                  <a:extLst>
                    <a:ext uri="{9D8B030D-6E8A-4147-A177-3AD203B41FA5}">
                      <a16:colId xmlns:a16="http://schemas.microsoft.com/office/drawing/2014/main" val="1264792757"/>
                    </a:ext>
                  </a:extLst>
                </a:gridCol>
                <a:gridCol w="647093">
                  <a:extLst>
                    <a:ext uri="{9D8B030D-6E8A-4147-A177-3AD203B41FA5}">
                      <a16:colId xmlns:a16="http://schemas.microsoft.com/office/drawing/2014/main" val="2577497445"/>
                    </a:ext>
                  </a:extLst>
                </a:gridCol>
                <a:gridCol w="647093">
                  <a:extLst>
                    <a:ext uri="{9D8B030D-6E8A-4147-A177-3AD203B41FA5}">
                      <a16:colId xmlns:a16="http://schemas.microsoft.com/office/drawing/2014/main" val="291613360"/>
                    </a:ext>
                  </a:extLst>
                </a:gridCol>
                <a:gridCol w="647093">
                  <a:extLst>
                    <a:ext uri="{9D8B030D-6E8A-4147-A177-3AD203B41FA5}">
                      <a16:colId xmlns:a16="http://schemas.microsoft.com/office/drawing/2014/main" val="3334409285"/>
                    </a:ext>
                  </a:extLst>
                </a:gridCol>
                <a:gridCol w="647093">
                  <a:extLst>
                    <a:ext uri="{9D8B030D-6E8A-4147-A177-3AD203B41FA5}">
                      <a16:colId xmlns:a16="http://schemas.microsoft.com/office/drawing/2014/main" val="1422124115"/>
                    </a:ext>
                  </a:extLst>
                </a:gridCol>
              </a:tblGrid>
              <a:tr h="38796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FR1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R1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R2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R3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R4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R5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R6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R7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R8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R9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7490381"/>
                  </a:ext>
                </a:extLst>
              </a:tr>
              <a:tr h="44181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5.2.1.„Išlaidų įrašų peržiūrėjimas“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5310684"/>
                  </a:ext>
                </a:extLst>
              </a:tr>
              <a:tr h="22090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5.2.2. „Ieškoti įrašų“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3164904"/>
                  </a:ext>
                </a:extLst>
              </a:tr>
              <a:tr h="22090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5.2.3. „Filtruoti įrašus“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5751358"/>
                  </a:ext>
                </a:extLst>
              </a:tr>
              <a:tr h="44181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5.2.4. „Filtruoti pagal kategoriją“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9536206"/>
                  </a:ext>
                </a:extLst>
              </a:tr>
              <a:tr h="22090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5.2.5. „Pridėti išlaidas“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7404175"/>
                  </a:ext>
                </a:extLst>
              </a:tr>
              <a:tr h="44181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5.2.6. „Pridėti čekio nuotrauką“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5606310"/>
                  </a:ext>
                </a:extLst>
              </a:tr>
              <a:tr h="22090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5.2.7. „Rašyti pastabą“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3387870"/>
                  </a:ext>
                </a:extLst>
              </a:tr>
              <a:tr h="44181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5.2.8. „Peržiūrėti statistiką“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1636907"/>
                  </a:ext>
                </a:extLst>
              </a:tr>
              <a:tr h="44181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5.2.9. „Peržiūrėti vidutines pajamas“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8448492"/>
                  </a:ext>
                </a:extLst>
              </a:tr>
              <a:tr h="44181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5.2.10. „Peržiūrėti vidutines išlaidas“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8628474"/>
                  </a:ext>
                </a:extLst>
              </a:tr>
              <a:tr h="44181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5.2.11. „Gauti taupymo pasiūlymus“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1107614"/>
                  </a:ext>
                </a:extLst>
              </a:tr>
              <a:tr h="44181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5.2.12. „Peržiūrėti nuspėjamas išlaidas“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4155891"/>
                  </a:ext>
                </a:extLst>
              </a:tr>
              <a:tr h="220907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5.2.13. „Paremti kūrėjus“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2396032"/>
                  </a:ext>
                </a:extLst>
              </a:tr>
              <a:tr h="441813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5.2.14. „Dalintis statistika socialiniuose tinkluose“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+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4680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169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70</TotalTime>
  <Words>905</Words>
  <Application>Microsoft Office PowerPoint</Application>
  <PresentationFormat>Widescreen</PresentationFormat>
  <Paragraphs>836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Celestial</vt:lpstr>
      <vt:lpstr>Fiinasta projektavimas ir kūrimas</vt:lpstr>
      <vt:lpstr>Komanda „Permainos“</vt:lpstr>
      <vt:lpstr>Turinys </vt:lpstr>
      <vt:lpstr>Įvadas</vt:lpstr>
      <vt:lpstr>Reikalavimai</vt:lpstr>
      <vt:lpstr>Struktūrinis dalykinės srities modelis </vt:lpstr>
      <vt:lpstr>Struktūrinis dalykinės srities modelis </vt:lpstr>
      <vt:lpstr>Reikalavimų – užduočių atsekamumo matrica</vt:lpstr>
      <vt:lpstr> Reikalavimų - užduočių atsekamumo matrica  </vt:lpstr>
      <vt:lpstr>Sekų diagrama</vt:lpstr>
      <vt:lpstr>Testavimo planas ir scenarijai </vt:lpstr>
      <vt:lpstr>Sekų diagrama</vt:lpstr>
      <vt:lpstr>Testavimo planas ir scenarijai </vt:lpstr>
      <vt:lpstr>Sekų diagrama</vt:lpstr>
      <vt:lpstr>Testavimo planas ir scenarijai </vt:lpstr>
      <vt:lpstr>Techninė architektūra</vt:lpstr>
      <vt:lpstr>Techninė architektūra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Fiinasta projektavimas ir kūrimas</dc:title>
  <dc:creator>Mindaugas Čyžius</dc:creator>
  <cp:lastModifiedBy>Mindaugas Čyžius</cp:lastModifiedBy>
  <cp:revision>7</cp:revision>
  <dcterms:created xsi:type="dcterms:W3CDTF">2016-05-23T15:11:53Z</dcterms:created>
  <dcterms:modified xsi:type="dcterms:W3CDTF">2016-05-23T18:42:09Z</dcterms:modified>
</cp:coreProperties>
</file>